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308" r:id="rId3"/>
    <p:sldId id="287" r:id="rId4"/>
    <p:sldId id="307" r:id="rId5"/>
    <p:sldId id="281" r:id="rId6"/>
    <p:sldId id="310" r:id="rId7"/>
    <p:sldId id="258" r:id="rId8"/>
    <p:sldId id="280" r:id="rId9"/>
    <p:sldId id="309" r:id="rId10"/>
    <p:sldId id="282" r:id="rId11"/>
    <p:sldId id="292"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9" autoAdjust="0"/>
    <p:restoredTop sz="94660"/>
  </p:normalViewPr>
  <p:slideViewPr>
    <p:cSldViewPr snapToGrid="0">
      <p:cViewPr varScale="1">
        <p:scale>
          <a:sx n="86" d="100"/>
          <a:sy n="86" d="100"/>
        </p:scale>
        <p:origin x="1358"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3FD6F98-055A-4837-90F2-8E5F6821A1BB}" type="datetimeFigureOut">
              <a:rPr lang="en-US" smtClean="0"/>
              <a:t>3/27/2017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1E54C58C-2E1E-46F3-9B29-3E3837AB2159}" type="slidenum">
              <a:rPr lang="en-US" altLang="en-US"/>
              <a:pPr/>
              <a:t>11</a:t>
            </a:fld>
            <a:endParaRPr lang="en-US" alt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7378918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225840" y="3235765"/>
            <a:ext cx="4398886" cy="713497"/>
          </a:xfrm>
        </p:spPr>
        <p:txBody>
          <a:bodyPr anchor="ctr">
            <a:normAutofit/>
          </a:bodyPr>
          <a:lstStyle>
            <a:lvl1pPr algn="r">
              <a:defRPr sz="26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hasCustomPrompt="1"/>
          </p:nvPr>
        </p:nvSpPr>
        <p:spPr>
          <a:xfrm>
            <a:off x="5257869" y="2928375"/>
            <a:ext cx="3366857" cy="614779"/>
          </a:xfrm>
        </p:spPr>
        <p:txBody>
          <a:bodyPr anchor="ctr">
            <a:normAutofit/>
          </a:bodyPr>
          <a:lstStyle>
            <a:lvl1pPr marL="0" indent="0" algn="r">
              <a:buNone/>
              <a:defRPr sz="180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Master subtitle style (date)</a:t>
            </a:r>
          </a:p>
        </p:txBody>
      </p:sp>
    </p:spTree>
    <p:extLst>
      <p:ext uri="{BB962C8B-B14F-4D97-AF65-F5344CB8AC3E}">
        <p14:creationId xmlns:p14="http://schemas.microsoft.com/office/powerpoint/2010/main" val="180073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Manufacturing 2 Image Title/Subtitle Area, Short Text, Logo, Ba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1200255" y="51842"/>
            <a:ext cx="5301129"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200255" y="381752"/>
            <a:ext cx="5301129"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01499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628650" y="1228728"/>
            <a:ext cx="78867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Text slide – long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2070547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5" name="Chart Placeholder 4"/>
          <p:cNvSpPr>
            <a:spLocks noGrp="1"/>
          </p:cNvSpPr>
          <p:nvPr>
            <p:ph type="chart" sz="quarter" idx="13" hasCustomPrompt="1"/>
          </p:nvPr>
        </p:nvSpPr>
        <p:spPr>
          <a:xfrm>
            <a:off x="628650" y="1228727"/>
            <a:ext cx="7886700" cy="4174280"/>
          </a:xfrm>
        </p:spPr>
        <p:txBody>
          <a:bodyPr/>
          <a:lstStyle>
            <a:lvl1pPr>
              <a:defRPr>
                <a:solidFill>
                  <a:srgbClr val="778591"/>
                </a:solidFill>
              </a:defRPr>
            </a:lvl1pPr>
          </a:lstStyle>
          <a:p>
            <a:r>
              <a:rPr lang="en-US" dirty="0"/>
              <a:t>Small Chart</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1785793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9" name="Chart Placeholder 4"/>
          <p:cNvSpPr>
            <a:spLocks noGrp="1"/>
          </p:cNvSpPr>
          <p:nvPr>
            <p:ph type="chart" sz="quarter" idx="13" hasCustomPrompt="1"/>
          </p:nvPr>
        </p:nvSpPr>
        <p:spPr>
          <a:xfrm>
            <a:off x="628650" y="1228727"/>
            <a:ext cx="7886700" cy="5172073"/>
          </a:xfrm>
        </p:spPr>
        <p:txBody>
          <a:bodyPr/>
          <a:lstStyle>
            <a:lvl1pPr>
              <a:defRPr>
                <a:solidFill>
                  <a:srgbClr val="778591"/>
                </a:solidFill>
              </a:defRPr>
            </a:lvl1pPr>
          </a:lstStyle>
          <a:p>
            <a:r>
              <a:rPr lang="en-US" dirty="0"/>
              <a:t>Large Chart</a:t>
            </a:r>
          </a:p>
        </p:txBody>
      </p:sp>
    </p:spTree>
    <p:extLst>
      <p:ext uri="{BB962C8B-B14F-4D97-AF65-F5344CB8AC3E}">
        <p14:creationId xmlns:p14="http://schemas.microsoft.com/office/powerpoint/2010/main" val="3799354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628650" y="1225551"/>
            <a:ext cx="7886700" cy="4189413"/>
          </a:xfrm>
        </p:spPr>
        <p:txBody>
          <a:bodyPr/>
          <a:lstStyle>
            <a:lvl1pPr>
              <a:defRPr>
                <a:solidFill>
                  <a:srgbClr val="728591"/>
                </a:solidFill>
              </a:defRPr>
            </a:lvl1pPr>
          </a:lstStyle>
          <a:p>
            <a:r>
              <a:rPr lang="en-US" dirty="0"/>
              <a:t>Small SmartArt Graphic</a:t>
            </a:r>
          </a:p>
        </p:txBody>
      </p:sp>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2246636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628650" y="1228726"/>
            <a:ext cx="7886700" cy="5172075"/>
          </a:xfrm>
        </p:spPr>
        <p:txBody>
          <a:bodyPr/>
          <a:lstStyle>
            <a:lvl1pPr>
              <a:defRPr>
                <a:solidFill>
                  <a:srgbClr val="728591"/>
                </a:solidFill>
              </a:defRPr>
            </a:lvl1pPr>
          </a:lstStyle>
          <a:p>
            <a:r>
              <a:rPr lang="en-US" dirty="0"/>
              <a:t>Large SmartArt Graphic</a:t>
            </a:r>
          </a:p>
        </p:txBody>
      </p:sp>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4146142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628650" y="1228726"/>
            <a:ext cx="7886700" cy="428369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49917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Content Placeholder 2"/>
          <p:cNvSpPr>
            <a:spLocks noGrp="1"/>
          </p:cNvSpPr>
          <p:nvPr>
            <p:ph idx="1" hasCustomPrompt="1"/>
          </p:nvPr>
        </p:nvSpPr>
        <p:spPr>
          <a:xfrm>
            <a:off x="4261281" y="1266932"/>
            <a:ext cx="468740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3"/>
          <p:cNvSpPr>
            <a:spLocks noGrp="1"/>
          </p:cNvSpPr>
          <p:nvPr>
            <p:ph type="pic" sz="quarter" idx="13" hasCustomPrompt="1"/>
          </p:nvPr>
        </p:nvSpPr>
        <p:spPr>
          <a:xfrm>
            <a:off x="173184" y="1737588"/>
            <a:ext cx="3925594"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Tree>
    <p:extLst>
      <p:ext uri="{BB962C8B-B14F-4D97-AF65-F5344CB8AC3E}">
        <p14:creationId xmlns:p14="http://schemas.microsoft.com/office/powerpoint/2010/main" val="3316120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5064781" y="1737588"/>
            <a:ext cx="3925594"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Content Placeholder 2"/>
          <p:cNvSpPr>
            <a:spLocks noGrp="1"/>
          </p:cNvSpPr>
          <p:nvPr>
            <p:ph idx="1" hasCustomPrompt="1"/>
          </p:nvPr>
        </p:nvSpPr>
        <p:spPr>
          <a:xfrm>
            <a:off x="190939" y="1266340"/>
            <a:ext cx="468740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8682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628650" y="1228727"/>
            <a:ext cx="78867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Tree>
    <p:extLst>
      <p:ext uri="{BB962C8B-B14F-4D97-AF65-F5344CB8AC3E}">
        <p14:creationId xmlns:p14="http://schemas.microsoft.com/office/powerpoint/2010/main" val="1752681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628650" y="1228728"/>
            <a:ext cx="78867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3555216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8" name="Content Placeholder 2"/>
          <p:cNvSpPr>
            <a:spLocks noGrp="1"/>
          </p:cNvSpPr>
          <p:nvPr>
            <p:ph idx="1" hasCustomPrompt="1"/>
          </p:nvPr>
        </p:nvSpPr>
        <p:spPr>
          <a:xfrm>
            <a:off x="4261281" y="1266932"/>
            <a:ext cx="468740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13" hasCustomPrompt="1"/>
          </p:nvPr>
        </p:nvSpPr>
        <p:spPr>
          <a:xfrm>
            <a:off x="173184" y="1266932"/>
            <a:ext cx="3925594"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a:t>Medium Image</a:t>
            </a:r>
          </a:p>
        </p:txBody>
      </p:sp>
    </p:spTree>
    <p:extLst>
      <p:ext uri="{BB962C8B-B14F-4D97-AF65-F5344CB8AC3E}">
        <p14:creationId xmlns:p14="http://schemas.microsoft.com/office/powerpoint/2010/main" val="294497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8" name="Content Placeholder 2"/>
          <p:cNvSpPr>
            <a:spLocks noGrp="1"/>
          </p:cNvSpPr>
          <p:nvPr>
            <p:ph idx="1" hasCustomPrompt="1"/>
          </p:nvPr>
        </p:nvSpPr>
        <p:spPr>
          <a:xfrm>
            <a:off x="191771" y="1321534"/>
            <a:ext cx="468740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13" hasCustomPrompt="1"/>
          </p:nvPr>
        </p:nvSpPr>
        <p:spPr>
          <a:xfrm>
            <a:off x="5029270" y="1321534"/>
            <a:ext cx="3925594"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a:t>Medium Image</a:t>
            </a:r>
          </a:p>
        </p:txBody>
      </p:sp>
    </p:spTree>
    <p:extLst>
      <p:ext uri="{BB962C8B-B14F-4D97-AF65-F5344CB8AC3E}">
        <p14:creationId xmlns:p14="http://schemas.microsoft.com/office/powerpoint/2010/main" val="4167737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78581" y="6650830"/>
            <a:ext cx="2057400" cy="138112"/>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z="900" smtClean="0"/>
              <a:pPr/>
              <a:t>‹#›</a:t>
            </a:fld>
            <a:endParaRPr lang="en-US" sz="900" dirty="0"/>
          </a:p>
        </p:txBody>
      </p:sp>
      <p:sp>
        <p:nvSpPr>
          <p:cNvPr id="8" name="Picture Placeholder 3"/>
          <p:cNvSpPr>
            <a:spLocks noGrp="1"/>
          </p:cNvSpPr>
          <p:nvPr>
            <p:ph type="pic" sz="quarter" idx="13" hasCustomPrompt="1"/>
          </p:nvPr>
        </p:nvSpPr>
        <p:spPr>
          <a:xfrm>
            <a:off x="628650" y="1228726"/>
            <a:ext cx="78867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Large Image</a:t>
            </a:r>
          </a:p>
        </p:txBody>
      </p:sp>
      <p:sp>
        <p:nvSpPr>
          <p:cNvPr id="5"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1223053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7" name="Rectangle 6"/>
          <p:cNvSpPr/>
          <p:nvPr userDrawn="1"/>
        </p:nvSpPr>
        <p:spPr>
          <a:xfrm>
            <a:off x="0" y="609998"/>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ctrTitle" hasCustomPrompt="1"/>
          </p:nvPr>
        </p:nvSpPr>
        <p:spPr>
          <a:xfrm>
            <a:off x="142875" y="609998"/>
            <a:ext cx="8858250" cy="894952"/>
          </a:xfrm>
        </p:spPr>
        <p:txBody>
          <a:bodyPr anchor="ctr">
            <a:normAutofit/>
          </a:bodyPr>
          <a:lstStyle>
            <a:lvl1pPr algn="l">
              <a:defRPr sz="2400" i="1" baseline="0">
                <a:solidFill>
                  <a:schemeClr val="bg1"/>
                </a:solidFill>
                <a:latin typeface="Times New Roman" panose="02020603050405020304" pitchFamily="18" charset="0"/>
                <a:cs typeface="Times New Roman" panose="02020603050405020304" pitchFamily="18" charset="0"/>
              </a:defRPr>
            </a:lvl1pPr>
          </a:lstStyle>
          <a:p>
            <a:r>
              <a:rPr lang="en-US" dirty="0"/>
              <a:t>Section Divider No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30710728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7" name="Rectangle 6"/>
          <p:cNvSpPr/>
          <p:nvPr userDrawn="1"/>
        </p:nvSpPr>
        <p:spPr>
          <a:xfrm>
            <a:off x="0" y="609998"/>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ctrTitle" hasCustomPrompt="1"/>
          </p:nvPr>
        </p:nvSpPr>
        <p:spPr>
          <a:xfrm>
            <a:off x="142875" y="609998"/>
            <a:ext cx="8858250" cy="894952"/>
          </a:xfrm>
        </p:spPr>
        <p:txBody>
          <a:bodyPr anchor="ctr">
            <a:normAutofit/>
          </a:bodyPr>
          <a:lstStyle>
            <a:lvl1pPr algn="l">
              <a:defRPr sz="2400" i="1">
                <a:solidFill>
                  <a:schemeClr val="bg1"/>
                </a:solidFill>
                <a:latin typeface="Times New Roman" panose="02020603050405020304" pitchFamily="18" charset="0"/>
                <a:cs typeface="Times New Roman" panose="02020603050405020304" pitchFamily="18" charset="0"/>
              </a:defRPr>
            </a:lvl1pPr>
          </a:lstStyle>
          <a:p>
            <a:r>
              <a:rPr lang="en-US" dirty="0"/>
              <a:t>Section Divider Image</a:t>
            </a:r>
          </a:p>
        </p:txBody>
      </p:sp>
      <p:sp>
        <p:nvSpPr>
          <p:cNvPr id="11" name="Picture Placeholder 3"/>
          <p:cNvSpPr>
            <a:spLocks noGrp="1"/>
          </p:cNvSpPr>
          <p:nvPr>
            <p:ph type="pic" sz="quarter" idx="13"/>
          </p:nvPr>
        </p:nvSpPr>
        <p:spPr>
          <a:xfrm>
            <a:off x="0" y="1574007"/>
            <a:ext cx="9144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4247911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4EAFEC7E-5193-4117-AE84-D3C0592F5492}" type="slidenum">
              <a:rPr lang="en-US" altLang="en-US"/>
              <a:pPr/>
              <a:t>‹#›</a:t>
            </a:fld>
            <a:endParaRPr lang="en-US" altLang="en-US" dirty="0"/>
          </a:p>
        </p:txBody>
      </p:sp>
    </p:spTree>
    <p:extLst>
      <p:ext uri="{BB962C8B-B14F-4D97-AF65-F5344CB8AC3E}">
        <p14:creationId xmlns:p14="http://schemas.microsoft.com/office/powerpoint/2010/main" val="1351540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Pottery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256"/>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928687" y="70130"/>
            <a:ext cx="5529263"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928687" y="400040"/>
            <a:ext cx="5529263"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913604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Pharma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1026343" y="70130"/>
            <a:ext cx="5383336"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026343" y="400040"/>
            <a:ext cx="5383336"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3835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Mtns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733377" y="70130"/>
            <a:ext cx="4326895"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733377" y="400040"/>
            <a:ext cx="4326895"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812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Seaport Industrial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937563" y="70130"/>
            <a:ext cx="4628736"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937563" y="400040"/>
            <a:ext cx="4628736"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1548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Coast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1026343" y="70130"/>
            <a:ext cx="5383336"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026343" y="400040"/>
            <a:ext cx="5383336"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1354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Aviation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715623" y="70130"/>
            <a:ext cx="5605277"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715623" y="400040"/>
            <a:ext cx="5605277"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7700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Manufacturing Image Title/Subtitle Area, Short Text, Logo, Ba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852783" y="70130"/>
            <a:ext cx="4889649"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852783" y="400040"/>
            <a:ext cx="4889649"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8502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F27F3A-B3E9-41ED-AF8F-A365F10BB65F}" type="slidenum">
              <a:rPr lang="en-US" smtClean="0"/>
              <a:t>‹#›</a:t>
            </a:fld>
            <a:endParaRPr lang="en-US" dirty="0"/>
          </a:p>
        </p:txBody>
      </p:sp>
    </p:spTree>
    <p:extLst>
      <p:ext uri="{BB962C8B-B14F-4D97-AF65-F5344CB8AC3E}">
        <p14:creationId xmlns:p14="http://schemas.microsoft.com/office/powerpoint/2010/main" val="2496104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9" r:id="rId9"/>
    <p:sldLayoutId id="2147483680" r:id="rId10"/>
    <p:sldLayoutId id="2147483669" r:id="rId11"/>
    <p:sldLayoutId id="2147483670" r:id="rId12"/>
    <p:sldLayoutId id="2147483671" r:id="rId13"/>
    <p:sldLayoutId id="2147483672" r:id="rId14"/>
    <p:sldLayoutId id="2147483673" r:id="rId15"/>
    <p:sldLayoutId id="2147483674" r:id="rId16"/>
    <p:sldLayoutId id="2147483681" r:id="rId17"/>
    <p:sldLayoutId id="2147483682" r:id="rId18"/>
    <p:sldLayoutId id="2147483675" r:id="rId19"/>
    <p:sldLayoutId id="2147483683" r:id="rId20"/>
    <p:sldLayoutId id="2147483684" r:id="rId21"/>
    <p:sldLayoutId id="2147483676" r:id="rId22"/>
    <p:sldLayoutId id="2147483677" r:id="rId23"/>
    <p:sldLayoutId id="2147483678" r:id="rId24"/>
    <p:sldLayoutId id="2147483685" r:id="rId25"/>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6800" y="3235765"/>
            <a:ext cx="5017926" cy="713497"/>
          </a:xfrm>
        </p:spPr>
        <p:txBody>
          <a:bodyPr>
            <a:normAutofit fontScale="90000"/>
          </a:bodyPr>
          <a:lstStyle/>
          <a:p>
            <a:r>
              <a:rPr lang="en-US" dirty="0"/>
              <a:t>Department of Environmental Quality</a:t>
            </a:r>
          </a:p>
        </p:txBody>
      </p:sp>
      <p:sp>
        <p:nvSpPr>
          <p:cNvPr id="3" name="Subtitle 2"/>
          <p:cNvSpPr>
            <a:spLocks noGrp="1"/>
          </p:cNvSpPr>
          <p:nvPr>
            <p:ph type="subTitle" idx="1"/>
          </p:nvPr>
        </p:nvSpPr>
        <p:spPr>
          <a:xfrm>
            <a:off x="3281680" y="2584231"/>
            <a:ext cx="5221126" cy="651534"/>
          </a:xfrm>
        </p:spPr>
        <p:txBody>
          <a:bodyPr>
            <a:normAutofit/>
          </a:bodyPr>
          <a:lstStyle/>
          <a:p>
            <a:r>
              <a:rPr lang="en-US" dirty="0"/>
              <a:t>Regulatory Updates from the Division of Energy, Mineral, and Land Resources</a:t>
            </a:r>
          </a:p>
        </p:txBody>
      </p:sp>
      <p:sp>
        <p:nvSpPr>
          <p:cNvPr id="4" name="Subtitle 2"/>
          <p:cNvSpPr txBox="1">
            <a:spLocks/>
          </p:cNvSpPr>
          <p:nvPr/>
        </p:nvSpPr>
        <p:spPr>
          <a:xfrm>
            <a:off x="5135949" y="3924055"/>
            <a:ext cx="3366857" cy="614779"/>
          </a:xfrm>
          <a:prstGeom prst="rect">
            <a:avLst/>
          </a:prstGeom>
        </p:spPr>
        <p:txBody>
          <a:bodyPr vert="horz" lIns="91440" tIns="45720" rIns="91440" bIns="45720" rtlCol="0" anchor="ctr">
            <a:normAutofit/>
          </a:bodyPr>
          <a:lstStyle>
            <a:lvl1pPr marL="0" indent="0" algn="r" defTabSz="685800" rtl="0" eaLnBrk="1" latinLnBrk="0" hangingPunct="1">
              <a:lnSpc>
                <a:spcPct val="90000"/>
              </a:lnSpc>
              <a:spcBef>
                <a:spcPts val="75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dirty="0"/>
              <a:t>March 28, 2017</a:t>
            </a:r>
          </a:p>
        </p:txBody>
      </p:sp>
    </p:spTree>
    <p:extLst>
      <p:ext uri="{BB962C8B-B14F-4D97-AF65-F5344CB8AC3E}">
        <p14:creationId xmlns:p14="http://schemas.microsoft.com/office/powerpoint/2010/main" val="2851362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Governor’s Proposed Budget</a:t>
            </a:r>
          </a:p>
        </p:txBody>
      </p:sp>
      <p:sp>
        <p:nvSpPr>
          <p:cNvPr id="6" name="Content Placeholder 5"/>
          <p:cNvSpPr>
            <a:spLocks noGrp="1"/>
          </p:cNvSpPr>
          <p:nvPr>
            <p:ph idx="1"/>
          </p:nvPr>
        </p:nvSpPr>
        <p:spPr/>
        <p:txBody>
          <a:bodyPr/>
          <a:lstStyle/>
          <a:p>
            <a:pPr lvl="0"/>
            <a:r>
              <a:rPr lang="en-US" dirty="0"/>
              <a:t>Additional Resources for Dam Safety:  Four permanent FTEs ($336,115) to conduct initial review and annual updates of Emergency Action Plans and associated dam safety inspections for all high and intermediate hazard dams as required by SL 2014-122</a:t>
            </a:r>
            <a:endParaRPr lang="en-US" sz="1400" dirty="0"/>
          </a:p>
          <a:p>
            <a:pPr lvl="0"/>
            <a:r>
              <a:rPr lang="en-US" dirty="0"/>
              <a:t>Expand Sediment Control Capacity:  Five permanent FTEs ($500,000) the first year and five more added the second year ($1,000,000 and 10 FTEs total) to provide more timely assistance to customers, quicker response to complaints and environmental issues, and increase frequency of inspections</a:t>
            </a:r>
            <a:endParaRPr lang="en-US" sz="1400" dirty="0"/>
          </a:p>
          <a:p>
            <a:pPr lvl="0"/>
            <a:r>
              <a:rPr lang="en-US" dirty="0"/>
              <a:t>Improve Service in Mining Program:  Four permanent FTEs ($365,000) to provide more timely permit review and technical assistance</a:t>
            </a:r>
          </a:p>
          <a:p>
            <a:pPr lvl="0"/>
            <a:r>
              <a:rPr lang="en-US" dirty="0"/>
              <a:t>NEXT STEP:  These and other provisions recommended by the Governor will be considered by both the Senate and House in preparation of their budgets (some components may or may not be included)</a:t>
            </a:r>
          </a:p>
          <a:p>
            <a:pPr lvl="2"/>
            <a:endParaRPr lang="en-US" dirty="0"/>
          </a:p>
          <a:p>
            <a:pPr lvl="2"/>
            <a:endParaRPr lang="en-US" dirty="0"/>
          </a:p>
          <a:p>
            <a:pPr lvl="1"/>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10</a:t>
            </a:fld>
            <a:endParaRPr lang="en-US" dirty="0"/>
          </a:p>
        </p:txBody>
      </p:sp>
      <p:sp>
        <p:nvSpPr>
          <p:cNvPr id="7" name="Subtitle 6"/>
          <p:cNvSpPr>
            <a:spLocks noGrp="1"/>
          </p:cNvSpPr>
          <p:nvPr>
            <p:ph type="subTitle" idx="13"/>
          </p:nvPr>
        </p:nvSpPr>
        <p:spPr>
          <a:xfrm>
            <a:off x="928687" y="590880"/>
            <a:ext cx="5529263" cy="458435"/>
          </a:xfrm>
        </p:spPr>
        <p:txBody>
          <a:bodyPr/>
          <a:lstStyle/>
          <a:p>
            <a:endParaRPr lang="en-US" dirty="0"/>
          </a:p>
        </p:txBody>
      </p:sp>
      <p:sp>
        <p:nvSpPr>
          <p:cNvPr id="8"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2343147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07322" y="2895600"/>
            <a:ext cx="7239000" cy="1752600"/>
          </a:xfrm>
        </p:spPr>
        <p:txBody>
          <a:bodyPr rtlCol="0">
            <a:normAutofit/>
          </a:bodyPr>
          <a:lstStyle/>
          <a:p>
            <a:pPr fontAlgn="auto">
              <a:spcAft>
                <a:spcPts val="0"/>
              </a:spcAft>
              <a:defRPr/>
            </a:pPr>
            <a:r>
              <a:rPr lang="en-US" dirty="0"/>
              <a:t>Tracy E. Davis, PE, CPM  </a:t>
            </a:r>
          </a:p>
          <a:p>
            <a:pPr fontAlgn="auto">
              <a:spcAft>
                <a:spcPts val="0"/>
              </a:spcAft>
              <a:defRPr/>
            </a:pPr>
            <a:r>
              <a:rPr lang="en-US" dirty="0"/>
              <a:t>Director</a:t>
            </a:r>
          </a:p>
          <a:p>
            <a:pPr fontAlgn="auto">
              <a:spcAft>
                <a:spcPts val="0"/>
              </a:spcAft>
              <a:defRPr/>
            </a:pPr>
            <a:r>
              <a:rPr lang="en-US" dirty="0"/>
              <a:t>Division of Energy, Mineral, and Land Resources</a:t>
            </a:r>
          </a:p>
        </p:txBody>
      </p:sp>
    </p:spTree>
    <p:extLst>
      <p:ext uri="{BB962C8B-B14F-4D97-AF65-F5344CB8AC3E}">
        <p14:creationId xmlns:p14="http://schemas.microsoft.com/office/powerpoint/2010/main" val="2791770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28687" y="70130"/>
            <a:ext cx="5756198" cy="557215"/>
          </a:xfrm>
        </p:spPr>
        <p:txBody>
          <a:bodyPr>
            <a:normAutofit/>
          </a:bodyPr>
          <a:lstStyle/>
          <a:p>
            <a:r>
              <a:rPr lang="en-US" dirty="0"/>
              <a:t>Presentation Overview</a:t>
            </a:r>
          </a:p>
        </p:txBody>
      </p:sp>
      <p:sp>
        <p:nvSpPr>
          <p:cNvPr id="6" name="Content Placeholder 5"/>
          <p:cNvSpPr>
            <a:spLocks noGrp="1"/>
          </p:cNvSpPr>
          <p:nvPr>
            <p:ph idx="1"/>
          </p:nvPr>
        </p:nvSpPr>
        <p:spPr/>
        <p:txBody>
          <a:bodyPr/>
          <a:lstStyle/>
          <a:p>
            <a:r>
              <a:rPr lang="en-US" dirty="0"/>
              <a:t>DEMLR Organization</a:t>
            </a:r>
          </a:p>
          <a:p>
            <a:pPr marL="0" indent="0">
              <a:buNone/>
            </a:pPr>
            <a:endParaRPr lang="en-US" dirty="0"/>
          </a:p>
          <a:p>
            <a:r>
              <a:rPr lang="en-US" dirty="0"/>
              <a:t>Pending Bills Affecting DEMLR Programs</a:t>
            </a:r>
          </a:p>
          <a:p>
            <a:pPr marL="0" indent="0">
              <a:buNone/>
            </a:pPr>
            <a:endParaRPr lang="en-US" dirty="0"/>
          </a:p>
          <a:p>
            <a:r>
              <a:rPr lang="en-US" dirty="0"/>
              <a:t>Governor Cooper’s Proposed Budget</a:t>
            </a:r>
          </a:p>
          <a:p>
            <a:pPr lvl="2"/>
            <a:endParaRPr lang="en-US" dirty="0"/>
          </a:p>
          <a:p>
            <a:pPr lvl="1"/>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2</a:t>
            </a:fld>
            <a:endParaRPr lang="en-US" dirty="0"/>
          </a:p>
        </p:txBody>
      </p:sp>
      <p:sp>
        <p:nvSpPr>
          <p:cNvPr id="7" name="Subtitle 6"/>
          <p:cNvSpPr>
            <a:spLocks noGrp="1"/>
          </p:cNvSpPr>
          <p:nvPr>
            <p:ph type="subTitle" idx="13"/>
          </p:nvPr>
        </p:nvSpPr>
        <p:spPr>
          <a:xfrm>
            <a:off x="928687" y="449429"/>
            <a:ext cx="5529263" cy="458435"/>
          </a:xfrm>
        </p:spPr>
        <p:txBody>
          <a:bodyPr/>
          <a:lstStyle/>
          <a:p>
            <a:endParaRPr lang="en-US" dirty="0"/>
          </a:p>
        </p:txBody>
      </p:sp>
      <p:sp>
        <p:nvSpPr>
          <p:cNvPr id="8"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2031674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28650" y="141606"/>
            <a:ext cx="7886700" cy="1325563"/>
          </a:xfrm>
        </p:spPr>
        <p:txBody>
          <a:bodyPr>
            <a:normAutofit/>
          </a:bodyPr>
          <a:lstStyle/>
          <a:p>
            <a:pPr algn="ctr"/>
            <a:r>
              <a:rPr lang="en-US" altLang="en-US" sz="2800" dirty="0"/>
              <a:t>Division of Energy, Mineral, and Land Resources</a:t>
            </a:r>
          </a:p>
        </p:txBody>
      </p:sp>
      <p:pic>
        <p:nvPicPr>
          <p:cNvPr id="3" name="Picture 2"/>
          <p:cNvPicPr>
            <a:picLocks noChangeAspect="1"/>
          </p:cNvPicPr>
          <p:nvPr/>
        </p:nvPicPr>
        <p:blipFill rotWithShape="1">
          <a:blip r:embed="rId2"/>
          <a:srcRect l="22578" t="12980" r="22749" b="22655"/>
          <a:stretch/>
        </p:blipFill>
        <p:spPr>
          <a:xfrm>
            <a:off x="1662545" y="1301403"/>
            <a:ext cx="5818909" cy="5284267"/>
          </a:xfrm>
          <a:prstGeom prst="rect">
            <a:avLst/>
          </a:prstGeom>
        </p:spPr>
      </p:pic>
    </p:spTree>
    <p:extLst>
      <p:ext uri="{BB962C8B-B14F-4D97-AF65-F5344CB8AC3E}">
        <p14:creationId xmlns:p14="http://schemas.microsoft.com/office/powerpoint/2010/main" val="1928721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DEMLR Full Time Equivalent Positions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0967499"/>
              </p:ext>
            </p:extLst>
          </p:nvPr>
        </p:nvGraphicFramePr>
        <p:xfrm>
          <a:off x="648070" y="2299316"/>
          <a:ext cx="7590408" cy="2485748"/>
        </p:xfrm>
        <a:graphic>
          <a:graphicData uri="http://schemas.openxmlformats.org/drawingml/2006/table">
            <a:tbl>
              <a:tblPr firstRow="1" firstCol="1" bandRow="1">
                <a:tableStyleId>{5C22544A-7EE6-4342-B048-85BDC9FD1C3A}</a:tableStyleId>
              </a:tblPr>
              <a:tblGrid>
                <a:gridCol w="1909171">
                  <a:extLst>
                    <a:ext uri="{9D8B030D-6E8A-4147-A177-3AD203B41FA5}">
                      <a16:colId xmlns:a16="http://schemas.microsoft.com/office/drawing/2014/main" val="553668289"/>
                    </a:ext>
                  </a:extLst>
                </a:gridCol>
                <a:gridCol w="177015">
                  <a:extLst>
                    <a:ext uri="{9D8B030D-6E8A-4147-A177-3AD203B41FA5}">
                      <a16:colId xmlns:a16="http://schemas.microsoft.com/office/drawing/2014/main" val="3911832872"/>
                    </a:ext>
                  </a:extLst>
                </a:gridCol>
                <a:gridCol w="660854">
                  <a:extLst>
                    <a:ext uri="{9D8B030D-6E8A-4147-A177-3AD203B41FA5}">
                      <a16:colId xmlns:a16="http://schemas.microsoft.com/office/drawing/2014/main" val="731028256"/>
                    </a:ext>
                  </a:extLst>
                </a:gridCol>
                <a:gridCol w="1054084">
                  <a:extLst>
                    <a:ext uri="{9D8B030D-6E8A-4147-A177-3AD203B41FA5}">
                      <a16:colId xmlns:a16="http://schemas.microsoft.com/office/drawing/2014/main" val="2879513530"/>
                    </a:ext>
                  </a:extLst>
                </a:gridCol>
                <a:gridCol w="875267">
                  <a:extLst>
                    <a:ext uri="{9D8B030D-6E8A-4147-A177-3AD203B41FA5}">
                      <a16:colId xmlns:a16="http://schemas.microsoft.com/office/drawing/2014/main" val="3160527810"/>
                    </a:ext>
                  </a:extLst>
                </a:gridCol>
                <a:gridCol w="677626">
                  <a:extLst>
                    <a:ext uri="{9D8B030D-6E8A-4147-A177-3AD203B41FA5}">
                      <a16:colId xmlns:a16="http://schemas.microsoft.com/office/drawing/2014/main" val="7655371"/>
                    </a:ext>
                  </a:extLst>
                </a:gridCol>
                <a:gridCol w="1157612">
                  <a:extLst>
                    <a:ext uri="{9D8B030D-6E8A-4147-A177-3AD203B41FA5}">
                      <a16:colId xmlns:a16="http://schemas.microsoft.com/office/drawing/2014/main" val="971584567"/>
                    </a:ext>
                  </a:extLst>
                </a:gridCol>
                <a:gridCol w="1078779">
                  <a:extLst>
                    <a:ext uri="{9D8B030D-6E8A-4147-A177-3AD203B41FA5}">
                      <a16:colId xmlns:a16="http://schemas.microsoft.com/office/drawing/2014/main" val="3234074296"/>
                    </a:ext>
                  </a:extLst>
                </a:gridCol>
              </a:tblGrid>
              <a:tr h="698126">
                <a:tc>
                  <a:txBody>
                    <a:bodyPr/>
                    <a:lstStyle/>
                    <a:p>
                      <a:pPr marL="0" marR="0">
                        <a:spcBef>
                          <a:spcPts val="0"/>
                        </a:spcBef>
                        <a:spcAft>
                          <a:spcPts val="0"/>
                        </a:spcAft>
                      </a:pPr>
                      <a:r>
                        <a:rPr lang="en-US" sz="1100" dirty="0">
                          <a:effectLst/>
                        </a:rPr>
                        <a:t>Overall DEMLR FTE Count by Funding Source</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100" dirty="0">
                          <a:effectLst/>
                        </a:rPr>
                        <a:t> </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100" dirty="0">
                          <a:effectLst/>
                        </a:rPr>
                        <a:t>DEMR Admin</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100" dirty="0">
                          <a:effectLst/>
                        </a:rPr>
                        <a:t>Dam Safety FTE</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100" dirty="0">
                          <a:effectLst/>
                        </a:rPr>
                        <a:t>Sediment FTE </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100" dirty="0">
                          <a:effectLst/>
                        </a:rPr>
                        <a:t>Mining FTE</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100" dirty="0">
                          <a:effectLst/>
                        </a:rPr>
                        <a:t>Stormwater FTE</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100" dirty="0">
                          <a:effectLst/>
                        </a:rPr>
                        <a:t>Total</a:t>
                      </a:r>
                      <a:endParaRPr lang="en-US" sz="1200" dirty="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1306662536"/>
                  </a:ext>
                </a:extLst>
              </a:tr>
              <a:tr h="264441">
                <a:tc>
                  <a:txBody>
                    <a:bodyPr/>
                    <a:lstStyle/>
                    <a:p>
                      <a:pPr marL="0" marR="0">
                        <a:spcBef>
                          <a:spcPts val="0"/>
                        </a:spcBef>
                        <a:spcAft>
                          <a:spcPts val="0"/>
                        </a:spcAft>
                      </a:pPr>
                      <a:r>
                        <a:rPr lang="en-US" sz="1100" dirty="0">
                          <a:effectLst/>
                        </a:rPr>
                        <a:t>Program Fee=&gt;</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100" dirty="0">
                          <a:effectLst/>
                        </a:rPr>
                        <a:t> </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1100" dirty="0">
                          <a:effectLst/>
                        </a:rPr>
                        <a:t>0</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1100" dirty="0">
                          <a:effectLst/>
                        </a:rPr>
                        <a:t>0.32</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1100" dirty="0">
                          <a:effectLst/>
                        </a:rPr>
                        <a:t>17.22</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1100" dirty="0">
                          <a:effectLst/>
                        </a:rPr>
                        <a:t>0.89</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1100" dirty="0">
                          <a:effectLst/>
                        </a:rPr>
                        <a:t>10.46</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100" dirty="0">
                          <a:effectLst/>
                        </a:rPr>
                        <a:t>              28.89</a:t>
                      </a:r>
                      <a:endParaRPr lang="en-US" sz="1200" dirty="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2224463042"/>
                  </a:ext>
                </a:extLst>
              </a:tr>
              <a:tr h="264441">
                <a:tc>
                  <a:txBody>
                    <a:bodyPr/>
                    <a:lstStyle/>
                    <a:p>
                      <a:pPr marL="0" marR="0">
                        <a:spcBef>
                          <a:spcPts val="0"/>
                        </a:spcBef>
                        <a:spcAft>
                          <a:spcPts val="0"/>
                        </a:spcAft>
                      </a:pPr>
                      <a:r>
                        <a:rPr lang="en-US" sz="1100" dirty="0">
                          <a:effectLst/>
                        </a:rPr>
                        <a:t>Fed Grant=&gt;</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100" dirty="0">
                          <a:effectLst/>
                        </a:rPr>
                        <a:t> </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100" dirty="0">
                          <a:effectLst/>
                        </a:rPr>
                        <a:t> </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1100" dirty="0">
                          <a:effectLst/>
                        </a:rPr>
                        <a:t>1.83</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1100" dirty="0">
                          <a:effectLst/>
                        </a:rPr>
                        <a:t>1</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1100" dirty="0">
                          <a:effectLst/>
                        </a:rPr>
                        <a:t>0</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1100" dirty="0">
                          <a:effectLst/>
                        </a:rPr>
                        <a:t>0</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100" dirty="0">
                          <a:effectLst/>
                        </a:rPr>
                        <a:t>                2.83</a:t>
                      </a:r>
                      <a:endParaRPr lang="en-US" sz="1200" dirty="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18293921"/>
                  </a:ext>
                </a:extLst>
              </a:tr>
              <a:tr h="264441">
                <a:tc>
                  <a:txBody>
                    <a:bodyPr/>
                    <a:lstStyle/>
                    <a:p>
                      <a:pPr marL="0" marR="0">
                        <a:spcBef>
                          <a:spcPts val="0"/>
                        </a:spcBef>
                        <a:spcAft>
                          <a:spcPts val="0"/>
                        </a:spcAft>
                      </a:pPr>
                      <a:r>
                        <a:rPr lang="en-US" sz="1100" dirty="0">
                          <a:effectLst/>
                        </a:rPr>
                        <a:t>Appropriated =&gt;</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100" dirty="0">
                          <a:effectLst/>
                        </a:rPr>
                        <a:t> </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1100" dirty="0">
                          <a:effectLst/>
                        </a:rPr>
                        <a:t>2.24</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1100" dirty="0">
                          <a:effectLst/>
                        </a:rPr>
                        <a:t>12.58</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1100" dirty="0">
                          <a:effectLst/>
                        </a:rPr>
                        <a:t>13.06</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1100" dirty="0">
                          <a:effectLst/>
                        </a:rPr>
                        <a:t>4.38</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1100" dirty="0">
                          <a:effectLst/>
                        </a:rPr>
                        <a:t>11.85</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100" dirty="0">
                          <a:effectLst/>
                        </a:rPr>
                        <a:t>              44.11</a:t>
                      </a:r>
                      <a:endParaRPr lang="en-US" sz="1200" dirty="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2981775374"/>
                  </a:ext>
                </a:extLst>
              </a:tr>
              <a:tr h="264441">
                <a:tc>
                  <a:txBody>
                    <a:bodyPr/>
                    <a:lstStyle/>
                    <a:p>
                      <a:pPr marL="0" marR="0">
                        <a:spcBef>
                          <a:spcPts val="0"/>
                        </a:spcBef>
                        <a:spcAft>
                          <a:spcPts val="0"/>
                        </a:spcAft>
                      </a:pPr>
                      <a:r>
                        <a:rPr lang="en-US" sz="1100" dirty="0">
                          <a:effectLst/>
                        </a:rPr>
                        <a:t>Express Fee=&gt;</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100" dirty="0">
                          <a:effectLst/>
                        </a:rPr>
                        <a:t> </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1100" dirty="0">
                          <a:effectLst/>
                        </a:rPr>
                        <a:t>0</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1100" dirty="0">
                          <a:effectLst/>
                        </a:rPr>
                        <a:t>0</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1100" dirty="0">
                          <a:effectLst/>
                        </a:rPr>
                        <a:t>5.5</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100" dirty="0">
                          <a:effectLst/>
                        </a:rPr>
                        <a:t> </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1100" dirty="0">
                          <a:effectLst/>
                        </a:rPr>
                        <a:t>4</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100" dirty="0">
                          <a:effectLst/>
                        </a:rPr>
                        <a:t>                9.50</a:t>
                      </a:r>
                      <a:endParaRPr lang="en-US" sz="1200" dirty="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4166694269"/>
                  </a:ext>
                </a:extLst>
              </a:tr>
              <a:tr h="465417">
                <a:tc>
                  <a:txBody>
                    <a:bodyPr/>
                    <a:lstStyle/>
                    <a:p>
                      <a:pPr marL="0" marR="0">
                        <a:spcBef>
                          <a:spcPts val="0"/>
                        </a:spcBef>
                        <a:spcAft>
                          <a:spcPts val="0"/>
                        </a:spcAft>
                      </a:pPr>
                      <a:r>
                        <a:rPr lang="en-US" sz="1100" dirty="0">
                          <a:effectLst/>
                        </a:rPr>
                        <a:t>Coal Ash=&gt;(note, needs adjustment)</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100" dirty="0">
                          <a:effectLst/>
                        </a:rPr>
                        <a:t> </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100" dirty="0">
                          <a:effectLst/>
                        </a:rPr>
                        <a:t> </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1100" dirty="0">
                          <a:effectLst/>
                        </a:rPr>
                        <a:t>4.43</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100" dirty="0">
                          <a:effectLst/>
                        </a:rPr>
                        <a:t> </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100" dirty="0">
                          <a:effectLst/>
                        </a:rPr>
                        <a:t> </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1100" dirty="0">
                          <a:effectLst/>
                        </a:rPr>
                        <a:t>2.19</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1100" dirty="0">
                          <a:effectLst/>
                        </a:rPr>
                        <a:t>6.62</a:t>
                      </a:r>
                      <a:endParaRPr lang="en-US" sz="1200" dirty="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2742952810"/>
                  </a:ext>
                </a:extLst>
              </a:tr>
              <a:tr h="264441">
                <a:tc>
                  <a:txBody>
                    <a:bodyPr/>
                    <a:lstStyle/>
                    <a:p>
                      <a:pPr marL="0" marR="0">
                        <a:spcBef>
                          <a:spcPts val="0"/>
                        </a:spcBef>
                        <a:spcAft>
                          <a:spcPts val="0"/>
                        </a:spcAft>
                      </a:pPr>
                      <a:r>
                        <a:rPr lang="en-US" sz="1100" dirty="0">
                          <a:effectLst/>
                        </a:rPr>
                        <a:t> </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100" dirty="0">
                          <a:effectLst/>
                        </a:rPr>
                        <a:t> </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1100" dirty="0">
                          <a:effectLst/>
                        </a:rPr>
                        <a:t>2.24</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1100" dirty="0">
                          <a:effectLst/>
                        </a:rPr>
                        <a:t>19.16</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1100" dirty="0">
                          <a:effectLst/>
                        </a:rPr>
                        <a:t>36.78</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1100" dirty="0">
                          <a:effectLst/>
                        </a:rPr>
                        <a:t>5.27</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1100" dirty="0">
                          <a:effectLst/>
                        </a:rPr>
                        <a:t>28.5</a:t>
                      </a:r>
                      <a:endParaRPr lang="en-US"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1100" dirty="0">
                          <a:effectLst/>
                        </a:rPr>
                        <a:t>91.95</a:t>
                      </a:r>
                      <a:endParaRPr lang="en-US" sz="1200" dirty="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3288725536"/>
                  </a:ext>
                </a:extLst>
              </a:tr>
            </a:tbl>
          </a:graphicData>
        </a:graphic>
      </p:graphicFrame>
      <p:sp>
        <p:nvSpPr>
          <p:cNvPr id="4" name="Slide Number Placeholder 3"/>
          <p:cNvSpPr>
            <a:spLocks noGrp="1"/>
          </p:cNvSpPr>
          <p:nvPr>
            <p:ph type="sldNum" sz="quarter" idx="12"/>
          </p:nvPr>
        </p:nvSpPr>
        <p:spPr/>
        <p:txBody>
          <a:bodyPr/>
          <a:lstStyle/>
          <a:p>
            <a:fld id="{11F27F3A-B3E9-41ED-AF8F-A365F10BB65F}" type="slidenum">
              <a:rPr lang="en-US" smtClean="0"/>
              <a:pPr/>
              <a:t>4</a:t>
            </a:fld>
            <a:endParaRPr lang="en-US" dirty="0"/>
          </a:p>
        </p:txBody>
      </p:sp>
      <p:sp>
        <p:nvSpPr>
          <p:cNvPr id="5" name="Subtitle 4"/>
          <p:cNvSpPr>
            <a:spLocks noGrp="1"/>
          </p:cNvSpPr>
          <p:nvPr>
            <p:ph type="subTitle" idx="13"/>
          </p:nvPr>
        </p:nvSpPr>
        <p:spPr/>
        <p:txBody>
          <a:bodyPr/>
          <a:lstStyle/>
          <a:p>
            <a:r>
              <a:rPr lang="en-US" dirty="0"/>
              <a:t> </a:t>
            </a:r>
          </a:p>
        </p:txBody>
      </p:sp>
    </p:spTree>
    <p:extLst>
      <p:ext uri="{BB962C8B-B14F-4D97-AF65-F5344CB8AC3E}">
        <p14:creationId xmlns:p14="http://schemas.microsoft.com/office/powerpoint/2010/main" val="3915951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28687" y="70130"/>
            <a:ext cx="5720688" cy="557215"/>
          </a:xfrm>
        </p:spPr>
        <p:txBody>
          <a:bodyPr>
            <a:normAutofit fontScale="90000"/>
          </a:bodyPr>
          <a:lstStyle/>
          <a:p>
            <a:r>
              <a:rPr lang="en-US" dirty="0"/>
              <a:t>Pending Legislation Affecting DEMLR Programs</a:t>
            </a:r>
          </a:p>
        </p:txBody>
      </p:sp>
      <p:sp>
        <p:nvSpPr>
          <p:cNvPr id="6" name="Content Placeholder 5"/>
          <p:cNvSpPr>
            <a:spLocks noGrp="1"/>
          </p:cNvSpPr>
          <p:nvPr>
            <p:ph idx="1"/>
          </p:nvPr>
        </p:nvSpPr>
        <p:spPr/>
        <p:txBody>
          <a:bodyPr>
            <a:normAutofit/>
          </a:bodyPr>
          <a:lstStyle/>
          <a:p>
            <a:pPr lvl="1"/>
            <a:r>
              <a:rPr lang="en-US" dirty="0"/>
              <a:t>Proposes additional exemptions from Built Upon Area and stormwater management requirements by adding landscaping materials (gravel, mulch, sand, vegetation) “placed on areas that receive pedestrian or bicycle traffic or on portions of driveways and parking lots that will not receive full weight of vehicular traffic.”</a:t>
            </a:r>
            <a:endParaRPr lang="en-US" sz="1200" dirty="0"/>
          </a:p>
          <a:p>
            <a:pPr lvl="1"/>
            <a:r>
              <a:rPr lang="en-US" dirty="0"/>
              <a:t>Original bill also included a provision on who may apply for fast track stormwater permitting (broader list of professions than those adopted by the EMC in their amended rules that became effective 1/1/2017)</a:t>
            </a:r>
          </a:p>
          <a:p>
            <a:pPr lvl="1"/>
            <a:r>
              <a:rPr lang="en-US" dirty="0"/>
              <a:t>DEQ/DEMLR was able to get the fast track permitting provision removed by the Senate but not the BUA exemption language</a:t>
            </a:r>
          </a:p>
          <a:p>
            <a:pPr lvl="1"/>
            <a:r>
              <a:rPr lang="en-US" dirty="0"/>
              <a:t>DEQ/DEMLR has worked with the House to get the BUA exemption language clarified in the March 23 PCS bill version as follows:  “…or on portions of driveways and parking areas that will not be compacted by the weight of a vehicle, such as the area between sections of pavement that support the weight of a vehicle.”</a:t>
            </a:r>
          </a:p>
        </p:txBody>
      </p:sp>
      <p:sp>
        <p:nvSpPr>
          <p:cNvPr id="4" name="Slide Number Placeholder 3"/>
          <p:cNvSpPr>
            <a:spLocks noGrp="1"/>
          </p:cNvSpPr>
          <p:nvPr>
            <p:ph type="sldNum" sz="quarter" idx="12"/>
          </p:nvPr>
        </p:nvSpPr>
        <p:spPr/>
        <p:txBody>
          <a:bodyPr/>
          <a:lstStyle/>
          <a:p>
            <a:fld id="{11F27F3A-B3E9-41ED-AF8F-A365F10BB65F}" type="slidenum">
              <a:rPr lang="en-US" smtClean="0"/>
              <a:pPr/>
              <a:t>5</a:t>
            </a:fld>
            <a:endParaRPr lang="en-US" dirty="0"/>
          </a:p>
        </p:txBody>
      </p:sp>
      <p:sp>
        <p:nvSpPr>
          <p:cNvPr id="7" name="Subtitle 6"/>
          <p:cNvSpPr>
            <a:spLocks noGrp="1"/>
          </p:cNvSpPr>
          <p:nvPr>
            <p:ph type="subTitle" idx="13"/>
          </p:nvPr>
        </p:nvSpPr>
        <p:spPr>
          <a:xfrm>
            <a:off x="928687" y="590880"/>
            <a:ext cx="5529263" cy="458435"/>
          </a:xfrm>
        </p:spPr>
        <p:txBody>
          <a:bodyPr>
            <a:normAutofit/>
          </a:bodyPr>
          <a:lstStyle/>
          <a:p>
            <a:r>
              <a:rPr lang="en-US" dirty="0"/>
              <a:t>Senate Bill 131 – Regulatory Reform Act of 2016 and 2017</a:t>
            </a:r>
          </a:p>
          <a:p>
            <a:endParaRPr lang="en-US" dirty="0"/>
          </a:p>
        </p:txBody>
      </p:sp>
      <p:sp>
        <p:nvSpPr>
          <p:cNvPr id="8"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1603918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28687" y="70130"/>
            <a:ext cx="5720688" cy="557215"/>
          </a:xfrm>
        </p:spPr>
        <p:txBody>
          <a:bodyPr>
            <a:normAutofit fontScale="90000"/>
          </a:bodyPr>
          <a:lstStyle/>
          <a:p>
            <a:r>
              <a:rPr lang="en-US" dirty="0"/>
              <a:t>Pending Legislation Affecting DEMLR Programs</a:t>
            </a:r>
          </a:p>
        </p:txBody>
      </p:sp>
      <p:sp>
        <p:nvSpPr>
          <p:cNvPr id="6" name="Content Placeholder 5"/>
          <p:cNvSpPr>
            <a:spLocks noGrp="1"/>
          </p:cNvSpPr>
          <p:nvPr>
            <p:ph idx="1"/>
          </p:nvPr>
        </p:nvSpPr>
        <p:spPr/>
        <p:txBody>
          <a:bodyPr>
            <a:normAutofit/>
          </a:bodyPr>
          <a:lstStyle/>
          <a:p>
            <a:pPr lvl="1"/>
            <a:r>
              <a:rPr lang="en-US" dirty="0"/>
              <a:t>Unfortunately, two other provisions were added back into the bill from last year’s proposed regulatory reform bill:</a:t>
            </a:r>
          </a:p>
          <a:p>
            <a:pPr lvl="2"/>
            <a:r>
              <a:rPr lang="en-US" dirty="0"/>
              <a:t>Stormwater control for private driveways that connect to DOT will be handled by NCDOT under its stormwater control program</a:t>
            </a:r>
          </a:p>
          <a:p>
            <a:pPr lvl="2"/>
            <a:r>
              <a:rPr lang="en-US" dirty="0"/>
              <a:t>DWR is prohibited from requiring stormwater control measures as part of its 401 permit process</a:t>
            </a:r>
          </a:p>
          <a:p>
            <a:pPr lvl="1"/>
            <a:r>
              <a:rPr lang="en-US" dirty="0"/>
              <a:t>Bill proposes to consolidate or eliminate several legislative reports that take up staff time but provide limited to no benefit, or are covered in other required reports – DEMLR supports these provisions</a:t>
            </a:r>
          </a:p>
          <a:p>
            <a:pPr lvl="1"/>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6</a:t>
            </a:fld>
            <a:endParaRPr lang="en-US" dirty="0"/>
          </a:p>
        </p:txBody>
      </p:sp>
      <p:sp>
        <p:nvSpPr>
          <p:cNvPr id="7" name="Subtitle 6"/>
          <p:cNvSpPr>
            <a:spLocks noGrp="1"/>
          </p:cNvSpPr>
          <p:nvPr>
            <p:ph type="subTitle" idx="13"/>
          </p:nvPr>
        </p:nvSpPr>
        <p:spPr>
          <a:xfrm>
            <a:off x="928687" y="590880"/>
            <a:ext cx="5529263" cy="458435"/>
          </a:xfrm>
        </p:spPr>
        <p:txBody>
          <a:bodyPr>
            <a:normAutofit lnSpcReduction="10000"/>
          </a:bodyPr>
          <a:lstStyle/>
          <a:p>
            <a:r>
              <a:rPr lang="en-US" dirty="0"/>
              <a:t>Senate Bill 131 – Regulatory Reform Act of 2016 and 2017 (Continued)</a:t>
            </a:r>
          </a:p>
          <a:p>
            <a:endParaRPr lang="en-US" dirty="0"/>
          </a:p>
        </p:txBody>
      </p:sp>
      <p:sp>
        <p:nvSpPr>
          <p:cNvPr id="8"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1190102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28687" y="70130"/>
            <a:ext cx="5756198" cy="557215"/>
          </a:xfrm>
        </p:spPr>
        <p:txBody>
          <a:bodyPr>
            <a:normAutofit fontScale="90000"/>
          </a:bodyPr>
          <a:lstStyle/>
          <a:p>
            <a:r>
              <a:rPr lang="en-US" dirty="0"/>
              <a:t>Pending Legislation Affecting DEMLR Programs</a:t>
            </a:r>
          </a:p>
        </p:txBody>
      </p:sp>
      <p:sp>
        <p:nvSpPr>
          <p:cNvPr id="6" name="Content Placeholder 5"/>
          <p:cNvSpPr>
            <a:spLocks noGrp="1"/>
          </p:cNvSpPr>
          <p:nvPr>
            <p:ph idx="1"/>
          </p:nvPr>
        </p:nvSpPr>
        <p:spPr/>
        <p:txBody>
          <a:bodyPr/>
          <a:lstStyle/>
          <a:p>
            <a:pPr lvl="1"/>
            <a:r>
              <a:rPr lang="en-US" dirty="0"/>
              <a:t>Initial provision concerns DEMLR’s Emergency Action Plan (EAP) requirements under the NC Dam Safety Law – clarifies that the Department will determine when a dam owner must have a professional engineer prepare its inundation map as part of the EAP</a:t>
            </a:r>
            <a:endParaRPr lang="en-US" sz="1200" dirty="0"/>
          </a:p>
          <a:p>
            <a:pPr lvl="1"/>
            <a:r>
              <a:rPr lang="en-US" dirty="0"/>
              <a:t>DEMLR has proposed several changes to the other portions of the existing EAP provision to more clearly reflect the dam owner’s responsibilities as part of the EAP/during dam emergencies as well as clarifications on the EAP review/approval process by DEQ in coordination with DPS-Division of Emergency Management</a:t>
            </a:r>
            <a:endParaRPr lang="en-US" sz="1200" dirty="0"/>
          </a:p>
          <a:p>
            <a:pPr lvl="1"/>
            <a:r>
              <a:rPr lang="en-US" dirty="0"/>
              <a:t>Yet to be heard in committee</a:t>
            </a:r>
            <a:endParaRPr lang="en-US" sz="1200" dirty="0"/>
          </a:p>
          <a:p>
            <a:pPr lvl="2"/>
            <a:endParaRPr lang="en-US" dirty="0"/>
          </a:p>
          <a:p>
            <a:pPr lvl="1"/>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7</a:t>
            </a:fld>
            <a:endParaRPr lang="en-US" dirty="0"/>
          </a:p>
        </p:txBody>
      </p:sp>
      <p:sp>
        <p:nvSpPr>
          <p:cNvPr id="7" name="Subtitle 6"/>
          <p:cNvSpPr>
            <a:spLocks noGrp="1"/>
          </p:cNvSpPr>
          <p:nvPr>
            <p:ph type="subTitle" idx="13"/>
          </p:nvPr>
        </p:nvSpPr>
        <p:spPr>
          <a:xfrm>
            <a:off x="928687" y="449429"/>
            <a:ext cx="5529263" cy="458435"/>
          </a:xfrm>
        </p:spPr>
        <p:txBody>
          <a:bodyPr/>
          <a:lstStyle/>
          <a:p>
            <a:r>
              <a:rPr lang="en-US" dirty="0"/>
              <a:t>House Bill 56 – Amend Environmental Laws</a:t>
            </a:r>
          </a:p>
        </p:txBody>
      </p:sp>
      <p:sp>
        <p:nvSpPr>
          <p:cNvPr id="8"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2700497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28687" y="70130"/>
            <a:ext cx="5720688" cy="557215"/>
          </a:xfrm>
        </p:spPr>
        <p:txBody>
          <a:bodyPr>
            <a:normAutofit fontScale="90000"/>
          </a:bodyPr>
          <a:lstStyle/>
          <a:p>
            <a:r>
              <a:rPr lang="en-US" dirty="0"/>
              <a:t>Pending Legislation Affecting DEMLR Programs</a:t>
            </a:r>
          </a:p>
        </p:txBody>
      </p:sp>
      <p:sp>
        <p:nvSpPr>
          <p:cNvPr id="6" name="Content Placeholder 5"/>
          <p:cNvSpPr>
            <a:spLocks noGrp="1"/>
          </p:cNvSpPr>
          <p:nvPr>
            <p:ph idx="1"/>
          </p:nvPr>
        </p:nvSpPr>
        <p:spPr/>
        <p:txBody>
          <a:bodyPr>
            <a:normAutofit/>
          </a:bodyPr>
          <a:lstStyle/>
          <a:p>
            <a:pPr lvl="1"/>
            <a:r>
              <a:rPr lang="en-US" dirty="0"/>
              <a:t>Exempts all dam removals that are not flood control/NRCS dams or FERC regulated hydroelectric dams from review by DEMLR under the NC Dam Safety Law - as long as their removal is designed by a PE (includes other agency exemptions as well)</a:t>
            </a:r>
            <a:endParaRPr lang="en-US" sz="1200" dirty="0"/>
          </a:p>
          <a:p>
            <a:pPr lvl="1"/>
            <a:r>
              <a:rPr lang="en-US" dirty="0"/>
              <a:t>Requires all dam owners to have annual PE inspections and changes the method for measuring all dams to determine if they are jurisdictional</a:t>
            </a:r>
            <a:endParaRPr lang="en-US" sz="1200" dirty="0"/>
          </a:p>
          <a:p>
            <a:pPr lvl="1"/>
            <a:r>
              <a:rPr lang="en-US" dirty="0"/>
              <a:t>DEMLR met with American Rivers and the bill sponsor to convey concerns with the bill and offered language to qualify the following provisions:  </a:t>
            </a:r>
          </a:p>
          <a:p>
            <a:pPr lvl="2"/>
            <a:r>
              <a:rPr lang="en-US" dirty="0"/>
              <a:t>narrow the focus of the exemption to just run-of-river and mill pond dams that are low and intermediate hazard if the removal is designed and overseen by a PE with certain notifications given to DEMLR</a:t>
            </a:r>
          </a:p>
          <a:p>
            <a:pPr lvl="2"/>
            <a:r>
              <a:rPr lang="en-US" dirty="0"/>
              <a:t>dams that are high hazard would be jurisdictional and require DEMLR review/approval due to potential loss of life</a:t>
            </a:r>
          </a:p>
          <a:p>
            <a:pPr lvl="2"/>
            <a:r>
              <a:rPr lang="en-US" dirty="0"/>
              <a:t>if jurisdictional measurement method to change, restrict it to only ROR and MP dams (measure from lowest point on crest to lowest point on downstream toe) while keeping the current method in place for all other dams (measure from highest point on crest)</a:t>
            </a:r>
          </a:p>
          <a:p>
            <a:pPr lvl="1"/>
            <a:r>
              <a:rPr lang="en-US" dirty="0"/>
              <a:t>Yet to be heard in committee</a:t>
            </a:r>
          </a:p>
          <a:p>
            <a:pPr lvl="1"/>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8</a:t>
            </a:fld>
            <a:endParaRPr lang="en-US" dirty="0"/>
          </a:p>
        </p:txBody>
      </p:sp>
      <p:sp>
        <p:nvSpPr>
          <p:cNvPr id="7" name="Subtitle 6"/>
          <p:cNvSpPr>
            <a:spLocks noGrp="1"/>
          </p:cNvSpPr>
          <p:nvPr>
            <p:ph type="subTitle" idx="13"/>
          </p:nvPr>
        </p:nvSpPr>
        <p:spPr>
          <a:xfrm>
            <a:off x="928687" y="590880"/>
            <a:ext cx="5529263" cy="458435"/>
          </a:xfrm>
        </p:spPr>
        <p:txBody>
          <a:bodyPr>
            <a:normAutofit/>
          </a:bodyPr>
          <a:lstStyle/>
          <a:p>
            <a:r>
              <a:rPr lang="en-US" dirty="0"/>
              <a:t>Senate Bill 107 – Exemptions for Dam Removal</a:t>
            </a:r>
          </a:p>
          <a:p>
            <a:endParaRPr lang="en-US" dirty="0"/>
          </a:p>
        </p:txBody>
      </p:sp>
      <p:sp>
        <p:nvSpPr>
          <p:cNvPr id="8"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1010884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Past Legislative Changes</a:t>
            </a:r>
          </a:p>
        </p:txBody>
      </p:sp>
      <p:sp>
        <p:nvSpPr>
          <p:cNvPr id="6" name="Content Placeholder 5"/>
          <p:cNvSpPr>
            <a:spLocks noGrp="1"/>
          </p:cNvSpPr>
          <p:nvPr>
            <p:ph idx="1"/>
          </p:nvPr>
        </p:nvSpPr>
        <p:spPr/>
        <p:txBody>
          <a:bodyPr>
            <a:normAutofit/>
          </a:bodyPr>
          <a:lstStyle/>
          <a:p>
            <a:pPr marL="685800" lvl="2" indent="0">
              <a:buNone/>
            </a:pPr>
            <a:endParaRPr lang="en-US" dirty="0"/>
          </a:p>
          <a:p>
            <a:r>
              <a:rPr lang="en-US" dirty="0"/>
              <a:t>Amended the SPCA to add a new exemption under NCGS 113A-52.01(1):</a:t>
            </a:r>
          </a:p>
          <a:p>
            <a:pPr marL="0" indent="0">
              <a:buNone/>
            </a:pPr>
            <a:r>
              <a:rPr lang="en-US" sz="1500" dirty="0"/>
              <a:t>This Article shall not apply to the following land-disturbing activities: (1) Activities, including the </a:t>
            </a:r>
            <a:r>
              <a:rPr lang="en-US" sz="1500" strike="sngStrike" dirty="0"/>
              <a:t>breeding and grazing of livestock,</a:t>
            </a:r>
            <a:r>
              <a:rPr lang="en-US" sz="1500" dirty="0"/>
              <a:t> </a:t>
            </a:r>
            <a:r>
              <a:rPr lang="en-US" sz="1500" u="sng" dirty="0"/>
              <a:t>production and activities relating or incidental to the production of crops, grains, fruits, vegetables, ornamental and flowering plants, dairy, livestock, poultry, and all other forms of agriculture</a:t>
            </a:r>
            <a:r>
              <a:rPr lang="en-US" sz="1500" dirty="0"/>
              <a:t> undertaken on agricultural land for the production of plants and animals useful to man, including, but not limited to:</a:t>
            </a:r>
          </a:p>
          <a:p>
            <a:pPr marL="0" indent="0">
              <a:buNone/>
            </a:pPr>
            <a:r>
              <a:rPr lang="en-US" sz="1500" dirty="0"/>
              <a:t>a. Forages and sod crops, grains and feed crops, tobacco, cotton, and peanuts. </a:t>
            </a:r>
          </a:p>
          <a:p>
            <a:pPr marL="0" indent="0">
              <a:buNone/>
            </a:pPr>
            <a:r>
              <a:rPr lang="en-US" sz="1500" dirty="0"/>
              <a:t>b. Dairy animals and dairy products. </a:t>
            </a:r>
          </a:p>
          <a:p>
            <a:pPr marL="0" indent="0">
              <a:buNone/>
            </a:pPr>
            <a:r>
              <a:rPr lang="en-US" sz="1500" dirty="0"/>
              <a:t>c. Poultry and poultry products. </a:t>
            </a:r>
          </a:p>
          <a:p>
            <a:pPr marL="0" indent="0">
              <a:buNone/>
            </a:pPr>
            <a:r>
              <a:rPr lang="en-US" sz="1500" dirty="0"/>
              <a:t>d. Livestock, including beef cattle, llamas, sheep, swine, horses, ponies, mules, and goats. </a:t>
            </a:r>
          </a:p>
          <a:p>
            <a:pPr marL="0" indent="0">
              <a:buNone/>
            </a:pPr>
            <a:r>
              <a:rPr lang="en-US" sz="1500" dirty="0"/>
              <a:t>e. Bees and apiary products. </a:t>
            </a:r>
          </a:p>
          <a:p>
            <a:pPr marL="0" indent="0">
              <a:buNone/>
            </a:pPr>
            <a:r>
              <a:rPr lang="en-US" sz="1500" dirty="0"/>
              <a:t>f. Fur producing animals. </a:t>
            </a:r>
          </a:p>
          <a:p>
            <a:pPr marL="0" indent="0">
              <a:buNone/>
            </a:pPr>
            <a:r>
              <a:rPr lang="en-US" sz="1500" dirty="0"/>
              <a:t>g. </a:t>
            </a:r>
            <a:r>
              <a:rPr lang="en-US" sz="1500" u="sng" dirty="0"/>
              <a:t>Mulch, ornamental plants, and other horticultural products. For purposes of this section, "mulch" means substances composed primarily of plant remains or mixtures of such substances</a:t>
            </a:r>
            <a:r>
              <a:rPr lang="en-US" sz="1500" dirty="0"/>
              <a:t>.</a:t>
            </a:r>
          </a:p>
          <a:p>
            <a:pPr marL="0" indent="0">
              <a:buNone/>
            </a:pPr>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9</a:t>
            </a:fld>
            <a:endParaRPr lang="en-US" dirty="0"/>
          </a:p>
        </p:txBody>
      </p:sp>
      <p:sp>
        <p:nvSpPr>
          <p:cNvPr id="7" name="Subtitle 6"/>
          <p:cNvSpPr>
            <a:spLocks noGrp="1"/>
          </p:cNvSpPr>
          <p:nvPr>
            <p:ph type="subTitle" idx="13"/>
          </p:nvPr>
        </p:nvSpPr>
        <p:spPr>
          <a:xfrm>
            <a:off x="928687" y="590880"/>
            <a:ext cx="5529263" cy="458435"/>
          </a:xfrm>
        </p:spPr>
        <p:txBody>
          <a:bodyPr>
            <a:normAutofit/>
          </a:bodyPr>
          <a:lstStyle/>
          <a:p>
            <a:r>
              <a:rPr lang="en-US" dirty="0"/>
              <a:t>North Carolina Farm Act of 2016 (SL 2016-113, Senate Bill 770)</a:t>
            </a:r>
          </a:p>
          <a:p>
            <a:endParaRPr lang="en-US" dirty="0"/>
          </a:p>
        </p:txBody>
      </p:sp>
      <p:sp>
        <p:nvSpPr>
          <p:cNvPr id="8"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4082932734"/>
      </p:ext>
    </p:extLst>
  </p:cSld>
  <p:clrMapOvr>
    <a:masterClrMapping/>
  </p:clrMapOvr>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1146</TotalTime>
  <Words>1137</Words>
  <Application>Microsoft Office PowerPoint</Application>
  <PresentationFormat>On-screen Show (4:3)</PresentationFormat>
  <Paragraphs>131</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2_Office Theme</vt:lpstr>
      <vt:lpstr>Department of Environmental Quality</vt:lpstr>
      <vt:lpstr>Presentation Overview</vt:lpstr>
      <vt:lpstr>Division of Energy, Mineral, and Land Resources</vt:lpstr>
      <vt:lpstr>DEMLR Full Time Equivalent Positions</vt:lpstr>
      <vt:lpstr>Pending Legislation Affecting DEMLR Programs</vt:lpstr>
      <vt:lpstr>Pending Legislation Affecting DEMLR Programs</vt:lpstr>
      <vt:lpstr>Pending Legislation Affecting DEMLR Programs</vt:lpstr>
      <vt:lpstr>Pending Legislation Affecting DEMLR Programs</vt:lpstr>
      <vt:lpstr>Past Legislative Changes</vt:lpstr>
      <vt:lpstr>Governor’s Proposed Budget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Davis, Tracy</cp:lastModifiedBy>
  <cp:revision>57</cp:revision>
  <cp:lastPrinted>2017-03-27T18:56:14Z</cp:lastPrinted>
  <dcterms:created xsi:type="dcterms:W3CDTF">2015-07-07T20:02:11Z</dcterms:created>
  <dcterms:modified xsi:type="dcterms:W3CDTF">2017-03-27T18:57:41Z</dcterms:modified>
</cp:coreProperties>
</file>