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3"/>
  </p:notesMasterIdLst>
  <p:handoutMasterIdLst>
    <p:handoutMasterId r:id="rId44"/>
  </p:handoutMasterIdLst>
  <p:sldIdLst>
    <p:sldId id="270" r:id="rId2"/>
    <p:sldId id="312" r:id="rId3"/>
    <p:sldId id="296" r:id="rId4"/>
    <p:sldId id="309" r:id="rId5"/>
    <p:sldId id="311" r:id="rId6"/>
    <p:sldId id="332" r:id="rId7"/>
    <p:sldId id="271" r:id="rId8"/>
    <p:sldId id="319" r:id="rId9"/>
    <p:sldId id="302" r:id="rId10"/>
    <p:sldId id="303" r:id="rId11"/>
    <p:sldId id="290" r:id="rId12"/>
    <p:sldId id="308" r:id="rId13"/>
    <p:sldId id="288" r:id="rId14"/>
    <p:sldId id="314" r:id="rId15"/>
    <p:sldId id="301" r:id="rId16"/>
    <p:sldId id="300" r:id="rId17"/>
    <p:sldId id="299" r:id="rId18"/>
    <p:sldId id="304" r:id="rId19"/>
    <p:sldId id="306" r:id="rId20"/>
    <p:sldId id="333" r:id="rId21"/>
    <p:sldId id="315" r:id="rId22"/>
    <p:sldId id="313" r:id="rId23"/>
    <p:sldId id="316" r:id="rId24"/>
    <p:sldId id="338" r:id="rId25"/>
    <p:sldId id="340" r:id="rId26"/>
    <p:sldId id="339" r:id="rId27"/>
    <p:sldId id="323" r:id="rId28"/>
    <p:sldId id="336" r:id="rId29"/>
    <p:sldId id="327" r:id="rId30"/>
    <p:sldId id="328" r:id="rId31"/>
    <p:sldId id="341" r:id="rId32"/>
    <p:sldId id="330" r:id="rId33"/>
    <p:sldId id="331" r:id="rId34"/>
    <p:sldId id="321" r:id="rId35"/>
    <p:sldId id="337" r:id="rId36"/>
    <p:sldId id="322" r:id="rId37"/>
    <p:sldId id="334" r:id="rId38"/>
    <p:sldId id="342" r:id="rId39"/>
    <p:sldId id="335" r:id="rId40"/>
    <p:sldId id="343" r:id="rId41"/>
    <p:sldId id="307" r:id="rId42"/>
  </p:sldIdLst>
  <p:sldSz cx="9144000" cy="6858000" type="screen4x3"/>
  <p:notesSz cx="7053263" cy="93932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83657" autoAdjust="0"/>
  </p:normalViewPr>
  <p:slideViewPr>
    <p:cSldViewPr>
      <p:cViewPr varScale="1">
        <p:scale>
          <a:sx n="90" d="100"/>
          <a:sy n="90" d="100"/>
        </p:scale>
        <p:origin x="-324" y="-10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579" y="-72"/>
      </p:cViewPr>
      <p:guideLst>
        <p:guide orient="horz" pos="2958"/>
        <p:guide pos="222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74988" cy="463550"/>
          </a:xfrm>
          <a:prstGeom prst="rect">
            <a:avLst/>
          </a:prstGeom>
          <a:noFill/>
          <a:ln w="12700" cap="sq">
            <a:noFill/>
            <a:miter lim="800000"/>
            <a:headEnd type="none" w="sm" len="sm"/>
            <a:tailEnd type="none" w="sm" len="sm"/>
          </a:ln>
          <a:effectLst/>
        </p:spPr>
        <p:txBody>
          <a:bodyPr vert="horz" wrap="square" lIns="92418" tIns="46209" rIns="92418" bIns="46209" numCol="1" anchor="t" anchorCtr="0" compatLnSpc="1">
            <a:prstTxWarp prst="textNoShape">
              <a:avLst/>
            </a:prstTxWarp>
          </a:bodyPr>
          <a:lstStyle>
            <a:lvl1pPr defTabSz="923925">
              <a:defRPr sz="1200"/>
            </a:lvl1pPr>
          </a:lstStyle>
          <a:p>
            <a:endParaRPr lang="en-US"/>
          </a:p>
        </p:txBody>
      </p:sp>
      <p:sp>
        <p:nvSpPr>
          <p:cNvPr id="22531" name="Rectangle 3"/>
          <p:cNvSpPr>
            <a:spLocks noGrp="1" noChangeArrowheads="1"/>
          </p:cNvSpPr>
          <p:nvPr>
            <p:ph type="dt" sz="quarter" idx="1"/>
          </p:nvPr>
        </p:nvSpPr>
        <p:spPr bwMode="auto">
          <a:xfrm>
            <a:off x="3997325" y="0"/>
            <a:ext cx="3073400" cy="463550"/>
          </a:xfrm>
          <a:prstGeom prst="rect">
            <a:avLst/>
          </a:prstGeom>
          <a:noFill/>
          <a:ln w="12700" cap="sq">
            <a:noFill/>
            <a:miter lim="800000"/>
            <a:headEnd type="none" w="sm" len="sm"/>
            <a:tailEnd type="none" w="sm" len="sm"/>
          </a:ln>
          <a:effectLst/>
        </p:spPr>
        <p:txBody>
          <a:bodyPr vert="horz" wrap="square" lIns="92418" tIns="46209" rIns="92418" bIns="46209" numCol="1" anchor="t" anchorCtr="0" compatLnSpc="1">
            <a:prstTxWarp prst="textNoShape">
              <a:avLst/>
            </a:prstTxWarp>
          </a:bodyPr>
          <a:lstStyle>
            <a:lvl1pPr algn="r" defTabSz="923925">
              <a:defRPr sz="1200"/>
            </a:lvl1pPr>
          </a:lstStyle>
          <a:p>
            <a:endParaRPr lang="en-US"/>
          </a:p>
        </p:txBody>
      </p:sp>
      <p:sp>
        <p:nvSpPr>
          <p:cNvPr id="22532" name="Rectangle 4"/>
          <p:cNvSpPr>
            <a:spLocks noGrp="1" noChangeArrowheads="1"/>
          </p:cNvSpPr>
          <p:nvPr>
            <p:ph type="ftr" sz="quarter" idx="2"/>
          </p:nvPr>
        </p:nvSpPr>
        <p:spPr bwMode="auto">
          <a:xfrm>
            <a:off x="0" y="8948738"/>
            <a:ext cx="3074988" cy="461962"/>
          </a:xfrm>
          <a:prstGeom prst="rect">
            <a:avLst/>
          </a:prstGeom>
          <a:noFill/>
          <a:ln w="12700" cap="sq">
            <a:noFill/>
            <a:miter lim="800000"/>
            <a:headEnd type="none" w="sm" len="sm"/>
            <a:tailEnd type="none" w="sm" len="sm"/>
          </a:ln>
          <a:effectLst/>
        </p:spPr>
        <p:txBody>
          <a:bodyPr vert="horz" wrap="square" lIns="92418" tIns="46209" rIns="92418" bIns="46209" numCol="1" anchor="b" anchorCtr="0" compatLnSpc="1">
            <a:prstTxWarp prst="textNoShape">
              <a:avLst/>
            </a:prstTxWarp>
          </a:bodyPr>
          <a:lstStyle>
            <a:lvl1pPr defTabSz="923925">
              <a:defRPr sz="1200"/>
            </a:lvl1pPr>
          </a:lstStyle>
          <a:p>
            <a:endParaRPr lang="en-US"/>
          </a:p>
        </p:txBody>
      </p:sp>
      <p:sp>
        <p:nvSpPr>
          <p:cNvPr id="22533" name="Rectangle 5"/>
          <p:cNvSpPr>
            <a:spLocks noGrp="1" noChangeArrowheads="1"/>
          </p:cNvSpPr>
          <p:nvPr>
            <p:ph type="sldNum" sz="quarter" idx="3"/>
          </p:nvPr>
        </p:nvSpPr>
        <p:spPr bwMode="auto">
          <a:xfrm>
            <a:off x="3997325" y="8948738"/>
            <a:ext cx="3073400" cy="461962"/>
          </a:xfrm>
          <a:prstGeom prst="rect">
            <a:avLst/>
          </a:prstGeom>
          <a:noFill/>
          <a:ln w="12700" cap="sq">
            <a:noFill/>
            <a:miter lim="800000"/>
            <a:headEnd type="none" w="sm" len="sm"/>
            <a:tailEnd type="none" w="sm" len="sm"/>
          </a:ln>
          <a:effectLst/>
        </p:spPr>
        <p:txBody>
          <a:bodyPr vert="horz" wrap="square" lIns="92418" tIns="46209" rIns="92418" bIns="46209" numCol="1" anchor="b" anchorCtr="0" compatLnSpc="1">
            <a:prstTxWarp prst="textNoShape">
              <a:avLst/>
            </a:prstTxWarp>
          </a:bodyPr>
          <a:lstStyle>
            <a:lvl1pPr algn="r" defTabSz="923925">
              <a:defRPr sz="1200"/>
            </a:lvl1pPr>
          </a:lstStyle>
          <a:p>
            <a:fld id="{8AA19EC3-20EE-4CCD-8EF6-5FD3EEF58FB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55938" cy="469900"/>
          </a:xfrm>
          <a:prstGeom prst="rect">
            <a:avLst/>
          </a:prstGeom>
          <a:noFill/>
          <a:ln w="12700" cap="sq">
            <a:noFill/>
            <a:miter lim="800000"/>
            <a:headEnd type="none" w="sm" len="sm"/>
            <a:tailEnd type="none" w="sm" len="sm"/>
          </a:ln>
          <a:effectLst/>
        </p:spPr>
        <p:txBody>
          <a:bodyPr vert="horz" wrap="square" lIns="93971" tIns="46985" rIns="93971" bIns="46985" numCol="1" anchor="t" anchorCtr="0" compatLnSpc="1">
            <a:prstTxWarp prst="textNoShape">
              <a:avLst/>
            </a:prstTxWarp>
          </a:bodyPr>
          <a:lstStyle>
            <a:lvl1pPr defTabSz="939800">
              <a:defRPr sz="1200"/>
            </a:lvl1pPr>
          </a:lstStyle>
          <a:p>
            <a:endParaRPr lang="en-US"/>
          </a:p>
        </p:txBody>
      </p:sp>
      <p:sp>
        <p:nvSpPr>
          <p:cNvPr id="14339" name="Rectangle 3"/>
          <p:cNvSpPr>
            <a:spLocks noGrp="1" noChangeArrowheads="1"/>
          </p:cNvSpPr>
          <p:nvPr>
            <p:ph type="dt" idx="1"/>
          </p:nvPr>
        </p:nvSpPr>
        <p:spPr bwMode="auto">
          <a:xfrm>
            <a:off x="3997325" y="0"/>
            <a:ext cx="3055938" cy="469900"/>
          </a:xfrm>
          <a:prstGeom prst="rect">
            <a:avLst/>
          </a:prstGeom>
          <a:noFill/>
          <a:ln w="12700" cap="sq">
            <a:noFill/>
            <a:miter lim="800000"/>
            <a:headEnd type="none" w="sm" len="sm"/>
            <a:tailEnd type="none" w="sm" len="sm"/>
          </a:ln>
          <a:effectLst/>
        </p:spPr>
        <p:txBody>
          <a:bodyPr vert="horz" wrap="square" lIns="93971" tIns="46985" rIns="93971" bIns="46985" numCol="1" anchor="t" anchorCtr="0" compatLnSpc="1">
            <a:prstTxWarp prst="textNoShape">
              <a:avLst/>
            </a:prstTxWarp>
          </a:bodyPr>
          <a:lstStyle>
            <a:lvl1pPr algn="r" defTabSz="939800">
              <a:defRPr sz="1200"/>
            </a:lvl1pPr>
          </a:lstStyle>
          <a:p>
            <a:endParaRPr lang="en-US"/>
          </a:p>
        </p:txBody>
      </p:sp>
      <p:sp>
        <p:nvSpPr>
          <p:cNvPr id="14340" name="Rectangle 4"/>
          <p:cNvSpPr>
            <a:spLocks noChangeArrowheads="1" noTextEdit="1"/>
          </p:cNvSpPr>
          <p:nvPr>
            <p:ph type="sldImg" idx="2"/>
          </p:nvPr>
        </p:nvSpPr>
        <p:spPr bwMode="auto">
          <a:xfrm>
            <a:off x="1179513" y="703263"/>
            <a:ext cx="4697412" cy="3522662"/>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939800" y="4460875"/>
            <a:ext cx="5173663" cy="4229100"/>
          </a:xfrm>
          <a:prstGeom prst="rect">
            <a:avLst/>
          </a:prstGeom>
          <a:noFill/>
          <a:ln w="12700" cap="sq">
            <a:noFill/>
            <a:miter lim="800000"/>
            <a:headEnd type="none" w="sm" len="sm"/>
            <a:tailEnd type="none" w="sm" len="sm"/>
          </a:ln>
          <a:effectLst/>
        </p:spPr>
        <p:txBody>
          <a:bodyPr vert="horz" wrap="square" lIns="93971" tIns="46985" rIns="93971" bIns="4698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923338"/>
            <a:ext cx="3055938" cy="469900"/>
          </a:xfrm>
          <a:prstGeom prst="rect">
            <a:avLst/>
          </a:prstGeom>
          <a:noFill/>
          <a:ln w="12700" cap="sq">
            <a:noFill/>
            <a:miter lim="800000"/>
            <a:headEnd type="none" w="sm" len="sm"/>
            <a:tailEnd type="none" w="sm" len="sm"/>
          </a:ln>
          <a:effectLst/>
        </p:spPr>
        <p:txBody>
          <a:bodyPr vert="horz" wrap="square" lIns="93971" tIns="46985" rIns="93971" bIns="46985" numCol="1" anchor="b" anchorCtr="0" compatLnSpc="1">
            <a:prstTxWarp prst="textNoShape">
              <a:avLst/>
            </a:prstTxWarp>
          </a:bodyPr>
          <a:lstStyle>
            <a:lvl1pPr defTabSz="939800">
              <a:defRPr sz="1200"/>
            </a:lvl1pPr>
          </a:lstStyle>
          <a:p>
            <a:endParaRPr lang="en-US"/>
          </a:p>
        </p:txBody>
      </p:sp>
      <p:sp>
        <p:nvSpPr>
          <p:cNvPr id="14343" name="Rectangle 7"/>
          <p:cNvSpPr>
            <a:spLocks noGrp="1" noChangeArrowheads="1"/>
          </p:cNvSpPr>
          <p:nvPr>
            <p:ph type="sldNum" sz="quarter" idx="5"/>
          </p:nvPr>
        </p:nvSpPr>
        <p:spPr bwMode="auto">
          <a:xfrm>
            <a:off x="3997325" y="8923338"/>
            <a:ext cx="3055938" cy="469900"/>
          </a:xfrm>
          <a:prstGeom prst="rect">
            <a:avLst/>
          </a:prstGeom>
          <a:noFill/>
          <a:ln w="12700" cap="sq">
            <a:noFill/>
            <a:miter lim="800000"/>
            <a:headEnd type="none" w="sm" len="sm"/>
            <a:tailEnd type="none" w="sm" len="sm"/>
          </a:ln>
          <a:effectLst/>
        </p:spPr>
        <p:txBody>
          <a:bodyPr vert="horz" wrap="square" lIns="93971" tIns="46985" rIns="93971" bIns="46985" numCol="1" anchor="b" anchorCtr="0" compatLnSpc="1">
            <a:prstTxWarp prst="textNoShape">
              <a:avLst/>
            </a:prstTxWarp>
          </a:bodyPr>
          <a:lstStyle>
            <a:lvl1pPr algn="r" defTabSz="939800">
              <a:defRPr sz="1200"/>
            </a:lvl1pPr>
          </a:lstStyle>
          <a:p>
            <a:fld id="{6F95B597-2487-426E-A7C7-92CA7159D70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ECDC7-E464-4A09-AC78-2CD1CA558368}" type="slidenum">
              <a:rPr lang="en-US"/>
              <a:pPr/>
              <a:t>2</a:t>
            </a:fld>
            <a:endParaRPr lang="en-US"/>
          </a:p>
        </p:txBody>
      </p:sp>
      <p:sp>
        <p:nvSpPr>
          <p:cNvPr id="98306" name="Rectangle 2"/>
          <p:cNvSpPr>
            <a:spLocks noChangeArrowheads="1" noTextEdit="1"/>
          </p:cNvSpPr>
          <p:nvPr>
            <p:ph type="sldImg"/>
          </p:nvPr>
        </p:nvSpPr>
        <p:spPr>
          <a:xfrm>
            <a:off x="1181100" y="704850"/>
            <a:ext cx="4694238" cy="3521075"/>
          </a:xfrm>
          <a:ln/>
        </p:spPr>
      </p:sp>
      <p:sp>
        <p:nvSpPr>
          <p:cNvPr id="98307" name="Rectangle 3"/>
          <p:cNvSpPr>
            <a:spLocks noGrp="1" noChangeArrowheads="1"/>
          </p:cNvSpPr>
          <p:nvPr>
            <p:ph type="body" idx="1"/>
          </p:nvPr>
        </p:nvSpPr>
        <p:spPr>
          <a:xfrm>
            <a:off x="939800" y="4460875"/>
            <a:ext cx="5173663" cy="4227513"/>
          </a:xfrm>
        </p:spPr>
        <p:txBody>
          <a:bodyPr lIns="93768" tIns="46884" rIns="93768" bIns="46884"/>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B2215-F540-45F0-8332-FF4AA484905A}" type="slidenum">
              <a:rPr lang="en-US"/>
              <a:pPr/>
              <a:t>29</a:t>
            </a:fld>
            <a:endParaRPr lang="en-US"/>
          </a:p>
        </p:txBody>
      </p:sp>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t>The lower ones – Eno river, Lake Waccamaw, and Phelps Lake – they are more sensitive, it takes less mercury in the water column to contaminate fish above the DHHS advice level.</a:t>
            </a:r>
          </a:p>
          <a:p>
            <a:r>
              <a:rPr lang="en-US"/>
              <a:t>Not surprised at low for phelps and lake wac – fish tissue was very high.  Eno is lower (worse) than she expected – not sure why.</a:t>
            </a:r>
          </a:p>
          <a:p>
            <a:r>
              <a:rPr lang="en-US"/>
              <a:t>Abbotts Creek and Black River water body is not as sensitive to mercury, takes more mercury in the water column to contaminate fish tissue that is does in Phelps, Lake Waccamaw</a:t>
            </a:r>
          </a:p>
          <a:p>
            <a:r>
              <a:rPr lang="en-US"/>
              <a:t>Calculations in general very dependent on fish caught,  Sites with few fish (black, lumber, and south rivers) are more suspect.</a:t>
            </a:r>
          </a:p>
          <a:p>
            <a:r>
              <a:rPr lang="en-US"/>
              <a:t>Does appear that NC’s 12 ng/l WQS not protect for largemouth bass for human consumption </a:t>
            </a:r>
            <a:r>
              <a:rPr lang="en-US" u="sng"/>
              <a:t>in these study areas.  Does not necessarily mean 12 not good enough for other species or for rest of state.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C04DE-AD41-4D26-9018-A1F2B3454D24}" type="slidenum">
              <a:rPr lang="en-US"/>
              <a:pPr/>
              <a:t>30</a:t>
            </a:fld>
            <a:endParaRPr lang="en-US"/>
          </a:p>
        </p:txBody>
      </p:sp>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285D12-65DE-40B5-BF99-4F51D470F8CC}" type="slidenum">
              <a:rPr lang="en-US"/>
              <a:pPr/>
              <a:t>32</a:t>
            </a:fld>
            <a:endParaRPr lang="en-US"/>
          </a:p>
        </p:txBody>
      </p:sp>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t>Waccamaw Mercury Deposition Network Rainwater data – from national EPA network that monitors deposition of mercury in rainwater.</a:t>
            </a:r>
          </a:p>
          <a:p>
            <a:r>
              <a:rPr lang="en-US"/>
              <a:t>BUT, rainwater data, and implications there-of, are not in report – not one of goals.</a:t>
            </a:r>
          </a:p>
          <a:p>
            <a:r>
              <a:rPr lang="en-US"/>
              <a:t>Don’t know chemistry of rainwater (dissolved oxygen, organic carbon, pH, etc.), or mass per time delivered to lakes or rivers, so can’t determine significance of fact that rainwater is higher than rivers and effluents</a:t>
            </a:r>
          </a:p>
          <a:p>
            <a:r>
              <a:rPr lang="en-US"/>
              <a:t>Will do these types of evaluations in individual TMDLs, including Cashie (but it doesn’t look good if you’re in Air!).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57ED3B-2B9D-4B95-9B42-A42509CE4687}" type="slidenum">
              <a:rPr lang="en-US"/>
              <a:pPr/>
              <a:t>3</a:t>
            </a:fld>
            <a:endParaRPr lang="en-US"/>
          </a:p>
        </p:txBody>
      </p:sp>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t>Some case of mercury poisoning in the mid 20</a:t>
            </a:r>
            <a:r>
              <a:rPr lang="en-US" baseline="30000"/>
              <a:t>th</a:t>
            </a:r>
            <a:r>
              <a:rPr lang="en-US"/>
              <a:t> century involved eating grain treated with a fungicide containing mercury.  With others, it was the fish.  One such case began in the 1940’s with fish floating in Minamata Bay, and the local cats, dancing in the street and sometimes falling into the Bay and dying.  By the early 1950’s, the local residents, who mostly lived on the fish from the bay, began developing a variety of nervous system problems, from numbness, slurred speech, and constricted vision to involuntary movements and shouting, unconsciousness, and serious brain damage.  Eventually nearly 100 patients were identified, 20 of whom had died.  Then came the children, born with severe birth defects. This photo is of a mother bathing her daughter who was blind deaf and had multiple deformities. </a:t>
            </a:r>
          </a:p>
          <a:p>
            <a:endParaRPr lang="en-US"/>
          </a:p>
          <a:p>
            <a:r>
              <a:rPr lang="en-US"/>
              <a:t>By the end of 1956, the source had been identified as methyl mercury poisoning from eating fish and shellfish from the Bay.  Production of plastics using acetaldehyde by the nearby Chisso Corporation had blossomed after WWII.  Wastes from this process, including mercury, were discharged into the Bay, which has a relatively closed circulation.  </a:t>
            </a:r>
          </a:p>
          <a:p>
            <a:endParaRPr lang="en-US"/>
          </a:p>
          <a:p>
            <a:r>
              <a:rPr lang="en-US"/>
              <a:t>Minamata is one of many cases where adverse health affects, especially to fetuses and growing children were determined to be caused by ingestion of mercury contaminated fish.  Chisso continued to discharge mercury laden waste until 1968 when the mercury containing manufacturing process became outdated.  The court cases were not settled until the 1990s, and over 3,000 victims are still living with the effects of this mercury poisoning today.  The memorial includes several silver spheres placed around, symbolizing mercury in its liquid form.</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D0119-201C-4B10-BC99-86B25610F087}" type="slidenum">
              <a:rPr lang="en-US"/>
              <a:pPr/>
              <a:t>5</a:t>
            </a:fld>
            <a:endParaRPr lang="en-US"/>
          </a:p>
        </p:txBody>
      </p:sp>
      <p:sp>
        <p:nvSpPr>
          <p:cNvPr id="95234" name="Rectangle 2"/>
          <p:cNvSpPr>
            <a:spLocks noChangeArrowheads="1" noTextEdit="1"/>
          </p:cNvSpPr>
          <p:nvPr>
            <p:ph type="sldImg"/>
          </p:nvPr>
        </p:nvSpPr>
        <p:spPr>
          <a:xfrm>
            <a:off x="1181100" y="704850"/>
            <a:ext cx="4694238" cy="3521075"/>
          </a:xfrm>
          <a:ln/>
        </p:spPr>
      </p:sp>
      <p:sp>
        <p:nvSpPr>
          <p:cNvPr id="95235" name="Rectangle 3"/>
          <p:cNvSpPr>
            <a:spLocks noGrp="1" noChangeArrowheads="1"/>
          </p:cNvSpPr>
          <p:nvPr>
            <p:ph type="body" idx="1"/>
          </p:nvPr>
        </p:nvSpPr>
        <p:spPr>
          <a:xfrm>
            <a:off x="939800" y="4460875"/>
            <a:ext cx="5173663" cy="4227513"/>
          </a:xfrm>
        </p:spPr>
        <p:txBody>
          <a:bodyPr lIns="93768" tIns="46884" rIns="93768" bIns="46884"/>
          <a:lstStyle/>
          <a:p>
            <a:r>
              <a:rPr lang="en-US"/>
              <a:t>A Jan 2004 article in the Las Vegas Review-Journal reported that a 17 year old boy had somehow acquired a quart of Hg 4 months ago.  The boy had frequently played with the mercury on the back deck.  Liquid mercury vaporizes at just above room temperature, and can be inhaled.  When the temperature falls, the Hg vapor condenses as droplets all over everything.  The house had Hg vapors six times the legal limit.  The boy was taken to the hospital and was reported “stable with high levels of Hg in his blood.”  Other family members were taken to a hotel and provided clothes to wear from the Red Cross.  The house and everything in it were contaminated, including Snowball the dog, who was “seriously sickened by the Hg exposure.”  EPA shaved off his contaminated fur and were looking for a local vet to treat him.  The article ended with this quote from EPA: “ Possession of Hg is legal, but some forms of handling it are against the law.”</a:t>
            </a:r>
          </a:p>
          <a:p>
            <a:endParaRPr lang="en-US"/>
          </a:p>
          <a:p>
            <a:r>
              <a:rPr lang="en-US"/>
              <a:t>Waynesville – 10/04  anonymous report, woman accidentally spilled half cup hG while cleaning house.  She was treated.  Hg vapor levels in house above limit, house had to be cleaned  </a:t>
            </a:r>
          </a:p>
          <a:p>
            <a:r>
              <a:rPr lang="en-US"/>
              <a:t>Asheboro – 2005  FBI alerted to possible meth lab, turns out resident trying to collect all elements of periodic table.  Had 39 lbs Hg, plus </a:t>
            </a:r>
            <a:r>
              <a:rPr lang="en-US">
                <a:latin typeface="Arial" charset="0"/>
                <a:cs typeface="Arial" charset="0"/>
              </a:rPr>
              <a:t>Petroleum, Compressed Gasses, Solvents, Reactives, Explosives, Acids and Caustics. All were basically in consumer comodity type packaging,  Just go to you local hardware, automovive and/or paint store.</a:t>
            </a:r>
            <a:endParaRPr lang="en-US"/>
          </a:p>
          <a:p>
            <a:r>
              <a:rPr lang="en-US"/>
              <a:t>Durham – 2003?  Owner of mini storage unit found 9 lbs Hg in abandoned unit, took to Lake Jordan for disposal</a:t>
            </a:r>
          </a:p>
          <a:p>
            <a:endParaRPr lang="en-US"/>
          </a:p>
          <a:p>
            <a:endParaRPr 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D6B2D-4656-4E6E-AE39-3D6F02840EFD}" type="slidenum">
              <a:rPr lang="en-US"/>
              <a:pPr/>
              <a:t>6</a:t>
            </a:fld>
            <a:endParaRPr lang="en-US"/>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a:t>NC Fish tissue data confirms contamination here in NC.  Only the green dots meet the fish tissue criteria of 0.4 mg/kg.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3473F4-FA0B-4C34-A56D-F196B621042B}" type="slidenum">
              <a:rPr lang="en-US"/>
              <a:pPr/>
              <a:t>8</a:t>
            </a:fld>
            <a:endParaRPr lang="en-US"/>
          </a:p>
        </p:txBody>
      </p:sp>
      <p:sp>
        <p:nvSpPr>
          <p:cNvPr id="111618" name="Rectangle 2"/>
          <p:cNvSpPr>
            <a:spLocks noChangeArrowheads="1" noTextEdit="1"/>
          </p:cNvSpPr>
          <p:nvPr>
            <p:ph type="sldImg"/>
          </p:nvPr>
        </p:nvSpPr>
        <p:spPr>
          <a:xfrm>
            <a:off x="1185863" y="709613"/>
            <a:ext cx="4681537" cy="3509962"/>
          </a:xfrm>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D10F3-A718-4CF8-834A-166723DD1256}" type="slidenum">
              <a:rPr lang="en-US"/>
              <a:pPr/>
              <a:t>11</a:t>
            </a:fld>
            <a:endParaRPr lang="en-US"/>
          </a:p>
        </p:txBody>
      </p:sp>
      <p:sp>
        <p:nvSpPr>
          <p:cNvPr id="69634" name="Rectangle 2"/>
          <p:cNvSpPr>
            <a:spLocks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t>Laboratory methodology was an issue identified several years ago.  DWQ standard methods could not detect mercury in surface water at that time.  Our laboratory has upgraded (including the construction of a clean room) and is currently running split samples with our contract laboratory for total mercury in surface water.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9B5B0-98F7-4036-A8E8-52BF4FCEE4D3}" type="slidenum">
              <a:rPr lang="en-US"/>
              <a:pPr/>
              <a:t>12</a:t>
            </a:fld>
            <a:endParaRPr lang="en-US"/>
          </a:p>
        </p:txBody>
      </p:sp>
      <p:sp>
        <p:nvSpPr>
          <p:cNvPr id="89090" name="Rectangle 1026"/>
          <p:cNvSpPr>
            <a:spLocks noChangeArrowheads="1" noTextEdit="1"/>
          </p:cNvSpPr>
          <p:nvPr>
            <p:ph type="sldImg"/>
          </p:nvPr>
        </p:nvSpPr>
        <p:spPr>
          <a:ln/>
        </p:spPr>
      </p:sp>
      <p:sp>
        <p:nvSpPr>
          <p:cNvPr id="8909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B22A2-D44F-4542-92E9-FCE0EBAFF499}" type="slidenum">
              <a:rPr lang="en-US"/>
              <a:pPr/>
              <a:t>27</a:t>
            </a:fld>
            <a:endParaRPr lang="en-US"/>
          </a:p>
        </p:txBody>
      </p:sp>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2D8BD7-588B-4E24-B931-183EB40B3974}" type="slidenum">
              <a:rPr lang="en-US"/>
              <a:pPr/>
              <a:t>28</a:t>
            </a:fld>
            <a:endParaRPr lang="en-US"/>
          </a:p>
        </p:txBody>
      </p:sp>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457200" y="2363788"/>
            <a:ext cx="8153400" cy="1600200"/>
            <a:chOff x="288" y="1489"/>
            <a:chExt cx="5136" cy="1008"/>
          </a:xfrm>
        </p:grpSpPr>
        <p:sp>
          <p:nvSpPr>
            <p:cNvPr id="27651"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endParaRPr lang="en-US"/>
            </a:p>
          </p:txBody>
        </p:sp>
        <p:sp>
          <p:nvSpPr>
            <p:cNvPr id="27652"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endParaRPr lang="en-US"/>
            </a:p>
          </p:txBody>
        </p:sp>
        <p:sp>
          <p:nvSpPr>
            <p:cNvPr id="27653"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endParaRPr lang="en-US"/>
            </a:p>
          </p:txBody>
        </p:sp>
        <p:sp>
          <p:nvSpPr>
            <p:cNvPr id="27654"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endParaRPr lang="en-US"/>
            </a:p>
          </p:txBody>
        </p:sp>
      </p:grpSp>
      <p:sp>
        <p:nvSpPr>
          <p:cNvPr id="27655"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27656"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27657" name="Rectangle 9"/>
          <p:cNvSpPr>
            <a:spLocks noGrp="1" noChangeArrowheads="1"/>
          </p:cNvSpPr>
          <p:nvPr>
            <p:ph type="dt" sz="quarter" idx="2"/>
          </p:nvPr>
        </p:nvSpPr>
        <p:spPr/>
        <p:txBody>
          <a:bodyPr/>
          <a:lstStyle>
            <a:lvl1pPr>
              <a:defRPr/>
            </a:lvl1pPr>
          </a:lstStyle>
          <a:p>
            <a:endParaRPr lang="en-US"/>
          </a:p>
        </p:txBody>
      </p:sp>
      <p:sp>
        <p:nvSpPr>
          <p:cNvPr id="27658" name="Rectangle 10"/>
          <p:cNvSpPr>
            <a:spLocks noGrp="1" noChangeArrowheads="1"/>
          </p:cNvSpPr>
          <p:nvPr>
            <p:ph type="ftr" sz="quarter" idx="3"/>
          </p:nvPr>
        </p:nvSpPr>
        <p:spPr/>
        <p:txBody>
          <a:bodyPr/>
          <a:lstStyle>
            <a:lvl1pPr>
              <a:defRPr/>
            </a:lvl1pPr>
          </a:lstStyle>
          <a:p>
            <a:endParaRPr lang="en-US"/>
          </a:p>
        </p:txBody>
      </p:sp>
      <p:sp>
        <p:nvSpPr>
          <p:cNvPr id="27659" name="Rectangle 11"/>
          <p:cNvSpPr>
            <a:spLocks noGrp="1" noChangeArrowheads="1"/>
          </p:cNvSpPr>
          <p:nvPr>
            <p:ph type="sldNum" sz="quarter" idx="4"/>
          </p:nvPr>
        </p:nvSpPr>
        <p:spPr/>
        <p:txBody>
          <a:bodyPr/>
          <a:lstStyle>
            <a:lvl1pPr>
              <a:defRPr/>
            </a:lvl1pPr>
          </a:lstStyle>
          <a:p>
            <a:fld id="{83036033-1C2B-46DC-B19E-15DF1687958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4ECC40-1596-4126-B6FB-AD726FDD4E7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F9F9D1-FC6E-4FA6-8AB7-25ADA0B8457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057400"/>
            <a:ext cx="3810000" cy="4114800"/>
          </a:xfrm>
        </p:spPr>
        <p:txBody>
          <a:bodyPr/>
          <a:lstStyle/>
          <a:p>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536E612B-29A4-4D72-BEC0-9917583F0AA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2F37CE-55A5-4963-9679-421A83A1FCF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B44E30-3DA0-4616-AC87-1BFDAFC8245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9D275D-D3BD-4ABE-A8A5-590E2C7FCE0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3AABC37-380A-416D-95EE-1DBF0F037DC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1CAF5EE-5513-4549-A848-DC130B41E0A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FC1A33D-4307-4FE2-90C6-579CB35157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F54655-4346-4C3D-825C-CE479E47365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739034-2188-4C73-8C0C-F34232BE8BA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457200" y="992188"/>
            <a:ext cx="8153400" cy="1600200"/>
            <a:chOff x="288" y="625"/>
            <a:chExt cx="5136" cy="1008"/>
          </a:xfrm>
        </p:grpSpPr>
        <p:sp>
          <p:nvSpPr>
            <p:cNvPr id="26627"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endParaRPr lang="en-US"/>
            </a:p>
          </p:txBody>
        </p:sp>
        <p:sp>
          <p:nvSpPr>
            <p:cNvPr id="26628"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endParaRPr lang="en-US"/>
            </a:p>
          </p:txBody>
        </p:sp>
        <p:sp>
          <p:nvSpPr>
            <p:cNvPr id="26629"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endParaRPr lang="en-US"/>
            </a:p>
          </p:txBody>
        </p:sp>
        <p:sp>
          <p:nvSpPr>
            <p:cNvPr id="26630"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endParaRPr lang="en-US"/>
            </a:p>
          </p:txBody>
        </p:sp>
      </p:grpSp>
      <p:sp>
        <p:nvSpPr>
          <p:cNvPr id="26631" name="Rectangle 7"/>
          <p:cNvSpPr>
            <a:spLocks noGrp="1" noChangeArrowheads="1"/>
          </p:cNvSpPr>
          <p:nvPr>
            <p:ph type="title"/>
          </p:nvPr>
        </p:nvSpPr>
        <p:spPr bwMode="auto">
          <a:xfrm>
            <a:off x="685800" y="381000"/>
            <a:ext cx="77724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6632" name="Rectangle 8"/>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Arial" charset="0"/>
              </a:defRPr>
            </a:lvl1pPr>
          </a:lstStyle>
          <a:p>
            <a:endParaRPr lang="en-US"/>
          </a:p>
        </p:txBody>
      </p:sp>
      <p:sp>
        <p:nvSpPr>
          <p:cNvPr id="26634"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Arial" charset="0"/>
              </a:defRPr>
            </a:lvl1pPr>
          </a:lstStyle>
          <a:p>
            <a:endParaRPr lang="en-US"/>
          </a:p>
        </p:txBody>
      </p:sp>
      <p:sp>
        <p:nvSpPr>
          <p:cNvPr id="26635"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Arial" charset="0"/>
              </a:defRPr>
            </a:lvl1pPr>
          </a:lstStyle>
          <a:p>
            <a:fld id="{BCF0405E-B05B-41F1-9D42-8BF0F6B5764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Microsoft_Office_Excel_97-2003_Worksheet1.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Microsoft_Office_Excel_Chart2.xls"/></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Microsoft_Office_Excel_Chart3.xls"/></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Microsoft_Office_Excel_Chart4.xls"/></Relationships>
</file>

<file path=ppt/slides/_rels/slide33.xml.rels><?xml version="1.0" encoding="UTF-8" standalone="yes"?>
<Relationships xmlns="http://schemas.openxmlformats.org/package/2006/relationships"><Relationship Id="rId2" Type="http://schemas.openxmlformats.org/officeDocument/2006/relationships/hyperlink" Target="mailto:firstname.lastname@ncmail.ne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esb.enr.state.nc.us/lab/cert.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esb.enr.state.nc.us/EU.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algn="ctr"/>
            <a:r>
              <a:rPr lang="en-US"/>
              <a:t>Mercury Method 1631:</a:t>
            </a:r>
            <a:br>
              <a:rPr lang="en-US"/>
            </a:br>
            <a:r>
              <a:rPr lang="en-US"/>
              <a:t>It’s Not As Bad As </a:t>
            </a:r>
            <a:br>
              <a:rPr lang="en-US"/>
            </a:br>
            <a:r>
              <a:rPr lang="en-US"/>
              <a:t>We Thought It Would Be</a:t>
            </a:r>
          </a:p>
        </p:txBody>
      </p:sp>
      <p:sp>
        <p:nvSpPr>
          <p:cNvPr id="28675" name="Rectangle 3"/>
          <p:cNvSpPr>
            <a:spLocks noGrp="1" noChangeArrowheads="1"/>
          </p:cNvSpPr>
          <p:nvPr>
            <p:ph type="subTitle" idx="1"/>
          </p:nvPr>
        </p:nvSpPr>
        <p:spPr/>
        <p:txBody>
          <a:bodyPr/>
          <a:lstStyle/>
          <a:p>
            <a:r>
              <a:rPr lang="en-US" sz="2800"/>
              <a:t>Dana Folley, PERCS Unit</a:t>
            </a:r>
          </a:p>
          <a:p>
            <a:r>
              <a:rPr lang="en-US" sz="2800"/>
              <a:t>2005 NC Pretreatment Workshop</a:t>
            </a:r>
          </a:p>
          <a:p>
            <a:r>
              <a:rPr lang="en-US" sz="2800"/>
              <a:t>August 23, 2005</a:t>
            </a:r>
          </a:p>
          <a:p>
            <a:r>
              <a:rPr lang="en-US" sz="2800"/>
              <a:t>Charlotte, 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a:r>
              <a:rPr lang="en-US" sz="4000"/>
              <a:t>Water Quality Criteria- Fish Tissue</a:t>
            </a:r>
            <a:endParaRPr lang="en-US"/>
          </a:p>
        </p:txBody>
      </p:sp>
      <p:sp>
        <p:nvSpPr>
          <p:cNvPr id="80899" name="Rectangle 3"/>
          <p:cNvSpPr>
            <a:spLocks noGrp="1" noChangeArrowheads="1"/>
          </p:cNvSpPr>
          <p:nvPr>
            <p:ph type="body" idx="1"/>
          </p:nvPr>
        </p:nvSpPr>
        <p:spPr>
          <a:xfrm>
            <a:off x="685800" y="1752600"/>
            <a:ext cx="7772400" cy="4419600"/>
          </a:xfrm>
        </p:spPr>
        <p:txBody>
          <a:bodyPr/>
          <a:lstStyle/>
          <a:p>
            <a:pPr>
              <a:lnSpc>
                <a:spcPct val="90000"/>
              </a:lnSpc>
            </a:pPr>
            <a:r>
              <a:rPr lang="en-US" sz="2800"/>
              <a:t>EPA Human Health Criterion:</a:t>
            </a:r>
          </a:p>
          <a:p>
            <a:pPr lvl="1">
              <a:lnSpc>
                <a:spcPct val="90000"/>
              </a:lnSpc>
            </a:pPr>
            <a:r>
              <a:rPr lang="en-US"/>
              <a:t>0.3 mg Methyl Hg/kg fish</a:t>
            </a:r>
          </a:p>
          <a:p>
            <a:pPr>
              <a:lnSpc>
                <a:spcPct val="90000"/>
              </a:lnSpc>
            </a:pPr>
            <a:r>
              <a:rPr lang="en-US" sz="2800"/>
              <a:t>NC DHHS Fish Advisory:</a:t>
            </a:r>
          </a:p>
          <a:p>
            <a:pPr lvl="1">
              <a:lnSpc>
                <a:spcPct val="90000"/>
              </a:lnSpc>
            </a:pPr>
            <a:r>
              <a:rPr lang="en-US"/>
              <a:t>0.4 mg Total-Hg/kg fish</a:t>
            </a:r>
          </a:p>
          <a:p>
            <a:pPr>
              <a:lnSpc>
                <a:spcPct val="90000"/>
              </a:lnSpc>
            </a:pPr>
            <a:r>
              <a:rPr lang="en-US" sz="2800"/>
              <a:t>Compare to Japan 1956 Minamata Exposure:</a:t>
            </a:r>
          </a:p>
          <a:p>
            <a:pPr lvl="1">
              <a:lnSpc>
                <a:spcPct val="90000"/>
              </a:lnSpc>
            </a:pPr>
            <a:r>
              <a:rPr lang="en-US"/>
              <a:t>Residents consumed fish with 20 mg methyl mercury per kg of fish during several meals per week for years</a:t>
            </a:r>
          </a:p>
          <a:p>
            <a:pPr>
              <a:lnSpc>
                <a:spcPct val="90000"/>
              </a:lnSpc>
            </a:pPr>
            <a:r>
              <a:rPr lang="en-US" sz="2800"/>
              <a:t>How to convert fish tissue criteria to water column criteria?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a:r>
              <a:rPr lang="en-US" sz="3600"/>
              <a:t>EPA Method 1631- Why use it? </a:t>
            </a:r>
          </a:p>
        </p:txBody>
      </p:sp>
      <p:graphicFrame>
        <p:nvGraphicFramePr>
          <p:cNvPr id="62467" name="Object 3"/>
          <p:cNvGraphicFramePr>
            <a:graphicFrameLocks noChangeAspect="1"/>
          </p:cNvGraphicFramePr>
          <p:nvPr/>
        </p:nvGraphicFramePr>
        <p:xfrm>
          <a:off x="1295400" y="1752600"/>
          <a:ext cx="6934200" cy="4638675"/>
        </p:xfrm>
        <a:graphic>
          <a:graphicData uri="http://schemas.openxmlformats.org/presentationml/2006/ole">
            <p:oleObj spid="_x0000_s62467" name="Worksheet" r:id="rId4" imgW="5433365" imgH="3635167" progId="Excel.Sheet.8">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a:r>
              <a:rPr lang="en-US" sz="3600"/>
              <a:t>EPA Method 1669- Clean Sampling</a:t>
            </a:r>
          </a:p>
        </p:txBody>
      </p:sp>
      <p:graphicFrame>
        <p:nvGraphicFramePr>
          <p:cNvPr id="88068" name="Object 4"/>
          <p:cNvGraphicFramePr>
            <a:graphicFrameLocks noChangeAspect="1"/>
          </p:cNvGraphicFramePr>
          <p:nvPr/>
        </p:nvGraphicFramePr>
        <p:xfrm>
          <a:off x="2514600" y="2209800"/>
          <a:ext cx="4403725" cy="4114800"/>
        </p:xfrm>
        <a:graphic>
          <a:graphicData uri="http://schemas.openxmlformats.org/presentationml/2006/ole">
            <p:oleObj spid="_x0000_s88068" name="Photo Editor Photo" r:id="rId4" imgW="3858164" imgH="3704762" progId="MSPhotoEd.3">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4000"/>
              <a:t>NC Method 1631 Requirements</a:t>
            </a:r>
            <a:endParaRPr lang="en-US"/>
          </a:p>
        </p:txBody>
      </p:sp>
      <p:sp>
        <p:nvSpPr>
          <p:cNvPr id="60419" name="Rectangle 3"/>
          <p:cNvSpPr>
            <a:spLocks noGrp="1" noChangeArrowheads="1"/>
          </p:cNvSpPr>
          <p:nvPr>
            <p:ph type="body" idx="1"/>
          </p:nvPr>
        </p:nvSpPr>
        <p:spPr>
          <a:xfrm>
            <a:off x="685800" y="1752600"/>
            <a:ext cx="7772400" cy="4419600"/>
          </a:xfrm>
        </p:spPr>
        <p:txBody>
          <a:bodyPr/>
          <a:lstStyle/>
          <a:p>
            <a:pPr>
              <a:lnSpc>
                <a:spcPct val="90000"/>
              </a:lnSpc>
            </a:pPr>
            <a:r>
              <a:rPr lang="en-US"/>
              <a:t>Based on EPA agreement, DWQ required Method 1631 for </a:t>
            </a:r>
            <a:r>
              <a:rPr lang="en-US" u="sng"/>
              <a:t>effluent</a:t>
            </a:r>
            <a:r>
              <a:rPr lang="en-US"/>
              <a:t> sampling at </a:t>
            </a:r>
            <a:r>
              <a:rPr lang="en-US" u="sng"/>
              <a:t>applicable</a:t>
            </a:r>
            <a:r>
              <a:rPr lang="en-US"/>
              <a:t> NPDES facilities beginning September 1, 2003.</a:t>
            </a:r>
          </a:p>
          <a:p>
            <a:pPr lvl="1">
              <a:lnSpc>
                <a:spcPct val="90000"/>
              </a:lnSpc>
            </a:pPr>
            <a:r>
              <a:rPr lang="en-US"/>
              <a:t>Current or potential NPDES limit is 200 ng/l or below (see mercury limit calculator on PERCS mercury webpage)</a:t>
            </a:r>
          </a:p>
          <a:p>
            <a:pPr lvl="1">
              <a:lnSpc>
                <a:spcPct val="90000"/>
              </a:lnSpc>
            </a:pPr>
            <a:r>
              <a:rPr lang="en-US"/>
              <a:t>And</a:t>
            </a:r>
          </a:p>
          <a:p>
            <a:pPr lvl="1">
              <a:lnSpc>
                <a:spcPct val="90000"/>
              </a:lnSpc>
            </a:pPr>
            <a:r>
              <a:rPr lang="en-US"/>
              <a:t>Mercury is pollutant of concern (on NPDES limits page, pretreatment program, or major municipal)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ctr"/>
            <a:r>
              <a:rPr lang="en-US" sz="4000"/>
              <a:t>Method DMR Effluent 1631 Results </a:t>
            </a:r>
            <a:endParaRPr lang="en-US"/>
          </a:p>
        </p:txBody>
      </p:sp>
      <p:sp>
        <p:nvSpPr>
          <p:cNvPr id="104451" name="Rectangle 3"/>
          <p:cNvSpPr>
            <a:spLocks noGrp="1" noChangeArrowheads="1"/>
          </p:cNvSpPr>
          <p:nvPr>
            <p:ph type="body" idx="1"/>
          </p:nvPr>
        </p:nvSpPr>
        <p:spPr>
          <a:xfrm>
            <a:off x="685800" y="1752600"/>
            <a:ext cx="7772400" cy="4419600"/>
          </a:xfrm>
        </p:spPr>
        <p:txBody>
          <a:bodyPr/>
          <a:lstStyle/>
          <a:p>
            <a:r>
              <a:rPr lang="en-US"/>
              <a:t>NEEDS A LOT OF WORK TO BRING UP TO DATE</a:t>
            </a:r>
          </a:p>
          <a:p>
            <a:r>
              <a:rPr lang="en-US"/>
              <a:t>First Year Results - 96% of effluent samples below the WQS (&lt;12 ng/l).</a:t>
            </a:r>
          </a:p>
          <a:p>
            <a:r>
              <a:rPr lang="en-US"/>
              <a:t>Why such good results?</a:t>
            </a:r>
          </a:p>
          <a:p>
            <a:pPr lvl="1"/>
            <a:r>
              <a:rPr lang="en-US"/>
              <a:t>Clean sampling, pretreatment, pollutant removal, etc.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sz="4000"/>
              <a:t>NC Mercury NPDES Permitting Requirements</a:t>
            </a:r>
            <a:endParaRPr lang="en-US"/>
          </a:p>
        </p:txBody>
      </p:sp>
      <p:sp>
        <p:nvSpPr>
          <p:cNvPr id="78851" name="Rectangle 3"/>
          <p:cNvSpPr>
            <a:spLocks noGrp="1" noChangeArrowheads="1"/>
          </p:cNvSpPr>
          <p:nvPr>
            <p:ph type="body" idx="1"/>
          </p:nvPr>
        </p:nvSpPr>
        <p:spPr>
          <a:xfrm>
            <a:off x="685800" y="1981200"/>
            <a:ext cx="7772400" cy="4419600"/>
          </a:xfrm>
        </p:spPr>
        <p:txBody>
          <a:bodyPr/>
          <a:lstStyle/>
          <a:p>
            <a:r>
              <a:rPr lang="en-US"/>
              <a:t>Mercury limit now expressed as Weekly Average</a:t>
            </a:r>
          </a:p>
          <a:p>
            <a:r>
              <a:rPr lang="en-US"/>
              <a:t>Class III and IV WWTPs - Weekly effluent</a:t>
            </a:r>
          </a:p>
          <a:p>
            <a:r>
              <a:rPr lang="en-US"/>
              <a:t>Class I and II WWTPs -Twice per month effluent</a:t>
            </a:r>
          </a:p>
          <a:p>
            <a:r>
              <a:rPr lang="en-US"/>
              <a:t>For new limits, propose compliance schedule to allow for source evaluation, budgeting, etc.</a:t>
            </a:r>
          </a:p>
        </p:txBody>
      </p:sp>
      <p:sp>
        <p:nvSpPr>
          <p:cNvPr id="78852" name="AutoShape 4"/>
          <p:cNvSpPr>
            <a:spLocks noChangeArrowheads="1"/>
          </p:cNvSpPr>
          <p:nvPr/>
        </p:nvSpPr>
        <p:spPr bwMode="auto">
          <a:xfrm>
            <a:off x="8001000" y="5029200"/>
            <a:ext cx="736600" cy="688975"/>
          </a:xfrm>
          <a:prstGeom prst="star5">
            <a:avLst/>
          </a:prstGeom>
          <a:solidFill>
            <a:srgbClr val="FFFF00"/>
          </a:solidFill>
          <a:ln w="25400">
            <a:solidFill>
              <a:schemeClr val="tx1"/>
            </a:solidFill>
            <a:miter lim="800000"/>
            <a:headEnd/>
            <a:tailEnd/>
          </a:ln>
          <a:effectLst/>
        </p:spPr>
        <p:txBody>
          <a:bodyPr wrap="none" anchor="ctr"/>
          <a:lstStyle/>
          <a:p>
            <a:endParaRPr lang="en-US"/>
          </a:p>
        </p:txBody>
      </p:sp>
      <p:sp>
        <p:nvSpPr>
          <p:cNvPr id="78853" name="Line 5"/>
          <p:cNvSpPr>
            <a:spLocks noChangeShapeType="1"/>
          </p:cNvSpPr>
          <p:nvPr/>
        </p:nvSpPr>
        <p:spPr bwMode="auto">
          <a:xfrm>
            <a:off x="1068388" y="5257800"/>
            <a:ext cx="6018212"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78854" name="Line 6"/>
          <p:cNvSpPr>
            <a:spLocks noChangeShapeType="1"/>
          </p:cNvSpPr>
          <p:nvPr/>
        </p:nvSpPr>
        <p:spPr bwMode="auto">
          <a:xfrm>
            <a:off x="1220788" y="5715000"/>
            <a:ext cx="6323012"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78855" name="Line 7"/>
          <p:cNvSpPr>
            <a:spLocks noChangeShapeType="1"/>
          </p:cNvSpPr>
          <p:nvPr/>
        </p:nvSpPr>
        <p:spPr bwMode="auto">
          <a:xfrm>
            <a:off x="1143000" y="6172200"/>
            <a:ext cx="2514600" cy="0"/>
          </a:xfrm>
          <a:prstGeom prst="line">
            <a:avLst/>
          </a:prstGeom>
          <a:noFill/>
          <a:ln w="254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wipe(left)">
                                      <p:cBhvr>
                                        <p:cTn id="7" dur="500"/>
                                        <p:tgtEl>
                                          <p:spTgt spid="78853"/>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4"/>
                                        </p:tgtEl>
                                        <p:attrNameLst>
                                          <p:attrName>style.visibility</p:attrName>
                                        </p:attrNameLst>
                                      </p:cBhvr>
                                      <p:to>
                                        <p:strVal val="visible"/>
                                      </p:to>
                                    </p:set>
                                    <p:animEffect transition="in" filter="wipe(left)">
                                      <p:cBhvr>
                                        <p:cTn id="12" dur="500"/>
                                        <p:tgtEl>
                                          <p:spTgt spid="78854"/>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855"/>
                                        </p:tgtEl>
                                        <p:attrNameLst>
                                          <p:attrName>style.visibility</p:attrName>
                                        </p:attrNameLst>
                                      </p:cBhvr>
                                      <p:to>
                                        <p:strVal val="visible"/>
                                      </p:to>
                                    </p:set>
                                    <p:animEffect transition="in" filter="wipe(left)">
                                      <p:cBhvr>
                                        <p:cTn id="17" dur="500"/>
                                        <p:tgtEl>
                                          <p:spTgt spid="78855"/>
                                        </p:tgtEl>
                                      </p:cBhvr>
                                    </p:animEffect>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8852"/>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p:bldP spid="78853" grpId="0" animBg="1"/>
      <p:bldP spid="78854" grpId="0" animBg="1"/>
      <p:bldP spid="788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a:r>
              <a:rPr lang="en-US" sz="4000"/>
              <a:t>NC NPDES Permitting for </a:t>
            </a:r>
            <a:br>
              <a:rPr lang="en-US" sz="4000"/>
            </a:br>
            <a:r>
              <a:rPr lang="en-US" sz="4000"/>
              <a:t>Non-Impaired Waters</a:t>
            </a:r>
            <a:endParaRPr lang="en-US"/>
          </a:p>
        </p:txBody>
      </p:sp>
      <p:sp>
        <p:nvSpPr>
          <p:cNvPr id="77827" name="Rectangle 3"/>
          <p:cNvSpPr>
            <a:spLocks noGrp="1" noChangeArrowheads="1"/>
          </p:cNvSpPr>
          <p:nvPr>
            <p:ph type="body" idx="1"/>
          </p:nvPr>
        </p:nvSpPr>
        <p:spPr>
          <a:xfrm>
            <a:off x="685800" y="1752600"/>
            <a:ext cx="8077200" cy="4419600"/>
          </a:xfrm>
        </p:spPr>
        <p:txBody>
          <a:bodyPr/>
          <a:lstStyle/>
          <a:p>
            <a:r>
              <a:rPr lang="en-US" sz="2800"/>
              <a:t>WWTP Receiving Waterbody is not Hg-impaired</a:t>
            </a:r>
            <a:br>
              <a:rPr lang="en-US" sz="2800"/>
            </a:br>
            <a:r>
              <a:rPr lang="en-US" sz="2800"/>
              <a:t> i.e, not on 303(d) list</a:t>
            </a:r>
          </a:p>
          <a:p>
            <a:r>
              <a:rPr lang="en-US" sz="2800"/>
              <a:t>Calculate NPDES limit in normal fashion,</a:t>
            </a:r>
            <a:br>
              <a:rPr lang="en-US" sz="2800"/>
            </a:br>
            <a:r>
              <a:rPr lang="en-US" sz="2800"/>
              <a:t>taking into account dilution at 10 year drought stream flow (7Q10)</a:t>
            </a:r>
          </a:p>
          <a:p>
            <a:r>
              <a:rPr lang="en-US" sz="2800"/>
              <a:t>Perform normal Reasonable Potential Analysis (RPA) with 7Q10 dilution</a:t>
            </a:r>
          </a:p>
          <a:p>
            <a:r>
              <a:rPr lang="en-US" sz="2800"/>
              <a:t>If “reasonable potential” exists for WWTP to violate limit, add limit and Compliance Schedule</a:t>
            </a:r>
          </a:p>
        </p:txBody>
      </p:sp>
      <p:sp>
        <p:nvSpPr>
          <p:cNvPr id="77830" name="Line 6"/>
          <p:cNvSpPr>
            <a:spLocks noChangeShapeType="1"/>
          </p:cNvSpPr>
          <p:nvPr/>
        </p:nvSpPr>
        <p:spPr bwMode="auto">
          <a:xfrm flipV="1">
            <a:off x="1982788" y="5943600"/>
            <a:ext cx="5180012"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77831" name="AutoShape 7"/>
          <p:cNvSpPr>
            <a:spLocks noChangeArrowheads="1"/>
          </p:cNvSpPr>
          <p:nvPr/>
        </p:nvSpPr>
        <p:spPr bwMode="auto">
          <a:xfrm>
            <a:off x="7772400" y="3200400"/>
            <a:ext cx="736600" cy="688975"/>
          </a:xfrm>
          <a:prstGeom prst="star5">
            <a:avLst/>
          </a:prstGeom>
          <a:solidFill>
            <a:srgbClr val="FFFF00"/>
          </a:solidFill>
          <a:ln w="25400">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30"/>
                                        </p:tgtEl>
                                        <p:attrNameLst>
                                          <p:attrName>style.visibility</p:attrName>
                                        </p:attrNameLst>
                                      </p:cBhvr>
                                      <p:to>
                                        <p:strVal val="visible"/>
                                      </p:to>
                                    </p:set>
                                    <p:animEffect transition="in" filter="wipe(left)">
                                      <p:cBhvr>
                                        <p:cTn id="7" dur="500"/>
                                        <p:tgtEl>
                                          <p:spTgt spid="77830"/>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7831"/>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animBg="1"/>
      <p:bldP spid="778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a:r>
              <a:rPr lang="en-US" sz="4000"/>
              <a:t>NC NPDES Permitting for </a:t>
            </a:r>
            <a:br>
              <a:rPr lang="en-US" sz="4000"/>
            </a:br>
            <a:r>
              <a:rPr lang="en-US" sz="4000"/>
              <a:t>Hg-Impaired Waters</a:t>
            </a:r>
            <a:endParaRPr lang="en-US"/>
          </a:p>
        </p:txBody>
      </p:sp>
      <p:sp>
        <p:nvSpPr>
          <p:cNvPr id="76803" name="Rectangle 3"/>
          <p:cNvSpPr>
            <a:spLocks noGrp="1" noChangeArrowheads="1"/>
          </p:cNvSpPr>
          <p:nvPr>
            <p:ph type="body" idx="1"/>
          </p:nvPr>
        </p:nvSpPr>
        <p:spPr>
          <a:xfrm>
            <a:off x="685800" y="1752600"/>
            <a:ext cx="7772400" cy="4419600"/>
          </a:xfrm>
        </p:spPr>
        <p:txBody>
          <a:bodyPr/>
          <a:lstStyle/>
          <a:p>
            <a:pPr>
              <a:lnSpc>
                <a:spcPct val="90000"/>
              </a:lnSpc>
            </a:pPr>
            <a:r>
              <a:rPr lang="en-US" sz="2800"/>
              <a:t>WWTP Receiving Waterbody is Hg-impaired and on 303(d) list</a:t>
            </a:r>
          </a:p>
          <a:p>
            <a:pPr>
              <a:lnSpc>
                <a:spcPct val="90000"/>
              </a:lnSpc>
            </a:pPr>
            <a:r>
              <a:rPr lang="en-US" sz="2800"/>
              <a:t>EPA assumes upstream is already at NC WQS, so do not allow 7Q10 dilution</a:t>
            </a:r>
          </a:p>
          <a:p>
            <a:pPr>
              <a:lnSpc>
                <a:spcPct val="90000"/>
              </a:lnSpc>
            </a:pPr>
            <a:r>
              <a:rPr lang="en-US" sz="2800"/>
              <a:t>NPDES limit will be equal to NCWQS = 12 ng/l</a:t>
            </a:r>
          </a:p>
          <a:p>
            <a:pPr>
              <a:lnSpc>
                <a:spcPct val="90000"/>
              </a:lnSpc>
            </a:pPr>
            <a:r>
              <a:rPr lang="en-US" sz="2800"/>
              <a:t>Perform Reasonable Potential Analysis (RPA) with NO dilution</a:t>
            </a:r>
          </a:p>
          <a:p>
            <a:pPr>
              <a:lnSpc>
                <a:spcPct val="90000"/>
              </a:lnSpc>
            </a:pPr>
            <a:r>
              <a:rPr lang="en-US" sz="2800"/>
              <a:t>If “reasonable potential” exists for WWTP to violate limit, add limit and Compliance Schedule</a:t>
            </a:r>
          </a:p>
          <a:p>
            <a:pPr>
              <a:lnSpc>
                <a:spcPct val="90000"/>
              </a:lnSpc>
            </a:pPr>
            <a:r>
              <a:rPr lang="en-US" sz="2800"/>
              <a:t>Facility can collect upstream samples to test assumption.</a:t>
            </a:r>
          </a:p>
        </p:txBody>
      </p:sp>
      <p:sp>
        <p:nvSpPr>
          <p:cNvPr id="76804" name="AutoShape 4"/>
          <p:cNvSpPr>
            <a:spLocks noChangeArrowheads="1"/>
          </p:cNvSpPr>
          <p:nvPr/>
        </p:nvSpPr>
        <p:spPr bwMode="auto">
          <a:xfrm>
            <a:off x="8255000" y="4876800"/>
            <a:ext cx="736600" cy="688975"/>
          </a:xfrm>
          <a:prstGeom prst="star5">
            <a:avLst/>
          </a:prstGeom>
          <a:solidFill>
            <a:srgbClr val="FFFF00"/>
          </a:solidFill>
          <a:ln w="25400">
            <a:solidFill>
              <a:schemeClr val="tx1"/>
            </a:solidFill>
            <a:miter lim="800000"/>
            <a:headEnd/>
            <a:tailEnd/>
          </a:ln>
          <a:effectLst/>
        </p:spPr>
        <p:txBody>
          <a:bodyPr wrap="none" anchor="ctr"/>
          <a:lstStyle/>
          <a:p>
            <a:endParaRPr lang="en-US"/>
          </a:p>
        </p:txBody>
      </p:sp>
      <p:sp>
        <p:nvSpPr>
          <p:cNvPr id="76805" name="AutoShape 5"/>
          <p:cNvSpPr>
            <a:spLocks noChangeArrowheads="1"/>
          </p:cNvSpPr>
          <p:nvPr/>
        </p:nvSpPr>
        <p:spPr bwMode="auto">
          <a:xfrm>
            <a:off x="8077200" y="3044825"/>
            <a:ext cx="736600" cy="688975"/>
          </a:xfrm>
          <a:prstGeom prst="star5">
            <a:avLst/>
          </a:prstGeom>
          <a:solidFill>
            <a:srgbClr val="FFFF00"/>
          </a:solidFill>
          <a:ln w="25400">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P spid="768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p:txBody>
          <a:bodyPr/>
          <a:lstStyle/>
          <a:p>
            <a:pPr algn="ctr"/>
            <a:r>
              <a:rPr lang="en-US" sz="4000"/>
              <a:t>NC NPDES Permitting for Hg-Impaired Waters with TMDLs</a:t>
            </a:r>
            <a:endParaRPr lang="en-US"/>
          </a:p>
        </p:txBody>
      </p:sp>
      <p:sp>
        <p:nvSpPr>
          <p:cNvPr id="81923" name="Rectangle 1027"/>
          <p:cNvSpPr>
            <a:spLocks noGrp="1" noChangeArrowheads="1"/>
          </p:cNvSpPr>
          <p:nvPr>
            <p:ph type="body" idx="1"/>
          </p:nvPr>
        </p:nvSpPr>
        <p:spPr>
          <a:xfrm>
            <a:off x="685800" y="1752600"/>
            <a:ext cx="7772400" cy="4419600"/>
          </a:xfrm>
        </p:spPr>
        <p:txBody>
          <a:bodyPr/>
          <a:lstStyle/>
          <a:p>
            <a:pPr>
              <a:lnSpc>
                <a:spcPct val="90000"/>
              </a:lnSpc>
            </a:pPr>
            <a:r>
              <a:rPr lang="en-US" sz="2800"/>
              <a:t>Current TMDLs (Lumber, Cashie) have shown point sources to be minimal contributor to mercury load.</a:t>
            </a:r>
          </a:p>
          <a:p>
            <a:pPr>
              <a:lnSpc>
                <a:spcPct val="90000"/>
              </a:lnSpc>
            </a:pPr>
            <a:r>
              <a:rPr lang="en-US" sz="2800"/>
              <a:t>TMDL can be expressed in NPDES permits as a mass load limit  (eg. grams/day) or require implementation of a Pollution Prevention (P2) strategy.</a:t>
            </a:r>
          </a:p>
          <a:p>
            <a:pPr>
              <a:lnSpc>
                <a:spcPct val="90000"/>
              </a:lnSpc>
            </a:pPr>
            <a:r>
              <a:rPr lang="en-US" sz="2800"/>
              <a:t>PERCS and Division of Pollution Prevention and Environmental Assistance (DPPEA) currently preparing P2 language.</a:t>
            </a:r>
          </a:p>
        </p:txBody>
      </p:sp>
      <p:sp>
        <p:nvSpPr>
          <p:cNvPr id="81924" name="AutoShape 1028"/>
          <p:cNvSpPr>
            <a:spLocks noChangeArrowheads="1"/>
          </p:cNvSpPr>
          <p:nvPr/>
        </p:nvSpPr>
        <p:spPr bwMode="auto">
          <a:xfrm>
            <a:off x="8001000" y="3429000"/>
            <a:ext cx="736600" cy="688975"/>
          </a:xfrm>
          <a:prstGeom prst="star5">
            <a:avLst/>
          </a:prstGeom>
          <a:solidFill>
            <a:srgbClr val="FFFF00"/>
          </a:solidFill>
          <a:ln w="25400">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2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ctr"/>
            <a:r>
              <a:rPr lang="en-US" sz="4000"/>
              <a:t>NC NPDES Compliance</a:t>
            </a:r>
            <a:endParaRPr lang="en-US"/>
          </a:p>
        </p:txBody>
      </p:sp>
      <p:sp>
        <p:nvSpPr>
          <p:cNvPr id="84995" name="Rectangle 3"/>
          <p:cNvSpPr>
            <a:spLocks noGrp="1" noChangeArrowheads="1"/>
          </p:cNvSpPr>
          <p:nvPr>
            <p:ph type="body" idx="1"/>
          </p:nvPr>
        </p:nvSpPr>
        <p:spPr>
          <a:xfrm>
            <a:off x="685800" y="1752600"/>
            <a:ext cx="7772400" cy="4419600"/>
          </a:xfrm>
        </p:spPr>
        <p:txBody>
          <a:bodyPr/>
          <a:lstStyle/>
          <a:p>
            <a:r>
              <a:rPr lang="en-US" sz="4400"/>
              <a:t>For those with limits already, generic SOC with P2 requirement is being developed for any non-compliant facilities.</a:t>
            </a:r>
          </a:p>
          <a:p>
            <a:r>
              <a:rPr lang="en-US" sz="4400"/>
              <a:t>Regions continue with civil penalty discretion.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457200"/>
            <a:ext cx="7772400" cy="1143000"/>
          </a:xfrm>
        </p:spPr>
        <p:txBody>
          <a:bodyPr/>
          <a:lstStyle/>
          <a:p>
            <a:pPr algn="ctr"/>
            <a:r>
              <a:rPr lang="en-US" sz="4000"/>
              <a:t>Mercury Sources</a:t>
            </a:r>
          </a:p>
        </p:txBody>
      </p:sp>
      <p:sp>
        <p:nvSpPr>
          <p:cNvPr id="97283" name="Rectangle 3"/>
          <p:cNvSpPr>
            <a:spLocks noGrp="1" noChangeArrowheads="1"/>
          </p:cNvSpPr>
          <p:nvPr>
            <p:ph type="body" idx="1"/>
          </p:nvPr>
        </p:nvSpPr>
        <p:spPr>
          <a:xfrm>
            <a:off x="533400" y="1752600"/>
            <a:ext cx="8153400" cy="4343400"/>
          </a:xfrm>
        </p:spPr>
        <p:txBody>
          <a:bodyPr/>
          <a:lstStyle/>
          <a:p>
            <a:pPr>
              <a:lnSpc>
                <a:spcPct val="90000"/>
              </a:lnSpc>
            </a:pPr>
            <a:r>
              <a:rPr lang="en-US" sz="2800"/>
              <a:t>Natural Sources - volcanoes, forest fires, soils</a:t>
            </a:r>
          </a:p>
          <a:p>
            <a:pPr>
              <a:lnSpc>
                <a:spcPct val="90000"/>
              </a:lnSpc>
            </a:pPr>
            <a:r>
              <a:rPr lang="en-US" sz="2800"/>
              <a:t>Manmade Sources - coal-fired power plants, incinerators, manufacturing, dental amalgam</a:t>
            </a:r>
          </a:p>
          <a:p>
            <a:pPr>
              <a:lnSpc>
                <a:spcPct val="90000"/>
              </a:lnSpc>
            </a:pPr>
            <a:r>
              <a:rPr lang="en-US" sz="2800"/>
              <a:t>WWTP</a:t>
            </a:r>
          </a:p>
          <a:p>
            <a:pPr lvl="1">
              <a:lnSpc>
                <a:spcPct val="90000"/>
              </a:lnSpc>
            </a:pPr>
            <a:r>
              <a:rPr lang="en-US"/>
              <a:t>sewer pipe slime bio-accumulates Hg, releases Hg when slough off</a:t>
            </a:r>
          </a:p>
          <a:p>
            <a:pPr lvl="1">
              <a:lnSpc>
                <a:spcPct val="90000"/>
              </a:lnSpc>
            </a:pPr>
            <a:r>
              <a:rPr lang="en-US"/>
              <a:t>Sediments accumulate Hg, heavy flow sends Hg to WWTP</a:t>
            </a:r>
          </a:p>
          <a:p>
            <a:pPr lvl="1">
              <a:lnSpc>
                <a:spcPct val="90000"/>
              </a:lnSpc>
            </a:pPr>
            <a:r>
              <a:rPr lang="en-US"/>
              <a:t>WWTP equipment with mercury – bearings, switches - seals fail</a:t>
            </a:r>
          </a:p>
          <a:p>
            <a:pPr>
              <a:lnSpc>
                <a:spcPct val="90000"/>
              </a:lnSpc>
            </a:pPr>
            <a:r>
              <a:rPr lang="en-US" sz="2800"/>
              <a:t>Mercury crosses state, regional, global boundaries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lgn="ctr"/>
            <a:r>
              <a:rPr lang="en-US" sz="4000"/>
              <a:t>NC NPDES Discharge Monitoring Reports (DMRs)</a:t>
            </a:r>
            <a:endParaRPr lang="en-US"/>
          </a:p>
        </p:txBody>
      </p:sp>
      <p:sp>
        <p:nvSpPr>
          <p:cNvPr id="135171" name="Rectangle 3"/>
          <p:cNvSpPr>
            <a:spLocks noGrp="1" noChangeArrowheads="1"/>
          </p:cNvSpPr>
          <p:nvPr>
            <p:ph type="body" idx="1"/>
          </p:nvPr>
        </p:nvSpPr>
        <p:spPr>
          <a:xfrm>
            <a:off x="685800" y="1752600"/>
            <a:ext cx="7772400" cy="4419600"/>
          </a:xfrm>
        </p:spPr>
        <p:txBody>
          <a:bodyPr/>
          <a:lstStyle/>
          <a:p>
            <a:r>
              <a:rPr lang="en-US" sz="4800"/>
              <a:t>Enter mercury data in same units as are on NPDES limits page.</a:t>
            </a:r>
          </a:p>
          <a:p>
            <a:r>
              <a:rPr lang="en-US" sz="4800"/>
              <a:t>Enter all effluent mercury data, even LTMP/STMP.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ctr"/>
            <a:r>
              <a:rPr lang="en-US" sz="4000"/>
              <a:t>NPDES Compliance - Pretreatment</a:t>
            </a:r>
            <a:endParaRPr lang="en-US"/>
          </a:p>
        </p:txBody>
      </p:sp>
      <p:sp>
        <p:nvSpPr>
          <p:cNvPr id="105475" name="Rectangle 3"/>
          <p:cNvSpPr>
            <a:spLocks noGrp="1" noChangeArrowheads="1"/>
          </p:cNvSpPr>
          <p:nvPr>
            <p:ph type="body" idx="1"/>
          </p:nvPr>
        </p:nvSpPr>
        <p:spPr>
          <a:xfrm>
            <a:off x="685800" y="1752600"/>
            <a:ext cx="7772400" cy="4419600"/>
          </a:xfrm>
        </p:spPr>
        <p:txBody>
          <a:bodyPr/>
          <a:lstStyle/>
          <a:p>
            <a:r>
              <a:rPr lang="en-US" sz="2800"/>
              <a:t>Remember MSDSs don’t tell you about inactive ingredients or contaminants.</a:t>
            </a:r>
          </a:p>
          <a:p>
            <a:r>
              <a:rPr lang="en-US" sz="2800"/>
              <a:t>What if mercury is in ambient or raw water supplies?</a:t>
            </a:r>
          </a:p>
          <a:p>
            <a:pPr lvl="1"/>
            <a:r>
              <a:rPr lang="en-US"/>
              <a:t>Drinking Water Standard - 2,000 ng/l</a:t>
            </a:r>
          </a:p>
          <a:p>
            <a:pPr lvl="1"/>
            <a:r>
              <a:rPr lang="en-US"/>
              <a:t>NC Groundwater WQS – 1,100 ng/l</a:t>
            </a:r>
          </a:p>
          <a:p>
            <a:r>
              <a:rPr lang="en-US" sz="2800"/>
              <a:t>If Mercury is everywhere, what good will slapping “zero” limits on a few “big bad SIUs” do?</a:t>
            </a:r>
          </a:p>
          <a:p>
            <a:r>
              <a:rPr lang="en-US" sz="2800"/>
              <a:t>Dentists!!!!!!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gn="ctr"/>
            <a:r>
              <a:rPr lang="en-US" sz="4000"/>
              <a:t>Method 1631 and Pretreatment Requirements</a:t>
            </a:r>
            <a:endParaRPr lang="en-US"/>
          </a:p>
        </p:txBody>
      </p:sp>
      <p:sp>
        <p:nvSpPr>
          <p:cNvPr id="103427" name="Rectangle 3"/>
          <p:cNvSpPr>
            <a:spLocks noGrp="1" noChangeArrowheads="1"/>
          </p:cNvSpPr>
          <p:nvPr>
            <p:ph type="body" idx="1"/>
          </p:nvPr>
        </p:nvSpPr>
        <p:spPr>
          <a:xfrm>
            <a:off x="685800" y="1752600"/>
            <a:ext cx="7772400" cy="4419600"/>
          </a:xfrm>
        </p:spPr>
        <p:txBody>
          <a:bodyPr/>
          <a:lstStyle/>
          <a:p>
            <a:pPr>
              <a:lnSpc>
                <a:spcPct val="90000"/>
              </a:lnSpc>
            </a:pPr>
            <a:r>
              <a:rPr lang="en-US" sz="4000"/>
              <a:t>NC DWQ PERCS will only require 1631 for </a:t>
            </a:r>
            <a:r>
              <a:rPr lang="en-US" sz="4000" u="sng"/>
              <a:t>other</a:t>
            </a:r>
            <a:r>
              <a:rPr lang="en-US" sz="4000"/>
              <a:t> locations (Influent, Uncontrollable, SIU, etc.) if there is a problem at your effluent, i.e., you are having significant limits violations</a:t>
            </a:r>
            <a:endParaRPr lang="en-US" sz="2800"/>
          </a:p>
          <a:p>
            <a:pPr>
              <a:lnSpc>
                <a:spcPct val="90000"/>
              </a:lnSpc>
            </a:pPr>
            <a:r>
              <a:rPr lang="en-US" sz="4000"/>
              <a:t>December 18, 2002 Memo @ PERCS webpage</a:t>
            </a:r>
            <a:endParaRPr lang="en-US"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gn="ctr"/>
            <a:r>
              <a:rPr lang="en-US" sz="4000"/>
              <a:t>Method 1631 and Pretreatment</a:t>
            </a:r>
            <a:endParaRPr lang="en-US"/>
          </a:p>
        </p:txBody>
      </p:sp>
      <p:sp>
        <p:nvSpPr>
          <p:cNvPr id="106499" name="Rectangle 3"/>
          <p:cNvSpPr>
            <a:spLocks noGrp="1" noChangeArrowheads="1"/>
          </p:cNvSpPr>
          <p:nvPr>
            <p:ph type="body" idx="1"/>
          </p:nvPr>
        </p:nvSpPr>
        <p:spPr>
          <a:xfrm>
            <a:off x="685800" y="1981200"/>
            <a:ext cx="7772400" cy="4419600"/>
          </a:xfrm>
        </p:spPr>
        <p:txBody>
          <a:bodyPr/>
          <a:lstStyle/>
          <a:p>
            <a:r>
              <a:rPr lang="en-US"/>
              <a:t>Of the few Pretreatment POTWs that had been having detections above 200 ng/l using 245.1, most are NOT having any hits any where near 200 ng/l with 1631 </a:t>
            </a:r>
            <a:r>
              <a:rPr lang="en-US" u="sng"/>
              <a:t>and 1669</a:t>
            </a:r>
            <a:r>
              <a:rPr lang="en-US"/>
              <a:t>!!!!!!!</a:t>
            </a:r>
          </a:p>
          <a:p>
            <a:r>
              <a:rPr lang="en-US"/>
              <a:t>24 HWAs using 1631 for effluent, 9 also using 1631 influent </a:t>
            </a:r>
          </a:p>
          <a:p>
            <a:pPr lvl="1"/>
            <a:r>
              <a:rPr lang="en-US" sz="3200"/>
              <a:t>18 approved, 6 more in house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lgn="ctr"/>
            <a:r>
              <a:rPr lang="en-US" sz="4000"/>
              <a:t>Method 1631 and Pretreatment</a:t>
            </a:r>
            <a:endParaRPr lang="en-US"/>
          </a:p>
        </p:txBody>
      </p:sp>
      <p:sp>
        <p:nvSpPr>
          <p:cNvPr id="145411" name="Rectangle 3"/>
          <p:cNvSpPr>
            <a:spLocks noGrp="1" noChangeArrowheads="1"/>
          </p:cNvSpPr>
          <p:nvPr>
            <p:ph type="body" idx="1"/>
          </p:nvPr>
        </p:nvSpPr>
        <p:spPr>
          <a:xfrm>
            <a:off x="762000" y="1981200"/>
            <a:ext cx="7772400" cy="4419600"/>
          </a:xfrm>
        </p:spPr>
        <p:txBody>
          <a:bodyPr/>
          <a:lstStyle/>
          <a:p>
            <a:pPr>
              <a:buFontTx/>
              <a:buNone/>
            </a:pPr>
            <a:r>
              <a:rPr lang="en-US" sz="3600"/>
              <a:t>			       ave of ave	      range of ave</a:t>
            </a:r>
          </a:p>
          <a:p>
            <a:r>
              <a:rPr lang="en-US" sz="3600"/>
              <a:t>Influent		   224		27.7 - 430</a:t>
            </a:r>
          </a:p>
          <a:p>
            <a:pPr lvl="1"/>
            <a:r>
              <a:rPr lang="en-US" sz="3200"/>
              <a:t>Only 1631	    189</a:t>
            </a:r>
          </a:p>
          <a:p>
            <a:pPr lvl="1"/>
            <a:r>
              <a:rPr lang="en-US" sz="3200"/>
              <a:t>only 245.1	    244</a:t>
            </a:r>
          </a:p>
          <a:p>
            <a:r>
              <a:rPr lang="en-US" sz="3600"/>
              <a:t>Effluent	   6.06		35 – 0.68</a:t>
            </a:r>
          </a:p>
          <a:p>
            <a:pPr lvl="1"/>
            <a:r>
              <a:rPr lang="en-US" sz="3200"/>
              <a:t>Max individual effluent 102.4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gn="ctr"/>
            <a:r>
              <a:rPr lang="en-US" sz="4000"/>
              <a:t>Method 1631 and Pretreatment</a:t>
            </a:r>
            <a:endParaRPr lang="en-US"/>
          </a:p>
        </p:txBody>
      </p:sp>
      <p:sp>
        <p:nvSpPr>
          <p:cNvPr id="147459" name="Rectangle 3"/>
          <p:cNvSpPr>
            <a:spLocks noGrp="1" noChangeArrowheads="1"/>
          </p:cNvSpPr>
          <p:nvPr>
            <p:ph type="body" idx="1"/>
          </p:nvPr>
        </p:nvSpPr>
        <p:spPr>
          <a:xfrm>
            <a:off x="685800" y="1752600"/>
            <a:ext cx="7772400" cy="4419600"/>
          </a:xfrm>
        </p:spPr>
        <p:txBody>
          <a:bodyPr/>
          <a:lstStyle/>
          <a:p>
            <a:pPr>
              <a:buFontTx/>
              <a:buNone/>
            </a:pPr>
            <a:r>
              <a:rPr lang="en-US" sz="3600"/>
              <a:t>			           ave of ave   range of ave</a:t>
            </a:r>
          </a:p>
          <a:p>
            <a:r>
              <a:rPr lang="en-US" sz="3600"/>
              <a:t>Removal Rate	96%		87% - 99%</a:t>
            </a:r>
          </a:p>
          <a:p>
            <a:endParaRPr lang="en-US" sz="3600"/>
          </a:p>
          <a:p>
            <a:r>
              <a:rPr lang="en-US" sz="3600"/>
              <a:t>MAHL triples or quadruples</a:t>
            </a:r>
          </a:p>
          <a:p>
            <a:r>
              <a:rPr lang="en-US" sz="3600"/>
              <a:t>5 without tertiary filters – no real difference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lgn="ctr"/>
            <a:r>
              <a:rPr lang="en-US" sz="4000"/>
              <a:t>Method 1631 and Pretreatment</a:t>
            </a:r>
            <a:endParaRPr lang="en-US"/>
          </a:p>
        </p:txBody>
      </p:sp>
      <p:sp>
        <p:nvSpPr>
          <p:cNvPr id="146435" name="Rectangle 3"/>
          <p:cNvSpPr>
            <a:spLocks noGrp="1" noChangeArrowheads="1"/>
          </p:cNvSpPr>
          <p:nvPr>
            <p:ph type="body" idx="1"/>
          </p:nvPr>
        </p:nvSpPr>
        <p:spPr>
          <a:xfrm>
            <a:off x="685800" y="1752600"/>
            <a:ext cx="7772400" cy="4419600"/>
          </a:xfrm>
        </p:spPr>
        <p:txBody>
          <a:bodyPr/>
          <a:lstStyle/>
          <a:p>
            <a:pPr>
              <a:buFontTx/>
              <a:buNone/>
            </a:pPr>
            <a:endParaRPr lang="en-US" sz="3600"/>
          </a:p>
          <a:p>
            <a:pPr>
              <a:buFontTx/>
              <a:buNone/>
            </a:pPr>
            <a:r>
              <a:rPr lang="en-US" sz="3600"/>
              <a:t>Uncontrollable    ave of ave  range of ave</a:t>
            </a:r>
          </a:p>
          <a:p>
            <a:r>
              <a:rPr lang="en-US" sz="3600"/>
              <a:t>Sampling              195         43.9 - 510</a:t>
            </a:r>
          </a:p>
          <a:p>
            <a:r>
              <a:rPr lang="en-US" sz="3600"/>
              <a:t>Mass balance       206.5        71 – 470</a:t>
            </a:r>
          </a:p>
          <a:p>
            <a:endParaRPr lang="en-US" sz="3600"/>
          </a:p>
          <a:p>
            <a:r>
              <a:rPr lang="en-US" sz="3600"/>
              <a:t>EPA Literature    300</a:t>
            </a:r>
            <a:endParaRPr lang="en-US" sz="4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04800" y="381000"/>
            <a:ext cx="8686800" cy="1143000"/>
          </a:xfrm>
        </p:spPr>
        <p:txBody>
          <a:bodyPr/>
          <a:lstStyle/>
          <a:p>
            <a:r>
              <a:rPr lang="en-US"/>
              <a:t>NC Water Quality Standard (WSQ)</a:t>
            </a:r>
          </a:p>
        </p:txBody>
      </p:sp>
      <p:sp>
        <p:nvSpPr>
          <p:cNvPr id="116739" name="Rectangle 3"/>
          <p:cNvSpPr>
            <a:spLocks noGrp="1" noChangeArrowheads="1"/>
          </p:cNvSpPr>
          <p:nvPr>
            <p:ph type="body" idx="1"/>
          </p:nvPr>
        </p:nvSpPr>
        <p:spPr>
          <a:xfrm>
            <a:off x="685800" y="1828800"/>
            <a:ext cx="7772400" cy="4419600"/>
          </a:xfrm>
        </p:spPr>
        <p:txBody>
          <a:bodyPr/>
          <a:lstStyle/>
          <a:p>
            <a:pPr marL="533400" indent="-533400">
              <a:lnSpc>
                <a:spcPct val="90000"/>
              </a:lnSpc>
            </a:pPr>
            <a:r>
              <a:rPr lang="en-US"/>
              <a:t>Current NC WQS adopted in 1989 based on EPA’s 1988 Water Quality Criteria</a:t>
            </a:r>
          </a:p>
          <a:p>
            <a:pPr marL="533400" indent="-533400">
              <a:lnSpc>
                <a:spcPct val="90000"/>
              </a:lnSpc>
            </a:pPr>
            <a:r>
              <a:rPr lang="en-US"/>
              <a:t>EPA’s new (January 2001) Ambient Water Quality Criteria is expressed as 0.3 mg/kg </a:t>
            </a:r>
            <a:r>
              <a:rPr lang="en-US" u="sng"/>
              <a:t>methyl mercury in fish tissue</a:t>
            </a:r>
          </a:p>
          <a:p>
            <a:pPr marL="533400" indent="-533400">
              <a:lnSpc>
                <a:spcPct val="90000"/>
              </a:lnSpc>
            </a:pPr>
            <a:r>
              <a:rPr lang="en-US"/>
              <a:t>Need Bio-accumulation Factors (BAFs) to translate WQC into </a:t>
            </a:r>
            <a:r>
              <a:rPr lang="en-US" u="sng"/>
              <a:t>total mercury surface water quality target/standard</a:t>
            </a:r>
          </a:p>
          <a:p>
            <a:pPr marL="533400" indent="-533400">
              <a:lnSpc>
                <a:spcPct val="90000"/>
              </a:lnSpc>
            </a:pPr>
            <a:r>
              <a:rPr lang="en-US"/>
              <a:t>EPA Guidance on this still not out</a:t>
            </a:r>
            <a:endParaRPr lang="en-US" u="sng"/>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304800" y="381000"/>
            <a:ext cx="8534400" cy="838200"/>
          </a:xfrm>
        </p:spPr>
        <p:txBody>
          <a:bodyPr/>
          <a:lstStyle/>
          <a:p>
            <a:r>
              <a:rPr lang="en-US" sz="3600"/>
              <a:t>NC Eastern Regional Mercury Study (ERMS)</a:t>
            </a:r>
            <a:endParaRPr lang="en-US"/>
          </a:p>
        </p:txBody>
      </p:sp>
      <p:sp>
        <p:nvSpPr>
          <p:cNvPr id="140291" name="Rectangle 3"/>
          <p:cNvSpPr>
            <a:spLocks noGrp="1" noChangeArrowheads="1"/>
          </p:cNvSpPr>
          <p:nvPr>
            <p:ph type="body" idx="1"/>
          </p:nvPr>
        </p:nvSpPr>
        <p:spPr>
          <a:xfrm>
            <a:off x="685800" y="1828800"/>
            <a:ext cx="7772400" cy="4419600"/>
          </a:xfrm>
        </p:spPr>
        <p:txBody>
          <a:bodyPr/>
          <a:lstStyle/>
          <a:p>
            <a:pPr marL="533400" indent="-533400"/>
            <a:r>
              <a:rPr lang="en-US" sz="3600"/>
              <a:t>Gather NC specific stream and fish tissue data needed to calculate BAFs and perform translation</a:t>
            </a:r>
          </a:p>
          <a:p>
            <a:pPr marL="533400" indent="-533400"/>
            <a:r>
              <a:rPr lang="en-US" sz="3600"/>
              <a:t>Implemented Nov 2002-Aug 2003</a:t>
            </a:r>
          </a:p>
          <a:p>
            <a:pPr marL="533400" indent="-533400"/>
            <a:r>
              <a:rPr lang="en-US" sz="3600"/>
              <a:t>Final Report on web-site next year</a:t>
            </a:r>
          </a:p>
          <a:p>
            <a:pPr marL="533400" indent="-533400"/>
            <a:r>
              <a:rPr lang="en-US" sz="3600"/>
              <a:t>Mercury Study Extension – covers the French Broad to the Pasquotank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z="3600"/>
              <a:t>ERMS Target water column levels to protect human health (fish consumption)</a:t>
            </a:r>
          </a:p>
        </p:txBody>
      </p:sp>
      <p:sp>
        <p:nvSpPr>
          <p:cNvPr id="124931" name="Text Box 3"/>
          <p:cNvSpPr txBox="1">
            <a:spLocks noChangeArrowheads="1"/>
          </p:cNvSpPr>
          <p:nvPr/>
        </p:nvSpPr>
        <p:spPr bwMode="auto">
          <a:xfrm>
            <a:off x="228600" y="6394450"/>
            <a:ext cx="4572000"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i="1"/>
              <a:t>Goal 3a: Target water levels</a:t>
            </a:r>
          </a:p>
        </p:txBody>
      </p:sp>
      <p:graphicFrame>
        <p:nvGraphicFramePr>
          <p:cNvPr id="124932" name="Object 4"/>
          <p:cNvGraphicFramePr>
            <a:graphicFrameLocks noChangeAspect="1"/>
          </p:cNvGraphicFramePr>
          <p:nvPr/>
        </p:nvGraphicFramePr>
        <p:xfrm>
          <a:off x="687388" y="1752600"/>
          <a:ext cx="7542212" cy="4608513"/>
        </p:xfrm>
        <a:graphic>
          <a:graphicData uri="http://schemas.openxmlformats.org/presentationml/2006/ole">
            <p:oleObj spid="_x0000_s124932" name="Chart" r:id="rId4" imgW="5534367" imgH="3381733" progId="Excel.Chart.8">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ctr"/>
            <a:r>
              <a:rPr lang="en-US"/>
              <a:t>Minamata Disease</a:t>
            </a:r>
            <a:br>
              <a:rPr lang="en-US"/>
            </a:br>
            <a:r>
              <a:rPr lang="en-US"/>
              <a:t>Japan 1956</a:t>
            </a:r>
          </a:p>
        </p:txBody>
      </p:sp>
      <p:graphicFrame>
        <p:nvGraphicFramePr>
          <p:cNvPr id="73734" name="Object 6"/>
          <p:cNvGraphicFramePr>
            <a:graphicFrameLocks noChangeAspect="1"/>
          </p:cNvGraphicFramePr>
          <p:nvPr>
            <p:ph type="clipArt" sz="half" idx="2"/>
          </p:nvPr>
        </p:nvGraphicFramePr>
        <p:xfrm>
          <a:off x="2057400" y="2514600"/>
          <a:ext cx="5486400" cy="3810000"/>
        </p:xfrm>
        <a:graphic>
          <a:graphicData uri="http://schemas.openxmlformats.org/presentationml/2006/ole">
            <p:oleObj spid="_x0000_s73734" name="Photo Editor Photo" r:id="rId4" imgW="4095238" imgH="2752381" progId="MSPhotoEd.3">
              <p:embed/>
            </p:oleObj>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ERMS Measured Total Mercury in WWTP effluentMAYBE NOT USE if DMR sum shows same</a:t>
            </a:r>
          </a:p>
        </p:txBody>
      </p:sp>
      <p:graphicFrame>
        <p:nvGraphicFramePr>
          <p:cNvPr id="126979" name="Object 3"/>
          <p:cNvGraphicFramePr>
            <a:graphicFrameLocks noChangeAspect="1"/>
          </p:cNvGraphicFramePr>
          <p:nvPr/>
        </p:nvGraphicFramePr>
        <p:xfrm>
          <a:off x="762000" y="1524000"/>
          <a:ext cx="6934200" cy="4886325"/>
        </p:xfrm>
        <a:graphic>
          <a:graphicData uri="http://schemas.openxmlformats.org/presentationml/2006/ole">
            <p:oleObj spid="_x0000_s126979" name="Chart" r:id="rId4" imgW="6258154" imgH="4410456" progId="Excel.Chart.8">
              <p:embed/>
            </p:oleObj>
          </a:graphicData>
        </a:graphic>
      </p:graphicFrame>
      <p:sp>
        <p:nvSpPr>
          <p:cNvPr id="126980" name="Text Box 4"/>
          <p:cNvSpPr txBox="1">
            <a:spLocks noChangeArrowheads="1"/>
          </p:cNvSpPr>
          <p:nvPr/>
        </p:nvSpPr>
        <p:spPr bwMode="auto">
          <a:xfrm>
            <a:off x="228600" y="6394450"/>
            <a:ext cx="4572000"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i="1"/>
              <a:t>Goal 4: Mercury in effluent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304800" y="381000"/>
            <a:ext cx="8382000" cy="838200"/>
          </a:xfrm>
        </p:spPr>
        <p:txBody>
          <a:bodyPr/>
          <a:lstStyle/>
          <a:p>
            <a:r>
              <a:rPr lang="en-US"/>
              <a:t>DWQ Water Quality Standard</a:t>
            </a:r>
          </a:p>
        </p:txBody>
      </p:sp>
      <p:sp>
        <p:nvSpPr>
          <p:cNvPr id="148483" name="Rectangle 3"/>
          <p:cNvSpPr>
            <a:spLocks noChangeArrowheads="1"/>
          </p:cNvSpPr>
          <p:nvPr/>
        </p:nvSpPr>
        <p:spPr bwMode="auto">
          <a:xfrm>
            <a:off x="744538" y="1663700"/>
            <a:ext cx="7942262" cy="4889500"/>
          </a:xfrm>
          <a:prstGeom prst="rect">
            <a:avLst/>
          </a:prstGeom>
          <a:noFill/>
          <a:ln w="12700">
            <a:noFill/>
            <a:miter lim="800000"/>
            <a:headEnd type="none" w="sm" len="sm"/>
            <a:tailEnd type="none" w="sm" len="sm"/>
          </a:ln>
          <a:effectLst/>
        </p:spPr>
        <p:txBody>
          <a:bodyPr>
            <a:spAutoFit/>
          </a:bodyPr>
          <a:lstStyle/>
          <a:p>
            <a:pPr>
              <a:lnSpc>
                <a:spcPct val="90000"/>
              </a:lnSpc>
              <a:spcBef>
                <a:spcPct val="50000"/>
              </a:spcBef>
              <a:buClr>
                <a:schemeClr val="tx2"/>
              </a:buClr>
              <a:buFontTx/>
              <a:buChar char="•"/>
            </a:pPr>
            <a:r>
              <a:rPr lang="en-US" sz="3000"/>
              <a:t>Using Method 1631, NC Mercury WQS will be exceeded in surface waters in some cases.</a:t>
            </a:r>
          </a:p>
          <a:p>
            <a:pPr>
              <a:lnSpc>
                <a:spcPct val="90000"/>
              </a:lnSpc>
              <a:spcBef>
                <a:spcPct val="50000"/>
              </a:spcBef>
              <a:buClr>
                <a:schemeClr val="tx2"/>
              </a:buClr>
              <a:buFontTx/>
              <a:buChar char="•"/>
            </a:pPr>
            <a:r>
              <a:rPr lang="en-US" sz="3000"/>
              <a:t>Appears existing WQS is not protective of consumption of largemouth bass except for smaller fish, and even then not in all cases.</a:t>
            </a:r>
          </a:p>
          <a:p>
            <a:pPr>
              <a:lnSpc>
                <a:spcPct val="90000"/>
              </a:lnSpc>
              <a:spcBef>
                <a:spcPct val="50000"/>
              </a:spcBef>
              <a:buClr>
                <a:schemeClr val="tx2"/>
              </a:buClr>
              <a:buFontTx/>
              <a:buChar char="•"/>
            </a:pPr>
            <a:r>
              <a:rPr lang="en-US" sz="3000"/>
              <a:t>Although recommended by EPA, BAF approach assumes relationship between mercury fish tissue and mercury (or methyl mercury) in water column is linear.  This may not be true.</a:t>
            </a:r>
          </a:p>
          <a:p>
            <a:pPr>
              <a:lnSpc>
                <a:spcPct val="90000"/>
              </a:lnSpc>
              <a:spcBef>
                <a:spcPct val="50000"/>
              </a:spcBef>
              <a:buClr>
                <a:schemeClr val="tx2"/>
              </a:buClr>
              <a:buFontTx/>
              <a:buChar char="•"/>
            </a:pPr>
            <a:r>
              <a:rPr lang="en-US" sz="3000"/>
              <a:t>Need EPA WQC Implementation Guidance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t>And now for the big picture…</a:t>
            </a:r>
          </a:p>
        </p:txBody>
      </p:sp>
      <p:graphicFrame>
        <p:nvGraphicFramePr>
          <p:cNvPr id="130051" name="Object 3"/>
          <p:cNvGraphicFramePr>
            <a:graphicFrameLocks noChangeAspect="1"/>
          </p:cNvGraphicFramePr>
          <p:nvPr/>
        </p:nvGraphicFramePr>
        <p:xfrm>
          <a:off x="604838" y="1524000"/>
          <a:ext cx="7997825" cy="4995863"/>
        </p:xfrm>
        <a:graphic>
          <a:graphicData uri="http://schemas.openxmlformats.org/presentationml/2006/ole">
            <p:oleObj spid="_x0000_s130051" name="Chart" r:id="rId4" imgW="5019899" imgH="3438707" progId="Excel.Chart.8">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t>Mercury Questions?</a:t>
            </a:r>
          </a:p>
        </p:txBody>
      </p:sp>
      <p:sp>
        <p:nvSpPr>
          <p:cNvPr id="132099" name="Rectangle 3"/>
          <p:cNvSpPr>
            <a:spLocks noGrp="1" noChangeArrowheads="1"/>
          </p:cNvSpPr>
          <p:nvPr>
            <p:ph type="body" idx="1"/>
          </p:nvPr>
        </p:nvSpPr>
        <p:spPr>
          <a:xfrm>
            <a:off x="76200" y="1828800"/>
            <a:ext cx="8991600" cy="4114800"/>
          </a:xfrm>
        </p:spPr>
        <p:txBody>
          <a:bodyPr/>
          <a:lstStyle/>
          <a:p>
            <a:pPr>
              <a:lnSpc>
                <a:spcPct val="90000"/>
              </a:lnSpc>
            </a:pPr>
            <a:r>
              <a:rPr lang="en-US" sz="2800"/>
              <a:t>All emails are </a:t>
            </a:r>
            <a:r>
              <a:rPr lang="en-US" sz="2800">
                <a:hlinkClick r:id="rId2"/>
              </a:rPr>
              <a:t>firstname.lastname@ncmail.net</a:t>
            </a:r>
            <a:endParaRPr lang="en-US" sz="2800"/>
          </a:p>
          <a:p>
            <a:pPr>
              <a:lnSpc>
                <a:spcPct val="90000"/>
              </a:lnSpc>
            </a:pPr>
            <a:endParaRPr lang="en-US"/>
          </a:p>
          <a:p>
            <a:pPr>
              <a:lnSpc>
                <a:spcPct val="90000"/>
              </a:lnSpc>
            </a:pPr>
            <a:r>
              <a:rPr lang="en-US" sz="2800"/>
              <a:t>PERCS - Pretreatment:</a:t>
            </a:r>
            <a:r>
              <a:rPr lang="en-US"/>
              <a:t> ?????????</a:t>
            </a:r>
            <a:r>
              <a:rPr lang="en-US" sz="2800"/>
              <a:t>, NC DWQ, PERCS Unit (919) 733-5083 ext. ???, </a:t>
            </a:r>
          </a:p>
          <a:p>
            <a:pPr lvl="1">
              <a:lnSpc>
                <a:spcPct val="90000"/>
              </a:lnSpc>
            </a:pPr>
            <a:r>
              <a:rPr lang="en-US"/>
              <a:t>http://h2o.enr.state.nc.us/Pretreat/Mercury/mercury.html</a:t>
            </a:r>
          </a:p>
          <a:p>
            <a:pPr lvl="1">
              <a:lnSpc>
                <a:spcPct val="90000"/>
              </a:lnSpc>
            </a:pPr>
            <a:r>
              <a:rPr lang="en-US"/>
              <a:t>NC DWQ Mercury 1631 letters (NPDES - 8/30/02 and 8/1303; Pretreatment 12/18/02)</a:t>
            </a:r>
          </a:p>
          <a:p>
            <a:pPr lvl="1">
              <a:lnSpc>
                <a:spcPct val="90000"/>
              </a:lnSpc>
            </a:pPr>
            <a:r>
              <a:rPr lang="en-US"/>
              <a:t>Mercury NPDES limit calculator</a:t>
            </a:r>
          </a:p>
          <a:p>
            <a:pPr lvl="1">
              <a:lnSpc>
                <a:spcPct val="90000"/>
              </a:lnSpc>
            </a:pPr>
            <a:r>
              <a:rPr lang="en-US"/>
              <a:t>Method 1631 and 1669 (clean sampling) documents</a:t>
            </a:r>
          </a:p>
          <a:p>
            <a:pPr lvl="1">
              <a:lnSpc>
                <a:spcPct val="90000"/>
              </a:lnSpc>
            </a:pPr>
            <a:r>
              <a:rPr lang="en-US"/>
              <a:t>Presentations, guidance, and links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t>Mercury Questions? </a:t>
            </a:r>
          </a:p>
        </p:txBody>
      </p:sp>
      <p:sp>
        <p:nvSpPr>
          <p:cNvPr id="114691" name="Rectangle 3"/>
          <p:cNvSpPr>
            <a:spLocks noGrp="1" noChangeArrowheads="1"/>
          </p:cNvSpPr>
          <p:nvPr>
            <p:ph type="body" idx="1"/>
          </p:nvPr>
        </p:nvSpPr>
        <p:spPr>
          <a:xfrm>
            <a:off x="304800" y="1524000"/>
            <a:ext cx="8458200" cy="4114800"/>
          </a:xfrm>
        </p:spPr>
        <p:txBody>
          <a:bodyPr/>
          <a:lstStyle/>
          <a:p>
            <a:pPr>
              <a:lnSpc>
                <a:spcPct val="90000"/>
              </a:lnSpc>
            </a:pPr>
            <a:r>
              <a:rPr lang="en-US" sz="2800"/>
              <a:t>NPDES: Tom Belnick, NC DWQ, Point Source Branch (919) 733-5083 ext. 543</a:t>
            </a:r>
          </a:p>
          <a:p>
            <a:pPr lvl="1">
              <a:lnSpc>
                <a:spcPct val="90000"/>
              </a:lnSpc>
            </a:pPr>
            <a:r>
              <a:rPr lang="en-US"/>
              <a:t>http://www.esb.enr.state.nc.us/NPDES/index.htm</a:t>
            </a:r>
          </a:p>
          <a:p>
            <a:pPr>
              <a:lnSpc>
                <a:spcPct val="90000"/>
              </a:lnSpc>
            </a:pPr>
            <a:r>
              <a:rPr lang="en-US" sz="2800"/>
              <a:t>NC DWQ Laboratory (919) 733-3908</a:t>
            </a:r>
          </a:p>
          <a:p>
            <a:pPr lvl="1">
              <a:lnSpc>
                <a:spcPct val="90000"/>
              </a:lnSpc>
            </a:pPr>
            <a:r>
              <a:rPr lang="en-US"/>
              <a:t>Metals Unit</a:t>
            </a:r>
          </a:p>
          <a:p>
            <a:pPr lvl="2">
              <a:lnSpc>
                <a:spcPct val="90000"/>
              </a:lnSpc>
            </a:pPr>
            <a:r>
              <a:rPr lang="en-US" sz="2800"/>
              <a:t>Roy Byrd, Lead Chemist, ext 213</a:t>
            </a:r>
          </a:p>
          <a:p>
            <a:pPr lvl="2">
              <a:lnSpc>
                <a:spcPct val="90000"/>
              </a:lnSpc>
            </a:pPr>
            <a:r>
              <a:rPr lang="en-US" sz="2800"/>
              <a:t> http://www.esb.enr.state.nc.us/lab/mib.htm</a:t>
            </a:r>
          </a:p>
          <a:p>
            <a:pPr lvl="2">
              <a:lnSpc>
                <a:spcPct val="90000"/>
              </a:lnSpc>
            </a:pPr>
            <a:r>
              <a:rPr lang="en-US" sz="2800"/>
              <a:t>DWQ 1631 lab up and running!!!</a:t>
            </a:r>
          </a:p>
          <a:p>
            <a:pPr lvl="1">
              <a:lnSpc>
                <a:spcPct val="90000"/>
              </a:lnSpc>
            </a:pPr>
            <a:r>
              <a:rPr lang="en-US"/>
              <a:t>Laboratory Certification Unit</a:t>
            </a:r>
          </a:p>
          <a:p>
            <a:pPr lvl="2">
              <a:lnSpc>
                <a:spcPct val="90000"/>
              </a:lnSpc>
            </a:pPr>
            <a:r>
              <a:rPr lang="en-US" sz="2800"/>
              <a:t>James Meyer, Supervisor, ext. 207</a:t>
            </a:r>
          </a:p>
          <a:p>
            <a:pPr lvl="2">
              <a:lnSpc>
                <a:spcPct val="90000"/>
              </a:lnSpc>
            </a:pPr>
            <a:r>
              <a:rPr lang="en-US" sz="2800"/>
              <a:t> </a:t>
            </a:r>
            <a:r>
              <a:rPr lang="en-US" sz="2800">
                <a:hlinkClick r:id="rId2"/>
              </a:rPr>
              <a:t>http://www.esb.enr.state.nc.us/lab/cert.htm</a:t>
            </a:r>
            <a:endParaRPr lang="en-US"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t>Mercury Questions?</a:t>
            </a:r>
          </a:p>
        </p:txBody>
      </p:sp>
      <p:sp>
        <p:nvSpPr>
          <p:cNvPr id="142339" name="Rectangle 3"/>
          <p:cNvSpPr>
            <a:spLocks noGrp="1" noChangeArrowheads="1"/>
          </p:cNvSpPr>
          <p:nvPr>
            <p:ph type="body" idx="1"/>
          </p:nvPr>
        </p:nvSpPr>
        <p:spPr>
          <a:xfrm>
            <a:off x="838200" y="1600200"/>
            <a:ext cx="7772400" cy="4114800"/>
          </a:xfrm>
        </p:spPr>
        <p:txBody>
          <a:bodyPr/>
          <a:lstStyle/>
          <a:p>
            <a:pPr>
              <a:lnSpc>
                <a:spcPct val="90000"/>
              </a:lnSpc>
            </a:pPr>
            <a:r>
              <a:rPr lang="en-US" sz="2800"/>
              <a:t>ERMS/TMDL/303(D) List:</a:t>
            </a:r>
            <a:r>
              <a:rPr lang="en-US"/>
              <a:t> </a:t>
            </a:r>
            <a:r>
              <a:rPr lang="en-US" sz="2800"/>
              <a:t>Michelle Woolfolk, NC DWQ, Modeling&amp;TMDL Unit (919) 733-5083 ext. 505</a:t>
            </a:r>
          </a:p>
          <a:p>
            <a:pPr lvl="1">
              <a:lnSpc>
                <a:spcPct val="90000"/>
              </a:lnSpc>
            </a:pPr>
            <a:r>
              <a:rPr lang="en-US" sz="3200"/>
              <a:t>http://h2o.enr.state.nc.us/tmdl/</a:t>
            </a:r>
          </a:p>
          <a:p>
            <a:pPr>
              <a:lnSpc>
                <a:spcPct val="90000"/>
              </a:lnSpc>
            </a:pPr>
            <a:r>
              <a:rPr lang="en-US" sz="2800"/>
              <a:t>WQS: Connie Brower,	NC DWQ Standards Unit</a:t>
            </a:r>
            <a:br>
              <a:rPr lang="en-US" sz="2800"/>
            </a:br>
            <a:r>
              <a:rPr lang="en-US" sz="2800"/>
              <a:t>(919) 733-5083 ext. 380, </a:t>
            </a:r>
          </a:p>
          <a:p>
            <a:pPr lvl="1">
              <a:lnSpc>
                <a:spcPct val="90000"/>
              </a:lnSpc>
            </a:pPr>
            <a:r>
              <a:rPr lang="en-US"/>
              <a:t>http://h2o.enr.state.nc.us/csu/swstdsfaq.html</a:t>
            </a:r>
          </a:p>
          <a:p>
            <a:pPr>
              <a:lnSpc>
                <a:spcPct val="90000"/>
              </a:lnSpc>
            </a:pPr>
            <a:r>
              <a:rPr lang="en-US" sz="2800"/>
              <a:t>Fish Advisories: Luanne Williams, NC Dept Health and Human Services (919) 715-6429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Mercury Questions? </a:t>
            </a:r>
          </a:p>
        </p:txBody>
      </p:sp>
      <p:sp>
        <p:nvSpPr>
          <p:cNvPr id="115715" name="Rectangle 3"/>
          <p:cNvSpPr>
            <a:spLocks noGrp="1" noChangeArrowheads="1"/>
          </p:cNvSpPr>
          <p:nvPr>
            <p:ph type="body" idx="1"/>
          </p:nvPr>
        </p:nvSpPr>
        <p:spPr>
          <a:xfrm>
            <a:off x="677863" y="1524000"/>
            <a:ext cx="7772400" cy="4114800"/>
          </a:xfrm>
        </p:spPr>
        <p:txBody>
          <a:bodyPr/>
          <a:lstStyle/>
          <a:p>
            <a:r>
              <a:rPr lang="en-US" sz="2800"/>
              <a:t>Biological Assessment (Fish tissue)</a:t>
            </a:r>
          </a:p>
          <a:p>
            <a:pPr lvl="1"/>
            <a:r>
              <a:rPr lang="en-US"/>
              <a:t>Mark Hale, http://www.esb.enr.state.nc.us/BAU.html</a:t>
            </a:r>
          </a:p>
          <a:p>
            <a:r>
              <a:rPr lang="en-US" sz="2800"/>
              <a:t>Planning - Basinwide Plans</a:t>
            </a:r>
          </a:p>
          <a:p>
            <a:pPr lvl="1"/>
            <a:r>
              <a:rPr lang="en-US"/>
              <a:t>http://h2o.enr.state.nc.us/basinwide/index.html</a:t>
            </a:r>
          </a:p>
          <a:p>
            <a:r>
              <a:rPr lang="en-US" sz="2800"/>
              <a:t>Ambient &amp; Coalition Monitoring</a:t>
            </a:r>
          </a:p>
          <a:p>
            <a:pPr lvl="1"/>
            <a:r>
              <a:rPr lang="en-US">
                <a:hlinkClick r:id="rId2"/>
              </a:rPr>
              <a:t>http://www.esb.enr.state.nc.us/EU.html</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t>Mercury - Summary</a:t>
            </a:r>
          </a:p>
        </p:txBody>
      </p:sp>
      <p:sp>
        <p:nvSpPr>
          <p:cNvPr id="138243" name="Rectangle 3"/>
          <p:cNvSpPr>
            <a:spLocks noGrp="1" noChangeArrowheads="1"/>
          </p:cNvSpPr>
          <p:nvPr>
            <p:ph type="body" idx="1"/>
          </p:nvPr>
        </p:nvSpPr>
        <p:spPr>
          <a:xfrm>
            <a:off x="685800" y="2057400"/>
            <a:ext cx="8077200" cy="4114800"/>
          </a:xfrm>
        </p:spPr>
        <p:txBody>
          <a:bodyPr/>
          <a:lstStyle/>
          <a:p>
            <a:pPr>
              <a:lnSpc>
                <a:spcPct val="90000"/>
              </a:lnSpc>
            </a:pPr>
            <a:r>
              <a:rPr lang="en-US" sz="3600"/>
              <a:t>Mercury can be bad in the environment and to human health, especially as Methyl mercury</a:t>
            </a:r>
          </a:p>
          <a:p>
            <a:pPr>
              <a:lnSpc>
                <a:spcPct val="90000"/>
              </a:lnSpc>
            </a:pPr>
            <a:r>
              <a:rPr lang="en-US" sz="3600"/>
              <a:t>Incidents of Mercury Contamination are still occurring</a:t>
            </a:r>
          </a:p>
          <a:p>
            <a:pPr>
              <a:lnSpc>
                <a:spcPct val="90000"/>
              </a:lnSpc>
            </a:pPr>
            <a:r>
              <a:rPr lang="en-US" sz="3600"/>
              <a:t>Some NC waters have fish exceeding health criteria, DHSS issued fish consumption advice notices for half of NC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t>Mercury - Summary</a:t>
            </a:r>
          </a:p>
        </p:txBody>
      </p:sp>
      <p:sp>
        <p:nvSpPr>
          <p:cNvPr id="149507" name="Rectangle 3"/>
          <p:cNvSpPr>
            <a:spLocks noGrp="1" noChangeArrowheads="1"/>
          </p:cNvSpPr>
          <p:nvPr>
            <p:ph type="body" idx="1"/>
          </p:nvPr>
        </p:nvSpPr>
        <p:spPr>
          <a:xfrm>
            <a:off x="381000" y="1524000"/>
            <a:ext cx="8382000" cy="4114800"/>
          </a:xfrm>
        </p:spPr>
        <p:txBody>
          <a:bodyPr/>
          <a:lstStyle/>
          <a:p>
            <a:pPr>
              <a:lnSpc>
                <a:spcPct val="90000"/>
              </a:lnSpc>
            </a:pPr>
            <a:r>
              <a:rPr lang="en-US"/>
              <a:t>Most NC NPDES facilities below NC WQS</a:t>
            </a:r>
          </a:p>
          <a:p>
            <a:pPr lvl="1">
              <a:lnSpc>
                <a:spcPct val="90000"/>
              </a:lnSpc>
            </a:pPr>
            <a:r>
              <a:rPr lang="en-US" sz="3200"/>
              <a:t>Those in significant violation can get P2 SOCs</a:t>
            </a:r>
          </a:p>
          <a:p>
            <a:pPr>
              <a:lnSpc>
                <a:spcPct val="90000"/>
              </a:lnSpc>
            </a:pPr>
            <a:r>
              <a:rPr lang="en-US"/>
              <a:t>NPDES Civil Penalty Discretion Continues</a:t>
            </a:r>
          </a:p>
          <a:p>
            <a:pPr>
              <a:lnSpc>
                <a:spcPct val="90000"/>
              </a:lnSpc>
            </a:pPr>
            <a:r>
              <a:rPr lang="en-US"/>
              <a:t>New/Renewal  NPDES Limits will be weekly averages</a:t>
            </a:r>
          </a:p>
          <a:p>
            <a:pPr>
              <a:lnSpc>
                <a:spcPct val="90000"/>
              </a:lnSpc>
            </a:pPr>
            <a:r>
              <a:rPr lang="en-US"/>
              <a:t>New NPDES Limits will include compliance schedule</a:t>
            </a:r>
          </a:p>
          <a:p>
            <a:pPr>
              <a:lnSpc>
                <a:spcPct val="90000"/>
              </a:lnSpc>
            </a:pPr>
            <a:r>
              <a:rPr lang="en-US"/>
              <a:t>TMDL Limits may be expressed as P2 schedules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Mercury – Summary (continued)</a:t>
            </a:r>
          </a:p>
        </p:txBody>
      </p:sp>
      <p:sp>
        <p:nvSpPr>
          <p:cNvPr id="139267" name="Rectangle 3"/>
          <p:cNvSpPr>
            <a:spLocks noGrp="1" noChangeArrowheads="1"/>
          </p:cNvSpPr>
          <p:nvPr>
            <p:ph type="body" idx="1"/>
          </p:nvPr>
        </p:nvSpPr>
        <p:spPr>
          <a:xfrm>
            <a:off x="677863" y="1981200"/>
            <a:ext cx="7772400" cy="4114800"/>
          </a:xfrm>
        </p:spPr>
        <p:txBody>
          <a:bodyPr/>
          <a:lstStyle/>
          <a:p>
            <a:pPr>
              <a:lnSpc>
                <a:spcPct val="90000"/>
              </a:lnSpc>
            </a:pPr>
            <a:r>
              <a:rPr lang="en-US" sz="3600"/>
              <a:t>Method 1631 works well on WWTP influent, uncontrollable, and SIUs</a:t>
            </a:r>
          </a:p>
          <a:p>
            <a:pPr>
              <a:lnSpc>
                <a:spcPct val="90000"/>
              </a:lnSpc>
            </a:pPr>
            <a:r>
              <a:rPr lang="en-US" sz="3600"/>
              <a:t>WWTP site-specific 1631 removal rates much higher than EPA Literature</a:t>
            </a:r>
          </a:p>
          <a:p>
            <a:pPr>
              <a:lnSpc>
                <a:spcPct val="90000"/>
              </a:lnSpc>
            </a:pPr>
            <a:r>
              <a:rPr lang="en-US" sz="3600"/>
              <a:t>Site-specific 1631 Uncontrollable within range of EPA literature</a:t>
            </a:r>
          </a:p>
          <a:p>
            <a:pPr>
              <a:lnSpc>
                <a:spcPct val="90000"/>
              </a:lnSpc>
            </a:pPr>
            <a:r>
              <a:rPr lang="en-US" sz="3600"/>
              <a:t>DWQ PERCS may adopt NC literature removal rate and uncontrollable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ctr"/>
            <a:r>
              <a:rPr lang="en-US"/>
              <a:t>Minamata Memorial MAYBE DELETE??</a:t>
            </a:r>
          </a:p>
        </p:txBody>
      </p:sp>
      <p:graphicFrame>
        <p:nvGraphicFramePr>
          <p:cNvPr id="91140" name="Object 4"/>
          <p:cNvGraphicFramePr>
            <a:graphicFrameLocks noChangeAspect="1"/>
          </p:cNvGraphicFramePr>
          <p:nvPr>
            <p:ph type="clipArt" sz="half" idx="2"/>
          </p:nvPr>
        </p:nvGraphicFramePr>
        <p:xfrm>
          <a:off x="2133600" y="2171700"/>
          <a:ext cx="5105400" cy="3829050"/>
        </p:xfrm>
        <a:graphic>
          <a:graphicData uri="http://schemas.openxmlformats.org/presentationml/2006/ole">
            <p:oleObj spid="_x0000_s91140" name="Photo Editor Photo" r:id="rId3" imgW="2285714" imgH="1714739" progId="MSPhotoEd.3">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t>Mercury – Summary (continued)</a:t>
            </a:r>
          </a:p>
        </p:txBody>
      </p:sp>
      <p:sp>
        <p:nvSpPr>
          <p:cNvPr id="150531" name="Rectangle 3"/>
          <p:cNvSpPr>
            <a:spLocks noGrp="1" noChangeArrowheads="1"/>
          </p:cNvSpPr>
          <p:nvPr>
            <p:ph type="body" idx="1"/>
          </p:nvPr>
        </p:nvSpPr>
        <p:spPr>
          <a:xfrm>
            <a:off x="677863" y="1981200"/>
            <a:ext cx="7772400" cy="4114800"/>
          </a:xfrm>
        </p:spPr>
        <p:txBody>
          <a:bodyPr/>
          <a:lstStyle/>
          <a:p>
            <a:endParaRPr lang="en-US" sz="4000"/>
          </a:p>
          <a:p>
            <a:endParaRPr lang="en-US" sz="4000"/>
          </a:p>
          <a:p>
            <a:r>
              <a:rPr lang="en-US" sz="4000"/>
              <a:t>DWQ continues to study NC site-specific mercury water body conditions and basis for NC WQS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4000"/>
              <a:t>Questions?</a:t>
            </a:r>
          </a:p>
        </p:txBody>
      </p:sp>
      <p:graphicFrame>
        <p:nvGraphicFramePr>
          <p:cNvPr id="87044" name="Object 4"/>
          <p:cNvGraphicFramePr>
            <a:graphicFrameLocks noChangeAspect="1"/>
          </p:cNvGraphicFramePr>
          <p:nvPr>
            <p:ph type="body" idx="1"/>
          </p:nvPr>
        </p:nvGraphicFramePr>
        <p:xfrm>
          <a:off x="1704975" y="2257425"/>
          <a:ext cx="5076825" cy="3914775"/>
        </p:xfrm>
        <a:graphic>
          <a:graphicData uri="http://schemas.openxmlformats.org/presentationml/2006/ole">
            <p:oleObj spid="_x0000_s87044" name="Photo Editor Photo" r:id="rId3" imgW="3409524" imgH="2629267" progId="MSPhotoEd.3">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04800" y="457200"/>
            <a:ext cx="8153400" cy="1143000"/>
          </a:xfrm>
        </p:spPr>
        <p:txBody>
          <a:bodyPr/>
          <a:lstStyle/>
          <a:p>
            <a:pPr algn="ctr"/>
            <a:r>
              <a:rPr lang="en-US" sz="4000"/>
              <a:t>EPA Saves Snowball in Vegas (2004)!</a:t>
            </a:r>
          </a:p>
        </p:txBody>
      </p:sp>
      <p:graphicFrame>
        <p:nvGraphicFramePr>
          <p:cNvPr id="94211" name="Object 3"/>
          <p:cNvGraphicFramePr>
            <a:graphicFrameLocks noChangeAspect="1"/>
          </p:cNvGraphicFramePr>
          <p:nvPr>
            <p:ph type="body" idx="1"/>
          </p:nvPr>
        </p:nvGraphicFramePr>
        <p:xfrm>
          <a:off x="381000" y="2209800"/>
          <a:ext cx="5410200" cy="4114800"/>
        </p:xfrm>
        <a:graphic>
          <a:graphicData uri="http://schemas.openxmlformats.org/presentationml/2006/ole">
            <p:oleObj spid="_x0000_s94211" name="Photo Editor Photo" r:id="rId4" imgW="1905266" imgH="1238423" progId="MSPhotoEd.3">
              <p:embed/>
            </p:oleObj>
          </a:graphicData>
        </a:graphic>
      </p:graphicFrame>
      <p:sp>
        <p:nvSpPr>
          <p:cNvPr id="94212" name="Text Box 4"/>
          <p:cNvSpPr txBox="1">
            <a:spLocks noChangeArrowheads="1"/>
          </p:cNvSpPr>
          <p:nvPr/>
        </p:nvSpPr>
        <p:spPr bwMode="auto">
          <a:xfrm>
            <a:off x="6172200" y="1828800"/>
            <a:ext cx="2743200" cy="4918075"/>
          </a:xfrm>
          <a:prstGeom prst="rect">
            <a:avLst/>
          </a:prstGeom>
          <a:noFill/>
          <a:ln w="12700">
            <a:noFill/>
            <a:miter lim="800000"/>
            <a:headEnd type="none" w="sm" len="sm"/>
            <a:tailEnd type="none" w="sm" len="sm"/>
          </a:ln>
          <a:effectLst/>
        </p:spPr>
        <p:txBody>
          <a:bodyPr>
            <a:spAutoFit/>
          </a:bodyPr>
          <a:lstStyle/>
          <a:p>
            <a:pPr>
              <a:spcBef>
                <a:spcPct val="30000"/>
              </a:spcBef>
            </a:pPr>
            <a:r>
              <a:rPr kumimoji="1" lang="en-US" sz="2800"/>
              <a:t>Waynesville – 10/04  1/2 cup spilled, cleaning lady to hospital, house  decon-taminated  </a:t>
            </a:r>
          </a:p>
          <a:p>
            <a:pPr>
              <a:spcBef>
                <a:spcPct val="30000"/>
              </a:spcBef>
            </a:pPr>
            <a:r>
              <a:rPr kumimoji="1" lang="en-US" sz="2800"/>
              <a:t>Asheboro – 2005  resident  collects periodic table elements - 39 lbs, plus!</a:t>
            </a:r>
            <a:endParaRPr 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endParaRPr lang="en-US" sz="4800"/>
          </a:p>
        </p:txBody>
      </p:sp>
      <p:pic>
        <p:nvPicPr>
          <p:cNvPr id="134147" name="Picture 3"/>
          <p:cNvPicPr>
            <a:picLocks noChangeAspect="1" noChangeArrowheads="1"/>
          </p:cNvPicPr>
          <p:nvPr/>
        </p:nvPicPr>
        <p:blipFill>
          <a:blip r:embed="rId3" cstate="print"/>
          <a:srcRect/>
          <a:stretch>
            <a:fillRect/>
          </a:stretch>
        </p:blipFill>
        <p:spPr bwMode="auto">
          <a:xfrm>
            <a:off x="474663" y="228600"/>
            <a:ext cx="8242300" cy="6413500"/>
          </a:xfrm>
          <a:prstGeom prst="rect">
            <a:avLst/>
          </a:prstGeom>
          <a:noFill/>
          <a:ln w="12700">
            <a:noFill/>
            <a:miter lim="800000"/>
            <a:headEnd type="none" w="sm" len="sm"/>
            <a:tailEnd type="none" w="sm" len="sm"/>
          </a:ln>
          <a:effectLst/>
        </p:spPr>
      </p:pic>
      <p:sp>
        <p:nvSpPr>
          <p:cNvPr id="134148" name="Line 4"/>
          <p:cNvSpPr>
            <a:spLocks noChangeShapeType="1"/>
          </p:cNvSpPr>
          <p:nvPr/>
        </p:nvSpPr>
        <p:spPr bwMode="auto">
          <a:xfrm>
            <a:off x="457200" y="914400"/>
            <a:ext cx="8153400" cy="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134149" name="AutoShape 5"/>
          <p:cNvSpPr>
            <a:spLocks noChangeArrowheads="1"/>
          </p:cNvSpPr>
          <p:nvPr/>
        </p:nvSpPr>
        <p:spPr bwMode="auto">
          <a:xfrm>
            <a:off x="4343400" y="1066800"/>
            <a:ext cx="1219200" cy="533400"/>
          </a:xfrm>
          <a:prstGeom prst="rightArrow">
            <a:avLst>
              <a:gd name="adj1" fmla="val 50000"/>
              <a:gd name="adj2" fmla="val 5714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34150" name="Line 6"/>
          <p:cNvSpPr>
            <a:spLocks noChangeShapeType="1"/>
          </p:cNvSpPr>
          <p:nvPr/>
        </p:nvSpPr>
        <p:spPr bwMode="auto">
          <a:xfrm flipH="1">
            <a:off x="5486400" y="1828800"/>
            <a:ext cx="1219200" cy="914400"/>
          </a:xfrm>
          <a:prstGeom prst="line">
            <a:avLst/>
          </a:prstGeom>
          <a:noFill/>
          <a:ln w="31750">
            <a:solidFill>
              <a:schemeClr val="tx1"/>
            </a:solidFill>
            <a:round/>
            <a:headEnd/>
            <a:tailEnd/>
          </a:ln>
          <a:effectLst/>
        </p:spPr>
        <p:txBody>
          <a:bodyPr wrap="none" lIns="92075" tIns="46038" rIns="92075" bIns="46038" anchor="ctr"/>
          <a:lstStyle/>
          <a:p>
            <a:endParaRPr lang="en-US"/>
          </a:p>
        </p:txBody>
      </p:sp>
      <p:sp>
        <p:nvSpPr>
          <p:cNvPr id="134151" name="Line 7"/>
          <p:cNvSpPr>
            <a:spLocks noChangeShapeType="1"/>
          </p:cNvSpPr>
          <p:nvPr/>
        </p:nvSpPr>
        <p:spPr bwMode="auto">
          <a:xfrm flipV="1">
            <a:off x="4538663" y="2743200"/>
            <a:ext cx="947737" cy="0"/>
          </a:xfrm>
          <a:prstGeom prst="line">
            <a:avLst/>
          </a:prstGeom>
          <a:noFill/>
          <a:ln w="31750">
            <a:solidFill>
              <a:schemeClr val="tx1"/>
            </a:solidFill>
            <a:round/>
            <a:headEnd/>
            <a:tailEnd/>
          </a:ln>
          <a:effectLst/>
        </p:spPr>
        <p:txBody>
          <a:bodyPr wrap="none" lIns="92075" tIns="46038" rIns="92075" bIns="46038" anchor="ctr"/>
          <a:lstStyle/>
          <a:p>
            <a:endParaRPr lang="en-US"/>
          </a:p>
        </p:txBody>
      </p:sp>
      <p:sp>
        <p:nvSpPr>
          <p:cNvPr id="134152" name="Line 8"/>
          <p:cNvSpPr>
            <a:spLocks noChangeShapeType="1"/>
          </p:cNvSpPr>
          <p:nvPr/>
        </p:nvSpPr>
        <p:spPr bwMode="auto">
          <a:xfrm flipV="1">
            <a:off x="3251200" y="2743200"/>
            <a:ext cx="1287463" cy="990600"/>
          </a:xfrm>
          <a:prstGeom prst="line">
            <a:avLst/>
          </a:prstGeom>
          <a:noFill/>
          <a:ln w="31750">
            <a:solidFill>
              <a:schemeClr val="tx1"/>
            </a:solidFill>
            <a:round/>
            <a:headEnd/>
            <a:tailEnd/>
          </a:ln>
          <a:effectLst/>
        </p:spPr>
        <p:txBody>
          <a:bodyPr wrap="none" lIns="92075" tIns="46038" rIns="92075" bIns="46038"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4149"/>
                                        </p:tgtEl>
                                        <p:attrNameLst>
                                          <p:attrName>style.visibility</p:attrName>
                                        </p:attrNameLst>
                                      </p:cBhvr>
                                      <p:to>
                                        <p:strVal val="visible"/>
                                      </p:to>
                                    </p:set>
                                    <p:animEffect transition="in" filter="blinds(horizontal)">
                                      <p:cBhvr>
                                        <p:cTn id="7" dur="500"/>
                                        <p:tgtEl>
                                          <p:spTgt spid="134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North Carolina Fish Consumption Advice</a:t>
            </a:r>
          </a:p>
        </p:txBody>
      </p:sp>
      <p:sp>
        <p:nvSpPr>
          <p:cNvPr id="29699" name="Rectangle 3"/>
          <p:cNvSpPr>
            <a:spLocks noGrp="1" noChangeArrowheads="1"/>
          </p:cNvSpPr>
          <p:nvPr>
            <p:ph type="body" sz="half" idx="1"/>
          </p:nvPr>
        </p:nvSpPr>
        <p:spPr>
          <a:xfrm>
            <a:off x="685800" y="2057400"/>
            <a:ext cx="3810000" cy="4267200"/>
          </a:xfrm>
        </p:spPr>
        <p:txBody>
          <a:bodyPr/>
          <a:lstStyle/>
          <a:p>
            <a:r>
              <a:rPr lang="en-US" sz="2800"/>
              <a:t>Issued in April 2002</a:t>
            </a:r>
          </a:p>
          <a:p>
            <a:r>
              <a:rPr lang="en-US" sz="2800"/>
              <a:t>Advises restricted consumption of largemouth bass, chain pickerel, bowfin caught from NC waters</a:t>
            </a:r>
          </a:p>
          <a:p>
            <a:r>
              <a:rPr lang="en-US" sz="2800"/>
              <a:t>Establishes range of south and east of I-85</a:t>
            </a:r>
          </a:p>
        </p:txBody>
      </p:sp>
      <p:graphicFrame>
        <p:nvGraphicFramePr>
          <p:cNvPr id="29701" name="Object 5"/>
          <p:cNvGraphicFramePr>
            <a:graphicFrameLocks noChangeAspect="1"/>
          </p:cNvGraphicFramePr>
          <p:nvPr>
            <p:ph type="clipArt" sz="half" idx="2"/>
          </p:nvPr>
        </p:nvGraphicFramePr>
        <p:xfrm>
          <a:off x="4419600" y="2362200"/>
          <a:ext cx="4724400" cy="3543300"/>
        </p:xfrm>
        <a:graphic>
          <a:graphicData uri="http://schemas.openxmlformats.org/presentationml/2006/ole">
            <p:oleObj spid="_x0000_s29701" name="Photo Editor Photo" r:id="rId3" imgW="8779001" imgH="6584251" progId="MSPhotoEd.3">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z="4000"/>
              <a:t>Water Bodies on 303(d) List for Mercury</a:t>
            </a:r>
            <a:endParaRPr lang="en-US"/>
          </a:p>
        </p:txBody>
      </p:sp>
      <p:sp>
        <p:nvSpPr>
          <p:cNvPr id="110595" name="Rectangle 3"/>
          <p:cNvSpPr>
            <a:spLocks noGrp="1" noChangeArrowheads="1"/>
          </p:cNvSpPr>
          <p:nvPr>
            <p:ph type="body" idx="1"/>
          </p:nvPr>
        </p:nvSpPr>
        <p:spPr/>
        <p:txBody>
          <a:bodyPr/>
          <a:lstStyle/>
          <a:p>
            <a:pPr>
              <a:lnSpc>
                <a:spcPct val="90000"/>
              </a:lnSpc>
            </a:pPr>
            <a:r>
              <a:rPr lang="en-US"/>
              <a:t>303(d) list to EPA of impaired NC waters -based on actual fish tissue analysis</a:t>
            </a:r>
          </a:p>
          <a:p>
            <a:pPr lvl="1">
              <a:lnSpc>
                <a:spcPct val="90000"/>
              </a:lnSpc>
            </a:pPr>
            <a:r>
              <a:rPr lang="en-US"/>
              <a:t>Entire Lumber River Basin</a:t>
            </a:r>
          </a:p>
          <a:p>
            <a:pPr lvl="1">
              <a:lnSpc>
                <a:spcPct val="90000"/>
              </a:lnSpc>
            </a:pPr>
            <a:r>
              <a:rPr lang="en-US"/>
              <a:t>Roanoke River (Va portion too?)</a:t>
            </a:r>
          </a:p>
          <a:p>
            <a:pPr lvl="1">
              <a:lnSpc>
                <a:spcPct val="90000"/>
              </a:lnSpc>
            </a:pPr>
            <a:r>
              <a:rPr lang="en-US"/>
              <a:t>Parts of Neuse River main stem (NEW)</a:t>
            </a:r>
          </a:p>
          <a:p>
            <a:pPr lvl="1">
              <a:lnSpc>
                <a:spcPct val="90000"/>
              </a:lnSpc>
            </a:pPr>
            <a:r>
              <a:rPr lang="en-US"/>
              <a:t>Albemarle Sound </a:t>
            </a:r>
          </a:p>
          <a:p>
            <a:pPr lvl="1">
              <a:lnSpc>
                <a:spcPct val="90000"/>
              </a:lnSpc>
            </a:pPr>
            <a:r>
              <a:rPr lang="en-US"/>
              <a:t>Atlantic Ocean - for King Mackerel only</a:t>
            </a:r>
          </a:p>
          <a:p>
            <a:pPr lvl="1">
              <a:lnSpc>
                <a:spcPct val="90000"/>
              </a:lnSpc>
            </a:pPr>
            <a:r>
              <a:rPr lang="en-US"/>
              <a:t>7 other creeks, rivers, and lakes in the Cape Fear, Roanoke, Pasquotank, White Oak and Yadkin Basins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228600"/>
            <a:ext cx="7772400" cy="1143000"/>
          </a:xfrm>
        </p:spPr>
        <p:txBody>
          <a:bodyPr/>
          <a:lstStyle/>
          <a:p>
            <a:pPr algn="ctr"/>
            <a:r>
              <a:rPr lang="en-US" sz="4000"/>
              <a:t>Water Quality Standards - Water</a:t>
            </a:r>
            <a:endParaRPr lang="en-US"/>
          </a:p>
        </p:txBody>
      </p:sp>
      <p:sp>
        <p:nvSpPr>
          <p:cNvPr id="79875" name="Rectangle 3"/>
          <p:cNvSpPr>
            <a:spLocks noGrp="1" noChangeArrowheads="1"/>
          </p:cNvSpPr>
          <p:nvPr>
            <p:ph type="body" idx="1"/>
          </p:nvPr>
        </p:nvSpPr>
        <p:spPr>
          <a:xfrm>
            <a:off x="228600" y="1600200"/>
            <a:ext cx="8839200" cy="4419600"/>
          </a:xfrm>
        </p:spPr>
        <p:txBody>
          <a:bodyPr/>
          <a:lstStyle/>
          <a:p>
            <a:pPr>
              <a:lnSpc>
                <a:spcPct val="90000"/>
              </a:lnSpc>
            </a:pPr>
            <a:r>
              <a:rPr lang="en-US" sz="2800"/>
              <a:t>NC WQS:</a:t>
            </a:r>
          </a:p>
          <a:p>
            <a:pPr lvl="1">
              <a:lnSpc>
                <a:spcPct val="90000"/>
              </a:lnSpc>
            </a:pPr>
            <a:r>
              <a:rPr lang="en-US"/>
              <a:t>Aquatic Life (Freshwater chronic):  12 ng/l (0.012 ug/l)</a:t>
            </a:r>
          </a:p>
          <a:p>
            <a:pPr lvl="1">
              <a:lnSpc>
                <a:spcPct val="90000"/>
              </a:lnSpc>
            </a:pPr>
            <a:r>
              <a:rPr lang="en-US"/>
              <a:t>Aquatic Life (Saltwater chronic):     25 ng/l </a:t>
            </a:r>
          </a:p>
          <a:p>
            <a:pPr>
              <a:lnSpc>
                <a:spcPct val="90000"/>
              </a:lnSpc>
            </a:pPr>
            <a:r>
              <a:rPr lang="en-US" sz="2800"/>
              <a:t>Great Lakes WQS:</a:t>
            </a:r>
          </a:p>
          <a:p>
            <a:pPr lvl="1">
              <a:lnSpc>
                <a:spcPct val="90000"/>
              </a:lnSpc>
            </a:pPr>
            <a:r>
              <a:rPr lang="en-US"/>
              <a:t>Human Health:	1.8 ng/l</a:t>
            </a:r>
          </a:p>
          <a:p>
            <a:pPr lvl="1">
              <a:lnSpc>
                <a:spcPct val="90000"/>
              </a:lnSpc>
            </a:pPr>
            <a:r>
              <a:rPr lang="en-US"/>
              <a:t>Wildlife:		1.3 ng/l</a:t>
            </a:r>
          </a:p>
          <a:p>
            <a:pPr>
              <a:lnSpc>
                <a:spcPct val="90000"/>
              </a:lnSpc>
            </a:pPr>
            <a:r>
              <a:rPr lang="en-US" sz="2800"/>
              <a:t>EPA Criteria</a:t>
            </a:r>
          </a:p>
          <a:p>
            <a:pPr lvl="1">
              <a:lnSpc>
                <a:spcPct val="90000"/>
              </a:lnSpc>
            </a:pPr>
            <a:r>
              <a:rPr lang="en-US"/>
              <a:t>Aquatic Life (Freshwater acute):		1,400 ng/l</a:t>
            </a:r>
          </a:p>
          <a:p>
            <a:pPr lvl="1">
              <a:lnSpc>
                <a:spcPct val="90000"/>
              </a:lnSpc>
            </a:pPr>
            <a:r>
              <a:rPr lang="en-US"/>
              <a:t>Aquatic Life (Freshwater chronic):	   770 ng/l</a:t>
            </a:r>
          </a:p>
          <a:p>
            <a:pPr>
              <a:lnSpc>
                <a:spcPct val="90000"/>
              </a:lnSpc>
            </a:pPr>
            <a:r>
              <a:rPr lang="en-US" sz="2800"/>
              <a:t>Drinking Water Standard - 2,000 ng/l</a:t>
            </a:r>
          </a:p>
          <a:p>
            <a:pPr>
              <a:lnSpc>
                <a:spcPct val="90000"/>
              </a:lnSpc>
            </a:pPr>
            <a:r>
              <a:rPr lang="en-US" sz="2800"/>
              <a:t>NC Groundwater WQS – 1,100 ng/l</a:t>
            </a:r>
          </a:p>
        </p:txBody>
      </p:sp>
    </p:spTree>
  </p:cSld>
  <p:clrMapOvr>
    <a:masterClrMapping/>
  </p:clrMapOvr>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2081</TotalTime>
  <Words>2425</Words>
  <Application>Microsoft Office PowerPoint</Application>
  <PresentationFormat>On-screen Show (4:3)</PresentationFormat>
  <Paragraphs>231</Paragraphs>
  <Slides>41</Slides>
  <Notes>12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3</vt:i4>
      </vt:variant>
      <vt:variant>
        <vt:lpstr>Slide Titles</vt:lpstr>
      </vt:variant>
      <vt:variant>
        <vt:i4>41</vt:i4>
      </vt:variant>
    </vt:vector>
  </HeadingPairs>
  <TitlesOfParts>
    <vt:vector size="47" baseType="lpstr">
      <vt:lpstr>Times New Roman</vt:lpstr>
      <vt:lpstr>Arial</vt:lpstr>
      <vt:lpstr>Fireball</vt:lpstr>
      <vt:lpstr>Microsoft Photo Editor 3.0 Photo</vt:lpstr>
      <vt:lpstr>Microsoft Excel Worksheet</vt:lpstr>
      <vt:lpstr>Microsoft Excel Chart</vt:lpstr>
      <vt:lpstr>Mercury Method 1631: It’s Not As Bad As  We Thought It Would Be</vt:lpstr>
      <vt:lpstr>Mercury Sources</vt:lpstr>
      <vt:lpstr>Minamata Disease Japan 1956</vt:lpstr>
      <vt:lpstr>Minamata Memorial MAYBE DELETE??</vt:lpstr>
      <vt:lpstr>EPA Saves Snowball in Vegas (2004)!</vt:lpstr>
      <vt:lpstr>Slide 6</vt:lpstr>
      <vt:lpstr>North Carolina Fish Consumption Advice</vt:lpstr>
      <vt:lpstr>Water Bodies on 303(d) List for Mercury</vt:lpstr>
      <vt:lpstr>Water Quality Standards - Water</vt:lpstr>
      <vt:lpstr>Water Quality Criteria- Fish Tissue</vt:lpstr>
      <vt:lpstr>EPA Method 1631- Why use it? </vt:lpstr>
      <vt:lpstr>EPA Method 1669- Clean Sampling</vt:lpstr>
      <vt:lpstr>NC Method 1631 Requirements</vt:lpstr>
      <vt:lpstr>Method DMR Effluent 1631 Results </vt:lpstr>
      <vt:lpstr>NC Mercury NPDES Permitting Requirements</vt:lpstr>
      <vt:lpstr>NC NPDES Permitting for  Non-Impaired Waters</vt:lpstr>
      <vt:lpstr>NC NPDES Permitting for  Hg-Impaired Waters</vt:lpstr>
      <vt:lpstr>NC NPDES Permitting for Hg-Impaired Waters with TMDLs</vt:lpstr>
      <vt:lpstr>NC NPDES Compliance</vt:lpstr>
      <vt:lpstr>NC NPDES Discharge Monitoring Reports (DMRs)</vt:lpstr>
      <vt:lpstr>NPDES Compliance - Pretreatment</vt:lpstr>
      <vt:lpstr>Method 1631 and Pretreatment Requirements</vt:lpstr>
      <vt:lpstr>Method 1631 and Pretreatment</vt:lpstr>
      <vt:lpstr>Method 1631 and Pretreatment</vt:lpstr>
      <vt:lpstr>Method 1631 and Pretreatment</vt:lpstr>
      <vt:lpstr>Method 1631 and Pretreatment</vt:lpstr>
      <vt:lpstr>NC Water Quality Standard (WSQ)</vt:lpstr>
      <vt:lpstr>NC Eastern Regional Mercury Study (ERMS)</vt:lpstr>
      <vt:lpstr>ERMS Target water column levels to protect human health (fish consumption)</vt:lpstr>
      <vt:lpstr>ERMS Measured Total Mercury in WWTP effluentMAYBE NOT USE if DMR sum shows same</vt:lpstr>
      <vt:lpstr>DWQ Water Quality Standard</vt:lpstr>
      <vt:lpstr>And now for the big picture…</vt:lpstr>
      <vt:lpstr>Mercury Questions?</vt:lpstr>
      <vt:lpstr>Mercury Questions? </vt:lpstr>
      <vt:lpstr>Mercury Questions?</vt:lpstr>
      <vt:lpstr>Mercury Questions? </vt:lpstr>
      <vt:lpstr>Mercury - Summary</vt:lpstr>
      <vt:lpstr>Mercury - Summary</vt:lpstr>
      <vt:lpstr>Mercury – Summary (continued)</vt:lpstr>
      <vt:lpstr>Mercury – Summary (continued)</vt:lpstr>
      <vt:lpstr>Questions?</vt:lpstr>
    </vt:vector>
  </TitlesOfParts>
  <Company>NC DWq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 Eastern Regional Mercury Study</dc:title>
  <dc:creator>michelle_woolfolk</dc:creator>
  <cp:lastModifiedBy>Windows User</cp:lastModifiedBy>
  <cp:revision>215</cp:revision>
  <cp:lastPrinted>2002-12-16T20:16:10Z</cp:lastPrinted>
  <dcterms:created xsi:type="dcterms:W3CDTF">2001-02-07T14:39:12Z</dcterms:created>
  <dcterms:modified xsi:type="dcterms:W3CDTF">2013-08-16T13:24:56Z</dcterms:modified>
</cp:coreProperties>
</file>