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806" r:id="rId3"/>
  </p:sldMasterIdLst>
  <p:notesMasterIdLst>
    <p:notesMasterId r:id="rId12"/>
  </p:notesMasterIdLst>
  <p:handoutMasterIdLst>
    <p:handoutMasterId r:id="rId13"/>
  </p:handoutMasterIdLst>
  <p:sldIdLst>
    <p:sldId id="353" r:id="rId4"/>
    <p:sldId id="485" r:id="rId5"/>
    <p:sldId id="484" r:id="rId6"/>
    <p:sldId id="477" r:id="rId7"/>
    <p:sldId id="478" r:id="rId8"/>
    <p:sldId id="482" r:id="rId9"/>
    <p:sldId id="488" r:id="rId10"/>
    <p:sldId id="465"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64E871-5C0D-4856-A74A-36EEE3C4DBCA}">
          <p14:sldIdLst>
            <p14:sldId id="353"/>
            <p14:sldId id="485"/>
            <p14:sldId id="484"/>
            <p14:sldId id="477"/>
            <p14:sldId id="478"/>
            <p14:sldId id="482"/>
            <p14:sldId id="488"/>
            <p14:sldId id="465"/>
          </p14:sldIdLst>
        </p14:section>
      </p14:sectionLst>
    </p:ext>
    <p:ext uri="{EFAFB233-063F-42B5-8137-9DF3F51BA10A}">
      <p15:sldGuideLst xmlns:p15="http://schemas.microsoft.com/office/powerpoint/2012/main">
        <p15:guide id="1" orient="horz" pos="2136" userDrawn="1">
          <p15:clr>
            <a:srgbClr val="A4A3A4"/>
          </p15:clr>
        </p15:guide>
        <p15:guide id="2" pos="7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1" autoAdjust="0"/>
    <p:restoredTop sz="69373" autoAdjust="0"/>
  </p:normalViewPr>
  <p:slideViewPr>
    <p:cSldViewPr snapToGrid="0">
      <p:cViewPr varScale="1">
        <p:scale>
          <a:sx n="46" d="100"/>
          <a:sy n="46" d="100"/>
        </p:scale>
        <p:origin x="42" y="2478"/>
      </p:cViewPr>
      <p:guideLst>
        <p:guide orient="horz" pos="2136"/>
        <p:guide pos="7232"/>
      </p:guideLst>
    </p:cSldViewPr>
  </p:slideViewPr>
  <p:notesTextViewPr>
    <p:cViewPr>
      <p:scale>
        <a:sx n="3" d="2"/>
        <a:sy n="3" d="2"/>
      </p:scale>
      <p:origin x="0" y="0"/>
    </p:cViewPr>
  </p:notesTextViewPr>
  <p:sorterViewPr>
    <p:cViewPr>
      <p:scale>
        <a:sx n="100" d="100"/>
        <a:sy n="100" d="100"/>
      </p:scale>
      <p:origin x="0" y="-38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s, Angela" userId="f3b8f9a0-9297-47ab-b185-7e6a255174f8" providerId="ADAL" clId="{8E818277-B361-4ED4-98C5-7836B0F9F1DF}"/>
    <pc:docChg chg="custSel modSld">
      <pc:chgData name="Willis, Angela" userId="f3b8f9a0-9297-47ab-b185-7e6a255174f8" providerId="ADAL" clId="{8E818277-B361-4ED4-98C5-7836B0F9F1DF}" dt="2025-03-05T12:27:58.355" v="1" actId="700"/>
      <pc:docMkLst>
        <pc:docMk/>
      </pc:docMkLst>
      <pc:sldChg chg="addSp delSp modSp mod modClrScheme chgLayout">
        <pc:chgData name="Willis, Angela" userId="f3b8f9a0-9297-47ab-b185-7e6a255174f8" providerId="ADAL" clId="{8E818277-B361-4ED4-98C5-7836B0F9F1DF}" dt="2025-03-05T12:27:58.355" v="1" actId="700"/>
        <pc:sldMkLst>
          <pc:docMk/>
          <pc:sldMk cId="2457607608" sldId="353"/>
        </pc:sldMkLst>
        <pc:spChg chg="add del mod ord">
          <ac:chgData name="Willis, Angela" userId="f3b8f9a0-9297-47ab-b185-7e6a255174f8" providerId="ADAL" clId="{8E818277-B361-4ED4-98C5-7836B0F9F1DF}" dt="2025-03-05T12:27:58.355" v="1" actId="700"/>
          <ac:spMkLst>
            <pc:docMk/>
            <pc:sldMk cId="2457607608" sldId="353"/>
            <ac:spMk id="2" creationId="{03D0D44A-912E-4482-E5AB-83A8B44B5C97}"/>
          </ac:spMkLst>
        </pc:spChg>
        <pc:spChg chg="mod ord">
          <ac:chgData name="Willis, Angela" userId="f3b8f9a0-9297-47ab-b185-7e6a255174f8" providerId="ADAL" clId="{8E818277-B361-4ED4-98C5-7836B0F9F1DF}" dt="2025-03-05T12:27:58.355" v="1" actId="700"/>
          <ac:spMkLst>
            <pc:docMk/>
            <pc:sldMk cId="2457607608" sldId="353"/>
            <ac:spMk id="3" creationId="{00000000-0000-0000-0000-000000000000}"/>
          </ac:spMkLst>
        </pc:spChg>
        <pc:spChg chg="add mod ord">
          <ac:chgData name="Willis, Angela" userId="f3b8f9a0-9297-47ab-b185-7e6a255174f8" providerId="ADAL" clId="{8E818277-B361-4ED4-98C5-7836B0F9F1DF}" dt="2025-03-05T12:27:58.355" v="1" actId="700"/>
          <ac:spMkLst>
            <pc:docMk/>
            <pc:sldMk cId="2457607608" sldId="353"/>
            <ac:spMk id="4" creationId="{7DB158AC-B96B-A741-B9C2-1728C6DFCEB0}"/>
          </ac:spMkLst>
        </pc:spChg>
        <pc:spChg chg="add mod ord">
          <ac:chgData name="Willis, Angela" userId="f3b8f9a0-9297-47ab-b185-7e6a255174f8" providerId="ADAL" clId="{8E818277-B361-4ED4-98C5-7836B0F9F1DF}" dt="2025-03-05T12:27:58.355" v="1" actId="700"/>
          <ac:spMkLst>
            <pc:docMk/>
            <pc:sldMk cId="2457607608" sldId="353"/>
            <ac:spMk id="5" creationId="{959ADA00-D0EE-2D12-DB5D-5E63ACC3A5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AFEBCF8-52AE-4CBF-B33F-CCBD19D93C47}" type="datetimeFigureOut">
              <a:rPr lang="en-US" smtClean="0"/>
              <a:t>3/5/2025</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52ECC22-7B72-4254-B7DB-4F897A8A8E71}" type="slidenum">
              <a:rPr lang="en-US" smtClean="0"/>
              <a:t>‹#›</a:t>
            </a:fld>
            <a:endParaRPr lang="en-US" dirty="0"/>
          </a:p>
        </p:txBody>
      </p:sp>
    </p:spTree>
    <p:extLst>
      <p:ext uri="{BB962C8B-B14F-4D97-AF65-F5344CB8AC3E}">
        <p14:creationId xmlns:p14="http://schemas.microsoft.com/office/powerpoint/2010/main" val="3873082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FD6F98-055A-4837-90F2-8E5F6821A1BB}" type="datetimeFigureOut">
              <a:rPr lang="en-US" smtClean="0"/>
              <a:t>3/5/2025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8967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As a reminder during the periodic review process Jockey’s Ridge designated as an AEC was removed from the code and the proposed rule redesignates Jockey’s Ridge as an AEC. You approved this permanent rule and fiscal analysis but it was object to again by the RRC……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aseline="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aseline="0" dirty="0">
                <a:effectLst/>
                <a:latin typeface="Aptos" panose="020B0004020202020204" pitchFamily="34" charset="0"/>
                <a:cs typeface="Times New Roman" panose="02020603050405020304" pitchFamily="18" charset="0"/>
              </a:rPr>
              <a:t>The proposed permanent rule is identical to previously adopted</a:t>
            </a:r>
            <a:endParaRPr lang="en-US" baseline="0"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33935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600" baseline="0" dirty="0"/>
              <a:t>So the proposed permanent rule redesignates Jockey’s Ridge as an AEC as adopted last year</a:t>
            </a:r>
          </a:p>
          <a:p>
            <a:pPr marL="342900" marR="0" lvl="0" indent="-342900">
              <a:lnSpc>
                <a:spcPct val="107000"/>
              </a:lnSpc>
              <a:spcBef>
                <a:spcPts val="0"/>
              </a:spcBef>
              <a:spcAft>
                <a:spcPts val="0"/>
              </a:spcAft>
              <a:buFont typeface="Symbol" panose="05050102010706020507" pitchFamily="18" charset="2"/>
              <a:buChar char=""/>
            </a:pPr>
            <a:r>
              <a:rPr lang="en-US" sz="1600" baseline="0" dirty="0"/>
              <a:t>Again, During this process the State Geologist on </a:t>
            </a:r>
            <a:r>
              <a:rPr lang="en-US" sz="1800" dirty="0">
                <a:solidFill>
                  <a:srgbClr val="2E3431"/>
                </a:solidFill>
                <a:effectLst/>
                <a:latin typeface="Times New Roman" panose="02020603050405020304" pitchFamily="18" charset="0"/>
                <a:ea typeface="Times New Roman" panose="02020603050405020304" pitchFamily="18" charset="0"/>
              </a:rPr>
              <a:t>April 24, 2024, identified Jockey's Ridge as an a unique geologic feature  </a:t>
            </a:r>
            <a:endParaRPr lang="en-US" sz="1600" baseline="0"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97694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baseline="0" dirty="0"/>
              <a:t>So we have broken this rule into 3 parts a b and c</a:t>
            </a:r>
          </a:p>
          <a:p>
            <a:pPr marL="0" marR="0">
              <a:spcBef>
                <a:spcPts val="0"/>
              </a:spcBef>
              <a:spcAft>
                <a:spcPts val="0"/>
              </a:spcAft>
            </a:pPr>
            <a:r>
              <a:rPr lang="en-US" baseline="0" dirty="0"/>
              <a:t> </a:t>
            </a:r>
          </a:p>
          <a:p>
            <a:pPr marL="171450" marR="0" indent="-171450">
              <a:spcBef>
                <a:spcPts val="0"/>
              </a:spcBef>
              <a:spcAft>
                <a:spcPts val="0"/>
              </a:spcAft>
              <a:buFont typeface="Arial" panose="020B0604020202020204" pitchFamily="34" charset="0"/>
              <a:buChar char="•"/>
            </a:pPr>
            <a:r>
              <a:rPr lang="en-US" baseline="0" dirty="0"/>
              <a:t>A description</a:t>
            </a:r>
          </a:p>
          <a:p>
            <a:pPr marL="171450" marR="0" indent="-171450">
              <a:spcBef>
                <a:spcPts val="0"/>
              </a:spcBef>
              <a:spcAft>
                <a:spcPts val="0"/>
              </a:spcAft>
              <a:buFont typeface="Arial" panose="020B0604020202020204" pitchFamily="34" charset="0"/>
              <a:buChar char="•"/>
            </a:pPr>
            <a:r>
              <a:rPr lang="en-US" baseline="0" dirty="0"/>
              <a:t>B boundaries</a:t>
            </a:r>
          </a:p>
          <a:p>
            <a:pPr marL="171450" marR="0" indent="-171450">
              <a:spcBef>
                <a:spcPts val="0"/>
              </a:spcBef>
              <a:spcAft>
                <a:spcPts val="0"/>
              </a:spcAft>
              <a:buFont typeface="Arial" panose="020B0604020202020204" pitchFamily="34" charset="0"/>
              <a:buChar char="•"/>
            </a:pPr>
            <a:r>
              <a:rPr lang="en-US" baseline="0" dirty="0"/>
              <a:t>C being use standards ( what you are allowed to do)</a:t>
            </a:r>
          </a:p>
          <a:p>
            <a:pPr marL="171450" marR="0" indent="-171450">
              <a:spcBef>
                <a:spcPts val="0"/>
              </a:spcBef>
              <a:spcAft>
                <a:spcPts val="0"/>
              </a:spcAft>
              <a:buFont typeface="Arial" panose="020B0604020202020204" pitchFamily="34" charset="0"/>
              <a:buChar char="•"/>
            </a:pPr>
            <a:endParaRPr lang="en-US" baseline="0" dirty="0"/>
          </a:p>
          <a:p>
            <a:pPr marL="171450" marR="0" indent="-171450">
              <a:spcBef>
                <a:spcPts val="0"/>
              </a:spcBef>
              <a:spcAft>
                <a:spcPts val="0"/>
              </a:spcAft>
              <a:buFont typeface="Arial" panose="020B0604020202020204" pitchFamily="34" charset="0"/>
              <a:buChar char="•"/>
            </a:pPr>
            <a:r>
              <a:rPr lang="en-US" baseline="0" dirty="0"/>
              <a:t>Here is the rule language (a) describing Jockeys Ridge as tallest active dune</a:t>
            </a:r>
          </a:p>
          <a:p>
            <a:pPr marL="628650" marR="0" lvl="1" indent="-171450">
              <a:spcBef>
                <a:spcPts val="0"/>
              </a:spcBef>
              <a:spcAft>
                <a:spcPts val="0"/>
              </a:spcAft>
              <a:buFont typeface="Arial" panose="020B0604020202020204" pitchFamily="34" charset="0"/>
              <a:buChar char="•"/>
            </a:pPr>
            <a:r>
              <a:rPr lang="en-US" baseline="0" dirty="0"/>
              <a:t>State Park, State Nature Preserve, complex natural area, and containing unique geological formation.</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0074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baseline="0" dirty="0"/>
              <a:t>Here is B the Boundaries which explains that it includes the entire rights of way of US</a:t>
            </a:r>
            <a:r>
              <a:rPr lang="en-US" sz="1200" dirty="0">
                <a:effectLst/>
                <a:latin typeface="Times New Roman" panose="02020603050405020304" pitchFamily="18" charset="0"/>
                <a:ea typeface="Times New Roman" panose="02020603050405020304" pitchFamily="18" charset="0"/>
              </a:rPr>
              <a:t> 158 Bypass, SR 1221 (Sound Side Road), Virginia Dare Trail, and Conch Street where these roads bound this area. </a:t>
            </a:r>
            <a:endParaRPr lang="en-US" sz="1200" baseline="0"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1272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endParaRPr lang="en-US" baseline="0"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90911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baseline="0" dirty="0"/>
              <a:t>Removing more than 10 cubic yards of sand per year shall require a CAMA Permit </a:t>
            </a:r>
          </a:p>
          <a:p>
            <a:pPr marL="342900" marR="0" lvl="0" indent="-342900">
              <a:lnSpc>
                <a:spcPct val="107000"/>
              </a:lnSpc>
              <a:spcBef>
                <a:spcPts val="0"/>
              </a:spcBef>
              <a:spcAft>
                <a:spcPts val="0"/>
              </a:spcAft>
              <a:buFont typeface="Symbol" panose="05050102010706020507" pitchFamily="18" charset="2"/>
              <a:buChar char=""/>
            </a:pPr>
            <a:endParaRPr lang="en-US" sz="1200" baseline="0" dirty="0"/>
          </a:p>
          <a:p>
            <a:pPr marL="342900" marR="0" lvl="0" indent="-342900">
              <a:lnSpc>
                <a:spcPct val="107000"/>
              </a:lnSpc>
              <a:spcBef>
                <a:spcPts val="0"/>
              </a:spcBef>
              <a:spcAft>
                <a:spcPts val="0"/>
              </a:spcAft>
              <a:buFont typeface="Symbol" panose="05050102010706020507" pitchFamily="18" charset="2"/>
              <a:buChar char=""/>
            </a:pPr>
            <a:r>
              <a:rPr lang="en-US" sz="1200" baseline="0" dirty="0"/>
              <a:t>All sand that is removed per use standard 1 shall deposited at location within Jockey’s Ridge State park</a:t>
            </a:r>
          </a:p>
          <a:p>
            <a:pPr marL="342900" marR="0" lvl="0" indent="-342900">
              <a:lnSpc>
                <a:spcPct val="107000"/>
              </a:lnSpc>
              <a:spcBef>
                <a:spcPts val="0"/>
              </a:spcBef>
              <a:spcAft>
                <a:spcPts val="0"/>
              </a:spcAft>
              <a:buFont typeface="Symbol" panose="05050102010706020507" pitchFamily="18" charset="2"/>
              <a:buChar char=""/>
            </a:pPr>
            <a:endParaRPr lang="en-US" sz="1200" baseline="0" dirty="0"/>
          </a:p>
          <a:p>
            <a:pPr marL="342900" marR="0" lvl="0" indent="-342900">
              <a:lnSpc>
                <a:spcPct val="107000"/>
              </a:lnSpc>
              <a:spcBef>
                <a:spcPts val="0"/>
              </a:spcBef>
              <a:spcAft>
                <a:spcPts val="0"/>
              </a:spcAft>
              <a:buFont typeface="Symbol" panose="05050102010706020507" pitchFamily="18" charset="2"/>
              <a:buChar char=""/>
            </a:pPr>
            <a:r>
              <a:rPr lang="en-US" sz="1200" baseline="0" dirty="0"/>
              <a:t>And any Development with Jockey’s Ridge AEC shall not alter the movement of sand except when necessary for maintaining road, residential or commercial structures, accessways, lawn, garden or parking areas unless allowed by Jockey’s Ridge State Park Management Plan</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95574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baseline="0" dirty="0"/>
              <a:t>Since the Fiscal Analysis has already been approved, Staff is requesting approval of the fiscal </a:t>
            </a:r>
            <a:r>
              <a:rPr lang="en-US" baseline="0"/>
              <a:t>analysis and permanent </a:t>
            </a:r>
            <a:r>
              <a:rPr lang="en-US" baseline="0" dirty="0"/>
              <a:t>rule for public hearing</a:t>
            </a:r>
          </a:p>
          <a:p>
            <a:pPr marL="0" marR="0">
              <a:spcBef>
                <a:spcPts val="0"/>
              </a:spcBef>
              <a:spcAft>
                <a:spcPts val="0"/>
              </a:spcAft>
            </a:pPr>
            <a:endParaRPr lang="en-US" baseline="0" dirty="0"/>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07077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
        <p:nvSpPr>
          <p:cNvPr id="5" name="Rectangle 4">
            <a:extLst>
              <a:ext uri="{FF2B5EF4-FFF2-40B4-BE49-F238E27FC236}">
                <a16:creationId xmlns:a16="http://schemas.microsoft.com/office/drawing/2014/main" id="{C5841A94-8F31-44D7-9C85-401B8A28D380}"/>
              </a:ext>
            </a:extLst>
          </p:cNvPr>
          <p:cNvSpPr/>
          <p:nvPr userDrawn="1"/>
        </p:nvSpPr>
        <p:spPr>
          <a:xfrm>
            <a:off x="254760" y="2429301"/>
            <a:ext cx="4330889" cy="1951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noFill/>
              </a:ln>
            </a:endParaRPr>
          </a:p>
        </p:txBody>
      </p:sp>
    </p:spTree>
    <p:extLst>
      <p:ext uri="{BB962C8B-B14F-4D97-AF65-F5344CB8AC3E}">
        <p14:creationId xmlns:p14="http://schemas.microsoft.com/office/powerpoint/2010/main" val="18007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600341" y="51843"/>
            <a:ext cx="706817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600341" y="381753"/>
            <a:ext cx="706817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98C4FC5F-97E7-426F-914D-754C98E9C61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014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7054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8" name="Rectangle 7">
            <a:extLst>
              <a:ext uri="{FF2B5EF4-FFF2-40B4-BE49-F238E27FC236}">
                <a16:creationId xmlns:a16="http://schemas.microsoft.com/office/drawing/2014/main" id="{8D7E02D9-7B64-4ED5-8AA5-5CFA8A8FEAB3}"/>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8579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7993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EE5FF7D3-4A26-4E36-890F-11F9E44A146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466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1461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91E07E67-E298-4235-B088-E941EA0ED410}"/>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99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5681709" y="1266932"/>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23091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11" name="Rectangle 10">
            <a:extLst>
              <a:ext uri="{FF2B5EF4-FFF2-40B4-BE49-F238E27FC236}">
                <a16:creationId xmlns:a16="http://schemas.microsoft.com/office/drawing/2014/main" id="{EBA9B68F-A0F9-4534-951E-71F3F41292DB}"/>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1612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5304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254586" y="1266340"/>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8A580C24-B0ED-42AF-BF0E-D44DF1F19C1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7868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75268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4" name="Rectangle 3">
            <a:extLst>
              <a:ext uri="{FF2B5EF4-FFF2-40B4-BE49-F238E27FC236}">
                <a16:creationId xmlns:a16="http://schemas.microsoft.com/office/drawing/2014/main" id="{84420AE6-5A3A-4A9E-812F-DCD94DD173DC}"/>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55216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5681709"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29449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255695" y="1321534"/>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6705694" y="1321534"/>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41677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22305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283BEC16-2180-4299-8484-31D5B913D903}"/>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7107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A99D232B-E209-4AAB-A600-55C5876DD904}"/>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4791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1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15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3792692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8" name="Rectangle 7">
            <a:extLst>
              <a:ext uri="{FF2B5EF4-FFF2-40B4-BE49-F238E27FC236}">
                <a16:creationId xmlns:a16="http://schemas.microsoft.com/office/drawing/2014/main" id="{301A4DAD-E589-41BF-B7AA-18E6F11A0F9E}"/>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98303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5"/>
            <a:ext cx="73723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238250" y="577601"/>
            <a:ext cx="73723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E9939E98-30CE-4CCF-BE16-B808C9FA28D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51983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514475" y="201360"/>
            <a:ext cx="70675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514475" y="549026"/>
            <a:ext cx="70675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556CA83E-6A76-4DFA-8A7D-679D56B908F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69278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 Mtns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2"/>
            <a:ext cx="602932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057276" y="563463"/>
            <a:ext cx="6029325"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1A459951-E361-46C8-A62A-F33C30D63ABA}"/>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6310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1238250" y="70131"/>
            <a:ext cx="73723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400041"/>
            <a:ext cx="737235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Rectangle 8">
            <a:extLst>
              <a:ext uri="{FF2B5EF4-FFF2-40B4-BE49-F238E27FC236}">
                <a16:creationId xmlns:a16="http://schemas.microsoft.com/office/drawing/2014/main" id="{0B616107-414D-4823-BCB1-CDD79C1C67C5}"/>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13604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199323" y="205232"/>
            <a:ext cx="619577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199325" y="563463"/>
            <a:ext cx="6195775"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E5C92377-FEF1-4951-9391-0043B3094D30}"/>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51656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2"/>
            <a:ext cx="62674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057275" y="563463"/>
            <a:ext cx="62674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39AEBD98-AA0D-4466-ACCE-73C8C303D1C5}"/>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8381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057275" y="205232"/>
            <a:ext cx="732324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057275" y="563463"/>
            <a:ext cx="7323245"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409C5019-E2EC-4E8A-AC62-AA31FEEF70E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74880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221867" y="205232"/>
            <a:ext cx="64499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221867" y="563463"/>
            <a:ext cx="644995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D97F2C33-22AA-4190-944F-2C70A2B8C27B}"/>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31057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1633347" y="159510"/>
            <a:ext cx="718146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10" name="Subtitle 2"/>
          <p:cNvSpPr>
            <a:spLocks noGrp="1"/>
          </p:cNvSpPr>
          <p:nvPr>
            <p:ph type="subTitle" idx="13"/>
          </p:nvPr>
        </p:nvSpPr>
        <p:spPr>
          <a:xfrm>
            <a:off x="1633347" y="517743"/>
            <a:ext cx="7181469"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ABD2A17-BC41-4BC8-B206-0164C57C7DB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8119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Tree>
    <p:extLst>
      <p:ext uri="{BB962C8B-B14F-4D97-AF65-F5344CB8AC3E}">
        <p14:creationId xmlns:p14="http://schemas.microsoft.com/office/powerpoint/2010/main" val="3313387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Slide - Title, Small Chart, Logo,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sp>
        <p:nvSpPr>
          <p:cNvPr id="7" name="Rectangle 6">
            <a:extLst>
              <a:ext uri="{FF2B5EF4-FFF2-40B4-BE49-F238E27FC236}">
                <a16:creationId xmlns:a16="http://schemas.microsoft.com/office/drawing/2014/main" id="{50018502-2F86-4D00-9C60-5B7D336CCF6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4612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Slide - Title, Large Chart, Bar">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017773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dirty="0"/>
              <a:t>Small SmartArt Graphic</a:t>
            </a:r>
          </a:p>
        </p:txBody>
      </p:sp>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7" name="Rectangle 6">
            <a:extLst>
              <a:ext uri="{FF2B5EF4-FFF2-40B4-BE49-F238E27FC236}">
                <a16:creationId xmlns:a16="http://schemas.microsoft.com/office/drawing/2014/main" id="{6DDC85C9-0A65-40B2-861F-FA84855B4033}"/>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78220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dirty="0"/>
              <a:t>Large SmartArt Graphic</a:t>
            </a:r>
          </a:p>
        </p:txBody>
      </p:sp>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Tree>
    <p:extLst>
      <p:ext uri="{BB962C8B-B14F-4D97-AF65-F5344CB8AC3E}">
        <p14:creationId xmlns:p14="http://schemas.microsoft.com/office/powerpoint/2010/main" val="223644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DF6EA0BC-30BC-4912-82D7-A661DB086501}"/>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33835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mage Slide - Small Image, Title, Bar, Logo">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Rectangle 7">
            <a:extLst>
              <a:ext uri="{FF2B5EF4-FFF2-40B4-BE49-F238E27FC236}">
                <a16:creationId xmlns:a16="http://schemas.microsoft.com/office/drawing/2014/main" id="{633A37A6-92DB-416E-BDA8-7B109BEEF6D6}"/>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71410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and Content Slide - Small Image, Text, Title, Bar, Logo">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186523" y="1775339"/>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754A2FEB-6622-424B-82F0-54FA09D6C9C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0919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mage and Content Slide 2 - Small Image, Text, Title, Bar, Logo">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6776989" y="1896631"/>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4" y="1360900"/>
            <a:ext cx="639515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4547D87-4C8A-4308-8B70-74E9DEA07BCF}"/>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93443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Slide - Medium Image, Title,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740065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and Content Slide - Medium Image, Text, Title,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2" y="1290987"/>
            <a:ext cx="668812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649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and Content Slide 2 - Medium Image, Text, Title, Bar">
    <p:spTree>
      <p:nvGrpSpPr>
        <p:cNvPr id="1" name=""/>
        <p:cNvGrpSpPr/>
        <p:nvPr/>
      </p:nvGrpSpPr>
      <p:grpSpPr>
        <a:xfrm>
          <a:off x="0" y="0"/>
          <a:ext cx="0" cy="0"/>
          <a:chOff x="0" y="0"/>
          <a:chExt cx="0" cy="0"/>
        </a:xfrm>
      </p:grpSpPr>
      <p:sp>
        <p:nvSpPr>
          <p:cNvPr id="7" name="Rectangle 6"/>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4" name="Picture Placeholder 3"/>
          <p:cNvSpPr>
            <a:spLocks noGrp="1"/>
          </p:cNvSpPr>
          <p:nvPr>
            <p:ph type="pic" sz="quarter" idx="13" hasCustomPrompt="1"/>
          </p:nvPr>
        </p:nvSpPr>
        <p:spPr>
          <a:xfrm>
            <a:off x="7035645" y="1311318"/>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4" y="1311318"/>
            <a:ext cx="668812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2597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p:nvSpPr>
        <p:spPr>
          <a:xfrm>
            <a:off x="104775" y="6650830"/>
            <a:ext cx="27432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889036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Slide - Logo, Bar, No Image">
    <p:spTree>
      <p:nvGrpSpPr>
        <p:cNvPr id="1" name=""/>
        <p:cNvGrpSpPr/>
        <p:nvPr/>
      </p:nvGrpSpPr>
      <p:grpSpPr>
        <a:xfrm>
          <a:off x="0" y="0"/>
          <a:ext cx="0" cy="0"/>
          <a:chOff x="0" y="0"/>
          <a:chExt cx="0" cy="0"/>
        </a:xfrm>
      </p:grpSpPr>
      <p:sp>
        <p:nvSpPr>
          <p:cNvPr id="11" name="Rectangle 10"/>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
        <p:nvSpPr>
          <p:cNvPr id="8" name="Rectangle 7">
            <a:extLst>
              <a:ext uri="{FF2B5EF4-FFF2-40B4-BE49-F238E27FC236}">
                <a16:creationId xmlns:a16="http://schemas.microsoft.com/office/drawing/2014/main" id="{38B00B96-2691-4F9C-B8B0-49A62A00E2AC}"/>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01187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3"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00FE2586-1F8A-45C6-B052-E9308D5065B0}" type="slidenum">
              <a:rPr lang="en-US" smtClean="0"/>
              <a:t>‹#›</a:t>
            </a:fld>
            <a:endParaRPr lang="en-US" dirty="0"/>
          </a:p>
        </p:txBody>
      </p:sp>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Click icon to add picture</a:t>
            </a:r>
          </a:p>
        </p:txBody>
      </p:sp>
      <p:sp>
        <p:nvSpPr>
          <p:cNvPr id="8" name="Rectangle 7">
            <a:extLst>
              <a:ext uri="{FF2B5EF4-FFF2-40B4-BE49-F238E27FC236}">
                <a16:creationId xmlns:a16="http://schemas.microsoft.com/office/drawing/2014/main" id="{8F690785-0F52-4640-A06D-44CFA8F6D3F9}"/>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60763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62F1B84-5078-458B-B356-D01FC2FDDE0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9117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77837" y="70131"/>
            <a:ext cx="576919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77837" y="400041"/>
            <a:ext cx="576919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B2344C22-1EE7-4C6D-99CF-8156B6EB33D4}"/>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58128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356C-2B19-4E50-92CE-C5A3939CDA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55D021-440B-48D6-83B5-C07E6F6E51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BC041-0719-4CCF-A42F-0223FD3F941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AE37E0C-391E-4E2E-80E9-1664A449BC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7A6640-718E-48F5-916A-A80408BDAFE6}"/>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44056548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B3D0-26B2-4635-99F6-5A5EBF98BE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98012-8F99-4A58-BEE2-F1AED4BFCC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4EF8A-0034-48F6-825D-D19EF88EB09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8E87103-79A8-4E81-8A28-B29A83DFD3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4EEA76-A340-4CE1-ACA9-0D61DC9DEEE4}"/>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733873718"/>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2740-608A-47DC-A033-4A94E26AEC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A5AE0-B47D-45B5-B965-1E392BE69F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6715DC-AC6F-46E7-9E5A-21EA1A120D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41D0E24-867D-49BD-8CAF-8D89FD4EEC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B33FB-ED56-4856-A096-B0F56386844C}"/>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00824005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2568-C512-4AD8-81AC-498EB9ACC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285D-C4D9-4BAF-9F4F-7A7C93118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1C6C70-8DA4-4D24-9E26-9AEC3D9E9B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109CE4-ADA4-4B5F-9861-08C6444863A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6E8786E-CE4F-4A66-9250-52AAC2E58B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874D65-CF22-43BB-B611-E415A34664ED}"/>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380291096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DD00-C3C9-4D89-9A99-6F0CCB9521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14BE5-908C-4B93-8A60-A7C064B9C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29E9C-3C09-41A5-BEED-F9760E0902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AC2E73-3BA4-455E-966D-33413F9CC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CDE72-2C3D-4649-BCA4-7931E04FDE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4D314-C365-4E2D-BEAC-3E3CE713979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58DC3D0-4649-486A-82C5-9CD68FA2852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E17AA9-1E77-41A2-A23F-7B24CFF00BCB}"/>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411235011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12E5-6F19-4BD8-BDA0-39D4F96081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AF124E-2922-46A6-ABC8-FC31B59DF7D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D13AB7B-7051-4C5E-9E8A-7E80857830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088839-788F-4CFF-A0AE-0DB3C250031A}"/>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30400463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A5E3AD-DAAA-48C2-812E-9124654823E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A67E5F2-7AA7-4428-BCAB-2711C14AFB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6F16E10-1805-4B8B-860F-88C5A31CBE6F}"/>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678628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2407-8862-449D-86DA-A3621173D5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CA73-72B4-40EE-8283-F8D79AF2C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3A94E-DB02-4B4B-B41C-2E0B2AEA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017C4-4EB7-4A1E-9F87-6080E24F6C9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E1B044C-3795-4D52-88B8-FBF6EC977E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4277C-0FB5-4CCC-A029-5EA3A71058C7}"/>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307809632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0649-7DE8-45A6-8EE2-E1222BF8C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72FA28-86B3-418D-B775-3160C2C33F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A260FA-AEF3-4790-A1AE-BA324226E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81D7A-E3BE-41CD-B5E9-A2CF3A291D2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D96FA06-1DD3-4DCD-AA2C-CE36A67549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D2548E-32E5-4803-9AA5-C6625E1B7D4C}"/>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2306322609"/>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86AA-FB93-4799-97B9-61A3D8EE7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82B100-B90C-4191-A351-EB51F7B495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F135B-7F79-4FC7-85F8-791120B8E25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2F0CFD8-27C1-4DFF-9FDB-E500FE30B5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59736E-7E68-41CD-983D-DA7FFB814672}"/>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213298576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250084" y="70131"/>
            <a:ext cx="6171648"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250084" y="400041"/>
            <a:ext cx="6171648"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CF5CCA2-1B17-4E77-90B8-4BE17853196C}"/>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21548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C2F9D-5388-4BE5-BD04-B97EC098B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E539C-1452-40CA-B045-AF8007D9BE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5F271-4A4D-4D8D-B5FE-C6A0003931E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A6CE8D3-AB76-47D1-A86D-ED98E4745E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39DD0F-5E92-4243-8677-34DE9686DEB6}"/>
              </a:ext>
            </a:extLst>
          </p:cNvPr>
          <p:cNvSpPr>
            <a:spLocks noGrp="1"/>
          </p:cNvSpPr>
          <p:nvPr>
            <p:ph type="sldNum" sz="quarter" idx="12"/>
          </p:nvPr>
        </p:nvSpPr>
        <p:spPr/>
        <p:txBody>
          <a:bodyPr/>
          <a:lstStyle/>
          <a:p>
            <a:fld id="{11F27F3A-B3E9-41ED-AF8F-A365F10BB65F}" type="slidenum">
              <a:rPr lang="en-US" smtClean="0"/>
              <a:t>‹#›</a:t>
            </a:fld>
            <a:endParaRPr lang="en-US" dirty="0"/>
          </a:p>
        </p:txBody>
      </p:sp>
    </p:spTree>
    <p:extLst>
      <p:ext uri="{BB962C8B-B14F-4D97-AF65-F5344CB8AC3E}">
        <p14:creationId xmlns:p14="http://schemas.microsoft.com/office/powerpoint/2010/main" val="1597522984"/>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62F1B84-5078-458B-B356-D01FC2FDDE0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3229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62F1B84-5078-458B-B356-D01FC2FDDE02}"/>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9135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54165" y="70131"/>
            <a:ext cx="747370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54165" y="400041"/>
            <a:ext cx="747370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FECF8ED-B03D-49CD-954B-AA7D16C7A515}"/>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7770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137045" y="70131"/>
            <a:ext cx="651953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137045" y="400041"/>
            <a:ext cx="651953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A020F6C-2597-41E7-9411-DC3FC4BB3957}"/>
              </a:ext>
            </a:extLst>
          </p:cNvPr>
          <p:cNvSpPr/>
          <p:nvPr userDrawn="1"/>
        </p:nvSpPr>
        <p:spPr>
          <a:xfrm>
            <a:off x="10190328" y="5609231"/>
            <a:ext cx="2001672" cy="85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4850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BA280F-DF96-405D-8B44-72E350287B89}" type="datetimeFigureOut">
              <a:rPr lang="en-US" smtClean="0"/>
              <a:t>3/5/2025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FE2586-1F8A-45C6-B052-E9308D5065B0}" type="slidenum">
              <a:rPr lang="en-US" smtClean="0"/>
              <a:t>‹#›</a:t>
            </a:fld>
            <a:endParaRPr lang="en-US" dirty="0"/>
          </a:p>
        </p:txBody>
      </p:sp>
    </p:spTree>
    <p:extLst>
      <p:ext uri="{BB962C8B-B14F-4D97-AF65-F5344CB8AC3E}">
        <p14:creationId xmlns:p14="http://schemas.microsoft.com/office/powerpoint/2010/main" val="4497147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35"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0F757-FA9B-4E28-B06E-DD051A341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0B4B7-13EF-4FA9-BABE-4144993A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8D9E9-EB9D-4F5E-B6F3-700384A17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20B569FC-BF3D-424F-98E3-2ABF54D54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C168996-5B07-4A1A-B7CF-1C9545A6C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15232468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hyperlink" Target="https://www.deq.nc.gov/about/divisions/division-coastal-management" TargetMode="External"/><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b="1" dirty="0">
                <a:solidFill>
                  <a:schemeClr val="tx1"/>
                </a:solidFill>
              </a:rPr>
              <a:t>NC Division of Coastal Management</a:t>
            </a:r>
          </a:p>
        </p:txBody>
      </p:sp>
      <p:sp>
        <p:nvSpPr>
          <p:cNvPr id="4" name="Content Placeholder 3">
            <a:extLst>
              <a:ext uri="{FF2B5EF4-FFF2-40B4-BE49-F238E27FC236}">
                <a16:creationId xmlns:a16="http://schemas.microsoft.com/office/drawing/2014/main" id="{7DB158AC-B96B-A741-B9C2-1728C6DFCEB0}"/>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959ADA00-D0EE-2D12-DB5D-5E63ACC3A546}"/>
              </a:ext>
            </a:extLst>
          </p:cNvPr>
          <p:cNvSpPr>
            <a:spLocks noGrp="1"/>
          </p:cNvSpPr>
          <p:nvPr>
            <p:ph sz="half" idx="2"/>
          </p:nvPr>
        </p:nvSpPr>
        <p:spPr/>
        <p:txBody>
          <a:bodyPr/>
          <a:lstStyle/>
          <a:p>
            <a:endParaRPr lang="en-US"/>
          </a:p>
        </p:txBody>
      </p:sp>
      <p:sp>
        <p:nvSpPr>
          <p:cNvPr id="13" name="Text Box 3">
            <a:extLst>
              <a:ext uri="{FF2B5EF4-FFF2-40B4-BE49-F238E27FC236}">
                <a16:creationId xmlns:a16="http://schemas.microsoft.com/office/drawing/2014/main" id="{DDD1A590-7C9A-4C71-8847-091433880FD5}"/>
              </a:ext>
            </a:extLst>
          </p:cNvPr>
          <p:cNvSpPr txBox="1">
            <a:spLocks noChangeArrowheads="1"/>
          </p:cNvSpPr>
          <p:nvPr/>
        </p:nvSpPr>
        <p:spPr bwMode="auto">
          <a:xfrm>
            <a:off x="228600" y="1447800"/>
            <a:ext cx="4648200" cy="1200329"/>
          </a:xfrm>
          <a:prstGeom prst="rect">
            <a:avLst/>
          </a:prstGeom>
          <a:noFill/>
          <a:ln w="9525">
            <a:noFill/>
            <a:miter lim="800000"/>
            <a:headEnd/>
            <a:tailEnd/>
          </a:ln>
        </p:spPr>
        <p:txBody>
          <a:bodyPr wrap="square">
            <a:spAutoFit/>
          </a:bodyPr>
          <a:lstStyle/>
          <a:p>
            <a:pPr eaLnBrk="0" hangingPunct="0">
              <a:spcBef>
                <a:spcPct val="50000"/>
              </a:spcBef>
            </a:pPr>
            <a:endParaRPr lang="en-US" b="1" dirty="0">
              <a:effectLst>
                <a:outerShdw blurRad="38100" dist="38100" dir="2700000" algn="tl">
                  <a:srgbClr val="000000">
                    <a:alpha val="43137"/>
                  </a:srgbClr>
                </a:outerShdw>
              </a:effectLst>
              <a:latin typeface="Verdana" pitchFamily="34" charset="0"/>
            </a:endParaRPr>
          </a:p>
          <a:p>
            <a:pPr eaLnBrk="0" hangingPunct="0">
              <a:spcBef>
                <a:spcPct val="50000"/>
              </a:spcBef>
            </a:pPr>
            <a:r>
              <a:rPr lang="en-US" b="1" dirty="0">
                <a:latin typeface="Times New Roman" panose="02020603050405020304" pitchFamily="18" charset="0"/>
                <a:cs typeface="Times New Roman" panose="02020603050405020304" pitchFamily="18" charset="0"/>
              </a:rPr>
              <a:t>NC Dept. of Environmental Quality</a:t>
            </a:r>
          </a:p>
          <a:p>
            <a:pPr eaLnBrk="0" hangingPunct="0">
              <a:spcBef>
                <a:spcPct val="50000"/>
              </a:spcBef>
            </a:pPr>
            <a:r>
              <a:rPr lang="en-US" b="1" dirty="0">
                <a:latin typeface="Times New Roman" panose="02020603050405020304" pitchFamily="18" charset="0"/>
                <a:cs typeface="Times New Roman" panose="02020603050405020304" pitchFamily="18" charset="0"/>
              </a:rPr>
              <a:t>Division of Coastal Management</a:t>
            </a:r>
          </a:p>
        </p:txBody>
      </p:sp>
      <p:sp>
        <p:nvSpPr>
          <p:cNvPr id="14" name="Text Box 5">
            <a:extLst>
              <a:ext uri="{FF2B5EF4-FFF2-40B4-BE49-F238E27FC236}">
                <a16:creationId xmlns:a16="http://schemas.microsoft.com/office/drawing/2014/main" id="{E6D4D21D-A8E9-436A-B1CD-1C0696961A0F}"/>
              </a:ext>
            </a:extLst>
          </p:cNvPr>
          <p:cNvSpPr txBox="1">
            <a:spLocks noChangeArrowheads="1"/>
          </p:cNvSpPr>
          <p:nvPr/>
        </p:nvSpPr>
        <p:spPr bwMode="auto">
          <a:xfrm>
            <a:off x="469829" y="3321930"/>
            <a:ext cx="8341661" cy="2308324"/>
          </a:xfrm>
          <a:prstGeom prst="rect">
            <a:avLst/>
          </a:prstGeom>
          <a:noFill/>
          <a:ln w="12700" cap="sq">
            <a:noFill/>
            <a:miter lim="800000"/>
            <a:headEnd type="none" w="sm" len="sm"/>
            <a:tailEnd type="none" w="sm" len="sm"/>
          </a:ln>
        </p:spPr>
        <p:txBody>
          <a:bodyPr wrap="square">
            <a:spAutoFit/>
          </a:bodyPr>
          <a:lstStyle/>
          <a:p>
            <a:r>
              <a:rPr lang="en-US" sz="2400" b="1" i="1" dirty="0">
                <a:latin typeface="Times New Roman" panose="02020603050405020304" pitchFamily="18" charset="0"/>
                <a:cs typeface="Times New Roman" panose="02020603050405020304" pitchFamily="18" charset="0"/>
              </a:rPr>
              <a:t>Jockey’s Ridge Area of Environmental Concern</a:t>
            </a:r>
          </a:p>
          <a:p>
            <a:r>
              <a:rPr lang="en-US" sz="2400" b="1" i="1" dirty="0">
                <a:latin typeface="Times New Roman" panose="02020603050405020304" pitchFamily="18" charset="0"/>
                <a:cs typeface="Times New Roman" panose="02020603050405020304" pitchFamily="18" charset="0"/>
              </a:rPr>
              <a:t>Designation</a:t>
            </a:r>
          </a:p>
          <a:p>
            <a:endParaRPr lang="en-US" sz="2400" b="1" i="1" dirty="0">
              <a:latin typeface="Times New Roman" panose="02020603050405020304" pitchFamily="18" charset="0"/>
              <a:cs typeface="Times New Roman" panose="02020603050405020304" pitchFamily="18" charset="0"/>
            </a:endParaRPr>
          </a:p>
          <a:p>
            <a:endParaRPr lang="en-US" sz="2400" b="1" i="1" dirty="0">
              <a:latin typeface="Times New Roman" panose="02020603050405020304" pitchFamily="18" charset="0"/>
              <a:ea typeface="Verdana" panose="020B0604030504040204" pitchFamily="34" charset="0"/>
              <a:cs typeface="Times New Roman" panose="02020603050405020304" pitchFamily="18" charset="0"/>
            </a:endParaRPr>
          </a:p>
          <a:p>
            <a:r>
              <a:rPr lang="en-US" sz="2400" b="1" i="1" dirty="0">
                <a:latin typeface="Times New Roman" panose="02020603050405020304" pitchFamily="18" charset="0"/>
                <a:ea typeface="Verdana" panose="020B0604030504040204" pitchFamily="34" charset="0"/>
                <a:cs typeface="Times New Roman" panose="02020603050405020304" pitchFamily="18" charset="0"/>
              </a:rPr>
              <a:t>Daniel Govoni</a:t>
            </a:r>
          </a:p>
          <a:p>
            <a:r>
              <a:rPr lang="en-US" sz="2400" b="1" i="1" dirty="0">
                <a:latin typeface="Times New Roman" panose="02020603050405020304" pitchFamily="18" charset="0"/>
                <a:cs typeface="Times New Roman" panose="02020603050405020304" pitchFamily="18" charset="0"/>
              </a:rPr>
              <a:t>February 27, 2025</a:t>
            </a:r>
          </a:p>
        </p:txBody>
      </p:sp>
      <p:pic>
        <p:nvPicPr>
          <p:cNvPr id="6" name="Picture 5">
            <a:extLst>
              <a:ext uri="{FF2B5EF4-FFF2-40B4-BE49-F238E27FC236}">
                <a16:creationId xmlns:a16="http://schemas.microsoft.com/office/drawing/2014/main" id="{0AF08736-9D57-4F9E-A8D8-929054EF8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4985" y="3694504"/>
            <a:ext cx="2246745" cy="2635597"/>
          </a:xfrm>
          <a:prstGeom prst="rect">
            <a:avLst/>
          </a:prstGeom>
          <a:solidFill>
            <a:schemeClr val="bg1"/>
          </a:solidFill>
        </p:spPr>
      </p:pic>
    </p:spTree>
    <p:extLst>
      <p:ext uri="{BB962C8B-B14F-4D97-AF65-F5344CB8AC3E}">
        <p14:creationId xmlns:p14="http://schemas.microsoft.com/office/powerpoint/2010/main" val="245760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138120"/>
            <a:ext cx="9550399" cy="557215"/>
          </a:xfrm>
        </p:spPr>
        <p:txBody>
          <a:bodyPr>
            <a:noAutofit/>
          </a:bodyPr>
          <a:lstStyle/>
          <a:p>
            <a:r>
              <a:rPr lang="en-US" sz="3600" b="1" kern="0" dirty="0">
                <a:solidFill>
                  <a:schemeClr val="tx1"/>
                </a:solidFill>
              </a:rPr>
              <a:t>Background</a:t>
            </a:r>
            <a:endParaRPr lang="en-US" sz="2800" b="1" dirty="0">
              <a:solidFill>
                <a:schemeClr val="tx1"/>
              </a:solidFill>
            </a:endParaRPr>
          </a:p>
        </p:txBody>
      </p:sp>
      <p:sp>
        <p:nvSpPr>
          <p:cNvPr id="6" name="TextBox 5">
            <a:extLst>
              <a:ext uri="{FF2B5EF4-FFF2-40B4-BE49-F238E27FC236}">
                <a16:creationId xmlns:a16="http://schemas.microsoft.com/office/drawing/2014/main" id="{CE287968-B01B-4E45-820F-A00A89733DEF}"/>
              </a:ext>
            </a:extLst>
          </p:cNvPr>
          <p:cNvSpPr txBox="1"/>
          <p:nvPr/>
        </p:nvSpPr>
        <p:spPr>
          <a:xfrm>
            <a:off x="0" y="895350"/>
            <a:ext cx="12192000" cy="6001643"/>
          </a:xfrm>
          <a:prstGeom prst="rect">
            <a:avLst/>
          </a:prstGeom>
          <a:noFill/>
        </p:spPr>
        <p:txBody>
          <a:bodyPr wrap="square" rtlCol="0">
            <a:spAutoFit/>
          </a:bodyPr>
          <a:lstStyle/>
          <a:p>
            <a:pPr marL="746125" lvl="3" indent="-511175">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During the Periodic Review Process, Jockey’s Ridge AEC was removed from the Code</a:t>
            </a:r>
          </a:p>
          <a:p>
            <a:pPr marL="746125" lvl="3" indent="-511175"/>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746125" lvl="3" indent="-511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Fiscal Analysis and Permanent rules were adopted on November 14, 2024, to reinstate Jockey’s Ridge as an AEC; however, on December 19, 2024, the Rules Review Commission (RRC) objected to the rule on the basis of failure to comply with the public noticing provisions of the Administrative Procedure Act and staff have taken the necessary steps to be in compliance and satisfy this objection</a:t>
            </a:r>
          </a:p>
          <a:p>
            <a:pPr marL="746125" lvl="3" indent="-511175"/>
            <a:endParaRPr lang="en-US" sz="2400" dirty="0">
              <a:latin typeface="Times New Roman" panose="02020603050405020304" pitchFamily="18" charset="0"/>
              <a:cs typeface="Times New Roman" panose="02020603050405020304" pitchFamily="18" charset="0"/>
            </a:endParaRPr>
          </a:p>
          <a:p>
            <a:pPr marL="746125" lvl="3" indent="-511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Staff are recommending beginning permanent rulemaking again to reinstate Jockey’s Ridge as an AEC</a:t>
            </a:r>
          </a:p>
          <a:p>
            <a:pPr lvl="3"/>
            <a:endParaRPr lang="en-US" sz="2400" b="1" dirty="0">
              <a:latin typeface="Times New Roman" panose="02020603050405020304" pitchFamily="18" charset="0"/>
              <a:cs typeface="Times New Roman" panose="02020603050405020304" pitchFamily="18" charset="0"/>
            </a:endParaRPr>
          </a:p>
          <a:p>
            <a:pPr lvl="3"/>
            <a:r>
              <a:rPr lang="en-US" sz="2400" b="1" i="1" dirty="0">
                <a:latin typeface="Times New Roman" panose="02020603050405020304" pitchFamily="18" charset="0"/>
                <a:cs typeface="Times New Roman" panose="02020603050405020304" pitchFamily="18" charset="0"/>
              </a:rPr>
              <a:t>The Proposed Permanent Rule and Fiscal Analysis are identical to November 14, 2024, adoption</a:t>
            </a:r>
            <a:r>
              <a:rPr lang="en-US" sz="2400" dirty="0">
                <a:latin typeface="Times New Roman" panose="02020603050405020304" pitchFamily="18" charset="0"/>
                <a:cs typeface="Times New Roman" panose="02020603050405020304" pitchFamily="18" charset="0"/>
              </a:rPr>
              <a:t>	</a:t>
            </a: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193755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138120"/>
            <a:ext cx="9550399" cy="557215"/>
          </a:xfrm>
        </p:spPr>
        <p:txBody>
          <a:bodyPr>
            <a:noAutofit/>
          </a:bodyPr>
          <a:lstStyle/>
          <a:p>
            <a:r>
              <a:rPr lang="en-US" sz="3600" b="1" kern="0" dirty="0">
                <a:solidFill>
                  <a:schemeClr val="tx1"/>
                </a:solidFill>
              </a:rPr>
              <a:t>Summary of Proposed Permanent Rules </a:t>
            </a:r>
            <a:endParaRPr lang="en-US" sz="2800" b="1" dirty="0">
              <a:solidFill>
                <a:schemeClr val="tx1"/>
              </a:solidFill>
            </a:endParaRPr>
          </a:p>
        </p:txBody>
      </p:sp>
      <p:sp>
        <p:nvSpPr>
          <p:cNvPr id="6" name="TextBox 5">
            <a:extLst>
              <a:ext uri="{FF2B5EF4-FFF2-40B4-BE49-F238E27FC236}">
                <a16:creationId xmlns:a16="http://schemas.microsoft.com/office/drawing/2014/main" id="{CE287968-B01B-4E45-820F-A00A89733DEF}"/>
              </a:ext>
            </a:extLst>
          </p:cNvPr>
          <p:cNvSpPr txBox="1"/>
          <p:nvPr/>
        </p:nvSpPr>
        <p:spPr>
          <a:xfrm>
            <a:off x="0" y="895350"/>
            <a:ext cx="12192000" cy="6152453"/>
          </a:xfrm>
          <a:prstGeom prst="rect">
            <a:avLst/>
          </a:prstGeom>
          <a:noFill/>
        </p:spPr>
        <p:txBody>
          <a:bodyPr wrap="square" rtlCol="0">
            <a:spAutoFit/>
          </a:bodyPr>
          <a:lstStyle/>
          <a:p>
            <a:pPr lvl="1"/>
            <a:endParaRPr lang="en-US" sz="2400" b="1" dirty="0">
              <a:latin typeface="Times New Roman" panose="02020603050405020304" pitchFamily="18" charset="0"/>
              <a:ea typeface="MS Mincho" panose="02020609040205080304" pitchFamily="49" charset="-128"/>
              <a:cs typeface="Times New Roman" panose="02020603050405020304" pitchFamily="18" charset="0"/>
            </a:endParaRPr>
          </a:p>
          <a:p>
            <a:pPr marL="695325" marR="0" lvl="0" indent="-695325" algn="l" defTabSz="914400" rtl="0" eaLnBrk="1" fontAlgn="base" latinLnBrk="0" hangingPunct="1">
              <a:lnSpc>
                <a:spcPct val="100000"/>
              </a:lnSpc>
              <a:spcBef>
                <a:spcPct val="20000"/>
              </a:spcBef>
              <a:spcAft>
                <a:spcPts val="600"/>
              </a:spcAft>
              <a:buSzPct val="120000"/>
              <a:tabLst/>
              <a:defRPr/>
            </a:pPr>
            <a:endParaRPr lang="en-US" sz="2400" b="1" dirty="0">
              <a:latin typeface="Times New Roman" panose="02020603050405020304" pitchFamily="18" charset="0"/>
              <a:ea typeface="MS Mincho" panose="02020609040205080304" pitchFamily="49" charset="-128"/>
              <a:cs typeface="Times New Roman" panose="02020603050405020304" pitchFamily="18" charset="0"/>
            </a:endParaRPr>
          </a:p>
          <a:p>
            <a:pPr marL="749300" lvl="1" indent="-292100"/>
            <a:r>
              <a:rPr lang="en-US" sz="2400" b="1" dirty="0">
                <a:latin typeface="Times New Roman" panose="02020603050405020304" pitchFamily="18" charset="0"/>
                <a:ea typeface="MS Mincho" panose="02020609040205080304" pitchFamily="49" charset="-128"/>
                <a:cs typeface="Times New Roman" panose="02020603050405020304" pitchFamily="18" charset="0"/>
              </a:rPr>
              <a:t>	Permanent rules include to:</a:t>
            </a:r>
          </a:p>
          <a:p>
            <a:pPr marL="749300" lvl="1" indent="-292100"/>
            <a:r>
              <a:rPr lang="en-US" sz="2400" b="1" dirty="0">
                <a:latin typeface="Times New Roman" panose="02020603050405020304" pitchFamily="18" charset="0"/>
                <a:ea typeface="MS Mincho" panose="02020609040205080304" pitchFamily="49" charset="-128"/>
                <a:cs typeface="Times New Roman" panose="02020603050405020304" pitchFamily="18" charset="0"/>
              </a:rPr>
              <a:t> </a:t>
            </a:r>
          </a:p>
          <a:p>
            <a:pPr marL="1257300" lvl="2"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Designate Jockey’s Ridge as an Area of Environmental Concern</a:t>
            </a:r>
          </a:p>
          <a:p>
            <a:pPr lvl="2"/>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1257300" lvl="2"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New Boundary map</a:t>
            </a:r>
          </a:p>
          <a:p>
            <a:pPr lvl="2"/>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1257300" lvl="2" indent="-342900">
              <a:buFont typeface="Arial" panose="020B0604020202020204" pitchFamily="34" charset="0"/>
              <a:buChar char="•"/>
            </a:pPr>
            <a:r>
              <a:rPr lang="en-US" sz="2400" dirty="0">
                <a:latin typeface="Times New Roman" panose="02020603050405020304" pitchFamily="18" charset="0"/>
                <a:ea typeface="MS Mincho" panose="02020609040205080304" pitchFamily="49" charset="-128"/>
                <a:cs typeface="Times New Roman" panose="02020603050405020304" pitchFamily="18" charset="0"/>
              </a:rPr>
              <a:t>Use Standards</a:t>
            </a:r>
          </a:p>
          <a:p>
            <a:pPr lvl="2"/>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marL="1257300" lvl="2" indent="-342900">
              <a:buFont typeface="Arial" panose="020B0604020202020204" pitchFamily="34" charset="0"/>
              <a:buChar char="•"/>
            </a:pPr>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2"/>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219987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138120"/>
            <a:ext cx="9550399" cy="557215"/>
          </a:xfrm>
        </p:spPr>
        <p:txBody>
          <a:bodyPr>
            <a:noAutofit/>
          </a:bodyPr>
          <a:lstStyle/>
          <a:p>
            <a:r>
              <a:rPr lang="en-US" sz="3600" b="1" kern="0" dirty="0">
                <a:solidFill>
                  <a:schemeClr val="tx1"/>
                </a:solidFill>
              </a:rPr>
              <a:t>Proposed Permanent Rule (a) Description </a:t>
            </a:r>
            <a:endParaRPr lang="en-US" sz="2800" b="1" dirty="0">
              <a:solidFill>
                <a:schemeClr val="tx1"/>
              </a:solidFill>
            </a:endParaRPr>
          </a:p>
        </p:txBody>
      </p:sp>
      <p:sp>
        <p:nvSpPr>
          <p:cNvPr id="6" name="TextBox 5">
            <a:extLst>
              <a:ext uri="{FF2B5EF4-FFF2-40B4-BE49-F238E27FC236}">
                <a16:creationId xmlns:a16="http://schemas.microsoft.com/office/drawing/2014/main" id="{CE287968-B01B-4E45-820F-A00A89733DEF}"/>
              </a:ext>
            </a:extLst>
          </p:cNvPr>
          <p:cNvSpPr txBox="1"/>
          <p:nvPr/>
        </p:nvSpPr>
        <p:spPr>
          <a:xfrm>
            <a:off x="1115878" y="895350"/>
            <a:ext cx="9960244" cy="7663636"/>
          </a:xfrm>
          <a:prstGeom prst="rect">
            <a:avLst/>
          </a:prstGeom>
          <a:noFill/>
        </p:spPr>
        <p:txBody>
          <a:bodyPr wrap="square" rtlCol="0">
            <a:spAutoFit/>
          </a:bodyPr>
          <a:lstStyle/>
          <a:p>
            <a:pPr marL="0" marR="0">
              <a:spcBef>
                <a:spcPts val="0"/>
              </a:spcBef>
              <a:spcAft>
                <a:spcPts val="0"/>
              </a:spcAft>
            </a:pPr>
            <a:r>
              <a:rPr lang="en-US" sz="2400" b="1" u="sng" cap="all" dirty="0">
                <a:effectLst/>
                <a:latin typeface="Times New Roman" panose="02020603050405020304" pitchFamily="18" charset="0"/>
                <a:ea typeface="Times New Roman" panose="02020603050405020304" pitchFamily="18" charset="0"/>
              </a:rPr>
              <a:t>15A NCAC 07H .0508 Jockey’s Ridge AEC</a:t>
            </a:r>
            <a:endParaRPr lang="en-US" sz="2400" b="1" cap="all"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  Description. Jockey's Ridge is the tallest active sand dune (medano) along the Atlantic Coast of the United States.  Located within the Town of Nags Head in Dare County, between US 158 and Roanoke Sound, Jockey’s Ridge represents the southern extremity of a back barrier dune system which extends north along Currituck Spit into Virginia. Given the status of Jockey’ Ridge as a State Park, State Nature Preserve, complex natural area, and an area containing a unique geological formation as identified by the State Geologist, the Coastal Resources Commission hereby designates Jockey's Ridge as an Area of Environmental Concern pursuant to G.S. 113A-113. </a:t>
            </a:r>
          </a:p>
          <a:p>
            <a:pPr lvl="3"/>
            <a:endParaRPr lang="en-US" sz="2400" b="1" dirty="0">
              <a:latin typeface="Times New Roman" panose="02020603050405020304" pitchFamily="18" charset="0"/>
              <a:ea typeface="MS Mincho" panose="02020609040205080304" pitchFamily="49" charset="-128"/>
            </a:endParaRPr>
          </a:p>
          <a:p>
            <a:pPr marL="1714500" lvl="3" indent="-342900">
              <a:buFont typeface="Arial" panose="020B0604020202020204" pitchFamily="34" charset="0"/>
              <a:buChar char="•"/>
            </a:pPr>
            <a:endParaRPr lang="en-US" sz="2400" b="1" dirty="0">
              <a:latin typeface="Times New Roman" panose="02020603050405020304" pitchFamily="18" charset="0"/>
              <a:ea typeface="MS Mincho" panose="02020609040205080304" pitchFamily="49" charset="-128"/>
            </a:endParaRPr>
          </a:p>
          <a:p>
            <a:pPr lvl="1"/>
            <a:r>
              <a:rPr lang="en-US" sz="2400" dirty="0">
                <a:latin typeface="Times New Roman" panose="02020603050405020304" pitchFamily="18" charset="0"/>
                <a:cs typeface="Times New Roman" panose="02020603050405020304" pitchFamily="18" charset="0"/>
              </a:rPr>
              <a:t>	</a:t>
            </a: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234668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138120"/>
            <a:ext cx="9550399" cy="557215"/>
          </a:xfrm>
        </p:spPr>
        <p:txBody>
          <a:bodyPr>
            <a:noAutofit/>
          </a:bodyPr>
          <a:lstStyle/>
          <a:p>
            <a:r>
              <a:rPr lang="en-US" sz="3600" b="1" kern="0" dirty="0">
                <a:solidFill>
                  <a:schemeClr val="tx1"/>
                </a:solidFill>
              </a:rPr>
              <a:t>Proposed Permanent Rule (b) Boundaries</a:t>
            </a:r>
            <a:endParaRPr lang="en-US" sz="2800" b="1" dirty="0">
              <a:solidFill>
                <a:schemeClr val="tx1"/>
              </a:solidFill>
            </a:endParaRPr>
          </a:p>
        </p:txBody>
      </p:sp>
      <p:sp>
        <p:nvSpPr>
          <p:cNvPr id="6" name="TextBox 5">
            <a:extLst>
              <a:ext uri="{FF2B5EF4-FFF2-40B4-BE49-F238E27FC236}">
                <a16:creationId xmlns:a16="http://schemas.microsoft.com/office/drawing/2014/main" id="{CE287968-B01B-4E45-820F-A00A89733DEF}"/>
              </a:ext>
            </a:extLst>
          </p:cNvPr>
          <p:cNvSpPr txBox="1"/>
          <p:nvPr/>
        </p:nvSpPr>
        <p:spPr>
          <a:xfrm>
            <a:off x="1144292" y="895350"/>
            <a:ext cx="9903417" cy="7294305"/>
          </a:xfrm>
          <a:prstGeom prst="rect">
            <a:avLst/>
          </a:prstGeom>
          <a:noFill/>
        </p:spPr>
        <p:txBody>
          <a:bodyPr wrap="square" rtlCol="0">
            <a:spAutoFit/>
          </a:bodyPr>
          <a:lstStyle/>
          <a:p>
            <a:pPr marL="0" marR="0" algn="just">
              <a:lnSpc>
                <a:spcPct val="150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(b) The boundaries of the Jockey’s Ridge AEC shall be as depicted on a map approved by the Coastal Resources Commission on </a:t>
            </a:r>
            <a:r>
              <a:rPr lang="en-US" sz="2400" dirty="0">
                <a:effectLst/>
                <a:highlight>
                  <a:srgbClr val="FFFF00"/>
                </a:highlight>
                <a:latin typeface="Times New Roman" panose="02020603050405020304" pitchFamily="18" charset="0"/>
                <a:ea typeface="Times New Roman" panose="02020603050405020304" pitchFamily="18" charset="0"/>
              </a:rPr>
              <a:t>(adoption date),</a:t>
            </a:r>
            <a:r>
              <a:rPr lang="en-US" sz="2400" dirty="0">
                <a:effectLst/>
                <a:latin typeface="Times New Roman" panose="02020603050405020304" pitchFamily="18" charset="0"/>
                <a:ea typeface="Times New Roman" panose="02020603050405020304" pitchFamily="18" charset="0"/>
              </a:rPr>
              <a:t> and can be found at the Division of Coastal Management, 400 Commerce Ave., Morehead City, NC 28557 or at the Division of Coastal Management’s website at </a:t>
            </a:r>
            <a:r>
              <a:rPr lang="en-US" sz="2400" dirty="0">
                <a:effectLst/>
                <a:latin typeface="Times New Roman" panose="02020603050405020304" pitchFamily="18" charset="0"/>
                <a:ea typeface="Times New Roman" panose="02020603050405020304" pitchFamily="18" charset="0"/>
                <a:hlinkClick r:id="rId3"/>
              </a:rPr>
              <a:t>https://www.deq.nc.gov/about/divisions/division-coastal-management</a:t>
            </a:r>
            <a:r>
              <a:rPr lang="en-US" sz="2400" dirty="0">
                <a:effectLst/>
                <a:latin typeface="Times New Roman" panose="02020603050405020304" pitchFamily="18" charset="0"/>
                <a:ea typeface="Times New Roman" panose="02020603050405020304" pitchFamily="18" charset="0"/>
              </a:rPr>
              <a:t>. </a:t>
            </a:r>
          </a:p>
          <a:p>
            <a:pPr marL="0" marR="0">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The AEC includes the entire rights of way of US 158 Bypass, SR 1221 (Sound Side Road), Virginia Dare Trail, and Conch Street where these roads bound this area.    </a:t>
            </a:r>
          </a:p>
          <a:p>
            <a:pPr lvl="1"/>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1125904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138120"/>
            <a:ext cx="9550399" cy="557215"/>
          </a:xfrm>
        </p:spPr>
        <p:txBody>
          <a:bodyPr>
            <a:noAutofit/>
          </a:bodyPr>
          <a:lstStyle/>
          <a:p>
            <a:r>
              <a:rPr lang="en-US" sz="3600" b="1" kern="0" dirty="0">
                <a:solidFill>
                  <a:schemeClr val="tx1"/>
                </a:solidFill>
              </a:rPr>
              <a:t>Jockey’s Ridge AEC Boundaries</a:t>
            </a:r>
            <a:endParaRPr lang="en-US" sz="2800" b="1" dirty="0">
              <a:solidFill>
                <a:schemeClr val="tx1"/>
              </a:solidFill>
            </a:endParaRPr>
          </a:p>
        </p:txBody>
      </p:sp>
      <p:sp>
        <p:nvSpPr>
          <p:cNvPr id="6" name="TextBox 5">
            <a:extLst>
              <a:ext uri="{FF2B5EF4-FFF2-40B4-BE49-F238E27FC236}">
                <a16:creationId xmlns:a16="http://schemas.microsoft.com/office/drawing/2014/main" id="{CE287968-B01B-4E45-820F-A00A89733DEF}"/>
              </a:ext>
            </a:extLst>
          </p:cNvPr>
          <p:cNvSpPr txBox="1"/>
          <p:nvPr/>
        </p:nvSpPr>
        <p:spPr>
          <a:xfrm>
            <a:off x="0" y="895350"/>
            <a:ext cx="12192000" cy="2677656"/>
          </a:xfrm>
          <a:prstGeom prst="rect">
            <a:avLst/>
          </a:prstGeom>
          <a:noFill/>
        </p:spPr>
        <p:txBody>
          <a:bodyPr wrap="square" rtlCol="0">
            <a:spAutoFit/>
          </a:bodyPr>
          <a:lstStyle/>
          <a:p>
            <a:pPr lvl="1"/>
            <a:endParaRPr lang="en-US" sz="2400" b="1" dirty="0">
              <a:latin typeface="Times New Roman" panose="02020603050405020304" pitchFamily="18" charset="0"/>
              <a:ea typeface="MS Mincho" panose="02020609040205080304" pitchFamily="49" charset="-128"/>
            </a:endParaRPr>
          </a:p>
          <a:p>
            <a:pPr lvl="3"/>
            <a:endParaRPr lang="en-US" sz="2400" b="1" dirty="0">
              <a:latin typeface="Times New Roman" panose="02020603050405020304" pitchFamily="18" charset="0"/>
              <a:ea typeface="MS Mincho" panose="02020609040205080304" pitchFamily="49" charset="-128"/>
            </a:endParaRPr>
          </a:p>
          <a:p>
            <a:pPr marL="1714500" lvl="3" indent="-342900">
              <a:buFont typeface="Arial" panose="020B0604020202020204" pitchFamily="34" charset="0"/>
              <a:buChar char="•"/>
            </a:pPr>
            <a:endParaRPr lang="en-US" sz="2400" b="1" dirty="0">
              <a:latin typeface="Times New Roman" panose="02020603050405020304" pitchFamily="18" charset="0"/>
              <a:ea typeface="MS Mincho" panose="02020609040205080304" pitchFamily="49" charset="-128"/>
            </a:endParaRPr>
          </a:p>
          <a:p>
            <a:pPr lvl="1"/>
            <a:r>
              <a:rPr lang="en-US" sz="2400" dirty="0">
                <a:latin typeface="Times New Roman" panose="02020603050405020304" pitchFamily="18" charset="0"/>
                <a:cs typeface="Times New Roman" panose="02020603050405020304" pitchFamily="18" charset="0"/>
              </a:rPr>
              <a:t>	</a:t>
            </a: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pic>
        <p:nvPicPr>
          <p:cNvPr id="4" name="Picture 3" descr="A map of a beach&#10;&#10;Description automatically generated">
            <a:extLst>
              <a:ext uri="{FF2B5EF4-FFF2-40B4-BE49-F238E27FC236}">
                <a16:creationId xmlns:a16="http://schemas.microsoft.com/office/drawing/2014/main" id="{BB065346-5A97-DF3B-C765-117B90767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58" y="895350"/>
            <a:ext cx="8737485" cy="5653667"/>
          </a:xfrm>
          <a:prstGeom prst="rect">
            <a:avLst/>
          </a:prstGeom>
        </p:spPr>
      </p:pic>
    </p:spTree>
    <p:extLst>
      <p:ext uri="{BB962C8B-B14F-4D97-AF65-F5344CB8AC3E}">
        <p14:creationId xmlns:p14="http://schemas.microsoft.com/office/powerpoint/2010/main" val="346480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138120"/>
            <a:ext cx="9550399" cy="557215"/>
          </a:xfrm>
        </p:spPr>
        <p:txBody>
          <a:bodyPr>
            <a:noAutofit/>
          </a:bodyPr>
          <a:lstStyle/>
          <a:p>
            <a:r>
              <a:rPr lang="en-US" sz="3600" b="1" kern="0" dirty="0">
                <a:solidFill>
                  <a:schemeClr val="tx1"/>
                </a:solidFill>
              </a:rPr>
              <a:t>Proposed Permanent Rule (c) Use Standards</a:t>
            </a:r>
            <a:endParaRPr lang="en-US" sz="2800" b="1" dirty="0">
              <a:solidFill>
                <a:schemeClr val="tx1"/>
              </a:solidFill>
            </a:endParaRPr>
          </a:p>
        </p:txBody>
      </p:sp>
      <p:sp>
        <p:nvSpPr>
          <p:cNvPr id="6" name="TextBox 5">
            <a:extLst>
              <a:ext uri="{FF2B5EF4-FFF2-40B4-BE49-F238E27FC236}">
                <a16:creationId xmlns:a16="http://schemas.microsoft.com/office/drawing/2014/main" id="{CE287968-B01B-4E45-820F-A00A89733DEF}"/>
              </a:ext>
            </a:extLst>
          </p:cNvPr>
          <p:cNvSpPr txBox="1"/>
          <p:nvPr/>
        </p:nvSpPr>
        <p:spPr>
          <a:xfrm>
            <a:off x="1469756" y="895350"/>
            <a:ext cx="9252489" cy="7848302"/>
          </a:xfrm>
          <a:prstGeom prst="rect">
            <a:avLst/>
          </a:prstGeom>
          <a:noFill/>
        </p:spPr>
        <p:txBody>
          <a:bodyPr wrap="square" rtlCol="0">
            <a:spAutoFit/>
          </a:bodyPr>
          <a:lstStyle/>
          <a:p>
            <a:pPr marL="0" marR="0">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  Use Standards.  Development within the Jockey's Ridge AEC shall be consistent with the following use standards:</a:t>
            </a:r>
          </a:p>
          <a:p>
            <a:pPr marL="914400" marR="0" indent="-457200">
              <a:lnSpc>
                <a:spcPct val="150000"/>
              </a:lnSpc>
              <a:spcBef>
                <a:spcPts val="0"/>
              </a:spcBef>
              <a:spcAft>
                <a:spcPts val="0"/>
              </a:spcAft>
              <a:tabLst>
                <a:tab pos="1143000" algn="l"/>
              </a:tabLst>
            </a:pPr>
            <a:r>
              <a:rPr lang="en-US" sz="2400" dirty="0">
                <a:effectLst/>
                <a:latin typeface="Times New Roman" panose="02020603050405020304" pitchFamily="18" charset="0"/>
                <a:ea typeface="Times New Roman" panose="02020603050405020304" pitchFamily="18" charset="0"/>
              </a:rPr>
              <a:t>(3)	Development activities within Jockey’s Ridge AEC shall not alter or retard the free movement of sand except when necessary for the purpose of maintaining or constructing a road, residential or commercial structure, accessway, lawn, garden, or parking area unless allowed by Jockey’s Ridge State Park’s Management Plan. Jockey’s Ridge State Park’s Management Plan can be found at the Division of Parks and Recreation’s website at https://www.ncparks.gov</a:t>
            </a:r>
          </a:p>
          <a:p>
            <a:pPr lvl="1"/>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200804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138120"/>
            <a:ext cx="9550399" cy="557215"/>
          </a:xfrm>
        </p:spPr>
        <p:txBody>
          <a:bodyPr>
            <a:noAutofit/>
          </a:bodyPr>
          <a:lstStyle/>
          <a:p>
            <a:r>
              <a:rPr lang="en-US" sz="3600" b="1" kern="0" dirty="0">
                <a:solidFill>
                  <a:schemeClr val="tx1"/>
                </a:solidFill>
              </a:rPr>
              <a:t>Permanent Rulemaking</a:t>
            </a:r>
            <a:endParaRPr lang="en-US" sz="2800" b="1" dirty="0">
              <a:solidFill>
                <a:schemeClr val="tx1"/>
              </a:solidFill>
            </a:endParaRPr>
          </a:p>
        </p:txBody>
      </p:sp>
      <p:sp>
        <p:nvSpPr>
          <p:cNvPr id="6" name="TextBox 5">
            <a:extLst>
              <a:ext uri="{FF2B5EF4-FFF2-40B4-BE49-F238E27FC236}">
                <a16:creationId xmlns:a16="http://schemas.microsoft.com/office/drawing/2014/main" id="{CE287968-B01B-4E45-820F-A00A89733DEF}"/>
              </a:ext>
            </a:extLst>
          </p:cNvPr>
          <p:cNvSpPr txBox="1"/>
          <p:nvPr/>
        </p:nvSpPr>
        <p:spPr>
          <a:xfrm>
            <a:off x="496946" y="1164134"/>
            <a:ext cx="11198107" cy="6986528"/>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Fiscal Analysis has already been approved by OSBM</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Proposed Permanent rule has an updated boundary map </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Staff is requesting approval of the permanent rule and fiscal analysis for public hearing</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lvl="1"/>
            <a:endParaRPr lang="en-US" sz="2400" dirty="0">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pPr lvl="1"/>
            <a:endParaRPr lang="en-US" dirty="0"/>
          </a:p>
          <a:p>
            <a:pPr marL="285744" indent="-285744">
              <a:buFont typeface="Arial" panose="020B0604020202020204" pitchFamily="34" charset="0"/>
              <a:buChar char="•"/>
            </a:pPr>
            <a:endParaRPr lang="en-US" b="0" dirty="0">
              <a:latin typeface="+mn-lt"/>
            </a:endParaRP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2495157150"/>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19372</TotalTime>
  <Words>883</Words>
  <Application>Microsoft Office PowerPoint</Application>
  <PresentationFormat>Widescreen</PresentationFormat>
  <Paragraphs>127</Paragraphs>
  <Slides>8</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Aptos</vt:lpstr>
      <vt:lpstr>Arial</vt:lpstr>
      <vt:lpstr>Calibri</vt:lpstr>
      <vt:lpstr>Calibri Light</vt:lpstr>
      <vt:lpstr>Symbol</vt:lpstr>
      <vt:lpstr>Times New Roman</vt:lpstr>
      <vt:lpstr>Verdana</vt:lpstr>
      <vt:lpstr>2_Office Theme</vt:lpstr>
      <vt:lpstr>3_Office Theme</vt:lpstr>
      <vt:lpstr>Office Theme</vt:lpstr>
      <vt:lpstr>NC Division of Coastal Management</vt:lpstr>
      <vt:lpstr>Background</vt:lpstr>
      <vt:lpstr>Summary of Proposed Permanent Rules </vt:lpstr>
      <vt:lpstr>Proposed Permanent Rule (a) Description </vt:lpstr>
      <vt:lpstr>Proposed Permanent Rule (b) Boundaries</vt:lpstr>
      <vt:lpstr>Jockey’s Ridge AEC Boundaries</vt:lpstr>
      <vt:lpstr>Proposed Permanent Rule (c) Use Standards</vt:lpstr>
      <vt:lpstr>Permanent Rulemaking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Willis, Angela</cp:lastModifiedBy>
  <cp:revision>656</cp:revision>
  <cp:lastPrinted>2024-08-05T16:13:13Z</cp:lastPrinted>
  <dcterms:created xsi:type="dcterms:W3CDTF">2015-07-07T20:02:11Z</dcterms:created>
  <dcterms:modified xsi:type="dcterms:W3CDTF">2025-03-05T12:28:09Z</dcterms:modified>
</cp:coreProperties>
</file>