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806" r:id="rId3"/>
  </p:sldMasterIdLst>
  <p:notesMasterIdLst>
    <p:notesMasterId r:id="rId15"/>
  </p:notesMasterIdLst>
  <p:handoutMasterIdLst>
    <p:handoutMasterId r:id="rId16"/>
  </p:handoutMasterIdLst>
  <p:sldIdLst>
    <p:sldId id="353" r:id="rId4"/>
    <p:sldId id="485" r:id="rId5"/>
    <p:sldId id="487" r:id="rId6"/>
    <p:sldId id="489" r:id="rId7"/>
    <p:sldId id="491" r:id="rId8"/>
    <p:sldId id="493" r:id="rId9"/>
    <p:sldId id="477" r:id="rId10"/>
    <p:sldId id="490" r:id="rId11"/>
    <p:sldId id="288" r:id="rId12"/>
    <p:sldId id="492" r:id="rId13"/>
    <p:sldId id="475"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64E871-5C0D-4856-A74A-36EEE3C4DBCA}">
          <p14:sldIdLst>
            <p14:sldId id="353"/>
            <p14:sldId id="485"/>
            <p14:sldId id="487"/>
            <p14:sldId id="489"/>
            <p14:sldId id="491"/>
            <p14:sldId id="493"/>
            <p14:sldId id="477"/>
            <p14:sldId id="490"/>
            <p14:sldId id="288"/>
            <p14:sldId id="492"/>
            <p14:sldId id="475"/>
          </p14:sldIdLst>
        </p14:section>
      </p14:sectionLst>
    </p:ext>
    <p:ext uri="{EFAFB233-063F-42B5-8137-9DF3F51BA10A}">
      <p15:sldGuideLst xmlns:p15="http://schemas.microsoft.com/office/powerpoint/2012/main">
        <p15:guide id="1" orient="horz" pos="2136" userDrawn="1">
          <p15:clr>
            <a:srgbClr val="A4A3A4"/>
          </p15:clr>
        </p15:guide>
        <p15:guide id="2" pos="7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3D367-CE97-47C8-B4D0-C3FFC1C38429}" v="15" dt="2025-02-26T14:05:15.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70196" autoAdjust="0"/>
  </p:normalViewPr>
  <p:slideViewPr>
    <p:cSldViewPr snapToGrid="0">
      <p:cViewPr varScale="1">
        <p:scale>
          <a:sx n="44" d="100"/>
          <a:sy n="44" d="100"/>
        </p:scale>
        <p:origin x="1584" y="20"/>
      </p:cViewPr>
      <p:guideLst>
        <p:guide orient="horz" pos="2136"/>
        <p:guide pos="7232"/>
      </p:guideLst>
    </p:cSldViewPr>
  </p:slideViewPr>
  <p:notesTextViewPr>
    <p:cViewPr>
      <p:scale>
        <a:sx n="3" d="2"/>
        <a:sy n="3" d="2"/>
      </p:scale>
      <p:origin x="0" y="-1820"/>
    </p:cViewPr>
  </p:notesTextViewPr>
  <p:sorterViewPr>
    <p:cViewPr>
      <p:scale>
        <a:sx n="100" d="100"/>
        <a:sy n="100" d="100"/>
      </p:scale>
      <p:origin x="0" y="-38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k, Cameron A" userId="ebfe6450-b7ed-492f-8bb3-1f2700f6d631" providerId="ADAL" clId="{B6C3D367-CE97-47C8-B4D0-C3FFC1C38429}"/>
    <pc:docChg chg="undo redo custSel addSld delSld modSld sldOrd modSection">
      <pc:chgData name="Luck, Cameron A" userId="ebfe6450-b7ed-492f-8bb3-1f2700f6d631" providerId="ADAL" clId="{B6C3D367-CE97-47C8-B4D0-C3FFC1C38429}" dt="2025-02-26T15:13:11.393" v="26151" actId="20577"/>
      <pc:docMkLst>
        <pc:docMk/>
      </pc:docMkLst>
      <pc:sldChg chg="addSp delSp modSp mod modNotesTx">
        <pc:chgData name="Luck, Cameron A" userId="ebfe6450-b7ed-492f-8bb3-1f2700f6d631" providerId="ADAL" clId="{B6C3D367-CE97-47C8-B4D0-C3FFC1C38429}" dt="2025-02-26T15:12:02.956" v="26063" actId="20577"/>
        <pc:sldMkLst>
          <pc:docMk/>
          <pc:sldMk cId="2769718466" sldId="288"/>
        </pc:sldMkLst>
        <pc:spChg chg="mod">
          <ac:chgData name="Luck, Cameron A" userId="ebfe6450-b7ed-492f-8bb3-1f2700f6d631" providerId="ADAL" clId="{B6C3D367-CE97-47C8-B4D0-C3FFC1C38429}" dt="2025-02-25T22:31:09.134" v="19613" actId="404"/>
          <ac:spMkLst>
            <pc:docMk/>
            <pc:sldMk cId="2769718466" sldId="288"/>
            <ac:spMk id="2" creationId="{40D0DB8B-9B29-48C1-8B95-D6D5E24C9C42}"/>
          </ac:spMkLst>
        </pc:spChg>
        <pc:spChg chg="add mod">
          <ac:chgData name="Luck, Cameron A" userId="ebfe6450-b7ed-492f-8bb3-1f2700f6d631" providerId="ADAL" clId="{B6C3D367-CE97-47C8-B4D0-C3FFC1C38429}" dt="2025-02-19T18:01:29.318" v="7110" actId="255"/>
          <ac:spMkLst>
            <pc:docMk/>
            <pc:sldMk cId="2769718466" sldId="288"/>
            <ac:spMk id="3" creationId="{DB274247-6F03-DF08-98F4-4A2E641A6C56}"/>
          </ac:spMkLst>
        </pc:spChg>
      </pc:sldChg>
      <pc:sldChg chg="addSp delSp modSp mod modNotesTx">
        <pc:chgData name="Luck, Cameron A" userId="ebfe6450-b7ed-492f-8bb3-1f2700f6d631" providerId="ADAL" clId="{B6C3D367-CE97-47C8-B4D0-C3FFC1C38429}" dt="2025-02-26T13:46:25.659" v="21364" actId="20577"/>
        <pc:sldMkLst>
          <pc:docMk/>
          <pc:sldMk cId="2457607608" sldId="353"/>
        </pc:sldMkLst>
        <pc:spChg chg="mod">
          <ac:chgData name="Luck, Cameron A" userId="ebfe6450-b7ed-492f-8bb3-1f2700f6d631" providerId="ADAL" clId="{B6C3D367-CE97-47C8-B4D0-C3FFC1C38429}" dt="2025-02-18T15:18:54.575" v="102" actId="1035"/>
          <ac:spMkLst>
            <pc:docMk/>
            <pc:sldMk cId="2457607608" sldId="353"/>
            <ac:spMk id="3" creationId="{00000000-0000-0000-0000-000000000000}"/>
          </ac:spMkLst>
        </pc:spChg>
        <pc:spChg chg="add mod">
          <ac:chgData name="Luck, Cameron A" userId="ebfe6450-b7ed-492f-8bb3-1f2700f6d631" providerId="ADAL" clId="{B6C3D367-CE97-47C8-B4D0-C3FFC1C38429}" dt="2025-02-26T13:46:25.659" v="21364" actId="20577"/>
          <ac:spMkLst>
            <pc:docMk/>
            <pc:sldMk cId="2457607608" sldId="353"/>
            <ac:spMk id="5" creationId="{53B31434-12B6-00F0-0528-B0709C7308B1}"/>
          </ac:spMkLst>
        </pc:spChg>
      </pc:sldChg>
      <pc:sldChg chg="modSp mod">
        <pc:chgData name="Luck, Cameron A" userId="ebfe6450-b7ed-492f-8bb3-1f2700f6d631" providerId="ADAL" clId="{B6C3D367-CE97-47C8-B4D0-C3FFC1C38429}" dt="2025-02-19T18:08:59.205" v="7247" actId="20577"/>
        <pc:sldMkLst>
          <pc:docMk/>
          <pc:sldMk cId="2765146372" sldId="475"/>
        </pc:sldMkLst>
        <pc:spChg chg="mod">
          <ac:chgData name="Luck, Cameron A" userId="ebfe6450-b7ed-492f-8bb3-1f2700f6d631" providerId="ADAL" clId="{B6C3D367-CE97-47C8-B4D0-C3FFC1C38429}" dt="2025-02-19T18:08:59.205" v="7247" actId="20577"/>
          <ac:spMkLst>
            <pc:docMk/>
            <pc:sldMk cId="2765146372" sldId="475"/>
            <ac:spMk id="6" creationId="{CE287968-B01B-4E45-820F-A00A89733DEF}"/>
          </ac:spMkLst>
        </pc:spChg>
      </pc:sldChg>
      <pc:sldChg chg="addSp delSp modSp mod modNotesTx">
        <pc:chgData name="Luck, Cameron A" userId="ebfe6450-b7ed-492f-8bb3-1f2700f6d631" providerId="ADAL" clId="{B6C3D367-CE97-47C8-B4D0-C3FFC1C38429}" dt="2025-02-26T15:10:29.122" v="26025" actId="20577"/>
        <pc:sldMkLst>
          <pc:docMk/>
          <pc:sldMk cId="2346683402" sldId="477"/>
        </pc:sldMkLst>
        <pc:spChg chg="add mod">
          <ac:chgData name="Luck, Cameron A" userId="ebfe6450-b7ed-492f-8bb3-1f2700f6d631" providerId="ADAL" clId="{B6C3D367-CE97-47C8-B4D0-C3FFC1C38429}" dt="2025-02-18T15:40:08.937" v="652" actId="20577"/>
          <ac:spMkLst>
            <pc:docMk/>
            <pc:sldMk cId="2346683402" sldId="477"/>
            <ac:spMk id="2" creationId="{4396BAB7-731C-6109-1E09-E13DC8D84174}"/>
          </ac:spMkLst>
        </pc:spChg>
        <pc:spChg chg="mod">
          <ac:chgData name="Luck, Cameron A" userId="ebfe6450-b7ed-492f-8bb3-1f2700f6d631" providerId="ADAL" clId="{B6C3D367-CE97-47C8-B4D0-C3FFC1C38429}" dt="2025-02-25T23:12:51.522" v="21324" actId="20577"/>
          <ac:spMkLst>
            <pc:docMk/>
            <pc:sldMk cId="2346683402" sldId="477"/>
            <ac:spMk id="6" creationId="{CE287968-B01B-4E45-820F-A00A89733DEF}"/>
          </ac:spMkLst>
        </pc:spChg>
      </pc:sldChg>
      <pc:sldChg chg="addSp delSp modSp mod ord modNotesTx">
        <pc:chgData name="Luck, Cameron A" userId="ebfe6450-b7ed-492f-8bb3-1f2700f6d631" providerId="ADAL" clId="{B6C3D367-CE97-47C8-B4D0-C3FFC1C38429}" dt="2025-02-26T15:01:40.528" v="25184" actId="20577"/>
        <pc:sldMkLst>
          <pc:docMk/>
          <pc:sldMk cId="1937550817" sldId="485"/>
        </pc:sldMkLst>
        <pc:spChg chg="mod">
          <ac:chgData name="Luck, Cameron A" userId="ebfe6450-b7ed-492f-8bb3-1f2700f6d631" providerId="ADAL" clId="{B6C3D367-CE97-47C8-B4D0-C3FFC1C38429}" dt="2025-02-26T13:48:09.072" v="21497" actId="5793"/>
          <ac:spMkLst>
            <pc:docMk/>
            <pc:sldMk cId="1937550817" sldId="485"/>
            <ac:spMk id="6" creationId="{CE287968-B01B-4E45-820F-A00A89733DEF}"/>
          </ac:spMkLst>
        </pc:spChg>
        <pc:spChg chg="add mod">
          <ac:chgData name="Luck, Cameron A" userId="ebfe6450-b7ed-492f-8bb3-1f2700f6d631" providerId="ADAL" clId="{B6C3D367-CE97-47C8-B4D0-C3FFC1C38429}" dt="2025-02-19T18:18:48.151" v="7591" actId="20577"/>
          <ac:spMkLst>
            <pc:docMk/>
            <pc:sldMk cId="1937550817" sldId="485"/>
            <ac:spMk id="7" creationId="{E4A267EA-6465-576E-7489-AEF5EBBFD5ED}"/>
          </ac:spMkLst>
        </pc:spChg>
      </pc:sldChg>
      <pc:sldChg chg="addSp delSp modSp mod modNotesTx">
        <pc:chgData name="Luck, Cameron A" userId="ebfe6450-b7ed-492f-8bb3-1f2700f6d631" providerId="ADAL" clId="{B6C3D367-CE97-47C8-B4D0-C3FFC1C38429}" dt="2025-02-26T15:01:54.303" v="25185" actId="20577"/>
        <pc:sldMkLst>
          <pc:docMk/>
          <pc:sldMk cId="3011849955" sldId="487"/>
        </pc:sldMkLst>
        <pc:spChg chg="add mod">
          <ac:chgData name="Luck, Cameron A" userId="ebfe6450-b7ed-492f-8bb3-1f2700f6d631" providerId="ADAL" clId="{B6C3D367-CE97-47C8-B4D0-C3FFC1C38429}" dt="2025-02-19T18:18:28.806" v="7576" actId="1076"/>
          <ac:spMkLst>
            <pc:docMk/>
            <pc:sldMk cId="3011849955" sldId="487"/>
            <ac:spMk id="5" creationId="{AA3D7B91-1EDB-B32A-2008-0BCB91B5F531}"/>
          </ac:spMkLst>
        </pc:spChg>
        <pc:spChg chg="mod">
          <ac:chgData name="Luck, Cameron A" userId="ebfe6450-b7ed-492f-8bb3-1f2700f6d631" providerId="ADAL" clId="{B6C3D367-CE97-47C8-B4D0-C3FFC1C38429}" dt="2025-02-25T22:28:41.066" v="19454" actId="20577"/>
          <ac:spMkLst>
            <pc:docMk/>
            <pc:sldMk cId="3011849955" sldId="487"/>
            <ac:spMk id="6" creationId="{CE287968-B01B-4E45-820F-A00A89733DEF}"/>
          </ac:spMkLst>
        </pc:spChg>
      </pc:sldChg>
      <pc:sldChg chg="addSp delSp modSp mod modNotesTx">
        <pc:chgData name="Luck, Cameron A" userId="ebfe6450-b7ed-492f-8bb3-1f2700f6d631" providerId="ADAL" clId="{B6C3D367-CE97-47C8-B4D0-C3FFC1C38429}" dt="2025-02-26T15:04:05.533" v="25320" actId="20577"/>
        <pc:sldMkLst>
          <pc:docMk/>
          <pc:sldMk cId="1924299153" sldId="489"/>
        </pc:sldMkLst>
        <pc:spChg chg="mod">
          <ac:chgData name="Luck, Cameron A" userId="ebfe6450-b7ed-492f-8bb3-1f2700f6d631" providerId="ADAL" clId="{B6C3D367-CE97-47C8-B4D0-C3FFC1C38429}" dt="2025-02-26T14:04:14.152" v="22971" actId="20577"/>
          <ac:spMkLst>
            <pc:docMk/>
            <pc:sldMk cId="1924299153" sldId="489"/>
            <ac:spMk id="6" creationId="{CE287968-B01B-4E45-820F-A00A89733DEF}"/>
          </ac:spMkLst>
        </pc:spChg>
        <pc:spChg chg="add mod">
          <ac:chgData name="Luck, Cameron A" userId="ebfe6450-b7ed-492f-8bb3-1f2700f6d631" providerId="ADAL" clId="{B6C3D367-CE97-47C8-B4D0-C3FFC1C38429}" dt="2025-02-18T15:39:46.560" v="635" actId="255"/>
          <ac:spMkLst>
            <pc:docMk/>
            <pc:sldMk cId="1924299153" sldId="489"/>
            <ac:spMk id="7" creationId="{8BD09FF3-AAF6-5891-AEDC-14EFD9B2CC85}"/>
          </ac:spMkLst>
        </pc:spChg>
      </pc:sldChg>
      <pc:sldChg chg="modSp add mod modNotesTx">
        <pc:chgData name="Luck, Cameron A" userId="ebfe6450-b7ed-492f-8bb3-1f2700f6d631" providerId="ADAL" clId="{B6C3D367-CE97-47C8-B4D0-C3FFC1C38429}" dt="2025-02-26T15:11:01.303" v="26062" actId="20577"/>
        <pc:sldMkLst>
          <pc:docMk/>
          <pc:sldMk cId="3595512676" sldId="490"/>
        </pc:sldMkLst>
        <pc:spChg chg="mod">
          <ac:chgData name="Luck, Cameron A" userId="ebfe6450-b7ed-492f-8bb3-1f2700f6d631" providerId="ADAL" clId="{B6C3D367-CE97-47C8-B4D0-C3FFC1C38429}" dt="2025-02-19T16:54:34.653" v="6922" actId="20577"/>
          <ac:spMkLst>
            <pc:docMk/>
            <pc:sldMk cId="3595512676" sldId="490"/>
            <ac:spMk id="2" creationId="{CBCA31BC-A07F-BCCE-36D2-A53D50D1F592}"/>
          </ac:spMkLst>
        </pc:spChg>
        <pc:spChg chg="mod">
          <ac:chgData name="Luck, Cameron A" userId="ebfe6450-b7ed-492f-8bb3-1f2700f6d631" providerId="ADAL" clId="{B6C3D367-CE97-47C8-B4D0-C3FFC1C38429}" dt="2025-02-25T21:26:47.590" v="18783" actId="20577"/>
          <ac:spMkLst>
            <pc:docMk/>
            <pc:sldMk cId="3595512676" sldId="490"/>
            <ac:spMk id="6" creationId="{96AD38FB-C4C2-2D67-4B26-8D4DFA340E6A}"/>
          </ac:spMkLst>
        </pc:spChg>
      </pc:sldChg>
      <pc:sldChg chg="addSp delSp modSp add mod ord setBg modNotesTx">
        <pc:chgData name="Luck, Cameron A" userId="ebfe6450-b7ed-492f-8bb3-1f2700f6d631" providerId="ADAL" clId="{B6C3D367-CE97-47C8-B4D0-C3FFC1C38429}" dt="2025-02-26T15:05:33.951" v="25495" actId="20577"/>
        <pc:sldMkLst>
          <pc:docMk/>
          <pc:sldMk cId="3840315304" sldId="491"/>
        </pc:sldMkLst>
        <pc:picChg chg="add mod">
          <ac:chgData name="Luck, Cameron A" userId="ebfe6450-b7ed-492f-8bb3-1f2700f6d631" providerId="ADAL" clId="{B6C3D367-CE97-47C8-B4D0-C3FFC1C38429}" dt="2025-02-19T18:07:37.403" v="7235" actId="208"/>
          <ac:picMkLst>
            <pc:docMk/>
            <pc:sldMk cId="3840315304" sldId="491"/>
            <ac:picMk id="3" creationId="{0854AB32-66D5-7D11-79E3-EFAF8F609D3F}"/>
          </ac:picMkLst>
        </pc:picChg>
        <pc:picChg chg="add mod">
          <ac:chgData name="Luck, Cameron A" userId="ebfe6450-b7ed-492f-8bb3-1f2700f6d631" providerId="ADAL" clId="{B6C3D367-CE97-47C8-B4D0-C3FFC1C38429}" dt="2025-02-19T18:07:31.347" v="7230" actId="208"/>
          <ac:picMkLst>
            <pc:docMk/>
            <pc:sldMk cId="3840315304" sldId="491"/>
            <ac:picMk id="8" creationId="{34D53F85-E80D-9A9A-1CD7-BAD4DE56CAE8}"/>
          </ac:picMkLst>
        </pc:picChg>
      </pc:sldChg>
      <pc:sldChg chg="modSp add del mod modNotesTx">
        <pc:chgData name="Luck, Cameron A" userId="ebfe6450-b7ed-492f-8bb3-1f2700f6d631" providerId="ADAL" clId="{B6C3D367-CE97-47C8-B4D0-C3FFC1C38429}" dt="2025-02-25T22:30:47.608" v="19608" actId="2696"/>
        <pc:sldMkLst>
          <pc:docMk/>
          <pc:sldMk cId="3080529091" sldId="492"/>
        </pc:sldMkLst>
        <pc:spChg chg="mod">
          <ac:chgData name="Luck, Cameron A" userId="ebfe6450-b7ed-492f-8bb3-1f2700f6d631" providerId="ADAL" clId="{B6C3D367-CE97-47C8-B4D0-C3FFC1C38429}" dt="2025-02-25T22:29:27.847" v="19456" actId="13926"/>
          <ac:spMkLst>
            <pc:docMk/>
            <pc:sldMk cId="3080529091" sldId="492"/>
            <ac:spMk id="6" creationId="{58A62C6D-960C-6D9A-FA71-E86C19CD2744}"/>
          </ac:spMkLst>
        </pc:spChg>
      </pc:sldChg>
      <pc:sldChg chg="modSp add mod modNotesTx">
        <pc:chgData name="Luck, Cameron A" userId="ebfe6450-b7ed-492f-8bb3-1f2700f6d631" providerId="ADAL" clId="{B6C3D367-CE97-47C8-B4D0-C3FFC1C38429}" dt="2025-02-26T15:13:11.393" v="26151" actId="20577"/>
        <pc:sldMkLst>
          <pc:docMk/>
          <pc:sldMk cId="4140180552" sldId="492"/>
        </pc:sldMkLst>
        <pc:spChg chg="mod">
          <ac:chgData name="Luck, Cameron A" userId="ebfe6450-b7ed-492f-8bb3-1f2700f6d631" providerId="ADAL" clId="{B6C3D367-CE97-47C8-B4D0-C3FFC1C38429}" dt="2025-02-25T22:32:04.357" v="19622" actId="6549"/>
          <ac:spMkLst>
            <pc:docMk/>
            <pc:sldMk cId="4140180552" sldId="492"/>
            <ac:spMk id="2" creationId="{FF8FF169-73A1-F142-AF7B-230E94EE16CB}"/>
          </ac:spMkLst>
        </pc:spChg>
        <pc:spChg chg="mod">
          <ac:chgData name="Luck, Cameron A" userId="ebfe6450-b7ed-492f-8bb3-1f2700f6d631" providerId="ADAL" clId="{B6C3D367-CE97-47C8-B4D0-C3FFC1C38429}" dt="2025-02-25T22:40:25.983" v="20076" actId="115"/>
          <ac:spMkLst>
            <pc:docMk/>
            <pc:sldMk cId="4140180552" sldId="492"/>
            <ac:spMk id="3" creationId="{31A169B1-D619-0681-82A4-0423A6D67076}"/>
          </ac:spMkLst>
        </pc:spChg>
      </pc:sldChg>
      <pc:sldChg chg="add ord modNotesTx">
        <pc:chgData name="Luck, Cameron A" userId="ebfe6450-b7ed-492f-8bb3-1f2700f6d631" providerId="ADAL" clId="{B6C3D367-CE97-47C8-B4D0-C3FFC1C38429}" dt="2025-02-26T15:07:33.720" v="25858" actId="20577"/>
        <pc:sldMkLst>
          <pc:docMk/>
          <pc:sldMk cId="3166121823" sldId="4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AFEBCF8-52AE-4CBF-B33F-CCBD19D93C47}" type="datetimeFigureOut">
              <a:rPr lang="en-US" smtClean="0"/>
              <a:t>2/27/2025</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52ECC22-7B72-4254-B7DB-4F897A8A8E71}" type="slidenum">
              <a:rPr lang="en-US" smtClean="0"/>
              <a:t>‹#›</a:t>
            </a:fld>
            <a:endParaRPr lang="en-US" dirty="0"/>
          </a:p>
        </p:txBody>
      </p:sp>
    </p:spTree>
    <p:extLst>
      <p:ext uri="{BB962C8B-B14F-4D97-AF65-F5344CB8AC3E}">
        <p14:creationId xmlns:p14="http://schemas.microsoft.com/office/powerpoint/2010/main" val="3873082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FD6F98-055A-4837-90F2-8E5F6821A1BB}" type="datetimeFigureOut">
              <a:rPr lang="en-US" smtClean="0"/>
              <a:t>2/27/2025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Good Afternoon madame chair and members of the commission. My name is Cameron Luck and I am here to present the staff review of 15A NCAC 07H .0306, which are the General Use Standards for your Ocean Hazard Area</a:t>
            </a:r>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8967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2CB1A-5B0A-9D42-3AC2-0C359A564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6F620-379E-E0D8-CA44-9E56A4538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ECE8C-08E1-B5AB-7408-48891E8B1350}"/>
              </a:ext>
            </a:extLst>
          </p:cNvPr>
          <p:cNvSpPr>
            <a:spLocks noGrp="1"/>
          </p:cNvSpPr>
          <p:nvPr>
            <p:ph type="body" idx="1"/>
          </p:nvPr>
        </p:nvSpPr>
        <p:spPr/>
        <p:txBody>
          <a:bodyPr/>
          <a:lstStyle/>
          <a:p>
            <a:r>
              <a:rPr lang="en-US" dirty="0"/>
              <a:t>Similarly, there is currently another inaccurate citation within .0306(g) that needs to be addressed as part of this technical change. This technical change was not included in the included staff memo to the CRC because it was noted after the memo was published on the website. In order to proceed with implementing these two technical changes, CRC must make and approve a motion to do so. Staff would then submit the change to the office of administrative hearings for a history note and update. </a:t>
            </a:r>
          </a:p>
        </p:txBody>
      </p:sp>
      <p:sp>
        <p:nvSpPr>
          <p:cNvPr id="4" name="Slide Number Placeholder 3">
            <a:extLst>
              <a:ext uri="{FF2B5EF4-FFF2-40B4-BE49-F238E27FC236}">
                <a16:creationId xmlns:a16="http://schemas.microsoft.com/office/drawing/2014/main" id="{077709A4-3C05-7F84-BDB9-D7485102D5F1}"/>
              </a:ext>
            </a:extLst>
          </p:cNvPr>
          <p:cNvSpPr>
            <a:spLocks noGrp="1"/>
          </p:cNvSpPr>
          <p:nvPr>
            <p:ph type="sldNum" sz="quarter" idx="5"/>
          </p:nvPr>
        </p:nvSpPr>
        <p:spPr/>
        <p:txBody>
          <a:bodyPr/>
          <a:lstStyle/>
          <a:p>
            <a:fld id="{F8DFC4BB-2E21-4A54-B082-5C4C9AF425E9}" type="slidenum">
              <a:rPr lang="en-US" smtClean="0"/>
              <a:t>10</a:t>
            </a:fld>
            <a:endParaRPr lang="en-US" dirty="0"/>
          </a:p>
        </p:txBody>
      </p:sp>
    </p:spTree>
    <p:extLst>
      <p:ext uri="{BB962C8B-B14F-4D97-AF65-F5344CB8AC3E}">
        <p14:creationId xmlns:p14="http://schemas.microsoft.com/office/powerpoint/2010/main" val="1476308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spcBef>
                <a:spcPts val="0"/>
              </a:spcBef>
              <a:spcAft>
                <a:spcPts val="0"/>
              </a:spcAft>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548654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baseline="0" dirty="0"/>
              <a:t>At your last CRC meeting, there was some discussion on whether or not portions of the current Ocean Hazard rule are still being utilized or enforced as they are written. </a:t>
            </a:r>
          </a:p>
          <a:p>
            <a:pPr marL="0" marR="0">
              <a:spcBef>
                <a:spcPts val="0"/>
              </a:spcBef>
              <a:spcAft>
                <a:spcPts val="0"/>
              </a:spcAft>
            </a:pPr>
            <a:endParaRPr lang="en-US" baseline="0" dirty="0"/>
          </a:p>
          <a:p>
            <a:pPr marL="0" marR="0">
              <a:spcBef>
                <a:spcPts val="0"/>
              </a:spcBef>
              <a:spcAft>
                <a:spcPts val="0"/>
              </a:spcAft>
            </a:pPr>
            <a:r>
              <a:rPr lang="en-US" baseline="0" dirty="0"/>
              <a:t>Following that discussion, staff were directed to review .0306 to identify any areas that require attention. Two sections in particular were identified, including 7H .0306(e) and (g), which we will be discussing in more detail here today.</a:t>
            </a:r>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33935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baseline="0" dirty="0"/>
              <a:t>To provide a quick background on this rule, the Ocean Hazard Area was established under 15A NCAC .0300 in accordance with the Coastal Area Management Act and includes 4 AECs, that occur within the natural hazard areas along the Atlantic Ocean Shoreline. These include the Ocean Erodible Area, the Inlet Hazard Area, the Unvegetated Beach Area, and the State Ports Inlet Management Area. </a:t>
            </a:r>
          </a:p>
          <a:p>
            <a:pPr marL="0" marR="0" lvl="0" indent="0">
              <a:lnSpc>
                <a:spcPct val="107000"/>
              </a:lnSpc>
              <a:spcBef>
                <a:spcPts val="0"/>
              </a:spcBef>
              <a:spcAft>
                <a:spcPts val="0"/>
              </a:spcAft>
              <a:buFont typeface="Symbol" panose="05050102010706020507" pitchFamily="18" charset="2"/>
              <a:buNone/>
            </a:pPr>
            <a:endParaRPr lang="en-US" sz="1600" baseline="0" dirty="0"/>
          </a:p>
          <a:p>
            <a:pPr marL="0" marR="0" lvl="0" indent="0">
              <a:lnSpc>
                <a:spcPct val="107000"/>
              </a:lnSpc>
              <a:spcBef>
                <a:spcPts val="0"/>
              </a:spcBef>
              <a:spcAft>
                <a:spcPts val="0"/>
              </a:spcAft>
              <a:buFont typeface="Symbol" panose="05050102010706020507" pitchFamily="18" charset="2"/>
              <a:buNone/>
            </a:pPr>
            <a:r>
              <a:rPr lang="en-US" sz="1600" baseline="0" dirty="0"/>
              <a:t>.0306 provides staff with general use standards for determining </a:t>
            </a:r>
            <a:r>
              <a:rPr lang="en-US" sz="1600" baseline="0" dirty="0" err="1"/>
              <a:t>permitability</a:t>
            </a:r>
            <a:r>
              <a:rPr lang="en-US" sz="1600" baseline="0" dirty="0"/>
              <a:t> of proposed development within these four AECS. These standards include everything from oceanfront setbacks to permitting requirements and are utilized by staff during the permitting process in these areas.</a:t>
            </a:r>
          </a:p>
          <a:p>
            <a:pPr marL="0" marR="0" lvl="0" indent="0">
              <a:lnSpc>
                <a:spcPct val="107000"/>
              </a:lnSpc>
              <a:spcBef>
                <a:spcPts val="0"/>
              </a:spcBef>
              <a:spcAft>
                <a:spcPts val="0"/>
              </a:spcAft>
              <a:buFont typeface="Symbol" panose="05050102010706020507" pitchFamily="18" charset="2"/>
              <a:buNone/>
            </a:pPr>
            <a:endParaRPr lang="en-US" sz="1600" baseline="0" dirty="0"/>
          </a:p>
          <a:p>
            <a:pPr marL="0" marR="0" lvl="0" indent="0">
              <a:lnSpc>
                <a:spcPct val="107000"/>
              </a:lnSpc>
              <a:spcBef>
                <a:spcPts val="0"/>
              </a:spcBef>
              <a:spcAft>
                <a:spcPts val="0"/>
              </a:spcAft>
              <a:buFont typeface="Symbol" panose="05050102010706020507" pitchFamily="18" charset="2"/>
              <a:buNone/>
            </a:pPr>
            <a:r>
              <a:rPr lang="en-US" sz="1600" baseline="0" dirty="0"/>
              <a:t>And I just wanted to iterate here that the main objective of your ocean hazard area rules is to ensure any activity or development in these areas aligns with the safety and environmental preservation standards set within the CAMA.</a:t>
            </a:r>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82022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baseline="0" dirty="0"/>
              <a:t>Starting with 07H .0306(e), this section requires property owners to acknowledge they are aware of the risks that come with building within the OHA. This acknowledgement must be written to DCM and should include language that the property owner understands the liabilities and that the CRC does not guarantee the development’s safety. </a:t>
            </a:r>
          </a:p>
          <a:p>
            <a:pPr marL="0" marR="0">
              <a:spcBef>
                <a:spcPts val="0"/>
              </a:spcBef>
              <a:spcAft>
                <a:spcPts val="0"/>
              </a:spcAft>
            </a:pPr>
            <a:endParaRPr lang="en-US" baseline="0" dirty="0"/>
          </a:p>
          <a:p>
            <a:pPr marL="0" marR="0">
              <a:spcBef>
                <a:spcPts val="0"/>
              </a:spcBef>
              <a:spcAft>
                <a:spcPts val="0"/>
              </a:spcAft>
            </a:pPr>
            <a:r>
              <a:rPr lang="en-US" baseline="0" dirty="0"/>
              <a:t>Currently, this acknowledgement is accomplished through the Ocean Hazard AEC Notice form, which staff provide to the property owner during the permit application period. </a:t>
            </a:r>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56672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07BA5-46D5-5C6D-ADDD-39B6D0DD7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8BBC7-05A6-40CB-C24C-1446D1A05AD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218D225-D042-2666-8A8C-932B2CA771F7}"/>
              </a:ext>
            </a:extLst>
          </p:cNvPr>
          <p:cNvSpPr>
            <a:spLocks noGrp="1"/>
          </p:cNvSpPr>
          <p:nvPr>
            <p:ph type="body" idx="1"/>
          </p:nvPr>
        </p:nvSpPr>
        <p:spPr/>
        <p:txBody>
          <a:bodyPr/>
          <a:lstStyle/>
          <a:p>
            <a:pPr marL="0" marR="0" indent="0">
              <a:spcBef>
                <a:spcPts val="0"/>
              </a:spcBef>
              <a:spcAft>
                <a:spcPts val="0"/>
              </a:spcAft>
              <a:buFont typeface="Arial" panose="020B0604020202020204" pitchFamily="34" charset="0"/>
              <a:buNone/>
            </a:pPr>
            <a:r>
              <a:rPr lang="en-US" baseline="0" dirty="0"/>
              <a:t>The form provides the property owner with information specific to their shoreline, including flood water depths, shoreline movement, and current erosion rates, along with preferred protection measures that can be taken should their property become threatened.</a:t>
            </a:r>
          </a:p>
          <a:p>
            <a:pPr marL="0" marR="0" indent="0">
              <a:spcBef>
                <a:spcPts val="0"/>
              </a:spcBef>
              <a:spcAft>
                <a:spcPts val="0"/>
              </a:spcAft>
              <a:buFont typeface="Arial" panose="020B0604020202020204" pitchFamily="34" charset="0"/>
              <a:buNone/>
            </a:pPr>
            <a:endParaRPr lang="en-US" baseline="0" dirty="0"/>
          </a:p>
          <a:p>
            <a:pPr marL="0" marR="0" indent="0">
              <a:spcBef>
                <a:spcPts val="0"/>
              </a:spcBef>
              <a:spcAft>
                <a:spcPts val="0"/>
              </a:spcAft>
              <a:buFont typeface="Arial" panose="020B0604020202020204" pitchFamily="34" charset="0"/>
              <a:buNone/>
            </a:pPr>
            <a:r>
              <a:rPr lang="en-US" baseline="0" dirty="0"/>
              <a:t>On the back of the form is also a brief one-page guide for development along the oceanfront that can be reviewed by the property owner if interested. This is also the only form that must be reviewed and signed by the property owner, not the agent or any other representing party.</a:t>
            </a:r>
          </a:p>
          <a:p>
            <a:pPr marL="0" marR="0" indent="0">
              <a:spcBef>
                <a:spcPts val="0"/>
              </a:spcBef>
              <a:spcAft>
                <a:spcPts val="0"/>
              </a:spcAft>
              <a:buFont typeface="Arial" panose="020B0604020202020204" pitchFamily="34" charset="0"/>
              <a:buNone/>
            </a:pPr>
            <a:endParaRPr lang="en-US" baseline="0" dirty="0"/>
          </a:p>
          <a:p>
            <a:pPr marL="0" marR="0" indent="0">
              <a:spcBef>
                <a:spcPts val="0"/>
              </a:spcBef>
              <a:spcAft>
                <a:spcPts val="0"/>
              </a:spcAft>
              <a:buFont typeface="Arial" panose="020B0604020202020204" pitchFamily="34" charset="0"/>
              <a:buNone/>
            </a:pPr>
            <a:endParaRPr lang="en-US" baseline="0" dirty="0"/>
          </a:p>
        </p:txBody>
      </p:sp>
      <p:sp>
        <p:nvSpPr>
          <p:cNvPr id="4" name="Slide Number Placeholder 3">
            <a:extLst>
              <a:ext uri="{FF2B5EF4-FFF2-40B4-BE49-F238E27FC236}">
                <a16:creationId xmlns:a16="http://schemas.microsoft.com/office/drawing/2014/main" id="{1930F74C-9B49-D9AB-C6C1-E7C3CFD468AB}"/>
              </a:ext>
            </a:extLst>
          </p:cNvPr>
          <p:cNvSpPr>
            <a:spLocks noGrp="1"/>
          </p:cNvSpPr>
          <p:nvPr>
            <p:ph type="sldNum" sz="quarter" idx="10"/>
          </p:nvPr>
        </p:nvSpPr>
        <p:spPr/>
        <p:txBody>
          <a:bodyPr/>
          <a:lstStyle/>
          <a:p>
            <a:fld id="{DBCC7D24-0DC9-4E9C-89C0-35D79A09D33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34433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A0D7-31F0-1B53-6E4F-C6678F444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B6807-44FC-E73F-AF85-77CC9A6CD7D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E8DFDED-D745-028C-DE23-DDAAD31A2E67}"/>
              </a:ext>
            </a:extLst>
          </p:cNvPr>
          <p:cNvSpPr>
            <a:spLocks noGrp="1"/>
          </p:cNvSpPr>
          <p:nvPr>
            <p:ph type="body" idx="1"/>
          </p:nvPr>
        </p:nvSpPr>
        <p:spPr/>
        <p:txBody>
          <a:bodyPr/>
          <a:lstStyle/>
          <a:p>
            <a:pPr marL="0" marR="0">
              <a:spcBef>
                <a:spcPts val="0"/>
              </a:spcBef>
              <a:spcAft>
                <a:spcPts val="0"/>
              </a:spcAft>
            </a:pPr>
            <a:r>
              <a:rPr lang="en-US" baseline="0" dirty="0"/>
              <a:t>In general, the form is a convenient, simplified document that provides educational information directly into the hands of those considering developing in the OHA while also meeting the current requirements of .0306(e).</a:t>
            </a:r>
          </a:p>
          <a:p>
            <a:pPr marL="0" marR="0">
              <a:spcBef>
                <a:spcPts val="0"/>
              </a:spcBef>
              <a:spcAft>
                <a:spcPts val="0"/>
              </a:spcAft>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Additionally, there is currently no coastal hazards real estate disclosure requirement for buyers, so this form may be the only document required to be signed by the owner acknowledging the coastal hazards present. </a:t>
            </a:r>
          </a:p>
          <a:p>
            <a:pPr marL="0" marR="0">
              <a:spcBef>
                <a:spcPts val="0"/>
              </a:spcBef>
              <a:spcAft>
                <a:spcPts val="0"/>
              </a:spcAft>
            </a:pPr>
            <a:endParaRPr lang="en-US" baseline="0" dirty="0"/>
          </a:p>
          <a:p>
            <a:pPr marL="0" marR="0">
              <a:spcBef>
                <a:spcPts val="0"/>
              </a:spcBef>
              <a:spcAft>
                <a:spcPts val="0"/>
              </a:spcAft>
            </a:pPr>
            <a:r>
              <a:rPr lang="en-US" baseline="0" dirty="0"/>
              <a:t>However, the form has not been updated for content since 2010 and could use significant revision. </a:t>
            </a:r>
          </a:p>
        </p:txBody>
      </p:sp>
      <p:sp>
        <p:nvSpPr>
          <p:cNvPr id="4" name="Slide Number Placeholder 3">
            <a:extLst>
              <a:ext uri="{FF2B5EF4-FFF2-40B4-BE49-F238E27FC236}">
                <a16:creationId xmlns:a16="http://schemas.microsoft.com/office/drawing/2014/main" id="{AAA580FE-3FAB-6B04-347A-E04410EC33A4}"/>
              </a:ext>
            </a:extLst>
          </p:cNvPr>
          <p:cNvSpPr>
            <a:spLocks noGrp="1"/>
          </p:cNvSpPr>
          <p:nvPr>
            <p:ph type="sldNum" sz="quarter" idx="10"/>
          </p:nvPr>
        </p:nvSpPr>
        <p:spPr/>
        <p:txBody>
          <a:bodyPr/>
          <a:lstStyle/>
          <a:p>
            <a:fld id="{DBCC7D24-0DC9-4E9C-89C0-35D79A09D33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902264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baseline="0" dirty="0"/>
              <a:t>Also included on the Ocean Hazard AEC Notice Form is information about the requirement for the removal or relocation of imminently threatened structures. This language is based on 07H .0306(g) which requires a condition to be placed on permits issued within the OHA that details this requirement. </a:t>
            </a:r>
          </a:p>
          <a:p>
            <a:pPr marL="0" marR="0">
              <a:spcBef>
                <a:spcPts val="0"/>
              </a:spcBef>
              <a:spcAft>
                <a:spcPts val="0"/>
              </a:spcAft>
            </a:pPr>
            <a:endParaRPr lang="en-US" baseline="0" dirty="0"/>
          </a:p>
          <a:p>
            <a:pPr marL="0" marR="0">
              <a:spcBef>
                <a:spcPts val="0"/>
              </a:spcBef>
              <a:spcAft>
                <a:spcPts val="0"/>
              </a:spcAft>
            </a:pPr>
            <a:r>
              <a:rPr lang="en-US" baseline="0" dirty="0"/>
              <a:t>Of the two sections being reviewed by staff, 07H .0306(g) is of particular interest since it is not often applied or enforced. In general, the infrequency of use is a product of the various other solutions available to property owners interested in protecting their property. These include shoreline recover – both through natural processes and beach renourishment. In the memo provided to the CRC, there is an error stating that act of placing sandbags pauses the requirement for the removal or relocation of an imminently threatened structure. The placement of the sandbags does not guarantee a structure is no longer considered imminently threatened but instead offers immediate protection and the property owner an opportunity to potentially promote rapid beach or dune accretion – or explore other options including beach renourishment or even structure relocation. </a:t>
            </a:r>
          </a:p>
          <a:p>
            <a:pPr marL="0" marR="0">
              <a:spcBef>
                <a:spcPts val="0"/>
              </a:spcBef>
              <a:spcAft>
                <a:spcPts val="0"/>
              </a:spcAft>
            </a:pPr>
            <a:endParaRPr lang="en-US" baseline="0" dirty="0"/>
          </a:p>
          <a:p>
            <a:pPr marL="0" marR="0">
              <a:spcBef>
                <a:spcPts val="0"/>
              </a:spcBef>
              <a:spcAft>
                <a:spcPts val="0"/>
              </a:spcAft>
            </a:pPr>
            <a:r>
              <a:rPr lang="en-US" baseline="0" dirty="0"/>
              <a:t>Even still, the rule is a tool staff want to keep in our enforcement toolbox for when all other protective measures are no longer effective.</a:t>
            </a:r>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0074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C0D6-3364-753D-FB88-07F5502D7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EB7C8-7C58-5A9F-B0DE-A0393507554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0DD9A0B-B18F-4330-5AB1-7D247E826A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Staff believe both .0306(e) and (g) are important sections of .0306 and should be retained.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7H .0306(e) is important because it provides an effective educational mechanism to property owners and gives DCM written documentation that the owner acknowledged the risk of development in an OHA. Staff’s recommendation at this time is for the document to be updated to more accurately reflect current rule.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7H .0306(g) is important because it provides DCM with a useful enforcement tool when all other options for protecting an imminently threatened structure are exhausted. While it is not frequently utilized, when it is needed – it should be available. Therefore, we are not recommending substantive changes to 7H .0306.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you may have noticed in the submitted Staff memo, a technical change is being proposed that requires your attention. And after additional review, there is actual 2 technical changes for your review.</a:t>
            </a:r>
          </a:p>
        </p:txBody>
      </p:sp>
      <p:sp>
        <p:nvSpPr>
          <p:cNvPr id="4" name="Slide Number Placeholder 3">
            <a:extLst>
              <a:ext uri="{FF2B5EF4-FFF2-40B4-BE49-F238E27FC236}">
                <a16:creationId xmlns:a16="http://schemas.microsoft.com/office/drawing/2014/main" id="{EFC15E78-9AAF-56C6-E86C-8454033A88EA}"/>
              </a:ext>
            </a:extLst>
          </p:cNvPr>
          <p:cNvSpPr>
            <a:spLocks noGrp="1"/>
          </p:cNvSpPr>
          <p:nvPr>
            <p:ph type="sldNum" sz="quarter" idx="10"/>
          </p:nvPr>
        </p:nvSpPr>
        <p:spPr/>
        <p:txBody>
          <a:bodyPr/>
          <a:lstStyle/>
          <a:p>
            <a:fld id="{DBCC7D24-0DC9-4E9C-89C0-35D79A09D33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372788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most recent amendments made in 2021/2022, staff overlooked a subparagraph reference that is currently inaccurate and are taking the opportunity to address that issue here. The highlighted portion is the correct citation and should replace the currently incorrect citation. </a:t>
            </a:r>
          </a:p>
          <a:p>
            <a:endParaRPr lang="en-US" dirty="0"/>
          </a:p>
        </p:txBody>
      </p:sp>
      <p:sp>
        <p:nvSpPr>
          <p:cNvPr id="4" name="Slide Number Placeholder 3"/>
          <p:cNvSpPr>
            <a:spLocks noGrp="1"/>
          </p:cNvSpPr>
          <p:nvPr>
            <p:ph type="sldNum" sz="quarter" idx="5"/>
          </p:nvPr>
        </p:nvSpPr>
        <p:spPr/>
        <p:txBody>
          <a:bodyPr/>
          <a:lstStyle/>
          <a:p>
            <a:fld id="{F8DFC4BB-2E21-4A54-B082-5C4C9AF425E9}" type="slidenum">
              <a:rPr lang="en-US" smtClean="0"/>
              <a:t>9</a:t>
            </a:fld>
            <a:endParaRPr lang="en-US" dirty="0"/>
          </a:p>
        </p:txBody>
      </p:sp>
    </p:spTree>
    <p:extLst>
      <p:ext uri="{BB962C8B-B14F-4D97-AF65-F5344CB8AC3E}">
        <p14:creationId xmlns:p14="http://schemas.microsoft.com/office/powerpoint/2010/main" val="278436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6"/>
            <a:ext cx="5865181"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3" y="2928376"/>
            <a:ext cx="4489143"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
        <p:nvSpPr>
          <p:cNvPr id="5" name="Rectangle 4">
            <a:extLst>
              <a:ext uri="{FF2B5EF4-FFF2-40B4-BE49-F238E27FC236}">
                <a16:creationId xmlns:a16="http://schemas.microsoft.com/office/drawing/2014/main" id="{C5841A94-8F31-44D7-9C85-401B8A28D380}"/>
              </a:ext>
            </a:extLst>
          </p:cNvPr>
          <p:cNvSpPr/>
          <p:nvPr userDrawn="1"/>
        </p:nvSpPr>
        <p:spPr>
          <a:xfrm>
            <a:off x="254760" y="2429301"/>
            <a:ext cx="4330889" cy="1951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noFill/>
              </a:ln>
            </a:endParaRPr>
          </a:p>
        </p:txBody>
      </p:sp>
    </p:spTree>
    <p:extLst>
      <p:ext uri="{BB962C8B-B14F-4D97-AF65-F5344CB8AC3E}">
        <p14:creationId xmlns:p14="http://schemas.microsoft.com/office/powerpoint/2010/main" val="180073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600341" y="51843"/>
            <a:ext cx="706817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600341" y="381753"/>
            <a:ext cx="706817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98C4FC5F-97E7-426F-914D-754C98E9C61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0149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7054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8" name="Rectangle 7">
            <a:extLst>
              <a:ext uri="{FF2B5EF4-FFF2-40B4-BE49-F238E27FC236}">
                <a16:creationId xmlns:a16="http://schemas.microsoft.com/office/drawing/2014/main" id="{8D7E02D9-7B64-4ED5-8AA5-5CFA8A8FEAB3}"/>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8579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37993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2"/>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EE5FF7D3-4A26-4E36-890F-11F9E44A1469}"/>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4663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7"/>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146142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91E07E67-E298-4235-B088-E941EA0ED410}"/>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991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5681709" y="1266932"/>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23091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11" name="Rectangle 10">
            <a:extLst>
              <a:ext uri="{FF2B5EF4-FFF2-40B4-BE49-F238E27FC236}">
                <a16:creationId xmlns:a16="http://schemas.microsoft.com/office/drawing/2014/main" id="{EBA9B68F-A0F9-4534-951E-71F3F41292DB}"/>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16120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5304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254586" y="1266340"/>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8A580C24-B0ED-42AF-BF0E-D44DF1F19C1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7868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175268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4" name="Rectangle 3">
            <a:extLst>
              <a:ext uri="{FF2B5EF4-FFF2-40B4-BE49-F238E27FC236}">
                <a16:creationId xmlns:a16="http://schemas.microsoft.com/office/drawing/2014/main" id="{84420AE6-5A3A-4A9E-812F-DCD94DD173DC}"/>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55216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5681709" y="1266932"/>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230912" y="1266932"/>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29449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255695" y="1321534"/>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6705694" y="1321534"/>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416773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22305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283BEC16-2180-4299-8484-31D5B913D903}"/>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7107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A99D232B-E209-4AAB-A600-55C5876DD904}"/>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47911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6"/>
            <a:ext cx="5865181" cy="713497"/>
          </a:xfrm>
        </p:spPr>
        <p:txBody>
          <a:bodyPr anchor="ctr">
            <a:normAutofit/>
          </a:bodyPr>
          <a:lstStyle>
            <a:lvl1pPr algn="r">
              <a:defRPr sz="21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010493" y="2928376"/>
            <a:ext cx="4489143" cy="614779"/>
          </a:xfrm>
        </p:spPr>
        <p:txBody>
          <a:bodyPr anchor="ctr">
            <a:normAutofit/>
          </a:bodyPr>
          <a:lstStyle>
            <a:lvl1pPr marL="0" indent="0" algn="r">
              <a:buNone/>
              <a:defRPr sz="15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3792692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8" name="Rectangle 7">
            <a:extLst>
              <a:ext uri="{FF2B5EF4-FFF2-40B4-BE49-F238E27FC236}">
                <a16:creationId xmlns:a16="http://schemas.microsoft.com/office/drawing/2014/main" id="{301A4DAD-E589-41BF-B7AA-18E6F11A0F9E}"/>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98303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5"/>
            <a:ext cx="73723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238250" y="577601"/>
            <a:ext cx="737235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E9939E98-30CE-4CCF-BE16-B808C9FA28D9}"/>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51983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514475" y="201360"/>
            <a:ext cx="70675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514475" y="549026"/>
            <a:ext cx="706755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556CA83E-6A76-4DFA-8A7D-679D56B908F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69278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Slide - Mtns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2"/>
            <a:ext cx="602932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057276" y="563463"/>
            <a:ext cx="6029325"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1A459951-E361-46C8-A62A-F33C30D63ABA}"/>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6310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1238250" y="70131"/>
            <a:ext cx="73723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38250" y="400041"/>
            <a:ext cx="737235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0B616107-414D-4823-BCB1-CDD79C1C67C5}"/>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13604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199323" y="205232"/>
            <a:ext cx="619577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199325" y="563463"/>
            <a:ext cx="6195775"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E5C92377-FEF1-4951-9391-0043B3094D30}"/>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51656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2"/>
            <a:ext cx="62674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057275" y="563463"/>
            <a:ext cx="626745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39AEBD98-AA0D-4466-ACCE-73C8C303D1C5}"/>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08381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057275" y="205232"/>
            <a:ext cx="732324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057275" y="563463"/>
            <a:ext cx="7323245"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409C5019-E2EC-4E8A-AC62-AA31FEEF70E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74880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221867" y="205232"/>
            <a:ext cx="64499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221867" y="563463"/>
            <a:ext cx="644995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D97F2C33-22AA-4190-944F-2C70A2B8C27B}"/>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31057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633347" y="159510"/>
            <a:ext cx="718146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633347" y="517743"/>
            <a:ext cx="7181469"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ABD2A17-BC41-4BC8-B206-0164C57C7DB9}"/>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8119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Tree>
    <p:extLst>
      <p:ext uri="{BB962C8B-B14F-4D97-AF65-F5344CB8AC3E}">
        <p14:creationId xmlns:p14="http://schemas.microsoft.com/office/powerpoint/2010/main" val="3313387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Slide - Title, Small Chart, Logo,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sp>
        <p:nvSpPr>
          <p:cNvPr id="7" name="Rectangle 6">
            <a:extLst>
              <a:ext uri="{FF2B5EF4-FFF2-40B4-BE49-F238E27FC236}">
                <a16:creationId xmlns:a16="http://schemas.microsoft.com/office/drawing/2014/main" id="{50018502-2F86-4D00-9C60-5B7D336CCF6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4612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Slide - Title, Large Chart,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1017773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2"/>
            <a:ext cx="10515600" cy="4189413"/>
          </a:xfrm>
        </p:spPr>
        <p:txBody>
          <a:bodyPr/>
          <a:lstStyle>
            <a:lvl1pPr>
              <a:defRPr>
                <a:solidFill>
                  <a:srgbClr val="728591"/>
                </a:solidFill>
              </a:defRPr>
            </a:lvl1pPr>
          </a:lstStyle>
          <a:p>
            <a:r>
              <a:rPr lang="en-US" dirty="0"/>
              <a:t>Small SmartArt Graphic</a:t>
            </a:r>
          </a:p>
        </p:txBody>
      </p:sp>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7" name="Rectangle 6">
            <a:extLst>
              <a:ext uri="{FF2B5EF4-FFF2-40B4-BE49-F238E27FC236}">
                <a16:creationId xmlns:a16="http://schemas.microsoft.com/office/drawing/2014/main" id="{6DDC85C9-0A65-40B2-861F-FA84855B4033}"/>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78220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7"/>
            <a:ext cx="10515600" cy="5172075"/>
          </a:xfrm>
        </p:spPr>
        <p:txBody>
          <a:bodyPr/>
          <a:lstStyle>
            <a:lvl1pPr>
              <a:defRPr>
                <a:solidFill>
                  <a:srgbClr val="728591"/>
                </a:solidFill>
              </a:defRPr>
            </a:lvl1pPr>
          </a:lstStyle>
          <a:p>
            <a:r>
              <a:rPr lang="en-US" dirty="0"/>
              <a:t>Large SmartArt Graphic</a:t>
            </a:r>
          </a:p>
        </p:txBody>
      </p:sp>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Tree>
    <p:extLst>
      <p:ext uri="{BB962C8B-B14F-4D97-AF65-F5344CB8AC3E}">
        <p14:creationId xmlns:p14="http://schemas.microsoft.com/office/powerpoint/2010/main" val="223644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DF6EA0BC-30BC-4912-82D7-A661DB086501}"/>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33835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mage Slide - Small Image, Title, Bar, Logo">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Rectangle 7">
            <a:extLst>
              <a:ext uri="{FF2B5EF4-FFF2-40B4-BE49-F238E27FC236}">
                <a16:creationId xmlns:a16="http://schemas.microsoft.com/office/drawing/2014/main" id="{633A37A6-92DB-416E-BDA8-7B109BEEF6D6}"/>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71410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and Content Slide - Small Image, Text, Title, Bar, Logo">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186523" y="1775339"/>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9" cy="4201670"/>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754A2FEB-6622-424B-82F0-54FA09D6C9C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0919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mage and Content Slide 2 - Small Image, Text, Title, Bar, Logo">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6776989" y="1896631"/>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4" y="1360900"/>
            <a:ext cx="6395159" cy="4201670"/>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4547D87-4C8A-4308-8B70-74E9DEA07BCF}"/>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93443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Slide - Medium Image, Title, Bar">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1740065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 and Content Slide - Medium Image, Text, Title, Bar">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208717" y="1290869"/>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2" y="1290987"/>
            <a:ext cx="6688121" cy="5127568"/>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649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mage and Content Slide 2 - Medium Image, Text, Title, Bar">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7035645" y="1311318"/>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4" y="1311318"/>
            <a:ext cx="6688121" cy="5127568"/>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2597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p:nvSpPr>
        <p:spPr>
          <a:xfrm>
            <a:off x="104775" y="6650830"/>
            <a:ext cx="27432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889036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Slide - Logo, Bar, No Image">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7" name="Rectangle 6"/>
          <p:cNvSpPr/>
          <p:nvPr/>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1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
        <p:nvSpPr>
          <p:cNvPr id="8" name="Rectangle 7">
            <a:extLst>
              <a:ext uri="{FF2B5EF4-FFF2-40B4-BE49-F238E27FC236}">
                <a16:creationId xmlns:a16="http://schemas.microsoft.com/office/drawing/2014/main" id="{38B00B96-2691-4F9C-B8B0-49A62A00E2AC}"/>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01187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Divider Slide - Logo, Bar, Image">
    <p:spTree>
      <p:nvGrpSpPr>
        <p:cNvPr id="1" name=""/>
        <p:cNvGrpSpPr/>
        <p:nvPr/>
      </p:nvGrpSpPr>
      <p:grpSpPr>
        <a:xfrm>
          <a:off x="0" y="0"/>
          <a:ext cx="0" cy="0"/>
          <a:chOff x="0" y="0"/>
          <a:chExt cx="0" cy="0"/>
        </a:xfrm>
      </p:grpSpPr>
      <p:sp>
        <p:nvSpPr>
          <p:cNvPr id="12" name="Rectangle 11"/>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7" name="Rectangle 6"/>
          <p:cNvSpPr/>
          <p:nvPr/>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1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Click icon to add picture</a:t>
            </a:r>
          </a:p>
        </p:txBody>
      </p:sp>
      <p:sp>
        <p:nvSpPr>
          <p:cNvPr id="8" name="Rectangle 7">
            <a:extLst>
              <a:ext uri="{FF2B5EF4-FFF2-40B4-BE49-F238E27FC236}">
                <a16:creationId xmlns:a16="http://schemas.microsoft.com/office/drawing/2014/main" id="{8F690785-0F52-4640-A06D-44CFA8F6D3F9}"/>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60763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62F1B84-5078-458B-B356-D01FC2FDDE0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9117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977837" y="70131"/>
            <a:ext cx="576919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77837" y="400041"/>
            <a:ext cx="576919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B2344C22-1EE7-4C6D-99CF-8156B6EB33D4}"/>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58128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356C-2B19-4E50-92CE-C5A3939CDA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55D021-440B-48D6-83B5-C07E6F6E51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BC041-0719-4CCF-A42F-0223FD3F941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AE37E0C-391E-4E2E-80E9-1664A449BC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7A6640-718E-48F5-916A-A80408BDAFE6}"/>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144056548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B3D0-26B2-4635-99F6-5A5EBF98BE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98012-8F99-4A58-BEE2-F1AED4BFCC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4EF8A-0034-48F6-825D-D19EF88EB09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8E87103-79A8-4E81-8A28-B29A83DFD3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4EEA76-A340-4CE1-ACA9-0D61DC9DEEE4}"/>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733873718"/>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2740-608A-47DC-A033-4A94E26AEC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A5AE0-B47D-45B5-B965-1E392BE69F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6715DC-AC6F-46E7-9E5A-21EA1A120D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41D0E24-867D-49BD-8CAF-8D89FD4EEC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B33FB-ED56-4856-A096-B0F56386844C}"/>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100824005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2568-C512-4AD8-81AC-498EB9ACC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285D-C4D9-4BAF-9F4F-7A7C93118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1C6C70-8DA4-4D24-9E26-9AEC3D9E9B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109CE4-ADA4-4B5F-9861-08C6444863A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6E8786E-CE4F-4A66-9250-52AAC2E58B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874D65-CF22-43BB-B611-E415A34664ED}"/>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380291096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DD00-C3C9-4D89-9A99-6F0CCB9521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14BE5-908C-4B93-8A60-A7C064B9C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29E9C-3C09-41A5-BEED-F9760E0902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AC2E73-3BA4-455E-966D-33413F9CC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CDE72-2C3D-4649-BCA4-7931E04FDE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4D314-C365-4E2D-BEAC-3E3CE713979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58DC3D0-4649-486A-82C5-9CD68FA2852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EE17AA9-1E77-41A2-A23F-7B24CFF00BCB}"/>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411235011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12E5-6F19-4BD8-BDA0-39D4F96081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AF124E-2922-46A6-ABC8-FC31B59DF7D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D13AB7B-7051-4C5E-9E8A-7E80857830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088839-788F-4CFF-A0AE-0DB3C250031A}"/>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1304004635"/>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A5E3AD-DAAA-48C2-812E-9124654823E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A67E5F2-7AA7-4428-BCAB-2711C14AFB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6F16E10-1805-4B8B-860F-88C5A31CBE6F}"/>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678628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2407-8862-449D-86DA-A3621173D5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8CA73-72B4-40EE-8283-F8D79AF2C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3A94E-DB02-4B4B-B41C-2E0B2AEA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017C4-4EB7-4A1E-9F87-6080E24F6C9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E1B044C-3795-4D52-88B8-FBF6EC977E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4277C-0FB5-4CCC-A029-5EA3A71058C7}"/>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307809632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0649-7DE8-45A6-8EE2-E1222BF8C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72FA28-86B3-418D-B775-3160C2C33F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A260FA-AEF3-4790-A1AE-BA324226E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181D7A-E3BE-41CD-B5E9-A2CF3A291D2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D96FA06-1DD3-4DCD-AA2C-CE36A67549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D2548E-32E5-4803-9AA5-C6625E1B7D4C}"/>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2306322609"/>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86AA-FB93-4799-97B9-61A3D8EE7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82B100-B90C-4191-A351-EB51F7B495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F135B-7F79-4FC7-85F8-791120B8E25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2F0CFD8-27C1-4DFF-9FDB-E500FE30B5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59736E-7E68-41CD-983D-DA7FFB814672}"/>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213298576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250084" y="70131"/>
            <a:ext cx="6171648"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250084" y="400041"/>
            <a:ext cx="6171648"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CF5CCA2-1B17-4E77-90B8-4BE17853196C}"/>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21548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1C2F9D-5388-4BE5-BD04-B97EC098B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2E539C-1452-40CA-B045-AF8007D9BE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5F271-4A4D-4D8D-B5FE-C6A0003931E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A6CE8D3-AB76-47D1-A86D-ED98E4745E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39DD0F-5E92-4243-8677-34DE9686DEB6}"/>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1597522984"/>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62F1B84-5078-458B-B356-D01FC2FDDE0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3229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62F1B84-5078-458B-B356-D01FC2FDDE0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9135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954165" y="70131"/>
            <a:ext cx="747370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54165" y="400041"/>
            <a:ext cx="747370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FECF8ED-B03D-49CD-954B-AA7D16C7A515}"/>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7770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137045" y="70131"/>
            <a:ext cx="651953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137045" y="400041"/>
            <a:ext cx="651953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A020F6C-2597-41E7-9411-DC3FC4BB395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4850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9" r:id="rId9"/>
    <p:sldLayoutId id="2147483680" r:id="rId10"/>
    <p:sldLayoutId id="2147483669" r:id="rId11"/>
    <p:sldLayoutId id="2147483670" r:id="rId12"/>
    <p:sldLayoutId id="2147483671" r:id="rId13"/>
    <p:sldLayoutId id="2147483672" r:id="rId14"/>
    <p:sldLayoutId id="2147483673" r:id="rId15"/>
    <p:sldLayoutId id="2147483674" r:id="rId16"/>
    <p:sldLayoutId id="2147483681" r:id="rId17"/>
    <p:sldLayoutId id="2147483682" r:id="rId18"/>
    <p:sldLayoutId id="2147483675" r:id="rId19"/>
    <p:sldLayoutId id="2147483683" r:id="rId20"/>
    <p:sldLayoutId id="2147483684" r:id="rId21"/>
    <p:sldLayoutId id="2147483676" r:id="rId22"/>
    <p:sldLayoutId id="2147483677" r:id="rId23"/>
    <p:sldLayoutId id="2147483678" r:id="rId2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BA280F-DF96-405D-8B44-72E350287B89}" type="datetimeFigureOut">
              <a:rPr lang="en-US" smtClean="0"/>
              <a:t>2/27/2025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FE2586-1F8A-45C6-B052-E9308D5065B0}" type="slidenum">
              <a:rPr lang="en-US" smtClean="0"/>
              <a:t>‹#›</a:t>
            </a:fld>
            <a:endParaRPr lang="en-US" dirty="0"/>
          </a:p>
        </p:txBody>
      </p:sp>
    </p:spTree>
    <p:extLst>
      <p:ext uri="{BB962C8B-B14F-4D97-AF65-F5344CB8AC3E}">
        <p14:creationId xmlns:p14="http://schemas.microsoft.com/office/powerpoint/2010/main" val="4497147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35"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0F757-FA9B-4E28-B06E-DD051A341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0B4B7-13EF-4FA9-BABE-4144993A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8D9E9-EB9D-4F5E-B6F3-700384A17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20B569FC-BF3D-424F-98E3-2ABF54D54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C168996-5B07-4A1A-B7CF-1C9545A6C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15232468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184126"/>
            <a:ext cx="7933039" cy="557215"/>
          </a:xfrm>
        </p:spPr>
        <p:txBody>
          <a:bodyPr>
            <a:noAutofit/>
          </a:bodyPr>
          <a:lstStyle/>
          <a:p>
            <a:r>
              <a:rPr lang="en-US" sz="2800" b="1" dirty="0">
                <a:solidFill>
                  <a:schemeClr val="tx1"/>
                </a:solidFill>
              </a:rPr>
              <a:t>NC Division of Coastal Management</a:t>
            </a:r>
          </a:p>
        </p:txBody>
      </p:sp>
      <p:pic>
        <p:nvPicPr>
          <p:cNvPr id="6" name="Picture 5">
            <a:extLst>
              <a:ext uri="{FF2B5EF4-FFF2-40B4-BE49-F238E27FC236}">
                <a16:creationId xmlns:a16="http://schemas.microsoft.com/office/drawing/2014/main" id="{0AF08736-9D57-4F9E-A8D8-929054EF8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4985" y="3694504"/>
            <a:ext cx="2246745" cy="2635597"/>
          </a:xfrm>
          <a:prstGeom prst="rect">
            <a:avLst/>
          </a:prstGeom>
          <a:solidFill>
            <a:schemeClr val="bg1"/>
          </a:solidFill>
        </p:spPr>
      </p:pic>
      <p:sp>
        <p:nvSpPr>
          <p:cNvPr id="5" name="TextBox 4">
            <a:extLst>
              <a:ext uri="{FF2B5EF4-FFF2-40B4-BE49-F238E27FC236}">
                <a16:creationId xmlns:a16="http://schemas.microsoft.com/office/drawing/2014/main" id="{53B31434-12B6-00F0-0528-B0709C7308B1}"/>
              </a:ext>
            </a:extLst>
          </p:cNvPr>
          <p:cNvSpPr txBox="1"/>
          <p:nvPr/>
        </p:nvSpPr>
        <p:spPr>
          <a:xfrm>
            <a:off x="499871" y="1663179"/>
            <a:ext cx="7661767" cy="473975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NC Department of Environmental Quality</a:t>
            </a:r>
          </a:p>
          <a:p>
            <a:r>
              <a:rPr lang="en-US" sz="2400" dirty="0">
                <a:latin typeface="Times New Roman" panose="02020603050405020304" pitchFamily="18" charset="0"/>
                <a:cs typeface="Times New Roman" panose="02020603050405020304" pitchFamily="18" charset="0"/>
              </a:rPr>
              <a:t>Division of Coastal Management</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15A NCAC 07H .0306 Ocean Hazard Area</a:t>
            </a:r>
          </a:p>
          <a:p>
            <a:endParaRPr lang="en-US" sz="2800" b="1" i="1" dirty="0">
              <a:latin typeface="Times New Roman" panose="02020603050405020304" pitchFamily="18" charset="0"/>
              <a:cs typeface="Times New Roman" panose="02020603050405020304" pitchFamily="18" charset="0"/>
            </a:endParaRPr>
          </a:p>
          <a:p>
            <a:endParaRPr lang="en-US" sz="2800" b="1" i="1" dirty="0">
              <a:latin typeface="Times New Roman" panose="02020603050405020304" pitchFamily="18" charset="0"/>
              <a:cs typeface="Times New Roman" panose="02020603050405020304" pitchFamily="18" charset="0"/>
            </a:endParaRPr>
          </a:p>
          <a:p>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Cameron Luck</a:t>
            </a:r>
          </a:p>
          <a:p>
            <a:r>
              <a:rPr lang="en-US" sz="2400" b="1" i="1" dirty="0">
                <a:latin typeface="Times New Roman" panose="02020603050405020304" pitchFamily="18" charset="0"/>
                <a:cs typeface="Times New Roman" panose="02020603050405020304" pitchFamily="18" charset="0"/>
              </a:rPr>
              <a:t>February 27, 2025</a:t>
            </a:r>
          </a:p>
          <a:p>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5760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41539-5086-0CF8-B4D4-039354CCA644}"/>
            </a:ext>
          </a:extLst>
        </p:cNvPr>
        <p:cNvGrpSpPr/>
        <p:nvPr/>
      </p:nvGrpSpPr>
      <p:grpSpPr>
        <a:xfrm>
          <a:off x="0" y="0"/>
          <a:ext cx="0" cy="0"/>
          <a:chOff x="0" y="0"/>
          <a:chExt cx="0" cy="0"/>
        </a:xfrm>
      </p:grpSpPr>
      <p:sp>
        <p:nvSpPr>
          <p:cNvPr id="46" name="Slide Number Placeholder 3">
            <a:extLst>
              <a:ext uri="{FF2B5EF4-FFF2-40B4-BE49-F238E27FC236}">
                <a16:creationId xmlns:a16="http://schemas.microsoft.com/office/drawing/2014/main" id="{941E53B0-BB85-59F6-FC58-81F8CD6C7290}"/>
              </a:ext>
            </a:extLst>
          </p:cNvPr>
          <p:cNvSpPr>
            <a:spLocks noGrp="1"/>
          </p:cNvSpPr>
          <p:nvPr>
            <p:ph type="sldNum" sz="quarter" idx="12"/>
          </p:nvPr>
        </p:nvSpPr>
        <p:spPr>
          <a:xfrm>
            <a:off x="104775" y="6650830"/>
            <a:ext cx="2743200" cy="138112"/>
          </a:xfrm>
        </p:spPr>
        <p:txBody>
          <a:bodyPr/>
          <a:lstStyle/>
          <a:p>
            <a:fld id="{11F27F3A-B3E9-41ED-AF8F-A365F10BB65F}" type="slidenum">
              <a:rPr lang="en-US" smtClean="0"/>
              <a:pPr/>
              <a:t>10</a:t>
            </a:fld>
            <a:endParaRPr lang="en-US" dirty="0"/>
          </a:p>
        </p:txBody>
      </p:sp>
      <p:sp>
        <p:nvSpPr>
          <p:cNvPr id="2" name="Title 1">
            <a:extLst>
              <a:ext uri="{FF2B5EF4-FFF2-40B4-BE49-F238E27FC236}">
                <a16:creationId xmlns:a16="http://schemas.microsoft.com/office/drawing/2014/main" id="{FF8FF169-73A1-F142-AF7B-230E94EE16CB}"/>
              </a:ext>
            </a:extLst>
          </p:cNvPr>
          <p:cNvSpPr>
            <a:spLocks noGrp="1"/>
          </p:cNvSpPr>
          <p:nvPr>
            <p:ph type="title"/>
          </p:nvPr>
        </p:nvSpPr>
        <p:spPr>
          <a:xfrm>
            <a:off x="838200" y="201233"/>
            <a:ext cx="9878568" cy="557215"/>
          </a:xfrm>
        </p:spPr>
        <p:txBody>
          <a:bodyPr>
            <a:noAutofit/>
          </a:bodyPr>
          <a:lstStyle/>
          <a:p>
            <a:r>
              <a:rPr lang="en-US" sz="3200" b="1" dirty="0">
                <a:solidFill>
                  <a:schemeClr val="tx1"/>
                </a:solidFill>
              </a:rPr>
              <a:t>15A NCAC 07H .0306(g) – Technical Change #2</a:t>
            </a:r>
          </a:p>
        </p:txBody>
      </p:sp>
      <p:sp>
        <p:nvSpPr>
          <p:cNvPr id="3" name="TextBox 2">
            <a:extLst>
              <a:ext uri="{FF2B5EF4-FFF2-40B4-BE49-F238E27FC236}">
                <a16:creationId xmlns:a16="http://schemas.microsoft.com/office/drawing/2014/main" id="{31A169B1-D619-0681-82A4-0423A6D67076}"/>
              </a:ext>
            </a:extLst>
          </p:cNvPr>
          <p:cNvSpPr txBox="1"/>
          <p:nvPr/>
        </p:nvSpPr>
        <p:spPr>
          <a:xfrm>
            <a:off x="291192" y="915787"/>
            <a:ext cx="11609615" cy="3939540"/>
          </a:xfrm>
          <a:prstGeom prst="rect">
            <a:avLst/>
          </a:prstGeom>
          <a:noFill/>
        </p:spPr>
        <p:txBody>
          <a:bodyPr wrap="square" rtlCol="0">
            <a:spAutoFit/>
          </a:bodyPr>
          <a:lstStyle/>
          <a:p>
            <a:pPr marL="914400" indent="-914400"/>
            <a:endParaRPr lang="en-US" sz="1800" spc="-15" dirty="0">
              <a:effectLst/>
              <a:latin typeface="Times New Roman" panose="02020603050405020304" pitchFamily="18" charset="0"/>
              <a:ea typeface="Times New Roman" panose="02020603050405020304" pitchFamily="18" charset="0"/>
            </a:endParaRPr>
          </a:p>
          <a:p>
            <a:pPr marL="914400" indent="-914400"/>
            <a:endParaRPr lang="en-US" sz="1800" spc="-15" dirty="0">
              <a:effectLst/>
              <a:latin typeface="Times New Roman" panose="02020603050405020304" pitchFamily="18" charset="0"/>
              <a:ea typeface="Times New Roman" panose="02020603050405020304" pitchFamily="18" charset="0"/>
            </a:endParaRPr>
          </a:p>
          <a:p>
            <a:pPr marL="914400" indent="-914400"/>
            <a:endParaRPr lang="en-US" spc="-15" dirty="0">
              <a:latin typeface="Times New Roman" panose="02020603050405020304" pitchFamily="18" charset="0"/>
              <a:ea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(g) 	Permits shall include the condition that any structure shall be relocated or dismantled when it becomes imminently threatened by changes in shoreline configuration as defined in 15A NCAC 07H .0308</a:t>
            </a:r>
            <a:r>
              <a:rPr lang="en-US" sz="2000" b="0" i="0" u="sng" strike="noStrike" baseline="0" dirty="0">
                <a:solidFill>
                  <a:srgbClr val="000000"/>
                </a:solidFill>
                <a:highlight>
                  <a:srgbClr val="FFFF00"/>
                </a:highlight>
                <a:latin typeface="Times New Roman" panose="02020603050405020304" pitchFamily="18" charset="0"/>
              </a:rPr>
              <a:t>(b)(2)(B)</a:t>
            </a:r>
            <a:r>
              <a:rPr lang="en-US" sz="2000" b="0" i="0" u="none" strike="sngStrike" baseline="0" dirty="0">
                <a:solidFill>
                  <a:srgbClr val="000000"/>
                </a:solidFill>
                <a:latin typeface="Times New Roman" panose="02020603050405020304" pitchFamily="18" charset="0"/>
              </a:rPr>
              <a:t>(a)(2)(B)</a:t>
            </a:r>
            <a:r>
              <a:rPr lang="en-US" sz="2000" b="0" i="0" u="none" strike="noStrike" baseline="0" dirty="0">
                <a:solidFill>
                  <a:srgbClr val="000000"/>
                </a:solidFill>
                <a:latin typeface="Times New Roman" panose="02020603050405020304" pitchFamily="18" charset="0"/>
              </a:rPr>
              <a:t>. Any such structure shall be relocated or dismantled within eight years of the time when it becomes imminently threatened, and in any case upon its collapse or subsidence. However, if natural shoreline recovery or beach fill takes place within eight years of the time the structure becomes imminently threatened, so that the structure is no longer imminently threatened, then it need not be relocated or dismantled. This permit condition shall not affect the permit holder's right to seek authorization of temporary protective measures allowed pursuant to 15A NCAC 07H .0308</a:t>
            </a:r>
            <a:r>
              <a:rPr lang="en-US" sz="2000" b="0" i="0" u="sng" strike="noStrike" baseline="0" dirty="0">
                <a:solidFill>
                  <a:srgbClr val="000000"/>
                </a:solidFill>
                <a:highlight>
                  <a:srgbClr val="FFFF00"/>
                </a:highlight>
                <a:latin typeface="Times New Roman" panose="02020603050405020304" pitchFamily="18" charset="0"/>
              </a:rPr>
              <a:t>(b)(2)</a:t>
            </a:r>
            <a:r>
              <a:rPr lang="en-US" sz="2000" b="0" i="0" u="none" strike="sngStrike" baseline="0" dirty="0">
                <a:solidFill>
                  <a:srgbClr val="000000"/>
                </a:solidFill>
                <a:latin typeface="Times New Roman" panose="02020603050405020304" pitchFamily="18" charset="0"/>
              </a:rPr>
              <a:t>(a)(2). </a:t>
            </a:r>
            <a:endParaRPr lang="en-US" sz="2000" strike="sngStrike" spc="0" dirty="0">
              <a:effectLst/>
              <a:latin typeface="Times New Roman" panose="02020603050405020304" pitchFamily="18" charset="0"/>
              <a:ea typeface="Times New Roman" panose="02020603050405020304" pitchFamily="18" charset="0"/>
            </a:endParaRPr>
          </a:p>
          <a:p>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4140180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287968-B01B-4E45-820F-A00A89733DEF}"/>
              </a:ext>
            </a:extLst>
          </p:cNvPr>
          <p:cNvSpPr txBox="1"/>
          <p:nvPr/>
        </p:nvSpPr>
        <p:spPr>
          <a:xfrm>
            <a:off x="0" y="895350"/>
            <a:ext cx="12192000" cy="5078313"/>
          </a:xfrm>
          <a:prstGeom prst="rect">
            <a:avLst/>
          </a:prstGeom>
          <a:noFill/>
        </p:spPr>
        <p:txBody>
          <a:bodyPr wrap="square" rtlCol="0">
            <a:spAutoFit/>
          </a:bodyPr>
          <a:lstStyle/>
          <a:p>
            <a:pPr lvl="1"/>
            <a:endParaRPr lang="en-US" sz="2400" b="1" i="1"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b="1" i="1"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b="1" i="1" dirty="0">
              <a:latin typeface="Times New Roman" panose="02020603050405020304" pitchFamily="18" charset="0"/>
              <a:ea typeface="MS Mincho" panose="02020609040205080304" pitchFamily="49" charset="-128"/>
              <a:cs typeface="Times New Roman" panose="02020603050405020304" pitchFamily="18" charset="0"/>
            </a:endParaRPr>
          </a:p>
          <a:p>
            <a:pPr marL="0" lvl="1" algn="ctr"/>
            <a:endParaRPr lang="en-US" sz="2400" b="1" i="1" dirty="0">
              <a:latin typeface="Times New Roman" panose="02020603050405020304" pitchFamily="18" charset="0"/>
              <a:ea typeface="MS Mincho" panose="02020609040205080304" pitchFamily="49" charset="-128"/>
              <a:cs typeface="Times New Roman" panose="02020603050405020304" pitchFamily="18" charset="0"/>
            </a:endParaRPr>
          </a:p>
          <a:p>
            <a:pPr marL="0" lvl="1" algn="ctr"/>
            <a:endParaRPr lang="en-US" sz="2400" b="1" i="1" dirty="0">
              <a:latin typeface="Times New Roman" panose="02020603050405020304" pitchFamily="18" charset="0"/>
              <a:ea typeface="MS Mincho" panose="02020609040205080304" pitchFamily="49" charset="-128"/>
              <a:cs typeface="Times New Roman" panose="02020603050405020304" pitchFamily="18" charset="0"/>
            </a:endParaRPr>
          </a:p>
          <a:p>
            <a:pPr marL="0" lvl="1" algn="ctr"/>
            <a:endParaRPr lang="en-US" sz="2400" b="1" i="1" dirty="0">
              <a:latin typeface="Times New Roman" panose="02020603050405020304" pitchFamily="18" charset="0"/>
              <a:ea typeface="MS Mincho" panose="02020609040205080304" pitchFamily="49" charset="-128"/>
              <a:cs typeface="Times New Roman" panose="02020603050405020304" pitchFamily="18" charset="0"/>
            </a:endParaRPr>
          </a:p>
          <a:p>
            <a:pPr marL="0" lvl="1" algn="ctr"/>
            <a:r>
              <a:rPr lang="en-US" sz="3600" b="1" i="1" dirty="0">
                <a:latin typeface="Times New Roman" panose="02020603050405020304" pitchFamily="18" charset="0"/>
                <a:ea typeface="MS Mincho" panose="02020609040205080304" pitchFamily="49" charset="-128"/>
                <a:cs typeface="Times New Roman" panose="02020603050405020304" pitchFamily="18" charset="0"/>
              </a:rPr>
              <a:t>Questions?</a:t>
            </a:r>
          </a:p>
          <a:p>
            <a:pPr lvl="1"/>
            <a:endParaRPr lang="en-US" sz="2400" b="1" i="1"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pPr lvl="1"/>
            <a:endParaRPr lang="en-US" dirty="0"/>
          </a:p>
          <a:p>
            <a:pPr marL="285744" indent="-285744">
              <a:buFont typeface="Arial" panose="020B0604020202020204" pitchFamily="34" charset="0"/>
              <a:buChar char="•"/>
            </a:pPr>
            <a:endParaRPr lang="en-US" b="0" dirty="0">
              <a:latin typeface="+mn-lt"/>
            </a:endParaRPr>
          </a:p>
          <a:p>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2765146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287968-B01B-4E45-820F-A00A89733DEF}"/>
              </a:ext>
            </a:extLst>
          </p:cNvPr>
          <p:cNvSpPr txBox="1"/>
          <p:nvPr/>
        </p:nvSpPr>
        <p:spPr>
          <a:xfrm>
            <a:off x="0" y="895350"/>
            <a:ext cx="12192000" cy="5355312"/>
          </a:xfrm>
          <a:prstGeom prst="rect">
            <a:avLst/>
          </a:prstGeom>
          <a:noFill/>
        </p:spPr>
        <p:txBody>
          <a:bodyPr wrap="square" rtlCol="0">
            <a:spAutoFit/>
          </a:bodyPr>
          <a:lstStyle/>
          <a:p>
            <a:pPr marL="342900" indent="-342900">
              <a:buFont typeface="Arial" panose="020B0604020202020204" pitchFamily="34" charset="0"/>
              <a:buChar char="•"/>
            </a:pPr>
            <a:endParaRPr lang="en-US" sz="2400" i="1" dirty="0">
              <a:effectLst/>
              <a:latin typeface="Cambria" panose="02040503050406030204" pitchFamily="18" charset="0"/>
              <a:ea typeface="MS Mincho" panose="02020609040205080304" pitchFamily="49" charset="-128"/>
              <a:cs typeface="Times New Roman" panose="02020603050405020304" pitchFamily="18" charset="0"/>
            </a:endParaRPr>
          </a:p>
          <a:p>
            <a:pPr marL="80010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the November 2024 CRC Meeting, the commission identified a portion of 07H .0306 and questioned the Division’s enforcement of that rule. </a:t>
            </a:r>
          </a:p>
          <a:p>
            <a:pPr lvl="1"/>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Two specific sections of 7H .0306 were discussed: </a:t>
            </a:r>
          </a:p>
          <a:p>
            <a:pPr marL="80010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07H .0306(e) - Written acknowledgment of the development risks in the Ocean Hazard Area (OHA) </a:t>
            </a:r>
          </a:p>
          <a:p>
            <a:pPr lvl="2"/>
            <a:endParaRPr lang="en-US" sz="2400" dirty="0">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07H .0306(g) - Permit Condition requiring the dismantling or removal of an imminently threatened structure</a:t>
            </a:r>
            <a:endParaRPr lang="en-US" dirty="0"/>
          </a:p>
          <a:p>
            <a:pPr marL="285744" indent="-285744">
              <a:buFont typeface="Arial" panose="020B0604020202020204" pitchFamily="34" charset="0"/>
              <a:buChar char="•"/>
            </a:pPr>
            <a:endParaRPr lang="en-US" b="0" dirty="0">
              <a:latin typeface="+mn-lt"/>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 </a:t>
            </a:r>
          </a:p>
        </p:txBody>
      </p:sp>
      <p:sp>
        <p:nvSpPr>
          <p:cNvPr id="7" name="Title 2">
            <a:extLst>
              <a:ext uri="{FF2B5EF4-FFF2-40B4-BE49-F238E27FC236}">
                <a16:creationId xmlns:a16="http://schemas.microsoft.com/office/drawing/2014/main" id="{E4A267EA-6465-576E-7489-AEF5EBBFD5ED}"/>
              </a:ext>
            </a:extLst>
          </p:cNvPr>
          <p:cNvSpPr txBox="1">
            <a:spLocks/>
          </p:cNvSpPr>
          <p:nvPr/>
        </p:nvSpPr>
        <p:spPr>
          <a:xfrm>
            <a:off x="841089" y="240632"/>
            <a:ext cx="9944768" cy="4547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i="1" kern="1200">
                <a:solidFill>
                  <a:srgbClr val="288DC2"/>
                </a:solidFill>
                <a:latin typeface="Times New Roman" panose="02020603050405020304" pitchFamily="18" charset="0"/>
                <a:ea typeface="+mj-ea"/>
                <a:cs typeface="Times New Roman" panose="02020603050405020304" pitchFamily="18" charset="0"/>
              </a:defRPr>
            </a:lvl1pPr>
          </a:lstStyle>
          <a:p>
            <a:r>
              <a:rPr lang="en-US" sz="3200" b="1" dirty="0">
                <a:solidFill>
                  <a:schemeClr val="tx1"/>
                </a:solidFill>
              </a:rPr>
              <a:t>15A NCAC 07H .0306 – Review</a:t>
            </a:r>
          </a:p>
        </p:txBody>
      </p:sp>
    </p:spTree>
    <p:extLst>
      <p:ext uri="{BB962C8B-B14F-4D97-AF65-F5344CB8AC3E}">
        <p14:creationId xmlns:p14="http://schemas.microsoft.com/office/powerpoint/2010/main" val="193755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287968-B01B-4E45-820F-A00A89733DEF}"/>
              </a:ext>
            </a:extLst>
          </p:cNvPr>
          <p:cNvSpPr txBox="1"/>
          <p:nvPr/>
        </p:nvSpPr>
        <p:spPr>
          <a:xfrm>
            <a:off x="0" y="907238"/>
            <a:ext cx="12192000" cy="8125301"/>
          </a:xfrm>
          <a:prstGeom prst="rect">
            <a:avLst/>
          </a:prstGeom>
          <a:noFill/>
        </p:spPr>
        <p:txBody>
          <a:bodyPr wrap="square" rtlCol="0">
            <a:spAutoFit/>
          </a:bodyPr>
          <a:lstStyle/>
          <a:p>
            <a:pPr marL="800100" lvl="1" indent="-342900">
              <a:buFont typeface="Arial" panose="020B0604020202020204" pitchFamily="34" charset="0"/>
              <a:buChar char="•"/>
            </a:pPr>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CRC rule established the OHA under Section .0300 </a:t>
            </a:r>
          </a:p>
          <a:p>
            <a:pPr marL="800100" lvl="1" indent="-342900">
              <a:buFont typeface="Arial" panose="020B0604020202020204" pitchFamily="34" charset="0"/>
              <a:buChar char="•"/>
            </a:pPr>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OHA encompasses several AECs:</a:t>
            </a:r>
          </a:p>
          <a:p>
            <a:pPr marL="1257300" lvl="2"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Ocean Erodible Area </a:t>
            </a:r>
          </a:p>
          <a:p>
            <a:pPr marL="1257300" lvl="2"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Inlet Hazard Area </a:t>
            </a:r>
          </a:p>
          <a:p>
            <a:pPr marL="1257300" lvl="2"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Unvegetated Beach Area</a:t>
            </a:r>
          </a:p>
          <a:p>
            <a:pPr marL="1257300" lvl="2"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State Ports Inlet Management Area </a:t>
            </a:r>
          </a:p>
          <a:p>
            <a:pPr lvl="2"/>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07H .0306 specifically provides General Use Standards for OHAs</a:t>
            </a:r>
          </a:p>
          <a:p>
            <a:pPr marL="800100" lvl="1" indent="-342900">
              <a:buFont typeface="Arial" panose="020B0604020202020204" pitchFamily="34" charset="0"/>
              <a:buChar char="•"/>
            </a:pPr>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Objective: regulate development within OHA AECs to ensure any activity or development being proposed aligns with safety and environmental preservation standards of the CAMA.</a:t>
            </a:r>
          </a:p>
          <a:p>
            <a:pPr marL="1257300" lvl="2" indent="-342900">
              <a:buFont typeface="Arial" panose="020B0604020202020204" pitchFamily="34" charset="0"/>
              <a:buChar char="•"/>
            </a:pPr>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1200150" lvl="2" indent="-285750">
              <a:buFont typeface="Arial" panose="020B0604020202020204" pitchFamily="34" charset="0"/>
              <a:buChar char="•"/>
            </a:pPr>
            <a:endParaRPr lang="en-US" dirty="0">
              <a:latin typeface="Aptos" panose="020B0004020202020204" pitchFamily="34" charset="0"/>
              <a:ea typeface="MS Mincho" panose="02020609040205080304" pitchFamily="49" charset="-128"/>
              <a:cs typeface="Times New Roman" panose="02020603050405020304" pitchFamily="18" charset="0"/>
            </a:endParaRPr>
          </a:p>
          <a:p>
            <a:pPr marL="1257300" lvl="2" indent="-342900">
              <a:buFont typeface="Arial" panose="020B0604020202020204" pitchFamily="34" charset="0"/>
              <a:buChar char="•"/>
            </a:pPr>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1257300" lvl="2" indent="-342900">
              <a:buFont typeface="Arial" panose="020B0604020202020204" pitchFamily="34" charset="0"/>
              <a:buChar char="•"/>
            </a:pPr>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1257300" lvl="2" indent="-342900">
              <a:buFont typeface="Arial" panose="020B0604020202020204" pitchFamily="34" charset="0"/>
              <a:buChar char="•"/>
            </a:pPr>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80010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p>
          <a:p>
            <a:pPr marL="285744" indent="-285744">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 </a:t>
            </a:r>
          </a:p>
        </p:txBody>
      </p:sp>
      <p:sp>
        <p:nvSpPr>
          <p:cNvPr id="5" name="Title 2">
            <a:extLst>
              <a:ext uri="{FF2B5EF4-FFF2-40B4-BE49-F238E27FC236}">
                <a16:creationId xmlns:a16="http://schemas.microsoft.com/office/drawing/2014/main" id="{AA3D7B91-1EDB-B32A-2008-0BCB91B5F531}"/>
              </a:ext>
            </a:extLst>
          </p:cNvPr>
          <p:cNvSpPr txBox="1">
            <a:spLocks/>
          </p:cNvSpPr>
          <p:nvPr/>
        </p:nvSpPr>
        <p:spPr>
          <a:xfrm>
            <a:off x="841089" y="240632"/>
            <a:ext cx="9944768" cy="4547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i="1" kern="1200">
                <a:solidFill>
                  <a:srgbClr val="288DC2"/>
                </a:solidFill>
                <a:latin typeface="Times New Roman" panose="02020603050405020304" pitchFamily="18" charset="0"/>
                <a:ea typeface="+mj-ea"/>
                <a:cs typeface="Times New Roman" panose="02020603050405020304" pitchFamily="18" charset="0"/>
              </a:defRPr>
            </a:lvl1pPr>
          </a:lstStyle>
          <a:p>
            <a:r>
              <a:rPr lang="en-US" sz="3200" b="1" dirty="0">
                <a:solidFill>
                  <a:schemeClr val="tx1"/>
                </a:solidFill>
              </a:rPr>
              <a:t>15A NCAC 07H .0306 – Background</a:t>
            </a:r>
          </a:p>
        </p:txBody>
      </p:sp>
    </p:spTree>
    <p:extLst>
      <p:ext uri="{BB962C8B-B14F-4D97-AF65-F5344CB8AC3E}">
        <p14:creationId xmlns:p14="http://schemas.microsoft.com/office/powerpoint/2010/main" val="301184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287968-B01B-4E45-820F-A00A89733DEF}"/>
              </a:ext>
            </a:extLst>
          </p:cNvPr>
          <p:cNvSpPr txBox="1"/>
          <p:nvPr/>
        </p:nvSpPr>
        <p:spPr>
          <a:xfrm>
            <a:off x="0" y="895350"/>
            <a:ext cx="12192000" cy="5262979"/>
          </a:xfrm>
          <a:prstGeom prst="rect">
            <a:avLst/>
          </a:prstGeom>
          <a:noFill/>
        </p:spPr>
        <p:txBody>
          <a:bodyPr wrap="square" rtlCol="0">
            <a:spAutoFit/>
          </a:bodyPr>
          <a:lstStyle/>
          <a:p>
            <a:pPr marL="342900" indent="-342900">
              <a:buFont typeface="Arial" panose="020B0604020202020204" pitchFamily="34" charset="0"/>
              <a:buChar char="•"/>
            </a:pPr>
            <a:endParaRPr lang="en-US" sz="2400" i="1" dirty="0">
              <a:effectLst/>
              <a:latin typeface="Cambria" panose="02040503050406030204" pitchFamily="18" charset="0"/>
              <a:ea typeface="MS Mincho" panose="02020609040205080304" pitchFamily="49" charset="-128"/>
              <a:cs typeface="Times New Roman" panose="02020603050405020304" pitchFamily="18" charset="0"/>
            </a:endParaRPr>
          </a:p>
          <a:p>
            <a:pPr marL="800100" lvl="1"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15A NCAC 07H .0306(e) </a:t>
            </a:r>
            <a:r>
              <a:rPr lang="en-US" sz="2400" dirty="0">
                <a:latin typeface="Times New Roman" panose="02020603050405020304" pitchFamily="18" charset="0"/>
                <a:cs typeface="Times New Roman" panose="02020603050405020304" pitchFamily="18" charset="0"/>
              </a:rPr>
              <a:t>requires applicants proposing development within the OHA to “</a:t>
            </a:r>
            <a:r>
              <a:rPr lang="en-US" sz="2400" i="1" dirty="0">
                <a:latin typeface="Times New Roman" panose="02020603050405020304" pitchFamily="18" charset="0"/>
                <a:cs typeface="Times New Roman" panose="02020603050405020304" pitchFamily="18" charset="0"/>
              </a:rPr>
              <a:t>provide written acknowledgment to the Division of Coastal Management indicating the applicant is aware of the risks associated with development in this hazardous area and the limited suitability of this area for permanent structures. The acknowledgement shall state that the Coastal Resources Commission does not guarantee the safety of the development and assumes no liability for future damage to the development.”</a:t>
            </a:r>
          </a:p>
          <a:p>
            <a:pPr lvl="1"/>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Accomplished through the “Ocean Hazard AEC Notice” </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Informs </a:t>
            </a:r>
            <a:r>
              <a:rPr lang="en-US" sz="2400" u="sng" dirty="0">
                <a:latin typeface="Times New Roman" panose="02020603050405020304" pitchFamily="18" charset="0"/>
                <a:cs typeface="Times New Roman" panose="02020603050405020304" pitchFamily="18" charset="0"/>
              </a:rPr>
              <a:t>Property Owner</a:t>
            </a:r>
            <a:r>
              <a:rPr lang="en-US" sz="2400" dirty="0">
                <a:latin typeface="Times New Roman" panose="02020603050405020304" pitchFamily="18" charset="0"/>
                <a:cs typeface="Times New Roman" panose="02020603050405020304" pitchFamily="18" charset="0"/>
              </a:rPr>
              <a:t> of potential risks they may face when building within OHA</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Provides DCM with signed documentation of this acknowledgment</a:t>
            </a:r>
          </a:p>
          <a:p>
            <a:pPr lvl="1"/>
            <a:endParaRPr lang="en-US" dirty="0"/>
          </a:p>
          <a:p>
            <a:pPr marL="285744" indent="-285744">
              <a:buFont typeface="Arial" panose="020B0604020202020204" pitchFamily="34" charset="0"/>
              <a:buChar char="•"/>
            </a:pPr>
            <a:endParaRPr lang="en-US" b="0" dirty="0">
              <a:latin typeface="+mn-lt"/>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 </a:t>
            </a:r>
          </a:p>
        </p:txBody>
      </p:sp>
      <p:sp>
        <p:nvSpPr>
          <p:cNvPr id="7" name="Title 2">
            <a:extLst>
              <a:ext uri="{FF2B5EF4-FFF2-40B4-BE49-F238E27FC236}">
                <a16:creationId xmlns:a16="http://schemas.microsoft.com/office/drawing/2014/main" id="{8BD09FF3-AAF6-5891-AEDC-14EFD9B2CC85}"/>
              </a:ext>
            </a:extLst>
          </p:cNvPr>
          <p:cNvSpPr txBox="1">
            <a:spLocks/>
          </p:cNvSpPr>
          <p:nvPr/>
        </p:nvSpPr>
        <p:spPr>
          <a:xfrm>
            <a:off x="841088" y="240632"/>
            <a:ext cx="10595007" cy="4547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i="1" kern="1200">
                <a:solidFill>
                  <a:srgbClr val="288DC2"/>
                </a:solidFill>
                <a:latin typeface="Times New Roman" panose="02020603050405020304" pitchFamily="18" charset="0"/>
                <a:ea typeface="+mj-ea"/>
                <a:cs typeface="Times New Roman" panose="02020603050405020304" pitchFamily="18" charset="0"/>
              </a:defRPr>
            </a:lvl1pPr>
          </a:lstStyle>
          <a:p>
            <a:r>
              <a:rPr lang="en-US" sz="3200" b="1" dirty="0">
                <a:solidFill>
                  <a:schemeClr val="tx1"/>
                </a:solidFill>
              </a:rPr>
              <a:t>15A NCAC 07H .0306(e) – Acknowledgement Requirement</a:t>
            </a:r>
          </a:p>
        </p:txBody>
      </p:sp>
    </p:spTree>
    <p:extLst>
      <p:ext uri="{BB962C8B-B14F-4D97-AF65-F5344CB8AC3E}">
        <p14:creationId xmlns:p14="http://schemas.microsoft.com/office/powerpoint/2010/main" val="1924299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BCF26-732F-F33B-FB22-EFBC70E1580C}"/>
            </a:ext>
          </a:extLst>
        </p:cNvPr>
        <p:cNvGrpSpPr/>
        <p:nvPr/>
      </p:nvGrpSpPr>
      <p:grpSpPr>
        <a:xfrm>
          <a:off x="0" y="0"/>
          <a:ext cx="0" cy="0"/>
          <a:chOff x="0" y="0"/>
          <a:chExt cx="0" cy="0"/>
        </a:xfrm>
      </p:grpSpPr>
      <p:pic>
        <p:nvPicPr>
          <p:cNvPr id="3" name="Picture 2" descr="Text&#10;&#10;AI-generated content may be incorrect.">
            <a:extLst>
              <a:ext uri="{FF2B5EF4-FFF2-40B4-BE49-F238E27FC236}">
                <a16:creationId xmlns:a16="http://schemas.microsoft.com/office/drawing/2014/main" id="{0854AB32-66D5-7D11-79E3-EFAF8F609D3F}"/>
              </a:ext>
            </a:extLst>
          </p:cNvPr>
          <p:cNvPicPr>
            <a:picLocks noChangeAspect="1"/>
          </p:cNvPicPr>
          <p:nvPr/>
        </p:nvPicPr>
        <p:blipFill>
          <a:blip r:embed="rId3"/>
          <a:stretch>
            <a:fillRect/>
          </a:stretch>
        </p:blipFill>
        <p:spPr>
          <a:xfrm>
            <a:off x="1137476" y="643467"/>
            <a:ext cx="4303648" cy="5571066"/>
          </a:xfrm>
          <a:prstGeom prst="rect">
            <a:avLst/>
          </a:prstGeom>
          <a:ln>
            <a:solidFill>
              <a:schemeClr val="tx1"/>
            </a:solidFill>
          </a:ln>
        </p:spPr>
      </p:pic>
      <p:pic>
        <p:nvPicPr>
          <p:cNvPr id="8" name="Picture 7">
            <a:extLst>
              <a:ext uri="{FF2B5EF4-FFF2-40B4-BE49-F238E27FC236}">
                <a16:creationId xmlns:a16="http://schemas.microsoft.com/office/drawing/2014/main" id="{34D53F85-E80D-9A9A-1CD7-BAD4DE56CAE8}"/>
              </a:ext>
            </a:extLst>
          </p:cNvPr>
          <p:cNvPicPr>
            <a:picLocks noChangeAspect="1"/>
          </p:cNvPicPr>
          <p:nvPr/>
        </p:nvPicPr>
        <p:blipFill>
          <a:blip r:embed="rId4"/>
          <a:stretch>
            <a:fillRect/>
          </a:stretch>
        </p:blipFill>
        <p:spPr>
          <a:xfrm>
            <a:off x="6748829" y="643467"/>
            <a:ext cx="4307738" cy="5571066"/>
          </a:xfrm>
          <a:prstGeom prst="rect">
            <a:avLst/>
          </a:prstGeom>
          <a:ln>
            <a:solidFill>
              <a:schemeClr val="tx1"/>
            </a:solidFill>
          </a:ln>
        </p:spPr>
      </p:pic>
    </p:spTree>
    <p:extLst>
      <p:ext uri="{BB962C8B-B14F-4D97-AF65-F5344CB8AC3E}">
        <p14:creationId xmlns:p14="http://schemas.microsoft.com/office/powerpoint/2010/main" val="384031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AD314-E37E-8DC4-4EAC-158D3BB6ED1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69FDA78-CDC2-703B-BB59-813DB187062F}"/>
              </a:ext>
            </a:extLst>
          </p:cNvPr>
          <p:cNvSpPr txBox="1"/>
          <p:nvPr/>
        </p:nvSpPr>
        <p:spPr>
          <a:xfrm>
            <a:off x="0" y="895350"/>
            <a:ext cx="12192000" cy="6001643"/>
          </a:xfrm>
          <a:prstGeom prst="rect">
            <a:avLst/>
          </a:prstGeom>
          <a:noFill/>
        </p:spPr>
        <p:txBody>
          <a:bodyPr wrap="square" rtlCol="0">
            <a:spAutoFit/>
          </a:bodyPr>
          <a:lstStyle/>
          <a:p>
            <a:pPr marL="342900" indent="-342900">
              <a:buFont typeface="Arial" panose="020B0604020202020204" pitchFamily="34" charset="0"/>
              <a:buChar char="•"/>
            </a:pPr>
            <a:endParaRPr lang="en-US" sz="2400" i="1" dirty="0">
              <a:effectLst/>
              <a:latin typeface="Cambria" panose="02040503050406030204" pitchFamily="18" charset="0"/>
              <a:ea typeface="MS Mincho" panose="02020609040205080304" pitchFamily="49" charset="-128"/>
              <a:cs typeface="Times New Roman" panose="02020603050405020304" pitchFamily="18" charset="0"/>
            </a:endParaRPr>
          </a:p>
          <a:p>
            <a:pPr marL="800100" lvl="1"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15A NCAC 07H .0306(e) </a:t>
            </a:r>
            <a:r>
              <a:rPr lang="en-US" sz="2400" dirty="0">
                <a:latin typeface="Times New Roman" panose="02020603050405020304" pitchFamily="18" charset="0"/>
                <a:cs typeface="Times New Roman" panose="02020603050405020304" pitchFamily="18" charset="0"/>
              </a:rPr>
              <a:t>requires applicants proposing development within the OHA to “</a:t>
            </a:r>
            <a:r>
              <a:rPr lang="en-US" sz="2400" i="1" dirty="0">
                <a:latin typeface="Times New Roman" panose="02020603050405020304" pitchFamily="18" charset="0"/>
                <a:cs typeface="Times New Roman" panose="02020603050405020304" pitchFamily="18" charset="0"/>
              </a:rPr>
              <a:t>provide written acknowledgment to the Division of Coastal Management indicating the applicant is aware of the risks associated with development in this hazardous area and the limited suitability of this area for permanent structures. The acknowledgement shall state that the Coastal Resources Commission does not guarantee the safety of the development and assumes no liability for future damage to the development.”</a:t>
            </a:r>
          </a:p>
          <a:p>
            <a:pPr lvl="1"/>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Accomplished through the “Ocean Hazard AEC Notice” </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Informs </a:t>
            </a:r>
            <a:r>
              <a:rPr lang="en-US" sz="2400" u="sng" dirty="0">
                <a:latin typeface="Times New Roman" panose="02020603050405020304" pitchFamily="18" charset="0"/>
                <a:cs typeface="Times New Roman" panose="02020603050405020304" pitchFamily="18" charset="0"/>
              </a:rPr>
              <a:t>Property Owner</a:t>
            </a:r>
            <a:r>
              <a:rPr lang="en-US" sz="2400" dirty="0">
                <a:latin typeface="Times New Roman" panose="02020603050405020304" pitchFamily="18" charset="0"/>
                <a:cs typeface="Times New Roman" panose="02020603050405020304" pitchFamily="18" charset="0"/>
              </a:rPr>
              <a:t> of potential risks they may face when building within OHA</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Provides DCM with signed documentation of this acknowledgment</a:t>
            </a:r>
          </a:p>
          <a:p>
            <a:pPr lvl="2"/>
            <a:endParaRPr lang="en-US" sz="2400" dirty="0">
              <a:latin typeface="Times New Roman" panose="02020603050405020304" pitchFamily="18" charset="0"/>
              <a:cs typeface="Times New Roman" panose="02020603050405020304" pitchFamily="18" charset="0"/>
            </a:endParaRPr>
          </a:p>
          <a:p>
            <a:pPr lvl="2"/>
            <a:r>
              <a:rPr lang="en-US" sz="2400" i="1" dirty="0">
                <a:latin typeface="Times New Roman" panose="02020603050405020304" pitchFamily="18" charset="0"/>
                <a:cs typeface="Times New Roman" panose="02020603050405020304" pitchFamily="18" charset="0"/>
              </a:rPr>
              <a:t>Form is out of date and would benefit from an update – but serves a valuable purpose.</a:t>
            </a:r>
          </a:p>
          <a:p>
            <a:pPr lvl="1"/>
            <a:endParaRPr lang="en-US" dirty="0"/>
          </a:p>
          <a:p>
            <a:pPr marL="285744" indent="-285744">
              <a:buFont typeface="Arial" panose="020B0604020202020204" pitchFamily="34" charset="0"/>
              <a:buChar char="•"/>
            </a:pPr>
            <a:endParaRPr lang="en-US" b="0" dirty="0">
              <a:latin typeface="+mn-lt"/>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 </a:t>
            </a:r>
          </a:p>
        </p:txBody>
      </p:sp>
      <p:sp>
        <p:nvSpPr>
          <p:cNvPr id="7" name="Title 2">
            <a:extLst>
              <a:ext uri="{FF2B5EF4-FFF2-40B4-BE49-F238E27FC236}">
                <a16:creationId xmlns:a16="http://schemas.microsoft.com/office/drawing/2014/main" id="{4F76C8BC-6ECA-3D1A-AEA3-E76077EE396B}"/>
              </a:ext>
            </a:extLst>
          </p:cNvPr>
          <p:cNvSpPr txBox="1">
            <a:spLocks/>
          </p:cNvSpPr>
          <p:nvPr/>
        </p:nvSpPr>
        <p:spPr>
          <a:xfrm>
            <a:off x="841088" y="240632"/>
            <a:ext cx="10595007" cy="4547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i="1" kern="1200">
                <a:solidFill>
                  <a:srgbClr val="288DC2"/>
                </a:solidFill>
                <a:latin typeface="Times New Roman" panose="02020603050405020304" pitchFamily="18" charset="0"/>
                <a:ea typeface="+mj-ea"/>
                <a:cs typeface="Times New Roman" panose="02020603050405020304" pitchFamily="18" charset="0"/>
              </a:defRPr>
            </a:lvl1pPr>
          </a:lstStyle>
          <a:p>
            <a:r>
              <a:rPr lang="en-US" sz="3200" b="1" dirty="0">
                <a:solidFill>
                  <a:schemeClr val="tx1"/>
                </a:solidFill>
              </a:rPr>
              <a:t>15A NCAC 07H .0306(e) – Acknowledgement Requirement</a:t>
            </a:r>
          </a:p>
        </p:txBody>
      </p:sp>
    </p:spTree>
    <p:extLst>
      <p:ext uri="{BB962C8B-B14F-4D97-AF65-F5344CB8AC3E}">
        <p14:creationId xmlns:p14="http://schemas.microsoft.com/office/powerpoint/2010/main" val="316612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287968-B01B-4E45-820F-A00A89733DEF}"/>
              </a:ext>
            </a:extLst>
          </p:cNvPr>
          <p:cNvSpPr txBox="1"/>
          <p:nvPr/>
        </p:nvSpPr>
        <p:spPr>
          <a:xfrm>
            <a:off x="0" y="895350"/>
            <a:ext cx="12192000" cy="7571303"/>
          </a:xfrm>
          <a:prstGeom prst="rect">
            <a:avLst/>
          </a:prstGeom>
          <a:noFill/>
        </p:spPr>
        <p:txBody>
          <a:bodyPr wrap="square" rtlCol="0">
            <a:spAutoFit/>
          </a:bodyPr>
          <a:lstStyle/>
          <a:p>
            <a:pPr marL="1714500" lvl="3" indent="-342900">
              <a:buFont typeface="Arial" panose="020B0604020202020204" pitchFamily="34" charset="0"/>
              <a:buChar char="•"/>
            </a:pPr>
            <a:endParaRPr lang="en-US" sz="2400" b="1" dirty="0">
              <a:latin typeface="Times New Roman" panose="02020603050405020304" pitchFamily="18" charset="0"/>
              <a:ea typeface="MS Mincho" panose="02020609040205080304" pitchFamily="49" charset="-128"/>
            </a:endParaRPr>
          </a:p>
          <a:p>
            <a:pPr marL="800100" lvl="1"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15A NCAC 07H .0306(g) </a:t>
            </a:r>
            <a:r>
              <a:rPr lang="en-US" sz="2400" dirty="0">
                <a:latin typeface="Times New Roman" panose="02020603050405020304" pitchFamily="18" charset="0"/>
                <a:cs typeface="Times New Roman" panose="02020603050405020304" pitchFamily="18" charset="0"/>
              </a:rPr>
              <a:t>states in part that permits “</a:t>
            </a:r>
            <a:r>
              <a:rPr lang="en-US" sz="2400" i="1" dirty="0">
                <a:latin typeface="Times New Roman" panose="02020603050405020304" pitchFamily="18" charset="0"/>
                <a:cs typeface="Times New Roman" panose="02020603050405020304" pitchFamily="18" charset="0"/>
              </a:rPr>
              <a:t>shall include the condition that any structure shall be relocated or dismantled when it becomes imminently threatened by changes in shoreline configuration as defined in 15A NCAC 07H.0308(a)(2)(B). Any such structure shall be relocated or dismantled within eight years of the time when it becomes imminently threatened, and in any case upon its collapse or subsidence…”</a:t>
            </a:r>
          </a:p>
          <a:p>
            <a:pPr lvl="1"/>
            <a:endParaRPr lang="en-US" sz="2400" dirty="0">
              <a:latin typeface="Times New Roman" panose="02020603050405020304" pitchFamily="18" charset="0"/>
              <a:cs typeface="Times New Roman" panose="02020603050405020304" pitchFamily="18" charset="0"/>
            </a:endParaRPr>
          </a:p>
          <a:p>
            <a:pPr lvl="1"/>
            <a:r>
              <a:rPr lang="en-US" sz="2400" dirty="0">
                <a:latin typeface="Times New Roman" panose="02020603050405020304" pitchFamily="18" charset="0"/>
                <a:cs typeface="Times New Roman" panose="02020603050405020304" pitchFamily="18" charset="0"/>
              </a:rPr>
              <a:t>However, relocating or dismantling of a structure is no longer required if…</a:t>
            </a:r>
          </a:p>
          <a:p>
            <a:pPr lvl="1"/>
            <a:endParaRPr lang="en-US" sz="24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natural shoreline recovery or beach fill takes place within eight years of the time the structure becomes imminently threatened, so that the structure is no longer imminently threatened, then it need not be relocated or dismantled…”</a:t>
            </a:r>
          </a:p>
          <a:p>
            <a:pPr marL="628650" lvl="1" indent="-171450">
              <a:buFont typeface="Arial" panose="020B0604020202020204" pitchFamily="34" charset="0"/>
              <a:buChar char="•"/>
            </a:pPr>
            <a:endParaRPr lang="en-US" sz="2400" i="1"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Sandbags can also be applied for, to provide temporary protections to threatened structures</a:t>
            </a:r>
            <a:endParaRPr lang="en-US" sz="1000" dirty="0">
              <a:latin typeface="Times New Roman" panose="02020603050405020304" pitchFamily="18" charset="0"/>
              <a:cs typeface="Times New Roman" panose="02020603050405020304" pitchFamily="18" charset="0"/>
            </a:endParaRPr>
          </a:p>
          <a:p>
            <a:pPr lvl="2"/>
            <a:endParaRPr lang="en-US" sz="2400" b="1" dirty="0">
              <a:latin typeface="Times New Roman" panose="02020603050405020304" pitchFamily="18" charset="0"/>
              <a:cs typeface="Times New Roman" panose="02020603050405020304" pitchFamily="18" charset="0"/>
            </a:endParaRPr>
          </a:p>
          <a:p>
            <a:pPr lvl="2"/>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pPr>
            <a:endParaRPr lang="en-US" b="0" dirty="0">
              <a:latin typeface="+mn-lt"/>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 </a:t>
            </a:r>
          </a:p>
        </p:txBody>
      </p:sp>
      <p:sp>
        <p:nvSpPr>
          <p:cNvPr id="2" name="Title 2">
            <a:extLst>
              <a:ext uri="{FF2B5EF4-FFF2-40B4-BE49-F238E27FC236}">
                <a16:creationId xmlns:a16="http://schemas.microsoft.com/office/drawing/2014/main" id="{4396BAB7-731C-6109-1E09-E13DC8D84174}"/>
              </a:ext>
            </a:extLst>
          </p:cNvPr>
          <p:cNvSpPr>
            <a:spLocks noGrp="1"/>
          </p:cNvSpPr>
          <p:nvPr>
            <p:ph type="title"/>
          </p:nvPr>
        </p:nvSpPr>
        <p:spPr>
          <a:xfrm>
            <a:off x="841089" y="240632"/>
            <a:ext cx="9944768" cy="454703"/>
          </a:xfrm>
        </p:spPr>
        <p:txBody>
          <a:bodyPr>
            <a:noAutofit/>
          </a:bodyPr>
          <a:lstStyle/>
          <a:p>
            <a:r>
              <a:rPr lang="en-US" sz="3200" b="1" dirty="0">
                <a:solidFill>
                  <a:schemeClr val="tx1"/>
                </a:solidFill>
              </a:rPr>
              <a:t>15A NCAC 07H .0306(g) – Permit Condition Requirement</a:t>
            </a:r>
          </a:p>
        </p:txBody>
      </p:sp>
    </p:spTree>
    <p:extLst>
      <p:ext uri="{BB962C8B-B14F-4D97-AF65-F5344CB8AC3E}">
        <p14:creationId xmlns:p14="http://schemas.microsoft.com/office/powerpoint/2010/main" val="2346683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CADEB-E96C-D2D5-8094-5BB4811723C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6AD38FB-C4C2-2D67-4B26-8D4DFA340E6A}"/>
              </a:ext>
            </a:extLst>
          </p:cNvPr>
          <p:cNvSpPr txBox="1"/>
          <p:nvPr/>
        </p:nvSpPr>
        <p:spPr>
          <a:xfrm>
            <a:off x="0" y="889843"/>
            <a:ext cx="12192000" cy="6647974"/>
          </a:xfrm>
          <a:prstGeom prst="rect">
            <a:avLst/>
          </a:prstGeom>
          <a:noFill/>
        </p:spPr>
        <p:txBody>
          <a:bodyPr wrap="square" rtlCol="0">
            <a:spAutoFit/>
          </a:bodyPr>
          <a:lstStyle/>
          <a:p>
            <a:pPr lvl="1"/>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US" sz="2400" b="1" dirty="0">
              <a:solidFill>
                <a:schemeClr val="tx1"/>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b="1" dirty="0">
                <a:solidFill>
                  <a:schemeClr val="tx1"/>
                </a:solidFill>
                <a:latin typeface="Times New Roman" panose="02020603050405020304" pitchFamily="18" charset="0"/>
                <a:cs typeface="Times New Roman" panose="02020603050405020304" pitchFamily="18" charset="0"/>
              </a:rPr>
              <a:t>15A NCAC 07H .0306(e) – Acknowledgement Requirement</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Serves as a significant opportunity to educate property owners of potential risks</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Provides DCM with written documentation of acknowledgement</a:t>
            </a:r>
          </a:p>
          <a:p>
            <a:pPr marL="1257300" lvl="2"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b="1" dirty="0">
                <a:solidFill>
                  <a:schemeClr val="tx1"/>
                </a:solidFill>
                <a:latin typeface="Times New Roman" panose="02020603050405020304" pitchFamily="18" charset="0"/>
                <a:cs typeface="Times New Roman" panose="02020603050405020304" pitchFamily="18" charset="0"/>
              </a:rPr>
              <a:t>15A NCAC 07H .0306(g) – Permit Condition Requirement</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Infrequently utilized because alternatives exist for property owners to protect their assets</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Provides DCM with a tool for requiring the removal/relocation of imminently threated structures (once all other options are exhausted)</a:t>
            </a:r>
          </a:p>
          <a:p>
            <a:pPr marL="1257300" lvl="2"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lvl="1"/>
            <a:r>
              <a:rPr lang="en-US" sz="2400" i="1" dirty="0">
                <a:latin typeface="Times New Roman" panose="02020603050405020304" pitchFamily="18" charset="0"/>
                <a:cs typeface="Times New Roman" panose="02020603050405020304" pitchFamily="18" charset="0"/>
              </a:rPr>
              <a:t>At this time, staff are not recommending substantive changes to 15A NCAC 07H .0306.</a:t>
            </a:r>
          </a:p>
          <a:p>
            <a:pPr marL="1257300" lvl="2" indent="-342900">
              <a:buFont typeface="Arial" panose="020B0604020202020204" pitchFamily="34" charset="0"/>
              <a:buChar char="•"/>
            </a:pPr>
            <a:endParaRPr lang="en-US" sz="2400" b="0" dirty="0">
              <a:latin typeface="Times New Roman" panose="02020603050405020304" pitchFamily="18" charset="0"/>
              <a:cs typeface="Times New Roman" panose="02020603050405020304" pitchFamily="18" charset="0"/>
            </a:endParaRPr>
          </a:p>
          <a:p>
            <a:pPr lvl="1" algn="r"/>
            <a:endParaRPr lang="en-US" sz="2400" dirty="0">
              <a:latin typeface="Times New Roman" panose="02020603050405020304" pitchFamily="18" charset="0"/>
              <a:cs typeface="Times New Roman" panose="02020603050405020304" pitchFamily="18" charset="0"/>
            </a:endParaRPr>
          </a:p>
          <a:p>
            <a:pPr lvl="1" algn="r"/>
            <a:endParaRPr lang="en-US" sz="2400" dirty="0">
              <a:latin typeface="Times New Roman" panose="02020603050405020304" pitchFamily="18" charset="0"/>
              <a:cs typeface="Times New Roman" panose="02020603050405020304" pitchFamily="18" charset="0"/>
            </a:endParaRPr>
          </a:p>
          <a:p>
            <a:pPr lvl="1" algn="ctr"/>
            <a:r>
              <a:rPr lang="en-US" sz="2400" dirty="0">
                <a:latin typeface="Times New Roman" panose="02020603050405020304" pitchFamily="18" charset="0"/>
                <a:cs typeface="Times New Roman" panose="02020603050405020304" pitchFamily="18" charset="0"/>
              </a:rPr>
              <a:t>								</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 </a:t>
            </a:r>
          </a:p>
        </p:txBody>
      </p:sp>
      <p:sp>
        <p:nvSpPr>
          <p:cNvPr id="2" name="Title 2">
            <a:extLst>
              <a:ext uri="{FF2B5EF4-FFF2-40B4-BE49-F238E27FC236}">
                <a16:creationId xmlns:a16="http://schemas.microsoft.com/office/drawing/2014/main" id="{CBCA31BC-A07F-BCCE-36D2-A53D50D1F592}"/>
              </a:ext>
            </a:extLst>
          </p:cNvPr>
          <p:cNvSpPr>
            <a:spLocks noGrp="1"/>
          </p:cNvSpPr>
          <p:nvPr>
            <p:ph type="title"/>
          </p:nvPr>
        </p:nvSpPr>
        <p:spPr>
          <a:xfrm>
            <a:off x="841089" y="240632"/>
            <a:ext cx="9944768" cy="454703"/>
          </a:xfrm>
        </p:spPr>
        <p:txBody>
          <a:bodyPr>
            <a:noAutofit/>
          </a:bodyPr>
          <a:lstStyle/>
          <a:p>
            <a:r>
              <a:rPr lang="en-US" sz="3200" b="1" dirty="0">
                <a:solidFill>
                  <a:schemeClr val="tx1"/>
                </a:solidFill>
              </a:rPr>
              <a:t>15A NCAC 07H .0306(e) &amp; (g) – Staff Opinion</a:t>
            </a:r>
          </a:p>
        </p:txBody>
      </p:sp>
    </p:spTree>
    <p:extLst>
      <p:ext uri="{BB962C8B-B14F-4D97-AF65-F5344CB8AC3E}">
        <p14:creationId xmlns:p14="http://schemas.microsoft.com/office/powerpoint/2010/main" val="3595512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3">
            <a:extLst>
              <a:ext uri="{FF2B5EF4-FFF2-40B4-BE49-F238E27FC236}">
                <a16:creationId xmlns:a16="http://schemas.microsoft.com/office/drawing/2014/main" id="{6C85C108-F1D9-4B16-825D-04134C3ABF13}"/>
              </a:ext>
            </a:extLst>
          </p:cNvPr>
          <p:cNvSpPr>
            <a:spLocks noGrp="1"/>
          </p:cNvSpPr>
          <p:nvPr>
            <p:ph type="sldNum" sz="quarter" idx="12"/>
          </p:nvPr>
        </p:nvSpPr>
        <p:spPr>
          <a:xfrm>
            <a:off x="104775" y="6650830"/>
            <a:ext cx="2743200" cy="138112"/>
          </a:xfrm>
        </p:spPr>
        <p:txBody>
          <a:bodyPr/>
          <a:lstStyle/>
          <a:p>
            <a:fld id="{11F27F3A-B3E9-41ED-AF8F-A365F10BB65F}" type="slidenum">
              <a:rPr lang="en-US" smtClean="0"/>
              <a:pPr/>
              <a:t>9</a:t>
            </a:fld>
            <a:endParaRPr lang="en-US" dirty="0"/>
          </a:p>
        </p:txBody>
      </p:sp>
      <p:sp>
        <p:nvSpPr>
          <p:cNvPr id="2" name="Title 1">
            <a:extLst>
              <a:ext uri="{FF2B5EF4-FFF2-40B4-BE49-F238E27FC236}">
                <a16:creationId xmlns:a16="http://schemas.microsoft.com/office/drawing/2014/main" id="{40D0DB8B-9B29-48C1-8B95-D6D5E24C9C42}"/>
              </a:ext>
            </a:extLst>
          </p:cNvPr>
          <p:cNvSpPr>
            <a:spLocks noGrp="1"/>
          </p:cNvSpPr>
          <p:nvPr>
            <p:ph type="title"/>
          </p:nvPr>
        </p:nvSpPr>
        <p:spPr>
          <a:xfrm>
            <a:off x="838200" y="201233"/>
            <a:ext cx="9878568" cy="557215"/>
          </a:xfrm>
        </p:spPr>
        <p:txBody>
          <a:bodyPr>
            <a:noAutofit/>
          </a:bodyPr>
          <a:lstStyle/>
          <a:p>
            <a:r>
              <a:rPr lang="en-US" sz="3200" b="1" dirty="0">
                <a:solidFill>
                  <a:schemeClr val="tx1"/>
                </a:solidFill>
              </a:rPr>
              <a:t>15A NCAC 07H .0306(a)(3) – Technical Change #1</a:t>
            </a:r>
          </a:p>
        </p:txBody>
      </p:sp>
      <p:sp>
        <p:nvSpPr>
          <p:cNvPr id="3" name="TextBox 2">
            <a:extLst>
              <a:ext uri="{FF2B5EF4-FFF2-40B4-BE49-F238E27FC236}">
                <a16:creationId xmlns:a16="http://schemas.microsoft.com/office/drawing/2014/main" id="{DB274247-6F03-DF08-98F4-4A2E641A6C56}"/>
              </a:ext>
            </a:extLst>
          </p:cNvPr>
          <p:cNvSpPr txBox="1"/>
          <p:nvPr/>
        </p:nvSpPr>
        <p:spPr>
          <a:xfrm>
            <a:off x="291192" y="915787"/>
            <a:ext cx="11609615" cy="5447645"/>
          </a:xfrm>
          <a:prstGeom prst="rect">
            <a:avLst/>
          </a:prstGeom>
          <a:noFill/>
        </p:spPr>
        <p:txBody>
          <a:bodyPr wrap="square" rtlCol="0">
            <a:spAutoFit/>
          </a:bodyPr>
          <a:lstStyle/>
          <a:p>
            <a:pPr marL="914400" indent="-914400"/>
            <a:endParaRPr lang="en-US" sz="1800" spc="-15" dirty="0">
              <a:effectLst/>
              <a:latin typeface="Times New Roman" panose="02020603050405020304" pitchFamily="18" charset="0"/>
              <a:ea typeface="Times New Roman" panose="02020603050405020304" pitchFamily="18" charset="0"/>
            </a:endParaRPr>
          </a:p>
          <a:p>
            <a:pPr marL="914400" indent="-914400"/>
            <a:endParaRPr lang="en-US" sz="1800" spc="-15" dirty="0">
              <a:effectLst/>
              <a:latin typeface="Times New Roman" panose="02020603050405020304" pitchFamily="18" charset="0"/>
              <a:ea typeface="Times New Roman" panose="02020603050405020304" pitchFamily="18" charset="0"/>
            </a:endParaRPr>
          </a:p>
          <a:p>
            <a:pPr marL="914400" indent="-914400"/>
            <a:endParaRPr lang="en-US" spc="-15" dirty="0">
              <a:latin typeface="Times New Roman" panose="02020603050405020304" pitchFamily="18" charset="0"/>
              <a:ea typeface="Times New Roman" panose="02020603050405020304" pitchFamily="18" charset="0"/>
            </a:endParaRPr>
          </a:p>
          <a:p>
            <a:pPr marL="914400" indent="-914400"/>
            <a:r>
              <a:rPr lang="en-US" sz="2000" spc="-15" dirty="0">
                <a:effectLst/>
                <a:latin typeface="Times New Roman" panose="02020603050405020304" pitchFamily="18" charset="0"/>
                <a:ea typeface="Times New Roman" panose="02020603050405020304" pitchFamily="18" charset="0"/>
              </a:rPr>
              <a:t>(L)	Notwithstanding any other setback requirement of this Subparagraph, replacement of a structure with a total floor area no greater than 10,000 square feet shall be allowed provided that the structure meets the following criteria:</a:t>
            </a:r>
          </a:p>
          <a:p>
            <a:pPr marL="1828800" indent="-914400"/>
            <a:r>
              <a:rPr lang="en-US" sz="2000" dirty="0"/>
              <a:t>(</a:t>
            </a:r>
            <a:r>
              <a:rPr lang="en-US" sz="2000" dirty="0" err="1"/>
              <a:t>i</a:t>
            </a:r>
            <a:r>
              <a:rPr lang="en-US" sz="2000" dirty="0"/>
              <a:t>)</a:t>
            </a:r>
            <a:r>
              <a:rPr lang="en-US" sz="2000" spc="0" dirty="0">
                <a:effectLst/>
                <a:latin typeface="Times New Roman" panose="02020603050405020304" pitchFamily="18" charset="0"/>
                <a:ea typeface="Times New Roman" panose="02020603050405020304" pitchFamily="18" charset="0"/>
              </a:rPr>
              <a:t> 	the structure is in a community with an unexpired static line exception, Beach Management Plan approved by the Commission, or was originally constructed prior to August 11, 2009;</a:t>
            </a:r>
          </a:p>
          <a:p>
            <a:pPr marL="1828800" indent="-914400"/>
            <a:r>
              <a:rPr lang="en-US" sz="2000" dirty="0"/>
              <a:t>(ii)	</a:t>
            </a:r>
            <a:r>
              <a:rPr lang="en-US" sz="2000" spc="0" dirty="0">
                <a:effectLst/>
                <a:latin typeface="Times New Roman" panose="02020603050405020304" pitchFamily="18" charset="0"/>
                <a:ea typeface="Times New Roman" panose="02020603050405020304" pitchFamily="18" charset="0"/>
              </a:rPr>
              <a:t>the</a:t>
            </a:r>
            <a:r>
              <a:rPr lang="en-US" sz="2000" spc="-2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structure</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as</a:t>
            </a:r>
            <a:r>
              <a:rPr lang="en-US" sz="2000" spc="-2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replaced</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does</a:t>
            </a:r>
            <a:r>
              <a:rPr lang="en-US" sz="2000" spc="-2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not</a:t>
            </a:r>
            <a:r>
              <a:rPr lang="en-US" sz="2000" spc="-2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exceed</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the</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original</a:t>
            </a:r>
            <a:r>
              <a:rPr lang="en-US" sz="2000" spc="-1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footprint</a:t>
            </a:r>
            <a:r>
              <a:rPr lang="en-US" sz="2000" spc="-2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or</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square</a:t>
            </a:r>
            <a:r>
              <a:rPr lang="en-US" sz="2000" spc="-25" dirty="0">
                <a:effectLst/>
                <a:latin typeface="Times New Roman" panose="02020603050405020304" pitchFamily="18" charset="0"/>
                <a:ea typeface="Times New Roman" panose="02020603050405020304" pitchFamily="18" charset="0"/>
              </a:rPr>
              <a:t> </a:t>
            </a:r>
            <a:r>
              <a:rPr lang="en-US" sz="2000" spc="-10" dirty="0">
                <a:effectLst/>
                <a:latin typeface="Times New Roman" panose="02020603050405020304" pitchFamily="18" charset="0"/>
                <a:ea typeface="Times New Roman" panose="02020603050405020304" pitchFamily="18" charset="0"/>
              </a:rPr>
              <a:t>footage;</a:t>
            </a:r>
            <a:endParaRPr lang="en-US" sz="2000" spc="0" dirty="0">
              <a:effectLst/>
              <a:latin typeface="Times New Roman" panose="02020603050405020304" pitchFamily="18" charset="0"/>
              <a:ea typeface="Times New Roman" panose="02020603050405020304" pitchFamily="18" charset="0"/>
            </a:endParaRPr>
          </a:p>
          <a:p>
            <a:pPr marL="1828800" indent="-914400"/>
            <a:r>
              <a:rPr lang="en-US" sz="2000" dirty="0"/>
              <a:t>(iii)	</a:t>
            </a:r>
            <a:r>
              <a:rPr lang="en-US" sz="2000" dirty="0">
                <a:effectLst/>
                <a:latin typeface="Cambria" panose="02040503050406030204" pitchFamily="18" charset="0"/>
                <a:ea typeface="MS Mincho" panose="02020609040205080304" pitchFamily="49" charset="-128"/>
                <a:cs typeface="Times New Roman" panose="02020603050405020304" pitchFamily="18" charset="0"/>
              </a:rPr>
              <a:t>it is not possible for the structure to be rebuilt in a location that meets the ocean hazard setback criteria required under Subparagraph </a:t>
            </a:r>
            <a:r>
              <a:rPr lang="en-US" sz="2000" u="sng" dirty="0">
                <a:effectLst/>
                <a:highlight>
                  <a:srgbClr val="FFFF00"/>
                </a:highlight>
                <a:latin typeface="Cambria" panose="02040503050406030204" pitchFamily="18" charset="0"/>
                <a:ea typeface="MS Mincho" panose="02020609040205080304" pitchFamily="49" charset="-128"/>
                <a:cs typeface="Times New Roman" panose="02020603050405020304" pitchFamily="18" charset="0"/>
              </a:rPr>
              <a:t>(a)(3)</a:t>
            </a:r>
            <a:r>
              <a:rPr lang="en-US" sz="2000" strike="sngStrike" dirty="0">
                <a:effectLst/>
                <a:latin typeface="Cambria" panose="02040503050406030204" pitchFamily="18" charset="0"/>
                <a:ea typeface="MS Mincho" panose="02020609040205080304" pitchFamily="49" charset="-128"/>
                <a:cs typeface="Times New Roman" panose="02020603050405020304" pitchFamily="18" charset="0"/>
              </a:rPr>
              <a:t> (a)(5)</a:t>
            </a:r>
            <a:r>
              <a:rPr lang="en-US" sz="2000" dirty="0">
                <a:effectLst/>
                <a:latin typeface="Cambria" panose="02040503050406030204" pitchFamily="18" charset="0"/>
                <a:ea typeface="MS Mincho" panose="02020609040205080304" pitchFamily="49" charset="-128"/>
                <a:cs typeface="Times New Roman" panose="02020603050405020304" pitchFamily="18" charset="0"/>
              </a:rPr>
              <a:t> of this Rule;</a:t>
            </a:r>
          </a:p>
          <a:p>
            <a:pPr marL="1828800" indent="-914400"/>
            <a:r>
              <a:rPr lang="en-US" sz="2000" spc="0" dirty="0">
                <a:effectLst/>
                <a:latin typeface="Times New Roman" panose="02020603050405020304" pitchFamily="18" charset="0"/>
                <a:ea typeface="Times New Roman" panose="02020603050405020304" pitchFamily="18" charset="0"/>
              </a:rPr>
              <a:t>(iv)	the structure as replaced meets the minimum setback required under Part </a:t>
            </a:r>
            <a:r>
              <a:rPr lang="en-US" sz="2000" spc="0" dirty="0">
                <a:effectLst/>
                <a:highlight>
                  <a:srgbClr val="FFFF00"/>
                </a:highlight>
                <a:latin typeface="Times New Roman" panose="02020603050405020304" pitchFamily="18" charset="0"/>
                <a:ea typeface="Times New Roman" panose="02020603050405020304" pitchFamily="18" charset="0"/>
              </a:rPr>
              <a:t>(a)(3)(A)</a:t>
            </a:r>
            <a:r>
              <a:rPr lang="en-US" sz="2000" spc="0" dirty="0">
                <a:effectLst/>
                <a:latin typeface="Times New Roman" panose="02020603050405020304" pitchFamily="18" charset="0"/>
                <a:ea typeface="Times New Roman" panose="02020603050405020304" pitchFamily="18" charset="0"/>
              </a:rPr>
              <a:t> </a:t>
            </a:r>
            <a:r>
              <a:rPr lang="en-US" sz="2000" strike="sngStrike" spc="0" dirty="0">
                <a:effectLst/>
                <a:latin typeface="Times New Roman" panose="02020603050405020304" pitchFamily="18" charset="0"/>
                <a:ea typeface="Times New Roman" panose="02020603050405020304" pitchFamily="18" charset="0"/>
              </a:rPr>
              <a:t>(a)(5)(A)</a:t>
            </a:r>
            <a:r>
              <a:rPr lang="en-US" sz="2000" spc="0" dirty="0">
                <a:effectLst/>
                <a:latin typeface="Times New Roman" panose="02020603050405020304" pitchFamily="18" charset="0"/>
                <a:ea typeface="Times New Roman" panose="02020603050405020304" pitchFamily="18" charset="0"/>
              </a:rPr>
              <a:t> of this Rule; a minimum setback of 60 feet or 30 times the shoreline erosion rate, whichever is greater; and</a:t>
            </a:r>
          </a:p>
          <a:p>
            <a:pPr marL="1828800" indent="-914400"/>
            <a:r>
              <a:rPr lang="en-US" sz="2000" dirty="0">
                <a:latin typeface="Times New Roman" panose="02020603050405020304" pitchFamily="18" charset="0"/>
                <a:ea typeface="Times New Roman" panose="02020603050405020304" pitchFamily="18" charset="0"/>
              </a:rPr>
              <a:t>(v)</a:t>
            </a:r>
            <a:r>
              <a:rPr lang="en-US" sz="2000" spc="0" dirty="0">
                <a:effectLst/>
                <a:latin typeface="Times New Roman" panose="02020603050405020304" pitchFamily="18" charset="0"/>
                <a:ea typeface="Times New Roman" panose="02020603050405020304" pitchFamily="18" charset="0"/>
              </a:rPr>
              <a:t> 	the</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structure</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is</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rebuilt</a:t>
            </a:r>
            <a:r>
              <a:rPr lang="en-US" sz="2000" spc="-2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as</a:t>
            </a:r>
            <a:r>
              <a:rPr lang="en-US" sz="2000" spc="-1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far</a:t>
            </a:r>
            <a:r>
              <a:rPr lang="en-US" sz="2000" spc="-1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landward</a:t>
            </a:r>
            <a:r>
              <a:rPr lang="en-US" sz="2000" spc="-1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on</a:t>
            </a:r>
            <a:r>
              <a:rPr lang="en-US" sz="2000" spc="-25"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the</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lot</a:t>
            </a:r>
            <a:r>
              <a:rPr lang="en-US" sz="2000" spc="-20" dirty="0">
                <a:effectLst/>
                <a:latin typeface="Times New Roman" panose="02020603050405020304" pitchFamily="18" charset="0"/>
                <a:ea typeface="Times New Roman" panose="02020603050405020304" pitchFamily="18" charset="0"/>
              </a:rPr>
              <a:t> </a:t>
            </a:r>
            <a:r>
              <a:rPr lang="en-US" sz="2000" spc="0" dirty="0">
                <a:effectLst/>
                <a:latin typeface="Times New Roman" panose="02020603050405020304" pitchFamily="18" charset="0"/>
                <a:ea typeface="Times New Roman" panose="02020603050405020304" pitchFamily="18" charset="0"/>
              </a:rPr>
              <a:t>as</a:t>
            </a:r>
            <a:r>
              <a:rPr lang="en-US" sz="2000" spc="-25" dirty="0">
                <a:effectLst/>
                <a:latin typeface="Times New Roman" panose="02020603050405020304" pitchFamily="18" charset="0"/>
                <a:ea typeface="Times New Roman" panose="02020603050405020304" pitchFamily="18" charset="0"/>
              </a:rPr>
              <a:t> </a:t>
            </a:r>
            <a:r>
              <a:rPr lang="en-US" sz="2000" spc="-10" dirty="0">
                <a:effectLst/>
                <a:latin typeface="Times New Roman" panose="02020603050405020304" pitchFamily="18" charset="0"/>
                <a:ea typeface="Times New Roman" panose="02020603050405020304" pitchFamily="18" charset="0"/>
              </a:rPr>
              <a:t>feasible.</a:t>
            </a:r>
            <a:endParaRPr lang="en-US" sz="2000" spc="0" dirty="0">
              <a:effectLst/>
              <a:latin typeface="Times New Roman" panose="02020603050405020304" pitchFamily="18" charset="0"/>
              <a:ea typeface="Times New Roman" panose="02020603050405020304" pitchFamily="18" charset="0"/>
            </a:endParaRPr>
          </a:p>
          <a:p>
            <a:pPr marL="1828800" indent="-914400"/>
            <a:endParaRPr lang="en-US" sz="1800" spc="0" dirty="0">
              <a:effectLst/>
              <a:latin typeface="Times New Roman" panose="02020603050405020304" pitchFamily="18" charset="0"/>
              <a:ea typeface="Times New Roman" panose="02020603050405020304" pitchFamily="18" charset="0"/>
            </a:endParaRPr>
          </a:p>
          <a:p>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2769718466"/>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21329</TotalTime>
  <Words>2212</Words>
  <Application>Microsoft Office PowerPoint</Application>
  <PresentationFormat>Widescreen</PresentationFormat>
  <Paragraphs>181</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Aptos</vt:lpstr>
      <vt:lpstr>Arial</vt:lpstr>
      <vt:lpstr>Calibri</vt:lpstr>
      <vt:lpstr>Calibri Light</vt:lpstr>
      <vt:lpstr>Cambria</vt:lpstr>
      <vt:lpstr>Symbol</vt:lpstr>
      <vt:lpstr>Times New Roman</vt:lpstr>
      <vt:lpstr>2_Office Theme</vt:lpstr>
      <vt:lpstr>3_Office Theme</vt:lpstr>
      <vt:lpstr>Office Theme</vt:lpstr>
      <vt:lpstr>NC Division of Coastal Management</vt:lpstr>
      <vt:lpstr>PowerPoint Presentation</vt:lpstr>
      <vt:lpstr>PowerPoint Presentation</vt:lpstr>
      <vt:lpstr>PowerPoint Presentation</vt:lpstr>
      <vt:lpstr>PowerPoint Presentation</vt:lpstr>
      <vt:lpstr>PowerPoint Presentation</vt:lpstr>
      <vt:lpstr>15A NCAC 07H .0306(g) – Permit Condition Requirement</vt:lpstr>
      <vt:lpstr>15A NCAC 07H .0306(e) &amp; (g) – Staff Opinion</vt:lpstr>
      <vt:lpstr>15A NCAC 07H .0306(a)(3) – Technical Change #1</vt:lpstr>
      <vt:lpstr>15A NCAC 07H .0306(g) – Technical Change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Willis, Angela</cp:lastModifiedBy>
  <cp:revision>638</cp:revision>
  <cp:lastPrinted>2024-04-22T19:48:17Z</cp:lastPrinted>
  <dcterms:created xsi:type="dcterms:W3CDTF">2015-07-07T20:02:11Z</dcterms:created>
  <dcterms:modified xsi:type="dcterms:W3CDTF">2025-02-27T13:32:49Z</dcterms:modified>
</cp:coreProperties>
</file>