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20"/>
  </p:notesMasterIdLst>
  <p:sldIdLst>
    <p:sldId id="294" r:id="rId2"/>
    <p:sldId id="302" r:id="rId3"/>
    <p:sldId id="298" r:id="rId4"/>
    <p:sldId id="299" r:id="rId5"/>
    <p:sldId id="303" r:id="rId6"/>
    <p:sldId id="300" r:id="rId7"/>
    <p:sldId id="301" r:id="rId8"/>
    <p:sldId id="304" r:id="rId9"/>
    <p:sldId id="297" r:id="rId10"/>
    <p:sldId id="305" r:id="rId11"/>
    <p:sldId id="308" r:id="rId12"/>
    <p:sldId id="311" r:id="rId13"/>
    <p:sldId id="310" r:id="rId14"/>
    <p:sldId id="319" r:id="rId15"/>
    <p:sldId id="318" r:id="rId16"/>
    <p:sldId id="316" r:id="rId17"/>
    <p:sldId id="314" r:id="rId18"/>
    <p:sldId id="295" r:id="rId19"/>
  </p:sldIdLst>
  <p:sldSz cx="12192000" cy="6858000"/>
  <p:notesSz cx="6946900" cy="9207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voni, Daniel" initials="GD" lastIdx="2" clrIdx="0">
    <p:extLst>
      <p:ext uri="{19B8F6BF-5375-455C-9EA6-DF929625EA0E}">
        <p15:presenceInfo xmlns:p15="http://schemas.microsoft.com/office/powerpoint/2012/main" userId="S-1-5-21-2744878847-1876734302-662453930-129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57377" autoAdjust="0"/>
  </p:normalViewPr>
  <p:slideViewPr>
    <p:cSldViewPr snapToGrid="0">
      <p:cViewPr varScale="1">
        <p:scale>
          <a:sx n="26" d="100"/>
          <a:sy n="26" d="100"/>
        </p:scale>
        <p:origin x="1470"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974"/>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idx="1"/>
          </p:nvPr>
        </p:nvSpPr>
        <p:spPr>
          <a:xfrm>
            <a:off x="3934969" y="0"/>
            <a:ext cx="3010323" cy="461974"/>
          </a:xfrm>
          <a:prstGeom prst="rect">
            <a:avLst/>
          </a:prstGeom>
        </p:spPr>
        <p:txBody>
          <a:bodyPr vert="horz" lIns="92309" tIns="46154" rIns="92309" bIns="46154" rtlCol="0"/>
          <a:lstStyle>
            <a:lvl1pPr algn="r">
              <a:defRPr sz="1200"/>
            </a:lvl1pPr>
          </a:lstStyle>
          <a:p>
            <a:fld id="{C586D9D0-2E9B-4F2F-924A-B3B3E9CFCAEC}" type="datetimeFigureOut">
              <a:rPr lang="en-US" smtClean="0"/>
              <a:t>2/15/2018</a:t>
            </a:fld>
            <a:endParaRPr lang="en-US" dirty="0"/>
          </a:p>
        </p:txBody>
      </p:sp>
      <p:sp>
        <p:nvSpPr>
          <p:cNvPr id="4" name="Slide Image Placeholder 3"/>
          <p:cNvSpPr>
            <a:spLocks noGrp="1" noRot="1" noChangeAspect="1"/>
          </p:cNvSpPr>
          <p:nvPr>
            <p:ph type="sldImg" idx="2"/>
          </p:nvPr>
        </p:nvSpPr>
        <p:spPr>
          <a:xfrm>
            <a:off x="711200" y="1150938"/>
            <a:ext cx="5524500" cy="3108325"/>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694690" y="4431109"/>
            <a:ext cx="5557520" cy="3625453"/>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45527"/>
            <a:ext cx="3010323" cy="461973"/>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69" y="8745527"/>
            <a:ext cx="3010323" cy="461973"/>
          </a:xfrm>
          <a:prstGeom prst="rect">
            <a:avLst/>
          </a:prstGeom>
        </p:spPr>
        <p:txBody>
          <a:bodyPr vert="horz" lIns="92309" tIns="46154" rIns="92309" bIns="46154" rtlCol="0" anchor="b"/>
          <a:lstStyle>
            <a:lvl1pPr algn="r">
              <a:defRPr sz="1200"/>
            </a:lvl1pPr>
          </a:lstStyle>
          <a:p>
            <a:fld id="{456C487D-E38B-444A-A8D9-A3853809DE05}" type="slidenum">
              <a:rPr lang="en-US" smtClean="0"/>
              <a:t>‹#›</a:t>
            </a:fld>
            <a:endParaRPr lang="en-US" dirty="0"/>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a:t>
            </a:fld>
            <a:endParaRPr lang="en-US" dirty="0"/>
          </a:p>
        </p:txBody>
      </p:sp>
    </p:spTree>
    <p:extLst>
      <p:ext uri="{BB962C8B-B14F-4D97-AF65-F5344CB8AC3E}">
        <p14:creationId xmlns:p14="http://schemas.microsoft.com/office/powerpoint/2010/main" val="300977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In 2015, the CRC amended the 7B CAMA Land Use Planning Program to provide increased flexibility for plan content and format, to clarify that updates and amendments are voluntary, and to introduce a new process option for CAMA Major Permit Review.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2015 amendments also sought to facilitate a streamlined process for plan amendments and updates by delegating certification of land use plans and plan amendments to the Division.  </a:t>
            </a:r>
            <a:r>
              <a:rPr lang="en-US" sz="1200" kern="1200" dirty="0" err="1">
                <a:solidFill>
                  <a:schemeClr val="tx1"/>
                </a:solidFill>
                <a:effectLst/>
                <a:latin typeface="+mn-lt"/>
                <a:ea typeface="+mn-ea"/>
                <a:cs typeface="+mn-cs"/>
              </a:rPr>
              <a:t>Howver</a:t>
            </a:r>
            <a:r>
              <a:rPr lang="en-US" sz="1200" kern="1200" dirty="0">
                <a:solidFill>
                  <a:schemeClr val="tx1"/>
                </a:solidFill>
                <a:effectLst/>
                <a:latin typeface="+mn-lt"/>
                <a:ea typeface="+mn-ea"/>
                <a:cs typeface="+mn-cs"/>
              </a:rPr>
              <a:t>, this required a legislative change to CAMA. In 2017, House Bill 56 and subsequent session law (SL 2017-209) were passed, adding a subdivision to the Coastal Area Management Act Section which gave the Commission authority “To delegate the power to approve land-use plans in accordance with to any qualified employee of the Department".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At the November 2017 meeting the CRC approved </a:t>
            </a:r>
            <a:r>
              <a:rPr lang="en-US" sz="1200" b="0" i="0" u="none" strike="noStrike" kern="1200" baseline="0" dirty="0">
                <a:solidFill>
                  <a:schemeClr val="tx1"/>
                </a:solidFill>
                <a:latin typeface="+mn-lt"/>
                <a:ea typeface="+mn-ea"/>
                <a:cs typeface="+mn-cs"/>
              </a:rPr>
              <a:t>amendments to 15A NCAC 7B .0803, the intent of those amendments were to streamline the land use plan and plan amendment certification procedures by dele</a:t>
            </a:r>
            <a:r>
              <a:rPr lang="en-US" sz="1200" kern="1200" dirty="0">
                <a:solidFill>
                  <a:schemeClr val="tx1"/>
                </a:solidFill>
                <a:effectLst/>
                <a:latin typeface="+mn-lt"/>
                <a:ea typeface="+mn-ea"/>
                <a:cs typeface="+mn-cs"/>
              </a:rPr>
              <a:t>gating the power to approve land use plans to the Division Director.</a:t>
            </a:r>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12</a:t>
            </a:fld>
            <a:endParaRPr lang="en-US" dirty="0"/>
          </a:p>
        </p:txBody>
      </p:sp>
    </p:spTree>
    <p:extLst>
      <p:ext uri="{BB962C8B-B14F-4D97-AF65-F5344CB8AC3E}">
        <p14:creationId xmlns:p14="http://schemas.microsoft.com/office/powerpoint/2010/main" val="394018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a:t>
            </a:r>
            <a:r>
              <a:rPr lang="en-US" b="0" baseline="0" dirty="0"/>
              <a:t> Fiscal Analysis of these amendments found: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 </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Property</a:t>
            </a:r>
            <a:r>
              <a:rPr lang="en-US" b="1" baseline="0" dirty="0"/>
              <a:t> Owners </a:t>
            </a:r>
            <a:r>
              <a:rPr lang="en-US" b="0" baseline="0" dirty="0"/>
              <a:t>– No direct impact as the amendments affect the procedures for the certification of land use plan and plan amendments.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171450" indent="-171450">
              <a:buFont typeface="Arial" panose="020B0604020202020204" pitchFamily="34" charset="0"/>
              <a:buChar char="•"/>
            </a:pPr>
            <a:r>
              <a:rPr lang="en-US" dirty="0"/>
              <a:t>No direct impact to </a:t>
            </a:r>
            <a:r>
              <a:rPr lang="en-US" b="1" dirty="0"/>
              <a:t>NCDOT.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fiscal analysis found that the amendments result in a potential time savings for the </a:t>
            </a:r>
            <a:r>
              <a:rPr lang="en-US" b="1" dirty="0"/>
              <a:t>Division….</a:t>
            </a:r>
            <a:r>
              <a:rPr lang="en-US" sz="1200" b="0" i="0" u="none" strike="noStrike" kern="1200" baseline="0" dirty="0">
                <a:solidFill>
                  <a:schemeClr val="tx1"/>
                </a:solidFill>
                <a:latin typeface="+mn-lt"/>
                <a:ea typeface="+mn-ea"/>
                <a:cs typeface="+mn-cs"/>
              </a:rPr>
              <a:t>however the savings will be minimal as Staff will still be reviewing plans for adherence to the 7B Land Use Planning Requirements and will still prepare documentation for final agency action associated with certifications. These benefits may have an indirect fiscal impact on the Division as less coordination will be needed with local governments.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fiscal analysis found that the amendments reduce the regulatory burden on </a:t>
            </a:r>
            <a:r>
              <a:rPr lang="en-US" sz="1200" b="1" i="0" u="none" strike="noStrike" kern="1200" baseline="0" dirty="0">
                <a:solidFill>
                  <a:schemeClr val="tx1"/>
                </a:solidFill>
                <a:latin typeface="+mn-lt"/>
                <a:ea typeface="+mn-ea"/>
                <a:cs typeface="+mn-cs"/>
              </a:rPr>
              <a:t>local governments</a:t>
            </a:r>
            <a:r>
              <a:rPr lang="en-US" sz="1200" b="0" i="0" u="none" strike="noStrike" kern="1200" baseline="0" dirty="0">
                <a:solidFill>
                  <a:schemeClr val="tx1"/>
                </a:solidFill>
                <a:latin typeface="+mn-lt"/>
                <a:ea typeface="+mn-ea"/>
                <a:cs typeface="+mn-cs"/>
              </a:rPr>
              <a:t>, resulting in staff time savings and a reduction in the complexity of the certification process. These benefits may have an indirect fiscal impact on local governments in not having to work with the CRC meeting schedule.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Staff recommends</a:t>
            </a:r>
            <a:r>
              <a:rPr lang="en-US" baseline="0" dirty="0"/>
              <a:t> approval of the fiscal analysis for public hearing. </a:t>
            </a:r>
            <a:endParaRPr lang="en-US" dirty="0"/>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13</a:t>
            </a:fld>
            <a:endParaRPr lang="en-US" dirty="0"/>
          </a:p>
        </p:txBody>
      </p:sp>
    </p:spTree>
    <p:extLst>
      <p:ext uri="{BB962C8B-B14F-4D97-AF65-F5344CB8AC3E}">
        <p14:creationId xmlns:p14="http://schemas.microsoft.com/office/powerpoint/2010/main" val="1914421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14</a:t>
            </a:fld>
            <a:endParaRPr lang="en-US" dirty="0"/>
          </a:p>
        </p:txBody>
      </p:sp>
    </p:spTree>
    <p:extLst>
      <p:ext uri="{BB962C8B-B14F-4D97-AF65-F5344CB8AC3E}">
        <p14:creationId xmlns:p14="http://schemas.microsoft.com/office/powerpoint/2010/main" val="1435170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Proposed amendments to 15A NCAC 7B .0802 “Public Hearing &amp; Local Adoption Requirements”. </a:t>
            </a:r>
            <a:endParaRPr lang="en-US" dirty="0"/>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16</a:t>
            </a:fld>
            <a:endParaRPr lang="en-US" dirty="0"/>
          </a:p>
        </p:txBody>
      </p:sp>
    </p:spTree>
    <p:extLst>
      <p:ext uri="{BB962C8B-B14F-4D97-AF65-F5344CB8AC3E}">
        <p14:creationId xmlns:p14="http://schemas.microsoft.com/office/powerpoint/2010/main" val="3860577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proposed amendment is to strike rule language </a:t>
            </a:r>
            <a:r>
              <a:rPr lang="en-US" sz="1200" b="0" i="0" u="none" strike="noStrike" kern="1200" baseline="0" dirty="0">
                <a:solidFill>
                  <a:schemeClr val="tx1"/>
                </a:solidFill>
                <a:latin typeface="+mn-lt"/>
                <a:ea typeface="+mn-ea"/>
                <a:cs typeface="+mn-cs"/>
              </a:rPr>
              <a:t>in 7B .0802 that requires that a locally adopted plan or plan amendment be sent to the Division 45 calendar days prior to the CRC meeting on which it is being considered for certification. This language is now unnecessary as the plans and plan amendments are certified by the Division Director. </a:t>
            </a:r>
          </a:p>
          <a:p>
            <a:endParaRPr lang="en-US" sz="1200" b="0" i="0" u="none" strike="noStrike" kern="1200" baseline="0" dirty="0">
              <a:solidFill>
                <a:schemeClr val="tx1"/>
              </a:solidFill>
              <a:latin typeface="+mn-lt"/>
              <a:ea typeface="+mn-ea"/>
              <a:cs typeface="+mn-cs"/>
            </a:endParaRPr>
          </a:p>
          <a:p>
            <a:r>
              <a:rPr lang="en-US" dirty="0"/>
              <a:t>Staff recommends</a:t>
            </a:r>
            <a:r>
              <a:rPr lang="en-US" baseline="0" dirty="0"/>
              <a:t> approval of the changes to 7B .0802 rule language for public hearing. </a:t>
            </a:r>
            <a:endParaRPr lang="en-US" dirty="0"/>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17</a:t>
            </a:fld>
            <a:endParaRPr lang="en-US" dirty="0"/>
          </a:p>
        </p:txBody>
      </p:sp>
    </p:spTree>
    <p:extLst>
      <p:ext uri="{BB962C8B-B14F-4D97-AF65-F5344CB8AC3E}">
        <p14:creationId xmlns:p14="http://schemas.microsoft.com/office/powerpoint/2010/main" val="2366530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18</a:t>
            </a:fld>
            <a:endParaRPr lang="en-US" dirty="0"/>
          </a:p>
        </p:txBody>
      </p:sp>
    </p:spTree>
    <p:extLst>
      <p:ext uri="{BB962C8B-B14F-4D97-AF65-F5344CB8AC3E}">
        <p14:creationId xmlns:p14="http://schemas.microsoft.com/office/powerpoint/2010/main" val="175748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a:t>
            </a:fld>
            <a:endParaRPr lang="en-US" dirty="0"/>
          </a:p>
        </p:txBody>
      </p:sp>
    </p:spTree>
    <p:extLst>
      <p:ext uri="{BB962C8B-B14F-4D97-AF65-F5344CB8AC3E}">
        <p14:creationId xmlns:p14="http://schemas.microsoft.com/office/powerpoint/2010/main" val="3448150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4</a:t>
            </a:fld>
            <a:endParaRPr lang="en-US" dirty="0"/>
          </a:p>
        </p:txBody>
      </p:sp>
    </p:spTree>
    <p:extLst>
      <p:ext uri="{BB962C8B-B14F-4D97-AF65-F5344CB8AC3E}">
        <p14:creationId xmlns:p14="http://schemas.microsoft.com/office/powerpoint/2010/main" val="256946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5</a:t>
            </a:fld>
            <a:endParaRPr lang="en-US" dirty="0"/>
          </a:p>
        </p:txBody>
      </p:sp>
    </p:spTree>
    <p:extLst>
      <p:ext uri="{BB962C8B-B14F-4D97-AF65-F5344CB8AC3E}">
        <p14:creationId xmlns:p14="http://schemas.microsoft.com/office/powerpoint/2010/main" val="2950449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6</a:t>
            </a:fld>
            <a:endParaRPr lang="en-US" dirty="0"/>
          </a:p>
        </p:txBody>
      </p:sp>
    </p:spTree>
    <p:extLst>
      <p:ext uri="{BB962C8B-B14F-4D97-AF65-F5344CB8AC3E}">
        <p14:creationId xmlns:p14="http://schemas.microsoft.com/office/powerpoint/2010/main" val="132206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7</a:t>
            </a:fld>
            <a:endParaRPr lang="en-US" dirty="0"/>
          </a:p>
        </p:txBody>
      </p:sp>
    </p:spTree>
    <p:extLst>
      <p:ext uri="{BB962C8B-B14F-4D97-AF65-F5344CB8AC3E}">
        <p14:creationId xmlns:p14="http://schemas.microsoft.com/office/powerpoint/2010/main" val="177459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8</a:t>
            </a:fld>
            <a:endParaRPr lang="en-US" dirty="0"/>
          </a:p>
        </p:txBody>
      </p:sp>
    </p:spTree>
    <p:extLst>
      <p:ext uri="{BB962C8B-B14F-4D97-AF65-F5344CB8AC3E}">
        <p14:creationId xmlns:p14="http://schemas.microsoft.com/office/powerpoint/2010/main" val="383347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10</a:t>
            </a:fld>
            <a:endParaRPr lang="en-US" dirty="0"/>
          </a:p>
        </p:txBody>
      </p:sp>
    </p:spTree>
    <p:extLst>
      <p:ext uri="{BB962C8B-B14F-4D97-AF65-F5344CB8AC3E}">
        <p14:creationId xmlns:p14="http://schemas.microsoft.com/office/powerpoint/2010/main" val="2151144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Fiscal Analysis of the proposed rule change to 15A NCAC 7L .0802 &amp; .0803, the fiscal analysis</a:t>
            </a:r>
            <a:r>
              <a:rPr lang="en-US" baseline="0" dirty="0"/>
              <a:t> </a:t>
            </a:r>
            <a:r>
              <a:rPr lang="en-US" dirty="0"/>
              <a:t>has been reviewed and approved by</a:t>
            </a:r>
            <a:r>
              <a:rPr lang="en-US" baseline="0" dirty="0"/>
              <a:t> OSBM.</a:t>
            </a:r>
            <a:endParaRPr lang="en-US" dirty="0"/>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11</a:t>
            </a:fld>
            <a:endParaRPr lang="en-US" dirty="0"/>
          </a:p>
        </p:txBody>
      </p:sp>
    </p:spTree>
    <p:extLst>
      <p:ext uri="{BB962C8B-B14F-4D97-AF65-F5344CB8AC3E}">
        <p14:creationId xmlns:p14="http://schemas.microsoft.com/office/powerpoint/2010/main" val="4237269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880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32109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spTree>
    <p:extLst>
      <p:ext uri="{BB962C8B-B14F-4D97-AF65-F5344CB8AC3E}">
        <p14:creationId xmlns:p14="http://schemas.microsoft.com/office/powerpoint/2010/main" val="32615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77126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6634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6412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14981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233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721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414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dirty="0"/>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413695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spTree>
    <p:extLst>
      <p:ext uri="{BB962C8B-B14F-4D97-AF65-F5344CB8AC3E}">
        <p14:creationId xmlns:p14="http://schemas.microsoft.com/office/powerpoint/2010/main" val="230120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spTree>
    <p:extLst>
      <p:ext uri="{BB962C8B-B14F-4D97-AF65-F5344CB8AC3E}">
        <p14:creationId xmlns:p14="http://schemas.microsoft.com/office/powerpoint/2010/main" val="240850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4493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1693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6447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65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074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6174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92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dirty="0"/>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AC23C9C-15E4-4484-8129-FC9BB5C211ED}"/>
              </a:ext>
            </a:extLst>
          </p:cNvPr>
          <p:cNvSpPr>
            <a:spLocks noGrp="1"/>
          </p:cNvSpPr>
          <p:nvPr>
            <p:ph type="title"/>
          </p:nvPr>
        </p:nvSpPr>
        <p:spPr>
          <a:xfrm>
            <a:off x="4380588" y="965199"/>
            <a:ext cx="6766078" cy="4927601"/>
          </a:xfrm>
        </p:spPr>
        <p:txBody>
          <a:bodyPr vert="horz" lIns="91440" tIns="45720" rIns="91440" bIns="45720" rtlCol="0" anchor="ctr">
            <a:normAutofit/>
          </a:bodyPr>
          <a:lstStyle/>
          <a:p>
            <a:pPr algn="l"/>
            <a:r>
              <a:rPr lang="en-US" sz="5400" kern="1200" dirty="0">
                <a:solidFill>
                  <a:schemeClr val="tx1">
                    <a:lumMod val="85000"/>
                    <a:lumOff val="15000"/>
                  </a:schemeClr>
                </a:solidFill>
                <a:latin typeface="+mj-lt"/>
                <a:ea typeface="+mj-ea"/>
                <a:cs typeface="+mj-cs"/>
              </a:rPr>
              <a:t>Fiscal Analysis</a:t>
            </a:r>
          </a:p>
        </p:txBody>
      </p:sp>
    </p:spTree>
    <p:extLst>
      <p:ext uri="{BB962C8B-B14F-4D97-AF65-F5344CB8AC3E}">
        <p14:creationId xmlns:p14="http://schemas.microsoft.com/office/powerpoint/2010/main" val="186054204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lgn="r">
              <a:spcAft>
                <a:spcPts val="600"/>
              </a:spcAft>
            </a:pPr>
            <a:fld id="{11F27F3A-B3E9-41ED-AF8F-A365F10BB65F}" type="slidenum">
              <a:rPr lang="en-US" sz="1050">
                <a:solidFill>
                  <a:schemeClr val="tx1">
                    <a:alpha val="80000"/>
                  </a:schemeClr>
                </a:solidFill>
              </a:rPr>
              <a:pPr algn="r">
                <a:spcAft>
                  <a:spcPts val="600"/>
                </a:spcAft>
              </a:pPr>
              <a:t>10</a:t>
            </a:fld>
            <a:endParaRPr lang="en-US" sz="1050" dirty="0">
              <a:solidFill>
                <a:schemeClr val="tx1">
                  <a:alpha val="80000"/>
                </a:schemeClr>
              </a:solidFill>
            </a:endParaRPr>
          </a:p>
        </p:txBody>
      </p:sp>
      <p:sp>
        <p:nvSpPr>
          <p:cNvPr id="3" name="Title 2"/>
          <p:cNvSpPr>
            <a:spLocks noGrp="1"/>
          </p:cNvSpPr>
          <p:nvPr>
            <p:ph type="ctrTitle"/>
          </p:nvPr>
        </p:nvSpPr>
        <p:spPr>
          <a:xfrm>
            <a:off x="619124" y="697177"/>
            <a:ext cx="11468101" cy="845873"/>
          </a:xfrm>
        </p:spPr>
        <p:txBody>
          <a:bodyPr vert="horz" lIns="91440" tIns="45720" rIns="91440" bIns="45720" rtlCol="0" anchor="ctr">
            <a:normAutofit fontScale="90000"/>
          </a:bodyPr>
          <a:lstStyle/>
          <a:p>
            <a:r>
              <a:rPr lang="en-US" sz="4400" dirty="0">
                <a:solidFill>
                  <a:srgbClr val="FFFF00"/>
                </a:solidFill>
              </a:rPr>
              <a:t>7K .0208 Single Family Residence</a:t>
            </a:r>
            <a:r>
              <a:rPr lang="en-US" sz="4400" kern="1200" dirty="0">
                <a:solidFill>
                  <a:srgbClr val="FFFF00"/>
                </a:solidFill>
                <a:latin typeface="+mj-lt"/>
                <a:ea typeface="+mj-ea"/>
                <a:cs typeface="+mj-cs"/>
              </a:rPr>
              <a:t>– Impact Summary</a:t>
            </a:r>
          </a:p>
        </p:txBody>
      </p:sp>
      <p:sp>
        <p:nvSpPr>
          <p:cNvPr id="5" name="Content Placeholder 5">
            <a:extLst>
              <a:ext uri="{FF2B5EF4-FFF2-40B4-BE49-F238E27FC236}">
                <a16:creationId xmlns:a16="http://schemas.microsoft.com/office/drawing/2014/main" id="{31AFC8F0-5058-4DF0-A4CC-967336F35476}"/>
              </a:ext>
            </a:extLst>
          </p:cNvPr>
          <p:cNvSpPr txBox="1">
            <a:spLocks/>
          </p:cNvSpPr>
          <p:nvPr/>
        </p:nvSpPr>
        <p:spPr>
          <a:xfrm>
            <a:off x="342166" y="1846385"/>
            <a:ext cx="11563349" cy="464600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Private property owners:	no impact</a:t>
            </a:r>
          </a:p>
          <a:p>
            <a:pPr marL="514350" indent="-514350">
              <a:buFont typeface="+mj-lt"/>
              <a:buAutoNum type="arabicPeriod"/>
            </a:pPr>
            <a:r>
              <a:rPr lang="en-US" dirty="0"/>
              <a:t>Local government: 		no impact</a:t>
            </a:r>
          </a:p>
          <a:p>
            <a:pPr marL="514350" indent="-514350">
              <a:buFont typeface="+mj-lt"/>
              <a:buAutoNum type="arabicPeriod"/>
            </a:pPr>
            <a:r>
              <a:rPr lang="en-US" dirty="0"/>
              <a:t>State government/DCM: 	no impact</a:t>
            </a:r>
          </a:p>
          <a:p>
            <a:pPr marL="514350" indent="-514350">
              <a:buFont typeface="+mj-lt"/>
              <a:buAutoNum type="arabicPeriod"/>
            </a:pPr>
            <a:r>
              <a:rPr lang="en-US" dirty="0"/>
              <a:t>NCDOT: 			no impact</a:t>
            </a:r>
          </a:p>
          <a:p>
            <a:pPr marL="514350" indent="-514350">
              <a:buFont typeface="+mj-lt"/>
              <a:buAutoNum type="arabicPeriod"/>
            </a:pPr>
            <a:r>
              <a:rPr lang="en-US" dirty="0"/>
              <a:t>Substantial Impact: 		no</a:t>
            </a:r>
          </a:p>
          <a:p>
            <a:pPr marL="514350" indent="-514350">
              <a:buFont typeface="+mj-lt"/>
              <a:buAutoNum type="arabicPeriod"/>
            </a:pPr>
            <a:endParaRPr lang="en-US" dirty="0"/>
          </a:p>
          <a:p>
            <a:pPr marL="0" indent="0">
              <a:buFont typeface="Arial" panose="020B0604020202020204" pitchFamily="34" charset="0"/>
              <a:buNone/>
            </a:pPr>
            <a:r>
              <a:rPr lang="en-US" dirty="0"/>
              <a:t>OSBM has reviewed the fiscal analysis and determined the proposed rule amendments have little to no impact on state or local governments, and no substantial economic impact.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16068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lgn="r">
              <a:spcAft>
                <a:spcPts val="600"/>
              </a:spcAft>
            </a:pPr>
            <a:fld id="{11F27F3A-B3E9-41ED-AF8F-A365F10BB65F}" type="slidenum">
              <a:rPr lang="en-US" sz="1050">
                <a:solidFill>
                  <a:schemeClr val="tx1">
                    <a:alpha val="80000"/>
                  </a:schemeClr>
                </a:solidFill>
              </a:rPr>
              <a:pPr algn="r">
                <a:spcAft>
                  <a:spcPts val="600"/>
                </a:spcAft>
              </a:pPr>
              <a:t>11</a:t>
            </a:fld>
            <a:endParaRPr lang="en-US" sz="1050" dirty="0">
              <a:solidFill>
                <a:schemeClr val="tx1">
                  <a:alpha val="80000"/>
                </a:schemeClr>
              </a:solidFill>
            </a:endParaRPr>
          </a:p>
        </p:txBody>
      </p:sp>
      <p:sp>
        <p:nvSpPr>
          <p:cNvPr id="3" name="Title 2"/>
          <p:cNvSpPr>
            <a:spLocks noGrp="1"/>
          </p:cNvSpPr>
          <p:nvPr>
            <p:ph type="ctrTitle"/>
          </p:nvPr>
        </p:nvSpPr>
        <p:spPr>
          <a:xfrm>
            <a:off x="578734" y="601885"/>
            <a:ext cx="11613266" cy="924946"/>
          </a:xfrm>
        </p:spPr>
        <p:txBody>
          <a:bodyPr vert="horz" lIns="91440" tIns="45720" rIns="91440" bIns="45720" rtlCol="0" anchor="ctr">
            <a:normAutofit/>
          </a:bodyPr>
          <a:lstStyle/>
          <a:p>
            <a:r>
              <a:rPr lang="en-US" sz="4000" dirty="0">
                <a:solidFill>
                  <a:srgbClr val="FFFF00"/>
                </a:solidFill>
              </a:rPr>
              <a:t>7B Land Use Planning Fiscal Review</a:t>
            </a:r>
          </a:p>
        </p:txBody>
      </p:sp>
      <p:sp>
        <p:nvSpPr>
          <p:cNvPr id="6" name="Content Placeholder 5"/>
          <p:cNvSpPr>
            <a:spLocks noGrp="1"/>
          </p:cNvSpPr>
          <p:nvPr>
            <p:ph idx="4294967295"/>
          </p:nvPr>
        </p:nvSpPr>
        <p:spPr>
          <a:xfrm>
            <a:off x="-196769" y="2074518"/>
            <a:ext cx="12192000" cy="4141523"/>
          </a:xfrm>
        </p:spPr>
        <p:txBody>
          <a:bodyPr vert="horz" lIns="91440" tIns="45720" rIns="91440" bIns="45720" rtlCol="0" anchor="ctr">
            <a:normAutofit/>
          </a:bodyPr>
          <a:lstStyle/>
          <a:p>
            <a:pPr marR="0" lvl="0" indent="0" algn="ctr" fontAlgn="base">
              <a:lnSpc>
                <a:spcPct val="100000"/>
              </a:lnSpc>
              <a:spcBef>
                <a:spcPct val="0"/>
              </a:spcBef>
              <a:spcAft>
                <a:spcPct val="0"/>
              </a:spcAft>
              <a:buClrTx/>
              <a:buSzTx/>
              <a:buFontTx/>
              <a:buNone/>
              <a:tabLst/>
              <a:defRPr/>
            </a:pPr>
            <a:r>
              <a:rPr lang="en-US" sz="3600" b="1" dirty="0">
                <a:latin typeface="Century Gothic" panose="020B0502020202020204" pitchFamily="34" charset="0"/>
              </a:rPr>
              <a:t>“Public Hearing &amp; Local Adoption” </a:t>
            </a:r>
          </a:p>
          <a:p>
            <a:pPr marR="0" lvl="0" indent="0" algn="ctr" fontAlgn="base">
              <a:lnSpc>
                <a:spcPct val="100000"/>
              </a:lnSpc>
              <a:spcBef>
                <a:spcPct val="0"/>
              </a:spcBef>
              <a:spcAft>
                <a:spcPct val="0"/>
              </a:spcAft>
              <a:buClrTx/>
              <a:buSzTx/>
              <a:buFontTx/>
              <a:buNone/>
              <a:tabLst/>
              <a:defRPr/>
            </a:pPr>
            <a:r>
              <a:rPr lang="en-US" sz="3600" dirty="0">
                <a:latin typeface="Century Gothic" panose="020B0502020202020204" pitchFamily="34" charset="0"/>
              </a:rPr>
              <a:t>15A NCAC 7B .0802</a:t>
            </a:r>
          </a:p>
          <a:p>
            <a:pPr marR="0" lvl="0" indent="0" algn="ctr" fontAlgn="base">
              <a:lnSpc>
                <a:spcPct val="100000"/>
              </a:lnSpc>
              <a:spcBef>
                <a:spcPct val="0"/>
              </a:spcBef>
              <a:spcAft>
                <a:spcPct val="0"/>
              </a:spcAft>
              <a:buClrTx/>
              <a:buSzTx/>
              <a:buFontTx/>
              <a:buNone/>
              <a:tabLst/>
              <a:defRPr/>
            </a:pPr>
            <a:endParaRPr lang="en-US" sz="1600" dirty="0">
              <a:latin typeface="Century Gothic" panose="020B0502020202020204" pitchFamily="34" charset="0"/>
            </a:endParaRPr>
          </a:p>
          <a:p>
            <a:pPr marR="0" lvl="0" indent="0" algn="ctr" fontAlgn="base">
              <a:lnSpc>
                <a:spcPct val="100000"/>
              </a:lnSpc>
              <a:spcBef>
                <a:spcPct val="0"/>
              </a:spcBef>
              <a:spcAft>
                <a:spcPct val="0"/>
              </a:spcAft>
              <a:buClrTx/>
              <a:buSzTx/>
              <a:buFontTx/>
              <a:buNone/>
              <a:tabLst/>
              <a:defRPr/>
            </a:pPr>
            <a:r>
              <a:rPr lang="en-US" sz="2400" dirty="0">
                <a:latin typeface="Century Gothic" panose="020B0502020202020204" pitchFamily="34" charset="0"/>
              </a:rPr>
              <a:t>and</a:t>
            </a:r>
          </a:p>
          <a:p>
            <a:pPr marR="0" lvl="0" indent="0" algn="ctr" fontAlgn="base">
              <a:lnSpc>
                <a:spcPct val="100000"/>
              </a:lnSpc>
              <a:spcBef>
                <a:spcPct val="0"/>
              </a:spcBef>
              <a:spcAft>
                <a:spcPct val="0"/>
              </a:spcAft>
              <a:buClrTx/>
              <a:buSzTx/>
              <a:buFontTx/>
              <a:buNone/>
              <a:tabLst/>
              <a:defRPr/>
            </a:pPr>
            <a:endParaRPr lang="en-US" sz="1600" dirty="0">
              <a:latin typeface="Century Gothic" panose="020B0502020202020204" pitchFamily="34" charset="0"/>
            </a:endParaRPr>
          </a:p>
          <a:p>
            <a:pPr marR="0" lvl="0" indent="0" algn="ctr" fontAlgn="base">
              <a:lnSpc>
                <a:spcPct val="100000"/>
              </a:lnSpc>
              <a:spcBef>
                <a:spcPct val="0"/>
              </a:spcBef>
              <a:spcAft>
                <a:spcPct val="0"/>
              </a:spcAft>
              <a:buClrTx/>
              <a:buSzTx/>
              <a:buFontTx/>
              <a:buNone/>
              <a:tabLst/>
              <a:defRPr/>
            </a:pPr>
            <a:r>
              <a:rPr lang="en-US" sz="3600" b="1" dirty="0">
                <a:latin typeface="Century Gothic" panose="020B0502020202020204" pitchFamily="34" charset="0"/>
              </a:rPr>
              <a:t>“Certification and Use of the Plan” </a:t>
            </a:r>
          </a:p>
          <a:p>
            <a:pPr marR="0" lvl="0" indent="0" algn="ctr" fontAlgn="base">
              <a:lnSpc>
                <a:spcPct val="100000"/>
              </a:lnSpc>
              <a:spcBef>
                <a:spcPct val="0"/>
              </a:spcBef>
              <a:spcAft>
                <a:spcPct val="0"/>
              </a:spcAft>
              <a:buClrTx/>
              <a:buSzTx/>
              <a:buFontTx/>
              <a:buNone/>
              <a:tabLst/>
              <a:defRPr/>
            </a:pPr>
            <a:r>
              <a:rPr lang="en-US" sz="3600" dirty="0">
                <a:latin typeface="Century Gothic" panose="020B0502020202020204" pitchFamily="34" charset="0"/>
              </a:rPr>
              <a:t>15A NCAC 7B .0803 </a:t>
            </a:r>
          </a:p>
          <a:p>
            <a:pPr marL="0" indent="0" algn="ctr">
              <a:buNone/>
            </a:pPr>
            <a:endParaRPr lang="en-US" sz="3000" dirty="0"/>
          </a:p>
          <a:p>
            <a:endParaRPr lang="en-US" sz="1500" dirty="0"/>
          </a:p>
          <a:p>
            <a:endParaRPr lang="en-US" sz="1500" dirty="0"/>
          </a:p>
        </p:txBody>
      </p:sp>
    </p:spTree>
    <p:extLst>
      <p:ext uri="{BB962C8B-B14F-4D97-AF65-F5344CB8AC3E}">
        <p14:creationId xmlns:p14="http://schemas.microsoft.com/office/powerpoint/2010/main" val="85888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34CEEE-C6FC-4841-A450-975407A64FED}"/>
              </a:ext>
            </a:extLst>
          </p:cNvPr>
          <p:cNvSpPr>
            <a:spLocks noGrp="1"/>
          </p:cNvSpPr>
          <p:nvPr>
            <p:ph type="sldNum" sz="quarter" idx="12"/>
          </p:nvPr>
        </p:nvSpPr>
        <p:spPr/>
        <p:txBody>
          <a:bodyPr/>
          <a:lstStyle/>
          <a:p>
            <a:fld id="{11F27F3A-B3E9-41ED-AF8F-A365F10BB65F}" type="slidenum">
              <a:rPr lang="en-US" smtClean="0"/>
              <a:pPr/>
              <a:t>12</a:t>
            </a:fld>
            <a:endParaRPr lang="en-US" dirty="0"/>
          </a:p>
        </p:txBody>
      </p:sp>
      <p:sp>
        <p:nvSpPr>
          <p:cNvPr id="3" name="Title 2">
            <a:extLst>
              <a:ext uri="{FF2B5EF4-FFF2-40B4-BE49-F238E27FC236}">
                <a16:creationId xmlns:a16="http://schemas.microsoft.com/office/drawing/2014/main" id="{FFC8167A-A517-4AAC-8C89-C777292368FD}"/>
              </a:ext>
            </a:extLst>
          </p:cNvPr>
          <p:cNvSpPr>
            <a:spLocks noGrp="1"/>
          </p:cNvSpPr>
          <p:nvPr>
            <p:ph type="ctrTitle"/>
          </p:nvPr>
        </p:nvSpPr>
        <p:spPr>
          <a:xfrm>
            <a:off x="588788" y="609998"/>
            <a:ext cx="11412711" cy="894952"/>
          </a:xfrm>
        </p:spPr>
        <p:txBody>
          <a:bodyPr/>
          <a:lstStyle/>
          <a:p>
            <a:r>
              <a:rPr lang="en-US" sz="4000" dirty="0">
                <a:solidFill>
                  <a:srgbClr val="FFFF00"/>
                </a:solidFill>
              </a:rPr>
              <a:t>7B .0802 &amp; .0803 – Major Changes</a:t>
            </a:r>
          </a:p>
        </p:txBody>
      </p:sp>
      <p:sp>
        <p:nvSpPr>
          <p:cNvPr id="4" name="Rectangle 3">
            <a:extLst>
              <a:ext uri="{FF2B5EF4-FFF2-40B4-BE49-F238E27FC236}">
                <a16:creationId xmlns:a16="http://schemas.microsoft.com/office/drawing/2014/main" id="{B48FF487-2C95-492F-84A9-311B6B295EA4}"/>
              </a:ext>
            </a:extLst>
          </p:cNvPr>
          <p:cNvSpPr/>
          <p:nvPr/>
        </p:nvSpPr>
        <p:spPr>
          <a:xfrm>
            <a:off x="588788" y="1969226"/>
            <a:ext cx="11603212" cy="3570208"/>
          </a:xfrm>
          <a:prstGeom prst="rect">
            <a:avLst/>
          </a:prstGeom>
        </p:spPr>
        <p:txBody>
          <a:bodyPr wrap="square">
            <a:spAutoFit/>
          </a:bodyPr>
          <a:lstStyle/>
          <a:p>
            <a:r>
              <a:rPr lang="en-US" sz="2400" b="1" u="sng" dirty="0">
                <a:latin typeface="Century Gothic" panose="020B0502020202020204" pitchFamily="34" charset="0"/>
              </a:rPr>
              <a:t>History</a:t>
            </a:r>
            <a:endParaRPr lang="en-US" sz="2400" dirty="0">
              <a:latin typeface="Century Gothic" panose="020B0502020202020204" pitchFamily="34" charset="0"/>
            </a:endParaRPr>
          </a:p>
          <a:p>
            <a:endParaRPr lang="en-US" sz="2200" dirty="0">
              <a:latin typeface="Century Gothic" panose="020B0502020202020204" pitchFamily="34" charset="0"/>
            </a:endParaRPr>
          </a:p>
          <a:p>
            <a:r>
              <a:rPr lang="en-US" sz="2200" dirty="0">
                <a:latin typeface="Century Gothic" panose="020B0502020202020204" pitchFamily="34" charset="0"/>
              </a:rPr>
              <a:t>Past Changes to Land Use Plan Planning Program</a:t>
            </a:r>
          </a:p>
          <a:p>
            <a:pPr marL="742950" lvl="1" indent="-285750">
              <a:buFont typeface="Arial" panose="020B0604020202020204" pitchFamily="34" charset="0"/>
              <a:buChar char="•"/>
            </a:pPr>
            <a:r>
              <a:rPr lang="en-US" sz="2200" dirty="0">
                <a:latin typeface="Century Gothic" panose="020B0502020202020204" pitchFamily="34" charset="0"/>
              </a:rPr>
              <a:t>Increased Flexibility in Content &amp; Format</a:t>
            </a:r>
          </a:p>
          <a:p>
            <a:pPr marL="742950" lvl="1" indent="-285750">
              <a:buFont typeface="Arial" panose="020B0604020202020204" pitchFamily="34" charset="0"/>
              <a:buChar char="•"/>
            </a:pPr>
            <a:r>
              <a:rPr lang="en-US" sz="2200" dirty="0">
                <a:latin typeface="Century Gothic" panose="020B0502020202020204" pitchFamily="34" charset="0"/>
              </a:rPr>
              <a:t>Improve Quality of Plans</a:t>
            </a:r>
          </a:p>
          <a:p>
            <a:pPr marL="342900" indent="-342900">
              <a:buFont typeface="Arial" panose="020B0604020202020204" pitchFamily="34" charset="0"/>
              <a:buChar char="•"/>
            </a:pPr>
            <a:endParaRPr lang="en-US" sz="2400" dirty="0">
              <a:latin typeface="Century Gothic" panose="020B0502020202020204" pitchFamily="34" charset="0"/>
            </a:endParaRPr>
          </a:p>
          <a:p>
            <a:r>
              <a:rPr lang="en-US" sz="2400" b="1" u="sng" dirty="0">
                <a:latin typeface="Century Gothic" panose="020B0502020202020204" pitchFamily="34" charset="0"/>
              </a:rPr>
              <a:t>Intent of Amendments</a:t>
            </a:r>
          </a:p>
          <a:p>
            <a:pPr marL="342900" indent="-342900">
              <a:buFont typeface="Arial" panose="020B0604020202020204" pitchFamily="34" charset="0"/>
              <a:buChar char="•"/>
            </a:pPr>
            <a:endParaRPr lang="en-US" sz="2200" dirty="0">
              <a:latin typeface="Century Gothic" panose="020B0502020202020204" pitchFamily="34" charset="0"/>
            </a:endParaRPr>
          </a:p>
          <a:p>
            <a:r>
              <a:rPr lang="en-US" sz="2200" dirty="0">
                <a:latin typeface="Century Gothic" panose="020B0502020202020204" pitchFamily="34" charset="0"/>
              </a:rPr>
              <a:t>Streamline the land use plan certification and amendment process</a:t>
            </a:r>
          </a:p>
          <a:p>
            <a:pPr marL="800100" lvl="1" indent="-342900">
              <a:buFont typeface="Arial" panose="020B0604020202020204" pitchFamily="34" charset="0"/>
              <a:buChar char="•"/>
            </a:pPr>
            <a:r>
              <a:rPr lang="en-US" sz="2200" dirty="0">
                <a:latin typeface="Century Gothic" panose="020B0502020202020204" pitchFamily="34" charset="0"/>
              </a:rPr>
              <a:t>LUP approval can be undertaken by Division Director</a:t>
            </a:r>
          </a:p>
        </p:txBody>
      </p:sp>
    </p:spTree>
    <p:extLst>
      <p:ext uri="{BB962C8B-B14F-4D97-AF65-F5344CB8AC3E}">
        <p14:creationId xmlns:p14="http://schemas.microsoft.com/office/powerpoint/2010/main" val="511823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676291" y="6643079"/>
            <a:ext cx="782283" cy="365125"/>
          </a:xfrm>
        </p:spPr>
        <p:txBody>
          <a:bodyPr vert="horz" lIns="91440" tIns="45720" rIns="91440" bIns="45720" rtlCol="0" anchor="ctr">
            <a:normAutofit/>
          </a:bodyPr>
          <a:lstStyle/>
          <a:p>
            <a:pPr algn="r">
              <a:spcAft>
                <a:spcPts val="600"/>
              </a:spcAft>
            </a:pPr>
            <a:fld id="{11F27F3A-B3E9-41ED-AF8F-A365F10BB65F}" type="slidenum">
              <a:rPr lang="en-US" sz="1050">
                <a:solidFill>
                  <a:schemeClr val="tx1"/>
                </a:solidFill>
              </a:rPr>
              <a:pPr algn="r">
                <a:spcAft>
                  <a:spcPts val="600"/>
                </a:spcAft>
              </a:pPr>
              <a:t>13</a:t>
            </a:fld>
            <a:endParaRPr lang="en-US" sz="1050" dirty="0">
              <a:solidFill>
                <a:schemeClr val="tx1"/>
              </a:solidFill>
            </a:endParaRPr>
          </a:p>
        </p:txBody>
      </p:sp>
      <p:sp>
        <p:nvSpPr>
          <p:cNvPr id="3" name="Title 2"/>
          <p:cNvSpPr>
            <a:spLocks noGrp="1"/>
          </p:cNvSpPr>
          <p:nvPr>
            <p:ph type="ctrTitle"/>
          </p:nvPr>
        </p:nvSpPr>
        <p:spPr>
          <a:xfrm>
            <a:off x="590309" y="625386"/>
            <a:ext cx="11269182" cy="845873"/>
          </a:xfrm>
        </p:spPr>
        <p:txBody>
          <a:bodyPr vert="horz" lIns="91440" tIns="45720" rIns="91440" bIns="45720" rtlCol="0" anchor="ctr">
            <a:normAutofit/>
          </a:bodyPr>
          <a:lstStyle/>
          <a:p>
            <a:r>
              <a:rPr lang="en-US" sz="4000" dirty="0">
                <a:solidFill>
                  <a:srgbClr val="FFFF00"/>
                </a:solidFill>
              </a:rPr>
              <a:t>7B .0802 &amp; .0803 – Impact Summary</a:t>
            </a:r>
          </a:p>
        </p:txBody>
      </p:sp>
      <p:sp>
        <p:nvSpPr>
          <p:cNvPr id="6" name="TextBox 5">
            <a:extLst>
              <a:ext uri="{FF2B5EF4-FFF2-40B4-BE49-F238E27FC236}">
                <a16:creationId xmlns:a16="http://schemas.microsoft.com/office/drawing/2014/main" id="{8CA91F5F-7D68-479D-81D9-58CA28AC3E91}"/>
              </a:ext>
            </a:extLst>
          </p:cNvPr>
          <p:cNvSpPr txBox="1"/>
          <p:nvPr/>
        </p:nvSpPr>
        <p:spPr>
          <a:xfrm>
            <a:off x="590309" y="1435898"/>
            <a:ext cx="11601692" cy="4539704"/>
          </a:xfrm>
          <a:prstGeom prst="rect">
            <a:avLst/>
          </a:prstGeom>
          <a:noFill/>
        </p:spPr>
        <p:txBody>
          <a:bodyPr wrap="square" rtlCol="0">
            <a:spAutoFit/>
          </a:bodyPr>
          <a:lstStyle/>
          <a:p>
            <a:endParaRPr lang="en-US" b="1" u="sng" dirty="0">
              <a:latin typeface="Century Gothic" panose="020B0502020202020204" pitchFamily="34" charset="0"/>
            </a:endParaRPr>
          </a:p>
          <a:p>
            <a:r>
              <a:rPr lang="en-US" sz="2400" b="1" u="sng" dirty="0">
                <a:latin typeface="Century Gothic" panose="020B0502020202020204" pitchFamily="34" charset="0"/>
              </a:rPr>
              <a:t>Fiscal Analysis &amp; Impacts</a:t>
            </a:r>
          </a:p>
          <a:p>
            <a:pPr marL="285750" indent="-285750">
              <a:lnSpc>
                <a:spcPct val="200000"/>
              </a:lnSpc>
              <a:buFont typeface="Arial" panose="020B0604020202020204" pitchFamily="34" charset="0"/>
              <a:buChar char="•"/>
            </a:pPr>
            <a:r>
              <a:rPr lang="en-US" sz="2000" dirty="0">
                <a:latin typeface="Century Gothic" panose="020B0502020202020204" pitchFamily="34" charset="0"/>
              </a:rPr>
              <a:t>Property Owners – No Direct Impact</a:t>
            </a:r>
          </a:p>
          <a:p>
            <a:pPr marL="285750" indent="-285750">
              <a:lnSpc>
                <a:spcPct val="200000"/>
              </a:lnSpc>
              <a:buFont typeface="Arial" panose="020B0604020202020204" pitchFamily="34" charset="0"/>
              <a:buChar char="•"/>
            </a:pPr>
            <a:r>
              <a:rPr lang="en-US" sz="2000" dirty="0">
                <a:latin typeface="Century Gothic" panose="020B0502020202020204" pitchFamily="34" charset="0"/>
              </a:rPr>
              <a:t>NCDOT – No Direct Impact</a:t>
            </a:r>
          </a:p>
          <a:p>
            <a:pPr marL="285750" indent="-285750">
              <a:lnSpc>
                <a:spcPct val="200000"/>
              </a:lnSpc>
              <a:buFont typeface="Arial" panose="020B0604020202020204" pitchFamily="34" charset="0"/>
              <a:buChar char="•"/>
            </a:pPr>
            <a:r>
              <a:rPr lang="en-US" sz="2000" dirty="0">
                <a:latin typeface="Century Gothic" panose="020B0502020202020204" pitchFamily="34" charset="0"/>
              </a:rPr>
              <a:t>DCM </a:t>
            </a:r>
          </a:p>
          <a:p>
            <a:pPr marL="742950" lvl="1" indent="-285750">
              <a:buFont typeface="Arial" panose="020B0604020202020204" pitchFamily="34" charset="0"/>
              <a:buChar char="•"/>
            </a:pPr>
            <a:r>
              <a:rPr lang="en-US" sz="2000" dirty="0">
                <a:latin typeface="Century Gothic" panose="020B0502020202020204" pitchFamily="34" charset="0"/>
              </a:rPr>
              <a:t>Potential Time Savings</a:t>
            </a:r>
          </a:p>
          <a:p>
            <a:pPr marL="742950" lvl="1" indent="-285750">
              <a:buFont typeface="Arial" panose="020B0604020202020204" pitchFamily="34" charset="0"/>
              <a:buChar char="•"/>
            </a:pPr>
            <a:r>
              <a:rPr lang="en-US" sz="2000" dirty="0">
                <a:latin typeface="Century Gothic" panose="020B0502020202020204" pitchFamily="34" charset="0"/>
              </a:rPr>
              <a:t>Reduced coordination between DCM &amp; local governments</a:t>
            </a:r>
          </a:p>
          <a:p>
            <a:pPr marL="285750" indent="-285750">
              <a:lnSpc>
                <a:spcPct val="200000"/>
              </a:lnSpc>
              <a:buFont typeface="Arial" panose="020B0604020202020204" pitchFamily="34" charset="0"/>
              <a:buChar char="•"/>
            </a:pPr>
            <a:r>
              <a:rPr lang="en-US" sz="2000" dirty="0">
                <a:latin typeface="Century Gothic" panose="020B0502020202020204" pitchFamily="34" charset="0"/>
              </a:rPr>
              <a:t>Local Governments </a:t>
            </a:r>
          </a:p>
          <a:p>
            <a:pPr marL="742950" lvl="1" indent="-285750">
              <a:buFont typeface="Arial" panose="020B0604020202020204" pitchFamily="34" charset="0"/>
              <a:buChar char="•"/>
            </a:pPr>
            <a:r>
              <a:rPr lang="en-US" sz="2000" dirty="0">
                <a:latin typeface="Century Gothic" panose="020B0502020202020204" pitchFamily="34" charset="0"/>
              </a:rPr>
              <a:t>Reduction in Regulatory Burden</a:t>
            </a:r>
          </a:p>
          <a:p>
            <a:pPr marL="742950" lvl="1" indent="-285750">
              <a:lnSpc>
                <a:spcPct val="150000"/>
              </a:lnSpc>
              <a:buFont typeface="Arial" panose="020B0604020202020204" pitchFamily="34" charset="0"/>
              <a:buChar char="•"/>
            </a:pPr>
            <a:endParaRPr lang="en-US" dirty="0">
              <a:latin typeface="Century Gothic" panose="020B0502020202020204" pitchFamily="34" charset="0"/>
            </a:endParaRPr>
          </a:p>
        </p:txBody>
      </p:sp>
    </p:spTree>
    <p:extLst>
      <p:ext uri="{BB962C8B-B14F-4D97-AF65-F5344CB8AC3E}">
        <p14:creationId xmlns:p14="http://schemas.microsoft.com/office/powerpoint/2010/main" val="62789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AC23C9C-15E4-4484-8129-FC9BB5C211ED}"/>
              </a:ext>
            </a:extLst>
          </p:cNvPr>
          <p:cNvSpPr>
            <a:spLocks noGrp="1"/>
          </p:cNvSpPr>
          <p:nvPr>
            <p:ph type="title"/>
          </p:nvPr>
        </p:nvSpPr>
        <p:spPr>
          <a:xfrm>
            <a:off x="4380588" y="965199"/>
            <a:ext cx="6766078" cy="4927601"/>
          </a:xfrm>
        </p:spPr>
        <p:txBody>
          <a:bodyPr vert="horz" lIns="91440" tIns="45720" rIns="91440" bIns="45720" rtlCol="0" anchor="ctr">
            <a:normAutofit/>
          </a:bodyPr>
          <a:lstStyle/>
          <a:p>
            <a:pPr algn="l"/>
            <a:r>
              <a:rPr lang="en-US" sz="5400" kern="1200" dirty="0">
                <a:solidFill>
                  <a:schemeClr val="tx1">
                    <a:lumMod val="85000"/>
                    <a:lumOff val="15000"/>
                  </a:schemeClr>
                </a:solidFill>
                <a:latin typeface="+mj-lt"/>
                <a:ea typeface="+mj-ea"/>
                <a:cs typeface="+mj-cs"/>
              </a:rPr>
              <a:t>Questions</a:t>
            </a:r>
          </a:p>
        </p:txBody>
      </p:sp>
      <p:sp>
        <p:nvSpPr>
          <p:cNvPr id="3" name="Slide Number Placeholder 2">
            <a:extLst>
              <a:ext uri="{FF2B5EF4-FFF2-40B4-BE49-F238E27FC236}">
                <a16:creationId xmlns:a16="http://schemas.microsoft.com/office/drawing/2014/main" id="{F38E5D39-E183-4854-B09D-618C3FA7B2F1}"/>
              </a:ext>
            </a:extLst>
          </p:cNvPr>
          <p:cNvSpPr>
            <a:spLocks noGrp="1"/>
          </p:cNvSpPr>
          <p:nvPr>
            <p:ph type="sldNum" sz="quarter" idx="12"/>
          </p:nvPr>
        </p:nvSpPr>
        <p:spPr>
          <a:xfrm>
            <a:off x="10225314" y="6553690"/>
            <a:ext cx="1128486" cy="274320"/>
          </a:xfrm>
        </p:spPr>
        <p:txBody>
          <a:bodyPr vert="horz" lIns="91440" tIns="45720" rIns="91440" bIns="45720" rtlCol="0" anchor="ctr">
            <a:normAutofit/>
          </a:bodyPr>
          <a:lstStyle/>
          <a:p>
            <a:pPr algn="r">
              <a:spcAft>
                <a:spcPts val="600"/>
              </a:spcAft>
            </a:pPr>
            <a:fld id="{11F27F3A-B3E9-41ED-AF8F-A365F10BB65F}" type="slidenum">
              <a:rPr lang="en-US" sz="1050">
                <a:solidFill>
                  <a:schemeClr val="tx1">
                    <a:tint val="75000"/>
                  </a:schemeClr>
                </a:solidFill>
              </a:rPr>
              <a:pPr algn="r">
                <a:spcAft>
                  <a:spcPts val="600"/>
                </a:spcAft>
              </a:pPr>
              <a:t>14</a:t>
            </a:fld>
            <a:endParaRPr lang="en-US" sz="1050" dirty="0">
              <a:solidFill>
                <a:schemeClr val="tx1">
                  <a:tint val="75000"/>
                </a:schemeClr>
              </a:solidFill>
            </a:endParaRPr>
          </a:p>
        </p:txBody>
      </p:sp>
    </p:spTree>
    <p:extLst>
      <p:ext uri="{BB962C8B-B14F-4D97-AF65-F5344CB8AC3E}">
        <p14:creationId xmlns:p14="http://schemas.microsoft.com/office/powerpoint/2010/main" val="186108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AC23C9C-15E4-4484-8129-FC9BB5C211ED}"/>
              </a:ext>
            </a:extLst>
          </p:cNvPr>
          <p:cNvSpPr>
            <a:spLocks noGrp="1"/>
          </p:cNvSpPr>
          <p:nvPr>
            <p:ph type="title"/>
          </p:nvPr>
        </p:nvSpPr>
        <p:spPr>
          <a:xfrm>
            <a:off x="4380588" y="965199"/>
            <a:ext cx="6766078" cy="4927601"/>
          </a:xfrm>
        </p:spPr>
        <p:txBody>
          <a:bodyPr vert="horz" lIns="91440" tIns="45720" rIns="91440" bIns="45720" rtlCol="0" anchor="ctr">
            <a:normAutofit/>
          </a:bodyPr>
          <a:lstStyle/>
          <a:p>
            <a:pPr algn="l"/>
            <a:r>
              <a:rPr lang="en-US" sz="5400" kern="1200" dirty="0">
                <a:solidFill>
                  <a:schemeClr val="tx1">
                    <a:lumMod val="85000"/>
                    <a:lumOff val="15000"/>
                  </a:schemeClr>
                </a:solidFill>
                <a:latin typeface="+mj-lt"/>
                <a:ea typeface="+mj-ea"/>
                <a:cs typeface="+mj-cs"/>
              </a:rPr>
              <a:t>Rule Change</a:t>
            </a:r>
          </a:p>
        </p:txBody>
      </p:sp>
    </p:spTree>
    <p:extLst>
      <p:ext uri="{BB962C8B-B14F-4D97-AF65-F5344CB8AC3E}">
        <p14:creationId xmlns:p14="http://schemas.microsoft.com/office/powerpoint/2010/main" val="410026380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lgn="r">
              <a:spcAft>
                <a:spcPts val="600"/>
              </a:spcAft>
            </a:pPr>
            <a:fld id="{11F27F3A-B3E9-41ED-AF8F-A365F10BB65F}" type="slidenum">
              <a:rPr lang="en-US" sz="1050">
                <a:solidFill>
                  <a:schemeClr val="tx1">
                    <a:alpha val="80000"/>
                  </a:schemeClr>
                </a:solidFill>
              </a:rPr>
              <a:pPr algn="r">
                <a:spcAft>
                  <a:spcPts val="600"/>
                </a:spcAft>
              </a:pPr>
              <a:t>16</a:t>
            </a:fld>
            <a:endParaRPr lang="en-US" sz="1050" dirty="0">
              <a:solidFill>
                <a:schemeClr val="tx1">
                  <a:alpha val="80000"/>
                </a:schemeClr>
              </a:solidFill>
            </a:endParaRPr>
          </a:p>
        </p:txBody>
      </p:sp>
      <p:sp>
        <p:nvSpPr>
          <p:cNvPr id="3" name="Title 2"/>
          <p:cNvSpPr>
            <a:spLocks noGrp="1"/>
          </p:cNvSpPr>
          <p:nvPr>
            <p:ph type="ctrTitle"/>
          </p:nvPr>
        </p:nvSpPr>
        <p:spPr>
          <a:xfrm>
            <a:off x="578734" y="601885"/>
            <a:ext cx="11613266" cy="924946"/>
          </a:xfrm>
        </p:spPr>
        <p:txBody>
          <a:bodyPr vert="horz" lIns="91440" tIns="45720" rIns="91440" bIns="45720" rtlCol="0" anchor="ctr">
            <a:normAutofit/>
          </a:bodyPr>
          <a:lstStyle/>
          <a:p>
            <a:r>
              <a:rPr lang="en-US" sz="4000" dirty="0">
                <a:solidFill>
                  <a:srgbClr val="FFFF00"/>
                </a:solidFill>
              </a:rPr>
              <a:t>Proposed Amendments</a:t>
            </a:r>
          </a:p>
        </p:txBody>
      </p:sp>
      <p:sp>
        <p:nvSpPr>
          <p:cNvPr id="6" name="Content Placeholder 5"/>
          <p:cNvSpPr>
            <a:spLocks noGrp="1"/>
          </p:cNvSpPr>
          <p:nvPr>
            <p:ph idx="4294967295"/>
          </p:nvPr>
        </p:nvSpPr>
        <p:spPr>
          <a:xfrm>
            <a:off x="0" y="2147888"/>
            <a:ext cx="12192000" cy="3263900"/>
          </a:xfrm>
        </p:spPr>
        <p:txBody>
          <a:bodyPr vert="horz" lIns="91440" tIns="45720" rIns="91440" bIns="45720" rtlCol="0" anchor="ctr">
            <a:normAutofit/>
          </a:bodyPr>
          <a:lstStyle/>
          <a:p>
            <a:pPr marR="0" lvl="0" indent="0" algn="ctr" fontAlgn="base">
              <a:lnSpc>
                <a:spcPct val="100000"/>
              </a:lnSpc>
              <a:spcBef>
                <a:spcPct val="0"/>
              </a:spcBef>
              <a:spcAft>
                <a:spcPct val="0"/>
              </a:spcAft>
              <a:buClrTx/>
              <a:buSzTx/>
              <a:buFontTx/>
              <a:buNone/>
              <a:tabLst/>
              <a:defRPr/>
            </a:pPr>
            <a:r>
              <a:rPr lang="en-US" sz="3600" b="1" dirty="0">
                <a:latin typeface="Century Gothic" panose="020B0502020202020204" pitchFamily="34" charset="0"/>
              </a:rPr>
              <a:t>“Public Hearing &amp; Local Adoption” </a:t>
            </a:r>
          </a:p>
          <a:p>
            <a:pPr marR="0" lvl="0" indent="0" algn="ctr" fontAlgn="base">
              <a:lnSpc>
                <a:spcPct val="100000"/>
              </a:lnSpc>
              <a:spcBef>
                <a:spcPct val="0"/>
              </a:spcBef>
              <a:spcAft>
                <a:spcPct val="0"/>
              </a:spcAft>
              <a:buClrTx/>
              <a:buSzTx/>
              <a:buFontTx/>
              <a:buNone/>
              <a:tabLst/>
              <a:defRPr/>
            </a:pPr>
            <a:r>
              <a:rPr lang="en-US" sz="3600" dirty="0">
                <a:latin typeface="Century Gothic" panose="020B0502020202020204" pitchFamily="34" charset="0"/>
              </a:rPr>
              <a:t>15A NCAC 7B .0802</a:t>
            </a:r>
          </a:p>
          <a:p>
            <a:pPr marR="0" lvl="0" indent="0" algn="ctr" fontAlgn="base">
              <a:lnSpc>
                <a:spcPct val="100000"/>
              </a:lnSpc>
              <a:spcBef>
                <a:spcPct val="0"/>
              </a:spcBef>
              <a:spcAft>
                <a:spcPct val="0"/>
              </a:spcAft>
              <a:buClrTx/>
              <a:buSzTx/>
              <a:buFontTx/>
              <a:buNone/>
              <a:tabLst/>
              <a:defRPr/>
            </a:pPr>
            <a:endParaRPr lang="en-US" sz="1600" dirty="0">
              <a:latin typeface="Century Gothic" panose="020B0502020202020204" pitchFamily="34" charset="0"/>
            </a:endParaRPr>
          </a:p>
          <a:p>
            <a:pPr marL="0" indent="0" algn="ctr">
              <a:buNone/>
            </a:pPr>
            <a:endParaRPr lang="en-US" sz="3000" dirty="0"/>
          </a:p>
          <a:p>
            <a:endParaRPr lang="en-US" sz="1500" dirty="0"/>
          </a:p>
          <a:p>
            <a:endParaRPr lang="en-US" sz="1500" dirty="0"/>
          </a:p>
        </p:txBody>
      </p:sp>
    </p:spTree>
    <p:extLst>
      <p:ext uri="{BB962C8B-B14F-4D97-AF65-F5344CB8AC3E}">
        <p14:creationId xmlns:p14="http://schemas.microsoft.com/office/powerpoint/2010/main" val="356888417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676291" y="6643079"/>
            <a:ext cx="782283" cy="365125"/>
          </a:xfrm>
        </p:spPr>
        <p:txBody>
          <a:bodyPr vert="horz" lIns="91440" tIns="45720" rIns="91440" bIns="45720" rtlCol="0" anchor="ctr">
            <a:normAutofit/>
          </a:bodyPr>
          <a:lstStyle/>
          <a:p>
            <a:pPr algn="r">
              <a:spcAft>
                <a:spcPts val="600"/>
              </a:spcAft>
            </a:pPr>
            <a:fld id="{11F27F3A-B3E9-41ED-AF8F-A365F10BB65F}" type="slidenum">
              <a:rPr lang="en-US" sz="1050">
                <a:solidFill>
                  <a:schemeClr val="tx1"/>
                </a:solidFill>
              </a:rPr>
              <a:pPr algn="r">
                <a:spcAft>
                  <a:spcPts val="600"/>
                </a:spcAft>
              </a:pPr>
              <a:t>17</a:t>
            </a:fld>
            <a:endParaRPr lang="en-US" sz="1050" dirty="0">
              <a:solidFill>
                <a:schemeClr val="tx1"/>
              </a:solidFill>
            </a:endParaRPr>
          </a:p>
        </p:txBody>
      </p:sp>
      <p:sp>
        <p:nvSpPr>
          <p:cNvPr id="3" name="Title 2"/>
          <p:cNvSpPr>
            <a:spLocks noGrp="1"/>
          </p:cNvSpPr>
          <p:nvPr>
            <p:ph type="ctrTitle"/>
          </p:nvPr>
        </p:nvSpPr>
        <p:spPr>
          <a:xfrm>
            <a:off x="391390" y="625386"/>
            <a:ext cx="11468101" cy="845873"/>
          </a:xfrm>
        </p:spPr>
        <p:txBody>
          <a:bodyPr vert="horz" lIns="91440" tIns="45720" rIns="91440" bIns="45720" rtlCol="0" anchor="ctr">
            <a:normAutofit/>
          </a:bodyPr>
          <a:lstStyle/>
          <a:p>
            <a:pPr lvl="0" fontAlgn="base">
              <a:lnSpc>
                <a:spcPct val="100000"/>
              </a:lnSpc>
              <a:spcAft>
                <a:spcPct val="0"/>
              </a:spcAft>
              <a:defRPr/>
            </a:pPr>
            <a:r>
              <a:rPr lang="en-US" sz="4000" dirty="0">
                <a:solidFill>
                  <a:srgbClr val="FFFF00"/>
                </a:solidFill>
              </a:rPr>
              <a:t>7B .0802  - Rule Change</a:t>
            </a:r>
          </a:p>
        </p:txBody>
      </p:sp>
      <p:pic>
        <p:nvPicPr>
          <p:cNvPr id="7" name="Picture 6" descr="Screen Clipping">
            <a:extLst>
              <a:ext uri="{FF2B5EF4-FFF2-40B4-BE49-F238E27FC236}">
                <a16:creationId xmlns:a16="http://schemas.microsoft.com/office/drawing/2014/main" id="{21F7B8C5-E1DD-41AF-9DA4-415F25126340}"/>
              </a:ext>
            </a:extLst>
          </p:cNvPr>
          <p:cNvPicPr>
            <a:picLocks noChangeAspect="1"/>
          </p:cNvPicPr>
          <p:nvPr/>
        </p:nvPicPr>
        <p:blipFill rotWithShape="1">
          <a:blip r:embed="rId3">
            <a:extLst>
              <a:ext uri="{28A0092B-C50C-407E-A947-70E740481C1C}">
                <a14:useLocalDpi xmlns:a14="http://schemas.microsoft.com/office/drawing/2010/main" val="0"/>
              </a:ext>
            </a:extLst>
          </a:blip>
          <a:srcRect l="1941" r="1" b="25477"/>
          <a:stretch/>
        </p:blipFill>
        <p:spPr>
          <a:xfrm>
            <a:off x="1953085" y="1583010"/>
            <a:ext cx="8344710" cy="4754880"/>
          </a:xfrm>
          <a:prstGeom prst="rect">
            <a:avLst/>
          </a:prstGeom>
        </p:spPr>
      </p:pic>
    </p:spTree>
    <p:extLst>
      <p:ext uri="{BB962C8B-B14F-4D97-AF65-F5344CB8AC3E}">
        <p14:creationId xmlns:p14="http://schemas.microsoft.com/office/powerpoint/2010/main" val="2953619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AC23C9C-15E4-4484-8129-FC9BB5C211ED}"/>
              </a:ext>
            </a:extLst>
          </p:cNvPr>
          <p:cNvSpPr>
            <a:spLocks noGrp="1"/>
          </p:cNvSpPr>
          <p:nvPr>
            <p:ph type="title"/>
          </p:nvPr>
        </p:nvSpPr>
        <p:spPr>
          <a:xfrm>
            <a:off x="4380588" y="965199"/>
            <a:ext cx="6766078" cy="4927601"/>
          </a:xfrm>
        </p:spPr>
        <p:txBody>
          <a:bodyPr vert="horz" lIns="91440" tIns="45720" rIns="91440" bIns="45720" rtlCol="0" anchor="ctr">
            <a:normAutofit/>
          </a:bodyPr>
          <a:lstStyle/>
          <a:p>
            <a:pPr algn="l"/>
            <a:r>
              <a:rPr lang="en-US" sz="5400" kern="1200" dirty="0">
                <a:solidFill>
                  <a:schemeClr val="tx1">
                    <a:lumMod val="85000"/>
                    <a:lumOff val="15000"/>
                  </a:schemeClr>
                </a:solidFill>
                <a:latin typeface="+mj-lt"/>
                <a:ea typeface="+mj-ea"/>
                <a:cs typeface="+mj-cs"/>
              </a:rPr>
              <a:t>Questions</a:t>
            </a:r>
          </a:p>
        </p:txBody>
      </p:sp>
      <p:sp>
        <p:nvSpPr>
          <p:cNvPr id="3" name="Slide Number Placeholder 2">
            <a:extLst>
              <a:ext uri="{FF2B5EF4-FFF2-40B4-BE49-F238E27FC236}">
                <a16:creationId xmlns:a16="http://schemas.microsoft.com/office/drawing/2014/main" id="{F38E5D39-E183-4854-B09D-618C3FA7B2F1}"/>
              </a:ext>
            </a:extLst>
          </p:cNvPr>
          <p:cNvSpPr>
            <a:spLocks noGrp="1"/>
          </p:cNvSpPr>
          <p:nvPr>
            <p:ph type="sldNum" sz="quarter" idx="12"/>
          </p:nvPr>
        </p:nvSpPr>
        <p:spPr>
          <a:xfrm>
            <a:off x="10225314" y="6553690"/>
            <a:ext cx="1128486" cy="274320"/>
          </a:xfrm>
        </p:spPr>
        <p:txBody>
          <a:bodyPr vert="horz" lIns="91440" tIns="45720" rIns="91440" bIns="45720" rtlCol="0" anchor="ctr">
            <a:normAutofit/>
          </a:bodyPr>
          <a:lstStyle/>
          <a:p>
            <a:pPr algn="r">
              <a:spcAft>
                <a:spcPts val="600"/>
              </a:spcAft>
            </a:pPr>
            <a:fld id="{11F27F3A-B3E9-41ED-AF8F-A365F10BB65F}" type="slidenum">
              <a:rPr lang="en-US" sz="1050">
                <a:solidFill>
                  <a:schemeClr val="tx1">
                    <a:tint val="75000"/>
                  </a:schemeClr>
                </a:solidFill>
              </a:rPr>
              <a:pPr algn="r">
                <a:spcAft>
                  <a:spcPts val="600"/>
                </a:spcAft>
              </a:pPr>
              <a:t>18</a:t>
            </a:fld>
            <a:endParaRPr lang="en-US" sz="1050" dirty="0">
              <a:solidFill>
                <a:schemeClr val="tx1">
                  <a:tint val="75000"/>
                </a:schemeClr>
              </a:solidFill>
            </a:endParaRPr>
          </a:p>
        </p:txBody>
      </p:sp>
    </p:spTree>
    <p:extLst>
      <p:ext uri="{BB962C8B-B14F-4D97-AF65-F5344CB8AC3E}">
        <p14:creationId xmlns:p14="http://schemas.microsoft.com/office/powerpoint/2010/main" val="346663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lgn="r">
              <a:spcAft>
                <a:spcPts val="600"/>
              </a:spcAft>
            </a:pPr>
            <a:fld id="{11F27F3A-B3E9-41ED-AF8F-A365F10BB65F}" type="slidenum">
              <a:rPr lang="en-US" sz="1050">
                <a:solidFill>
                  <a:schemeClr val="tx1">
                    <a:alpha val="80000"/>
                  </a:schemeClr>
                </a:solidFill>
              </a:rPr>
              <a:pPr algn="r">
                <a:spcAft>
                  <a:spcPts val="600"/>
                </a:spcAft>
              </a:pPr>
              <a:t>2</a:t>
            </a:fld>
            <a:endParaRPr lang="en-US" sz="1050" dirty="0">
              <a:solidFill>
                <a:schemeClr val="tx1">
                  <a:alpha val="80000"/>
                </a:schemeClr>
              </a:solidFill>
            </a:endParaRPr>
          </a:p>
        </p:txBody>
      </p:sp>
      <p:sp>
        <p:nvSpPr>
          <p:cNvPr id="3" name="Title 2"/>
          <p:cNvSpPr>
            <a:spLocks noGrp="1"/>
          </p:cNvSpPr>
          <p:nvPr>
            <p:ph type="ctrTitle"/>
          </p:nvPr>
        </p:nvSpPr>
        <p:spPr>
          <a:xfrm>
            <a:off x="619124" y="697177"/>
            <a:ext cx="11249026" cy="845873"/>
          </a:xfrm>
        </p:spPr>
        <p:txBody>
          <a:bodyPr vert="horz" lIns="91440" tIns="45720" rIns="91440" bIns="45720" rtlCol="0" anchor="ctr">
            <a:normAutofit fontScale="90000"/>
          </a:bodyPr>
          <a:lstStyle/>
          <a:p>
            <a:r>
              <a:rPr lang="en-US" sz="4400" kern="1200" dirty="0">
                <a:solidFill>
                  <a:srgbClr val="FFFF00"/>
                </a:solidFill>
                <a:latin typeface="+mj-lt"/>
                <a:ea typeface="+mj-ea"/>
                <a:cs typeface="+mj-cs"/>
              </a:rPr>
              <a:t>7H .0308 &amp; 7K .0103 Dune Rules – Fiscal Review</a:t>
            </a:r>
          </a:p>
        </p:txBody>
      </p:sp>
      <p:sp>
        <p:nvSpPr>
          <p:cNvPr id="6" name="Content Placeholder 5"/>
          <p:cNvSpPr>
            <a:spLocks noGrp="1"/>
          </p:cNvSpPr>
          <p:nvPr>
            <p:ph idx="4294967295"/>
          </p:nvPr>
        </p:nvSpPr>
        <p:spPr>
          <a:xfrm>
            <a:off x="895349" y="1891956"/>
            <a:ext cx="10458450" cy="4141523"/>
          </a:xfrm>
        </p:spPr>
        <p:txBody>
          <a:bodyPr vert="horz" lIns="91440" tIns="45720" rIns="91440" bIns="45720" rtlCol="0" anchor="ctr">
            <a:normAutofit/>
          </a:bodyPr>
          <a:lstStyle/>
          <a:p>
            <a:pPr marL="0" indent="0" algn="ctr">
              <a:buNone/>
            </a:pPr>
            <a:r>
              <a:rPr lang="en-US" sz="5400" b="1" dirty="0"/>
              <a:t>“Dune Rules”</a:t>
            </a:r>
          </a:p>
          <a:p>
            <a:pPr marL="0" indent="0" algn="ctr">
              <a:buNone/>
            </a:pPr>
            <a:r>
              <a:rPr lang="en-US" b="1" dirty="0"/>
              <a:t>15A NCAC 7H .0308</a:t>
            </a:r>
          </a:p>
          <a:p>
            <a:pPr marL="0" indent="0" algn="ctr">
              <a:buNone/>
            </a:pPr>
            <a:r>
              <a:rPr lang="en-US" b="1" dirty="0"/>
              <a:t>15A NCAC 7K .0103</a:t>
            </a:r>
          </a:p>
          <a:p>
            <a:pPr marL="0" indent="0" algn="ctr">
              <a:buNone/>
            </a:pPr>
            <a:endParaRPr lang="en-US" dirty="0"/>
          </a:p>
          <a:p>
            <a:pPr marL="0" indent="0">
              <a:buNone/>
            </a:pPr>
            <a:r>
              <a:rPr lang="en-US" dirty="0"/>
              <a:t>Amendments will offer flexibility in the ways that oceanfront sand dunes are maintained and managed, and that structural beach accessways are constructed.</a:t>
            </a:r>
          </a:p>
          <a:p>
            <a:pPr marL="0" indent="0">
              <a:buNone/>
            </a:pPr>
            <a:endParaRPr lang="en-US" dirty="0"/>
          </a:p>
        </p:txBody>
      </p:sp>
    </p:spTree>
    <p:extLst>
      <p:ext uri="{BB962C8B-B14F-4D97-AF65-F5344CB8AC3E}">
        <p14:creationId xmlns:p14="http://schemas.microsoft.com/office/powerpoint/2010/main" val="350269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lgn="r">
              <a:spcAft>
                <a:spcPts val="600"/>
              </a:spcAft>
            </a:pPr>
            <a:fld id="{11F27F3A-B3E9-41ED-AF8F-A365F10BB65F}" type="slidenum">
              <a:rPr lang="en-US" sz="1050">
                <a:solidFill>
                  <a:schemeClr val="tx1">
                    <a:alpha val="80000"/>
                  </a:schemeClr>
                </a:solidFill>
              </a:rPr>
              <a:pPr algn="r">
                <a:spcAft>
                  <a:spcPts val="600"/>
                </a:spcAft>
              </a:pPr>
              <a:t>3</a:t>
            </a:fld>
            <a:endParaRPr lang="en-US" sz="1050" dirty="0">
              <a:solidFill>
                <a:schemeClr val="tx1">
                  <a:alpha val="80000"/>
                </a:schemeClr>
              </a:solidFill>
            </a:endParaRPr>
          </a:p>
        </p:txBody>
      </p:sp>
      <p:sp>
        <p:nvSpPr>
          <p:cNvPr id="3" name="Title 2"/>
          <p:cNvSpPr>
            <a:spLocks noGrp="1"/>
          </p:cNvSpPr>
          <p:nvPr>
            <p:ph type="ctrTitle"/>
          </p:nvPr>
        </p:nvSpPr>
        <p:spPr>
          <a:xfrm>
            <a:off x="619124" y="697177"/>
            <a:ext cx="11249026" cy="845873"/>
          </a:xfrm>
        </p:spPr>
        <p:txBody>
          <a:bodyPr vert="horz" lIns="91440" tIns="45720" rIns="91440" bIns="45720" rtlCol="0" anchor="ctr">
            <a:normAutofit fontScale="90000"/>
          </a:bodyPr>
          <a:lstStyle/>
          <a:p>
            <a:r>
              <a:rPr lang="en-US" sz="4400" kern="1200" dirty="0">
                <a:solidFill>
                  <a:srgbClr val="FFFF00"/>
                </a:solidFill>
                <a:latin typeface="+mj-lt"/>
                <a:ea typeface="+mj-ea"/>
                <a:cs typeface="+mj-cs"/>
              </a:rPr>
              <a:t>7H .0308 &amp; 7K .0103 Dune Rules – Major Changes</a:t>
            </a:r>
          </a:p>
        </p:txBody>
      </p:sp>
      <p:sp>
        <p:nvSpPr>
          <p:cNvPr id="6" name="Content Placeholder 5"/>
          <p:cNvSpPr>
            <a:spLocks noGrp="1"/>
          </p:cNvSpPr>
          <p:nvPr>
            <p:ph idx="4294967295"/>
          </p:nvPr>
        </p:nvSpPr>
        <p:spPr>
          <a:xfrm>
            <a:off x="895351" y="1752600"/>
            <a:ext cx="10458450" cy="4141523"/>
          </a:xfrm>
        </p:spPr>
        <p:txBody>
          <a:bodyPr vert="horz" lIns="91440" tIns="45720" rIns="91440" bIns="45720" rtlCol="0" anchor="ctr">
            <a:normAutofit/>
          </a:bodyPr>
          <a:lstStyle/>
          <a:p>
            <a:pPr marL="514350" indent="-514350">
              <a:buFont typeface="+mj-lt"/>
              <a:buAutoNum type="arabicPeriod"/>
            </a:pPr>
            <a:r>
              <a:rPr lang="en-US" i="1" dirty="0"/>
              <a:t>Require sand to remain on the lot to the maximum extent practicable</a:t>
            </a:r>
          </a:p>
          <a:p>
            <a:pPr marL="514350" indent="-514350">
              <a:buFont typeface="+mj-lt"/>
              <a:buAutoNum type="arabicPeriod"/>
            </a:pPr>
            <a:r>
              <a:rPr lang="en-US" i="1" dirty="0"/>
              <a:t>Allow redistribution of sand to the crest of a frontal dune</a:t>
            </a:r>
          </a:p>
          <a:p>
            <a:pPr marL="514350" indent="-514350">
              <a:buFont typeface="+mj-lt"/>
              <a:buAutoNum type="arabicPeriod"/>
            </a:pPr>
            <a:r>
              <a:rPr lang="en-US" i="1" dirty="0"/>
              <a:t>Allow removal of sand from around structures provided it remains in the Ocean Hazard AEC</a:t>
            </a:r>
          </a:p>
          <a:p>
            <a:pPr marL="514350" indent="-514350">
              <a:buFont typeface="+mj-lt"/>
              <a:buAutoNum type="arabicPeriod"/>
            </a:pPr>
            <a:r>
              <a:rPr lang="en-US" i="1" dirty="0"/>
              <a:t>Allow accessways to cross frontal dunes and extend up to six feet past the vegetation line</a:t>
            </a:r>
          </a:p>
          <a:p>
            <a:pPr marL="514350" indent="-514350">
              <a:buFont typeface="+mj-lt"/>
              <a:buAutoNum type="arabicPeriod"/>
            </a:pPr>
            <a:r>
              <a:rPr lang="en-US" i="1" dirty="0"/>
              <a:t>Preserve the volume of dunes while allowing access, and expand materials allowed for “Hatteras ramps.”</a:t>
            </a:r>
            <a:endParaRPr lang="en-US" sz="2400" dirty="0"/>
          </a:p>
        </p:txBody>
      </p:sp>
    </p:spTree>
    <p:extLst>
      <p:ext uri="{BB962C8B-B14F-4D97-AF65-F5344CB8AC3E}">
        <p14:creationId xmlns:p14="http://schemas.microsoft.com/office/powerpoint/2010/main" val="4168659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lgn="r">
              <a:spcAft>
                <a:spcPts val="600"/>
              </a:spcAft>
            </a:pPr>
            <a:fld id="{11F27F3A-B3E9-41ED-AF8F-A365F10BB65F}" type="slidenum">
              <a:rPr lang="en-US" sz="1050">
                <a:solidFill>
                  <a:schemeClr val="tx1">
                    <a:alpha val="80000"/>
                  </a:schemeClr>
                </a:solidFill>
              </a:rPr>
              <a:pPr algn="r">
                <a:spcAft>
                  <a:spcPts val="600"/>
                </a:spcAft>
              </a:pPr>
              <a:t>4</a:t>
            </a:fld>
            <a:endParaRPr lang="en-US" sz="1050" dirty="0">
              <a:solidFill>
                <a:schemeClr val="tx1">
                  <a:alpha val="80000"/>
                </a:schemeClr>
              </a:solidFill>
            </a:endParaRPr>
          </a:p>
        </p:txBody>
      </p:sp>
      <p:sp>
        <p:nvSpPr>
          <p:cNvPr id="3" name="Title 2"/>
          <p:cNvSpPr>
            <a:spLocks noGrp="1"/>
          </p:cNvSpPr>
          <p:nvPr>
            <p:ph type="ctrTitle"/>
          </p:nvPr>
        </p:nvSpPr>
        <p:spPr>
          <a:xfrm>
            <a:off x="619124" y="697177"/>
            <a:ext cx="11468101" cy="845873"/>
          </a:xfrm>
        </p:spPr>
        <p:txBody>
          <a:bodyPr vert="horz" lIns="91440" tIns="45720" rIns="91440" bIns="45720" rtlCol="0" anchor="ctr">
            <a:normAutofit fontScale="90000"/>
          </a:bodyPr>
          <a:lstStyle/>
          <a:p>
            <a:r>
              <a:rPr lang="en-US" sz="4400" kern="1200" dirty="0">
                <a:solidFill>
                  <a:srgbClr val="FFFF00"/>
                </a:solidFill>
                <a:latin typeface="+mj-lt"/>
                <a:ea typeface="+mj-ea"/>
                <a:cs typeface="+mj-cs"/>
              </a:rPr>
              <a:t>7H .0308 &amp; 7K .0103 Dune Rules – Impact Summary</a:t>
            </a:r>
          </a:p>
        </p:txBody>
      </p:sp>
      <p:sp>
        <p:nvSpPr>
          <p:cNvPr id="6" name="Content Placeholder 5"/>
          <p:cNvSpPr>
            <a:spLocks noGrp="1"/>
          </p:cNvSpPr>
          <p:nvPr>
            <p:ph idx="4294967295"/>
          </p:nvPr>
        </p:nvSpPr>
        <p:spPr>
          <a:xfrm>
            <a:off x="342167" y="1893277"/>
            <a:ext cx="11563349" cy="4646004"/>
          </a:xfrm>
        </p:spPr>
        <p:txBody>
          <a:bodyPr vert="horz" lIns="91440" tIns="45720" rIns="91440" bIns="45720" rtlCol="0" anchor="ctr">
            <a:normAutofit/>
          </a:bodyPr>
          <a:lstStyle/>
          <a:p>
            <a:pPr marL="514350" indent="-514350">
              <a:buFont typeface="+mj-lt"/>
              <a:buAutoNum type="arabicPeriod"/>
            </a:pPr>
            <a:r>
              <a:rPr lang="en-US" dirty="0"/>
              <a:t>Private property owners:	no increased costs; potential minor benefit</a:t>
            </a:r>
          </a:p>
          <a:p>
            <a:pPr marL="514350" indent="-514350">
              <a:buFont typeface="+mj-lt"/>
              <a:buAutoNum type="arabicPeriod"/>
            </a:pPr>
            <a:r>
              <a:rPr lang="en-US" dirty="0"/>
              <a:t>Local government: 		no impact</a:t>
            </a:r>
          </a:p>
          <a:p>
            <a:pPr marL="514350" indent="-514350">
              <a:buFont typeface="+mj-lt"/>
              <a:buAutoNum type="arabicPeriod"/>
            </a:pPr>
            <a:r>
              <a:rPr lang="en-US" dirty="0"/>
              <a:t>State government/DCM: 	no impact</a:t>
            </a:r>
          </a:p>
          <a:p>
            <a:pPr marL="514350" indent="-514350">
              <a:buFont typeface="+mj-lt"/>
              <a:buAutoNum type="arabicPeriod"/>
            </a:pPr>
            <a:r>
              <a:rPr lang="en-US" dirty="0"/>
              <a:t>NCDOT: 			no impact</a:t>
            </a:r>
          </a:p>
          <a:p>
            <a:pPr marL="514350" indent="-514350">
              <a:buFont typeface="+mj-lt"/>
              <a:buAutoNum type="arabicPeriod"/>
            </a:pPr>
            <a:r>
              <a:rPr lang="en-US" dirty="0"/>
              <a:t>Substantial Impact: 		no</a:t>
            </a:r>
          </a:p>
          <a:p>
            <a:pPr marL="514350" indent="-514350">
              <a:buFont typeface="+mj-lt"/>
              <a:buAutoNum type="arabicPeriod"/>
            </a:pPr>
            <a:endParaRPr lang="en-US" dirty="0"/>
          </a:p>
          <a:p>
            <a:pPr marL="0" indent="0">
              <a:buNone/>
            </a:pPr>
            <a:r>
              <a:rPr lang="en-US" dirty="0"/>
              <a:t>OSBM has reviewed the fiscal analysis and determined the proposed rule amendments have little to no impact on state or local governments, and no substantial economic impact.</a:t>
            </a:r>
          </a:p>
          <a:p>
            <a:pPr marL="0" indent="0">
              <a:buNone/>
            </a:pPr>
            <a:endParaRPr lang="en-US" dirty="0"/>
          </a:p>
        </p:txBody>
      </p:sp>
    </p:spTree>
    <p:extLst>
      <p:ext uri="{BB962C8B-B14F-4D97-AF65-F5344CB8AC3E}">
        <p14:creationId xmlns:p14="http://schemas.microsoft.com/office/powerpoint/2010/main" val="1164904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lgn="r">
              <a:spcAft>
                <a:spcPts val="600"/>
              </a:spcAft>
            </a:pPr>
            <a:fld id="{11F27F3A-B3E9-41ED-AF8F-A365F10BB65F}" type="slidenum">
              <a:rPr lang="en-US" sz="1050">
                <a:solidFill>
                  <a:schemeClr val="tx1">
                    <a:alpha val="80000"/>
                  </a:schemeClr>
                </a:solidFill>
              </a:rPr>
              <a:pPr algn="r">
                <a:spcAft>
                  <a:spcPts val="600"/>
                </a:spcAft>
              </a:pPr>
              <a:t>5</a:t>
            </a:fld>
            <a:endParaRPr lang="en-US" sz="1050" dirty="0">
              <a:solidFill>
                <a:schemeClr val="tx1">
                  <a:alpha val="80000"/>
                </a:schemeClr>
              </a:solidFill>
            </a:endParaRPr>
          </a:p>
        </p:txBody>
      </p:sp>
      <p:sp>
        <p:nvSpPr>
          <p:cNvPr id="3" name="Title 2"/>
          <p:cNvSpPr>
            <a:spLocks noGrp="1"/>
          </p:cNvSpPr>
          <p:nvPr>
            <p:ph type="ctrTitle"/>
          </p:nvPr>
        </p:nvSpPr>
        <p:spPr>
          <a:xfrm>
            <a:off x="619124" y="697177"/>
            <a:ext cx="11249026" cy="845873"/>
          </a:xfrm>
        </p:spPr>
        <p:txBody>
          <a:bodyPr vert="horz" lIns="91440" tIns="45720" rIns="91440" bIns="45720" rtlCol="0" anchor="ctr">
            <a:normAutofit/>
          </a:bodyPr>
          <a:lstStyle/>
          <a:p>
            <a:r>
              <a:rPr lang="en-US" sz="4400" kern="1200" dirty="0">
                <a:solidFill>
                  <a:srgbClr val="FFFF00"/>
                </a:solidFill>
                <a:latin typeface="+mj-lt"/>
                <a:ea typeface="+mj-ea"/>
                <a:cs typeface="+mj-cs"/>
              </a:rPr>
              <a:t>7H .0209 Coastal Shorelines – Fiscal Review</a:t>
            </a:r>
          </a:p>
        </p:txBody>
      </p:sp>
      <p:sp>
        <p:nvSpPr>
          <p:cNvPr id="6" name="Content Placeholder 5"/>
          <p:cNvSpPr>
            <a:spLocks noGrp="1"/>
          </p:cNvSpPr>
          <p:nvPr>
            <p:ph idx="4294967295"/>
          </p:nvPr>
        </p:nvSpPr>
        <p:spPr>
          <a:xfrm>
            <a:off x="895349" y="1891956"/>
            <a:ext cx="10458450" cy="4141523"/>
          </a:xfrm>
        </p:spPr>
        <p:txBody>
          <a:bodyPr vert="horz" lIns="91440" tIns="45720" rIns="91440" bIns="45720" rtlCol="0" anchor="ctr">
            <a:normAutofit/>
          </a:bodyPr>
          <a:lstStyle/>
          <a:p>
            <a:pPr marL="0" indent="0" algn="ctr">
              <a:buNone/>
            </a:pPr>
            <a:r>
              <a:rPr lang="en-US" sz="5400" b="1" dirty="0"/>
              <a:t>“Coastal Stormwater”</a:t>
            </a:r>
          </a:p>
          <a:p>
            <a:pPr marL="0" indent="0" algn="ctr">
              <a:buNone/>
            </a:pPr>
            <a:r>
              <a:rPr lang="en-US" b="1" dirty="0"/>
              <a:t>15A NCAC 7H .0209</a:t>
            </a:r>
          </a:p>
          <a:p>
            <a:pPr marL="0" indent="0" algn="ctr">
              <a:buNone/>
            </a:pPr>
            <a:endParaRPr lang="en-US" dirty="0"/>
          </a:p>
          <a:p>
            <a:pPr marL="0" indent="0">
              <a:buNone/>
            </a:pPr>
            <a:r>
              <a:rPr lang="en-US" dirty="0"/>
              <a:t>Corrects a conflict between the CRC’s Coastal Shorelines rule 15A NCAC 07H .0209, and the Environmental Management Commission’s Coastal Stormwater rule 15A NCAC 02H .1019.</a:t>
            </a:r>
          </a:p>
          <a:p>
            <a:pPr marL="0" indent="0">
              <a:buNone/>
            </a:pPr>
            <a:r>
              <a:rPr lang="en-US" dirty="0"/>
              <a:t>.</a:t>
            </a:r>
          </a:p>
          <a:p>
            <a:pPr marL="0" indent="0">
              <a:buNone/>
            </a:pPr>
            <a:endParaRPr lang="en-US" dirty="0"/>
          </a:p>
        </p:txBody>
      </p:sp>
    </p:spTree>
    <p:extLst>
      <p:ext uri="{BB962C8B-B14F-4D97-AF65-F5344CB8AC3E}">
        <p14:creationId xmlns:p14="http://schemas.microsoft.com/office/powerpoint/2010/main" val="23696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lgn="r">
              <a:spcAft>
                <a:spcPts val="600"/>
              </a:spcAft>
            </a:pPr>
            <a:fld id="{11F27F3A-B3E9-41ED-AF8F-A365F10BB65F}" type="slidenum">
              <a:rPr lang="en-US" sz="1050">
                <a:solidFill>
                  <a:schemeClr val="tx1">
                    <a:alpha val="80000"/>
                  </a:schemeClr>
                </a:solidFill>
              </a:rPr>
              <a:pPr algn="r">
                <a:spcAft>
                  <a:spcPts val="600"/>
                </a:spcAft>
              </a:pPr>
              <a:t>6</a:t>
            </a:fld>
            <a:endParaRPr lang="en-US" sz="1050" dirty="0">
              <a:solidFill>
                <a:schemeClr val="tx1">
                  <a:alpha val="80000"/>
                </a:schemeClr>
              </a:solidFill>
            </a:endParaRPr>
          </a:p>
        </p:txBody>
      </p:sp>
      <p:sp>
        <p:nvSpPr>
          <p:cNvPr id="3" name="Title 2"/>
          <p:cNvSpPr>
            <a:spLocks noGrp="1"/>
          </p:cNvSpPr>
          <p:nvPr>
            <p:ph type="ctrTitle"/>
          </p:nvPr>
        </p:nvSpPr>
        <p:spPr>
          <a:xfrm>
            <a:off x="619124" y="697177"/>
            <a:ext cx="11249026" cy="845873"/>
          </a:xfrm>
        </p:spPr>
        <p:txBody>
          <a:bodyPr vert="horz" lIns="91440" tIns="45720" rIns="91440" bIns="45720" rtlCol="0" anchor="ctr">
            <a:normAutofit/>
          </a:bodyPr>
          <a:lstStyle/>
          <a:p>
            <a:r>
              <a:rPr lang="en-US" sz="4400" kern="1200" dirty="0">
                <a:solidFill>
                  <a:srgbClr val="FFFF00"/>
                </a:solidFill>
                <a:latin typeface="+mj-lt"/>
                <a:ea typeface="+mj-ea"/>
                <a:cs typeface="+mj-cs"/>
              </a:rPr>
              <a:t>7H .0209 Coastal Shorelines – Major Change</a:t>
            </a:r>
          </a:p>
        </p:txBody>
      </p:sp>
      <p:sp>
        <p:nvSpPr>
          <p:cNvPr id="6" name="Content Placeholder 5"/>
          <p:cNvSpPr>
            <a:spLocks noGrp="1"/>
          </p:cNvSpPr>
          <p:nvPr>
            <p:ph idx="4294967295"/>
          </p:nvPr>
        </p:nvSpPr>
        <p:spPr>
          <a:xfrm>
            <a:off x="895351" y="1752600"/>
            <a:ext cx="10458450" cy="4141523"/>
          </a:xfrm>
        </p:spPr>
        <p:txBody>
          <a:bodyPr vert="horz" lIns="91440" tIns="45720" rIns="91440" bIns="45720" rtlCol="0" anchor="ctr">
            <a:normAutofit/>
          </a:bodyPr>
          <a:lstStyle/>
          <a:p>
            <a:pPr marL="0" indent="0">
              <a:buNone/>
            </a:pPr>
            <a:r>
              <a:rPr lang="en-US" dirty="0"/>
              <a:t>The EMC’s rule allows stormwater collection systems along shorelines adjacent to waters designated as Outstanding Resource Waters (ORW) by the EMC; the CRC’s rule does not.</a:t>
            </a:r>
          </a:p>
          <a:p>
            <a:pPr marL="0" indent="0">
              <a:buNone/>
            </a:pPr>
            <a:endParaRPr lang="en-US" sz="2400" dirty="0"/>
          </a:p>
          <a:p>
            <a:pPr marL="0" indent="0">
              <a:buNone/>
            </a:pPr>
            <a:r>
              <a:rPr lang="en-US" dirty="0"/>
              <a:t>Since the EMC has jurisdiction over stormwater management, the CRC’s rule must be amended to be consistent with the EMC’s rule. </a:t>
            </a:r>
          </a:p>
        </p:txBody>
      </p:sp>
    </p:spTree>
    <p:extLst>
      <p:ext uri="{BB962C8B-B14F-4D97-AF65-F5344CB8AC3E}">
        <p14:creationId xmlns:p14="http://schemas.microsoft.com/office/powerpoint/2010/main" val="420838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lgn="r">
              <a:spcAft>
                <a:spcPts val="600"/>
              </a:spcAft>
            </a:pPr>
            <a:fld id="{11F27F3A-B3E9-41ED-AF8F-A365F10BB65F}" type="slidenum">
              <a:rPr lang="en-US" sz="1050">
                <a:solidFill>
                  <a:schemeClr val="tx1">
                    <a:alpha val="80000"/>
                  </a:schemeClr>
                </a:solidFill>
              </a:rPr>
              <a:pPr algn="r">
                <a:spcAft>
                  <a:spcPts val="600"/>
                </a:spcAft>
              </a:pPr>
              <a:t>7</a:t>
            </a:fld>
            <a:endParaRPr lang="en-US" sz="1050" dirty="0">
              <a:solidFill>
                <a:schemeClr val="tx1">
                  <a:alpha val="80000"/>
                </a:schemeClr>
              </a:solidFill>
            </a:endParaRPr>
          </a:p>
        </p:txBody>
      </p:sp>
      <p:sp>
        <p:nvSpPr>
          <p:cNvPr id="3" name="Title 2"/>
          <p:cNvSpPr>
            <a:spLocks noGrp="1"/>
          </p:cNvSpPr>
          <p:nvPr>
            <p:ph type="ctrTitle"/>
          </p:nvPr>
        </p:nvSpPr>
        <p:spPr>
          <a:xfrm>
            <a:off x="619124" y="697177"/>
            <a:ext cx="11468101" cy="845873"/>
          </a:xfrm>
        </p:spPr>
        <p:txBody>
          <a:bodyPr vert="horz" lIns="91440" tIns="45720" rIns="91440" bIns="45720" rtlCol="0" anchor="ctr">
            <a:normAutofit/>
          </a:bodyPr>
          <a:lstStyle/>
          <a:p>
            <a:r>
              <a:rPr lang="en-US" sz="4400" dirty="0">
                <a:solidFill>
                  <a:srgbClr val="FFFF00"/>
                </a:solidFill>
              </a:rPr>
              <a:t>7H .0209 Coastal Shorelines</a:t>
            </a:r>
            <a:r>
              <a:rPr lang="en-US" sz="4400" kern="1200" dirty="0">
                <a:solidFill>
                  <a:srgbClr val="FFFF00"/>
                </a:solidFill>
                <a:latin typeface="+mj-lt"/>
                <a:ea typeface="+mj-ea"/>
                <a:cs typeface="+mj-cs"/>
              </a:rPr>
              <a:t> – Impact Summary</a:t>
            </a:r>
          </a:p>
        </p:txBody>
      </p:sp>
      <p:sp>
        <p:nvSpPr>
          <p:cNvPr id="5" name="Content Placeholder 5">
            <a:extLst>
              <a:ext uri="{FF2B5EF4-FFF2-40B4-BE49-F238E27FC236}">
                <a16:creationId xmlns:a16="http://schemas.microsoft.com/office/drawing/2014/main" id="{31AFC8F0-5058-4DF0-A4CC-967336F35476}"/>
              </a:ext>
            </a:extLst>
          </p:cNvPr>
          <p:cNvSpPr txBox="1">
            <a:spLocks/>
          </p:cNvSpPr>
          <p:nvPr/>
        </p:nvSpPr>
        <p:spPr>
          <a:xfrm>
            <a:off x="342166" y="1846385"/>
            <a:ext cx="11563349" cy="464600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Private property owners:	no impact</a:t>
            </a:r>
          </a:p>
          <a:p>
            <a:pPr marL="514350" indent="-514350">
              <a:buFont typeface="+mj-lt"/>
              <a:buAutoNum type="arabicPeriod"/>
            </a:pPr>
            <a:r>
              <a:rPr lang="en-US" dirty="0"/>
              <a:t>Local government: 		no impact</a:t>
            </a:r>
          </a:p>
          <a:p>
            <a:pPr marL="514350" indent="-514350">
              <a:buFont typeface="+mj-lt"/>
              <a:buAutoNum type="arabicPeriod"/>
            </a:pPr>
            <a:r>
              <a:rPr lang="en-US" dirty="0"/>
              <a:t>State government/DCM: 	no impact</a:t>
            </a:r>
          </a:p>
          <a:p>
            <a:pPr marL="514350" indent="-514350">
              <a:buFont typeface="+mj-lt"/>
              <a:buAutoNum type="arabicPeriod"/>
            </a:pPr>
            <a:r>
              <a:rPr lang="en-US" dirty="0"/>
              <a:t>NCDOT: 			no impact</a:t>
            </a:r>
          </a:p>
          <a:p>
            <a:pPr marL="514350" indent="-514350">
              <a:buFont typeface="+mj-lt"/>
              <a:buAutoNum type="arabicPeriod"/>
            </a:pPr>
            <a:r>
              <a:rPr lang="en-US" dirty="0"/>
              <a:t>Substantial Impact: 		no</a:t>
            </a:r>
          </a:p>
          <a:p>
            <a:pPr marL="514350" indent="-514350">
              <a:buFont typeface="+mj-lt"/>
              <a:buAutoNum type="arabicPeriod"/>
            </a:pPr>
            <a:endParaRPr lang="en-US" dirty="0"/>
          </a:p>
          <a:p>
            <a:pPr marL="0" indent="0">
              <a:buFont typeface="Arial" panose="020B0604020202020204" pitchFamily="34" charset="0"/>
              <a:buNone/>
            </a:pPr>
            <a:r>
              <a:rPr lang="en-US" dirty="0"/>
              <a:t>OSBM has reviewed the fiscal analysis and determined the proposed rule amendments have little to no impact on state or local governments, and no substantial economic impact.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752594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lgn="r">
              <a:spcAft>
                <a:spcPts val="600"/>
              </a:spcAft>
            </a:pPr>
            <a:fld id="{11F27F3A-B3E9-41ED-AF8F-A365F10BB65F}" type="slidenum">
              <a:rPr lang="en-US" sz="1050">
                <a:solidFill>
                  <a:schemeClr val="tx1">
                    <a:alpha val="80000"/>
                  </a:schemeClr>
                </a:solidFill>
              </a:rPr>
              <a:pPr algn="r">
                <a:spcAft>
                  <a:spcPts val="600"/>
                </a:spcAft>
              </a:pPr>
              <a:t>8</a:t>
            </a:fld>
            <a:endParaRPr lang="en-US" sz="1050" dirty="0">
              <a:solidFill>
                <a:schemeClr val="tx1">
                  <a:alpha val="80000"/>
                </a:schemeClr>
              </a:solidFill>
            </a:endParaRPr>
          </a:p>
        </p:txBody>
      </p:sp>
      <p:sp>
        <p:nvSpPr>
          <p:cNvPr id="3" name="Title 2"/>
          <p:cNvSpPr>
            <a:spLocks noGrp="1"/>
          </p:cNvSpPr>
          <p:nvPr>
            <p:ph type="ctrTitle"/>
          </p:nvPr>
        </p:nvSpPr>
        <p:spPr>
          <a:xfrm>
            <a:off x="619124" y="697177"/>
            <a:ext cx="11249026" cy="845873"/>
          </a:xfrm>
        </p:spPr>
        <p:txBody>
          <a:bodyPr vert="horz" lIns="91440" tIns="45720" rIns="91440" bIns="45720" rtlCol="0" anchor="ctr">
            <a:normAutofit/>
          </a:bodyPr>
          <a:lstStyle/>
          <a:p>
            <a:r>
              <a:rPr lang="en-US" sz="4400" dirty="0">
                <a:solidFill>
                  <a:srgbClr val="FFFF00"/>
                </a:solidFill>
              </a:rPr>
              <a:t>7K .0208 Single Family Residence Fiscal Review</a:t>
            </a:r>
            <a:endParaRPr lang="en-US" sz="4400" kern="1200" dirty="0">
              <a:solidFill>
                <a:srgbClr val="FFFF00"/>
              </a:solidFill>
              <a:latin typeface="+mj-lt"/>
              <a:ea typeface="+mj-ea"/>
              <a:cs typeface="+mj-cs"/>
            </a:endParaRPr>
          </a:p>
        </p:txBody>
      </p:sp>
      <p:sp>
        <p:nvSpPr>
          <p:cNvPr id="6" name="Content Placeholder 5"/>
          <p:cNvSpPr>
            <a:spLocks noGrp="1"/>
          </p:cNvSpPr>
          <p:nvPr>
            <p:ph idx="4294967295"/>
          </p:nvPr>
        </p:nvSpPr>
        <p:spPr>
          <a:xfrm>
            <a:off x="895351" y="1752600"/>
            <a:ext cx="10458450" cy="4141523"/>
          </a:xfrm>
        </p:spPr>
        <p:txBody>
          <a:bodyPr vert="horz" lIns="91440" tIns="45720" rIns="91440" bIns="45720" rtlCol="0" anchor="ctr">
            <a:normAutofit lnSpcReduction="10000"/>
          </a:bodyPr>
          <a:lstStyle/>
          <a:p>
            <a:pPr marL="0" indent="0" algn="ctr">
              <a:buNone/>
            </a:pPr>
            <a:r>
              <a:rPr lang="en-US" sz="4800" dirty="0"/>
              <a:t>“</a:t>
            </a:r>
            <a:r>
              <a:rPr lang="en-US" sz="4800" b="1" dirty="0"/>
              <a:t>Single Family Residence Exemption</a:t>
            </a:r>
            <a:r>
              <a:rPr lang="en-US" sz="4800" dirty="0"/>
              <a:t>”</a:t>
            </a:r>
          </a:p>
          <a:p>
            <a:pPr marL="0" indent="0" algn="ctr">
              <a:buNone/>
            </a:pPr>
            <a:r>
              <a:rPr lang="en-US" dirty="0"/>
              <a:t>15A NCAC 7K .0208</a:t>
            </a:r>
            <a:endParaRPr lang="en-US" sz="3000" dirty="0"/>
          </a:p>
          <a:p>
            <a:endParaRPr lang="en-US" sz="1500" dirty="0"/>
          </a:p>
          <a:p>
            <a:endParaRPr lang="en-US" sz="1500" dirty="0"/>
          </a:p>
          <a:p>
            <a:pPr marL="0" indent="0">
              <a:buNone/>
            </a:pPr>
            <a:r>
              <a:rPr lang="en-US" dirty="0"/>
              <a:t>Corrects an inconsistency with other exemptions within 15A NCAC 07K .0100 and corrects a conflict with Environmental Management Commission’s Coastal Stormwater rule 15A NCAC 02H .1019</a:t>
            </a:r>
          </a:p>
        </p:txBody>
      </p:sp>
    </p:spTree>
    <p:extLst>
      <p:ext uri="{BB962C8B-B14F-4D97-AF65-F5344CB8AC3E}">
        <p14:creationId xmlns:p14="http://schemas.microsoft.com/office/powerpoint/2010/main" val="310898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1DC7A8-A747-4EF9-8675-78B042E0C215}"/>
              </a:ext>
            </a:extLst>
          </p:cNvPr>
          <p:cNvSpPr>
            <a:spLocks noGrp="1"/>
          </p:cNvSpPr>
          <p:nvPr>
            <p:ph type="sldNum" sz="quarter" idx="12"/>
          </p:nvPr>
        </p:nvSpPr>
        <p:spPr/>
        <p:txBody>
          <a:bodyPr/>
          <a:lstStyle/>
          <a:p>
            <a:fld id="{11F27F3A-B3E9-41ED-AF8F-A365F10BB65F}" type="slidenum">
              <a:rPr lang="en-US" smtClean="0"/>
              <a:pPr/>
              <a:t>9</a:t>
            </a:fld>
            <a:endParaRPr lang="en-US" dirty="0"/>
          </a:p>
        </p:txBody>
      </p:sp>
      <p:sp>
        <p:nvSpPr>
          <p:cNvPr id="3" name="Title 2">
            <a:extLst>
              <a:ext uri="{FF2B5EF4-FFF2-40B4-BE49-F238E27FC236}">
                <a16:creationId xmlns:a16="http://schemas.microsoft.com/office/drawing/2014/main" id="{E4E8A0AB-59AC-45B5-B326-196D5B86A8C9}"/>
              </a:ext>
            </a:extLst>
          </p:cNvPr>
          <p:cNvSpPr>
            <a:spLocks noGrp="1"/>
          </p:cNvSpPr>
          <p:nvPr>
            <p:ph type="ctrTitle"/>
          </p:nvPr>
        </p:nvSpPr>
        <p:spPr/>
        <p:txBody>
          <a:bodyPr>
            <a:normAutofit/>
          </a:bodyPr>
          <a:lstStyle/>
          <a:p>
            <a:r>
              <a:rPr lang="en-US" sz="4400" dirty="0">
                <a:solidFill>
                  <a:srgbClr val="FFFF00"/>
                </a:solidFill>
              </a:rPr>
              <a:t>7K .0208 Single Family Residence-Major Changes</a:t>
            </a:r>
          </a:p>
        </p:txBody>
      </p:sp>
      <p:sp>
        <p:nvSpPr>
          <p:cNvPr id="4" name="Rectangle 3">
            <a:extLst>
              <a:ext uri="{FF2B5EF4-FFF2-40B4-BE49-F238E27FC236}">
                <a16:creationId xmlns:a16="http://schemas.microsoft.com/office/drawing/2014/main" id="{198C3F1D-D032-4D41-916A-07477E9B1027}"/>
              </a:ext>
            </a:extLst>
          </p:cNvPr>
          <p:cNvSpPr/>
          <p:nvPr/>
        </p:nvSpPr>
        <p:spPr>
          <a:xfrm>
            <a:off x="778933" y="1738788"/>
            <a:ext cx="9702800" cy="4678204"/>
          </a:xfrm>
          <a:prstGeom prst="rect">
            <a:avLst/>
          </a:prstGeom>
        </p:spPr>
        <p:txBody>
          <a:bodyPr wrap="square">
            <a:spAutoFit/>
          </a:bodyPr>
          <a:lstStyle/>
          <a:p>
            <a:pPr algn="just"/>
            <a:endParaRPr lang="en-US" sz="2800" dirty="0">
              <a:latin typeface="Times New Roman" panose="02020603050405020304" pitchFamily="18" charset="0"/>
              <a:ea typeface="Times New Roman" panose="02020603050405020304" pitchFamily="18" charset="0"/>
            </a:endParaRPr>
          </a:p>
          <a:p>
            <a:pPr algn="just"/>
            <a:r>
              <a:rPr lang="en-US" sz="2800" dirty="0"/>
              <a:t>Would allow local permit officers the ability to grant this exemption which has been the current practice in the implementation of this rule</a:t>
            </a:r>
            <a:endParaRPr lang="en-US" sz="2800" dirty="0">
              <a:latin typeface="Times New Roman" panose="02020603050405020304" pitchFamily="18" charset="0"/>
              <a:ea typeface="Times New Roman" panose="02020603050405020304" pitchFamily="18" charset="0"/>
            </a:endParaRPr>
          </a:p>
          <a:p>
            <a:endParaRPr lang="en-US" sz="2800" dirty="0"/>
          </a:p>
          <a:p>
            <a:r>
              <a:rPr lang="en-US" sz="2800" dirty="0"/>
              <a:t>The proposed rule amendment would also delete 15A NCAC 07K .0208(c)(1) in order to address the inconsistency with the EMC’s Coastal Stormwater rules which allow the use of stormwater collection systems with an ORW Coastal Shoreline</a:t>
            </a:r>
          </a:p>
          <a:p>
            <a:endParaRPr lang="en-US" dirty="0"/>
          </a:p>
        </p:txBody>
      </p:sp>
    </p:spTree>
    <p:extLst>
      <p:ext uri="{BB962C8B-B14F-4D97-AF65-F5344CB8AC3E}">
        <p14:creationId xmlns:p14="http://schemas.microsoft.com/office/powerpoint/2010/main" val="855956582"/>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themeOverride>
</file>

<file path=docProps/app.xml><?xml version="1.0" encoding="utf-8"?>
<Properties xmlns="http://schemas.openxmlformats.org/officeDocument/2006/extended-properties" xmlns:vt="http://schemas.openxmlformats.org/officeDocument/2006/docPropsVTypes">
  <Template/>
  <TotalTime>10843</TotalTime>
  <Words>1064</Words>
  <Application>Microsoft Office PowerPoint</Application>
  <PresentationFormat>Widescreen</PresentationFormat>
  <Paragraphs>150</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Times New Roman</vt:lpstr>
      <vt:lpstr>2_Office Theme</vt:lpstr>
      <vt:lpstr>Fiscal Analysis</vt:lpstr>
      <vt:lpstr>7H .0308 &amp; 7K .0103 Dune Rules – Fiscal Review</vt:lpstr>
      <vt:lpstr>7H .0308 &amp; 7K .0103 Dune Rules – Major Changes</vt:lpstr>
      <vt:lpstr>7H .0308 &amp; 7K .0103 Dune Rules – Impact Summary</vt:lpstr>
      <vt:lpstr>7H .0209 Coastal Shorelines – Fiscal Review</vt:lpstr>
      <vt:lpstr>7H .0209 Coastal Shorelines – Major Change</vt:lpstr>
      <vt:lpstr>7H .0209 Coastal Shorelines – Impact Summary</vt:lpstr>
      <vt:lpstr>7K .0208 Single Family Residence Fiscal Review</vt:lpstr>
      <vt:lpstr>7K .0208 Single Family Residence-Major Changes</vt:lpstr>
      <vt:lpstr>7K .0208 Single Family Residence– Impact Summary</vt:lpstr>
      <vt:lpstr>7B Land Use Planning Fiscal Review</vt:lpstr>
      <vt:lpstr>7B .0802 &amp; .0803 – Major Changes</vt:lpstr>
      <vt:lpstr>7B .0802 &amp; .0803 – Impact Summary</vt:lpstr>
      <vt:lpstr>Questions</vt:lpstr>
      <vt:lpstr>Rule Change</vt:lpstr>
      <vt:lpstr>Proposed Amendments</vt:lpstr>
      <vt:lpstr>7B .0802  - Rule Change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Willis, Angela</cp:lastModifiedBy>
  <cp:revision>175</cp:revision>
  <cp:lastPrinted>2015-11-12T20:58:37Z</cp:lastPrinted>
  <dcterms:created xsi:type="dcterms:W3CDTF">2015-06-24T15:01:50Z</dcterms:created>
  <dcterms:modified xsi:type="dcterms:W3CDTF">2018-02-15T16:24:08Z</dcterms:modified>
</cp:coreProperties>
</file>