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99" r:id="rId5"/>
  </p:sldMasterIdLst>
  <p:notesMasterIdLst>
    <p:notesMasterId r:id="rId15"/>
  </p:notesMasterIdLst>
  <p:sldIdLst>
    <p:sldId id="428" r:id="rId6"/>
    <p:sldId id="260" r:id="rId7"/>
    <p:sldId id="469" r:id="rId8"/>
    <p:sldId id="467" r:id="rId9"/>
    <p:sldId id="468" r:id="rId10"/>
    <p:sldId id="465" r:id="rId11"/>
    <p:sldId id="466" r:id="rId12"/>
    <p:sldId id="464" r:id="rId13"/>
    <p:sldId id="268" r:id="rId14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4472C4"/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2462" autoAdjust="0"/>
  </p:normalViewPr>
  <p:slideViewPr>
    <p:cSldViewPr snapToGrid="0">
      <p:cViewPr varScale="1">
        <p:scale>
          <a:sx n="100" d="100"/>
          <a:sy n="100" d="100"/>
        </p:scale>
        <p:origin x="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Broilers</a:t>
            </a:r>
            <a:r>
              <a:rPr lang="en-US" baseline="0"/>
              <a:t> Produced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Broilers!$A$3</c:f>
              <c:strCache>
                <c:ptCount val="1"/>
                <c:pt idx="0">
                  <c:v>County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Broilers!$B$3:$X$3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1996</c:v>
                </c:pt>
                <c:pt idx="3">
                  <c:v>1997</c:v>
                </c:pt>
                <c:pt idx="4">
                  <c:v>2000</c:v>
                </c:pt>
                <c:pt idx="5">
                  <c:v>2001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Broilers!$B$3:$X$3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1996</c:v>
                </c:pt>
                <c:pt idx="3">
                  <c:v>1997</c:v>
                </c:pt>
                <c:pt idx="4">
                  <c:v>2000</c:v>
                </c:pt>
                <c:pt idx="5">
                  <c:v>2001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E2-474F-B4D7-9AA60A612347}"/>
            </c:ext>
          </c:extLst>
        </c:ser>
        <c:ser>
          <c:idx val="1"/>
          <c:order val="1"/>
          <c:tx>
            <c:strRef>
              <c:f>Broilers!$A$4</c:f>
              <c:strCache>
                <c:ptCount val="1"/>
                <c:pt idx="0">
                  <c:v>Alexander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Broilers!$B$3:$X$3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1996</c:v>
                </c:pt>
                <c:pt idx="3">
                  <c:v>1997</c:v>
                </c:pt>
                <c:pt idx="4">
                  <c:v>2000</c:v>
                </c:pt>
                <c:pt idx="5">
                  <c:v>2001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Broilers!$B$4:$X$4</c:f>
              <c:numCache>
                <c:formatCode>#,##0</c:formatCode>
                <c:ptCount val="23"/>
                <c:pt idx="0">
                  <c:v>17000000</c:v>
                </c:pt>
                <c:pt idx="1">
                  <c:v>17100000</c:v>
                </c:pt>
                <c:pt idx="2">
                  <c:v>15000000</c:v>
                </c:pt>
                <c:pt idx="3">
                  <c:v>14000000</c:v>
                </c:pt>
                <c:pt idx="4">
                  <c:v>12700000</c:v>
                </c:pt>
                <c:pt idx="5">
                  <c:v>14300000</c:v>
                </c:pt>
                <c:pt idx="6">
                  <c:v>14200000</c:v>
                </c:pt>
                <c:pt idx="7">
                  <c:v>14700000</c:v>
                </c:pt>
                <c:pt idx="8">
                  <c:v>17100000</c:v>
                </c:pt>
                <c:pt idx="9">
                  <c:v>15000000</c:v>
                </c:pt>
                <c:pt idx="10">
                  <c:v>20000000</c:v>
                </c:pt>
                <c:pt idx="11">
                  <c:v>18000000</c:v>
                </c:pt>
                <c:pt idx="12">
                  <c:v>18000000</c:v>
                </c:pt>
                <c:pt idx="13">
                  <c:v>31100000</c:v>
                </c:pt>
                <c:pt idx="14">
                  <c:v>30600000</c:v>
                </c:pt>
                <c:pt idx="15">
                  <c:v>30900000</c:v>
                </c:pt>
                <c:pt idx="16">
                  <c:v>32000000</c:v>
                </c:pt>
                <c:pt idx="17">
                  <c:v>31800000</c:v>
                </c:pt>
                <c:pt idx="18">
                  <c:v>25000000</c:v>
                </c:pt>
                <c:pt idx="19">
                  <c:v>25000000</c:v>
                </c:pt>
                <c:pt idx="20">
                  <c:v>27500000</c:v>
                </c:pt>
                <c:pt idx="21">
                  <c:v>29000000</c:v>
                </c:pt>
                <c:pt idx="22">
                  <c:v>29200000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E2-474F-B4D7-9AA60A612347}"/>
            </c:ext>
          </c:extLst>
        </c:ser>
        <c:ser>
          <c:idx val="2"/>
          <c:order val="2"/>
          <c:tx>
            <c:strRef>
              <c:f>Broilers!$A$5</c:f>
              <c:strCache>
                <c:ptCount val="1"/>
                <c:pt idx="0">
                  <c:v>Caldwell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Broilers!$B$3:$X$3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1996</c:v>
                </c:pt>
                <c:pt idx="3">
                  <c:v>1997</c:v>
                </c:pt>
                <c:pt idx="4">
                  <c:v>2000</c:v>
                </c:pt>
                <c:pt idx="5">
                  <c:v>2001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Broilers!$B$5:$X$5</c:f>
              <c:numCache>
                <c:formatCode>#,##0</c:formatCode>
                <c:ptCount val="23"/>
                <c:pt idx="7">
                  <c:v>800000</c:v>
                </c:pt>
                <c:pt idx="8">
                  <c:v>1550000</c:v>
                </c:pt>
                <c:pt idx="9">
                  <c:v>1600000</c:v>
                </c:pt>
                <c:pt idx="10">
                  <c:v>1000000</c:v>
                </c:pt>
                <c:pt idx="11">
                  <c:v>1000000</c:v>
                </c:pt>
                <c:pt idx="12">
                  <c:v>850000</c:v>
                </c:pt>
                <c:pt idx="13">
                  <c:v>1250000</c:v>
                </c:pt>
                <c:pt idx="14">
                  <c:v>1250000</c:v>
                </c:pt>
                <c:pt idx="15">
                  <c:v>1250000</c:v>
                </c:pt>
                <c:pt idx="16">
                  <c:v>4000000</c:v>
                </c:pt>
                <c:pt idx="17">
                  <c:v>5300000</c:v>
                </c:pt>
                <c:pt idx="18">
                  <c:v>6500000</c:v>
                </c:pt>
                <c:pt idx="19">
                  <c:v>5000000</c:v>
                </c:pt>
                <c:pt idx="20">
                  <c:v>7500000</c:v>
                </c:pt>
                <c:pt idx="21">
                  <c:v>8200000</c:v>
                </c:pt>
                <c:pt idx="22">
                  <c:v>8300000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E2-474F-B4D7-9AA60A612347}"/>
            </c:ext>
          </c:extLst>
        </c:ser>
        <c:ser>
          <c:idx val="3"/>
          <c:order val="3"/>
          <c:tx>
            <c:strRef>
              <c:f>Broilers!$A$6</c:f>
              <c:strCache>
                <c:ptCount val="1"/>
                <c:pt idx="0">
                  <c:v>Davidson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Broilers!$B$3:$X$3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1996</c:v>
                </c:pt>
                <c:pt idx="3">
                  <c:v>1997</c:v>
                </c:pt>
                <c:pt idx="4">
                  <c:v>2000</c:v>
                </c:pt>
                <c:pt idx="5">
                  <c:v>2001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Broilers!$B$6:$X$6</c:f>
              <c:numCache>
                <c:formatCode>#,##0</c:formatCode>
                <c:ptCount val="23"/>
                <c:pt idx="0">
                  <c:v>2800000</c:v>
                </c:pt>
                <c:pt idx="1">
                  <c:v>2700000</c:v>
                </c:pt>
                <c:pt idx="2">
                  <c:v>4400000</c:v>
                </c:pt>
                <c:pt idx="3">
                  <c:v>4400000</c:v>
                </c:pt>
                <c:pt idx="4">
                  <c:v>6000000</c:v>
                </c:pt>
                <c:pt idx="5">
                  <c:v>3900000</c:v>
                </c:pt>
                <c:pt idx="6">
                  <c:v>6000000</c:v>
                </c:pt>
                <c:pt idx="7">
                  <c:v>6400000</c:v>
                </c:pt>
                <c:pt idx="8">
                  <c:v>5050000</c:v>
                </c:pt>
                <c:pt idx="9">
                  <c:v>5250000</c:v>
                </c:pt>
                <c:pt idx="10">
                  <c:v>5200000</c:v>
                </c:pt>
                <c:pt idx="11">
                  <c:v>6900000</c:v>
                </c:pt>
                <c:pt idx="12">
                  <c:v>6700000</c:v>
                </c:pt>
                <c:pt idx="13">
                  <c:v>6000000</c:v>
                </c:pt>
                <c:pt idx="14">
                  <c:v>5900000</c:v>
                </c:pt>
                <c:pt idx="15">
                  <c:v>5950000</c:v>
                </c:pt>
                <c:pt idx="16">
                  <c:v>6150000</c:v>
                </c:pt>
                <c:pt idx="17">
                  <c:v>6100000</c:v>
                </c:pt>
                <c:pt idx="18">
                  <c:v>4200000</c:v>
                </c:pt>
                <c:pt idx="19">
                  <c:v>4500000</c:v>
                </c:pt>
                <c:pt idx="20">
                  <c:v>4500000</c:v>
                </c:pt>
                <c:pt idx="21">
                  <c:v>4800000</c:v>
                </c:pt>
                <c:pt idx="22">
                  <c:v>4850000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E2-474F-B4D7-9AA60A612347}"/>
            </c:ext>
          </c:extLst>
        </c:ser>
        <c:ser>
          <c:idx val="4"/>
          <c:order val="4"/>
          <c:tx>
            <c:strRef>
              <c:f>Broilers!$A$7</c:f>
              <c:strCache>
                <c:ptCount val="1"/>
                <c:pt idx="0">
                  <c:v>Davie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Broilers!$B$3:$X$3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1996</c:v>
                </c:pt>
                <c:pt idx="3">
                  <c:v>1997</c:v>
                </c:pt>
                <c:pt idx="4">
                  <c:v>2000</c:v>
                </c:pt>
                <c:pt idx="5">
                  <c:v>2001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Broilers!$B$7:$X$7</c:f>
              <c:numCache>
                <c:formatCode>#,##0</c:formatCode>
                <c:ptCount val="23"/>
                <c:pt idx="7">
                  <c:v>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E2-474F-B4D7-9AA60A612347}"/>
            </c:ext>
          </c:extLst>
        </c:ser>
        <c:ser>
          <c:idx val="5"/>
          <c:order val="5"/>
          <c:tx>
            <c:strRef>
              <c:f>Broilers!$A$8</c:f>
              <c:strCache>
                <c:ptCount val="1"/>
                <c:pt idx="0">
                  <c:v>Forsyth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Broilers!$B$3:$X$3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1996</c:v>
                </c:pt>
                <c:pt idx="3">
                  <c:v>1997</c:v>
                </c:pt>
                <c:pt idx="4">
                  <c:v>2000</c:v>
                </c:pt>
                <c:pt idx="5">
                  <c:v>2001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Broilers!$B$8:$X$8</c:f>
              <c:numCache>
                <c:formatCode>#,##0</c:formatCode>
                <c:ptCount val="23"/>
              </c:numCache>
            </c:numRef>
          </c:val>
          <c:extLst>
            <c:ext xmlns:c16="http://schemas.microsoft.com/office/drawing/2014/chart" uri="{C3380CC4-5D6E-409C-BE32-E72D297353CC}">
              <c16:uniqueId val="{00000005-11E2-474F-B4D7-9AA60A612347}"/>
            </c:ext>
          </c:extLst>
        </c:ser>
        <c:ser>
          <c:idx val="6"/>
          <c:order val="6"/>
          <c:tx>
            <c:strRef>
              <c:f>Broilers!$A$9</c:f>
              <c:strCache>
                <c:ptCount val="1"/>
                <c:pt idx="0">
                  <c:v>Iredell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Broilers!$B$3:$X$3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1996</c:v>
                </c:pt>
                <c:pt idx="3">
                  <c:v>1997</c:v>
                </c:pt>
                <c:pt idx="4">
                  <c:v>2000</c:v>
                </c:pt>
                <c:pt idx="5">
                  <c:v>2001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Broilers!$B$9:$X$9</c:f>
              <c:numCache>
                <c:formatCode>#,##0</c:formatCode>
                <c:ptCount val="23"/>
                <c:pt idx="2">
                  <c:v>3500000</c:v>
                </c:pt>
                <c:pt idx="3">
                  <c:v>4000000</c:v>
                </c:pt>
                <c:pt idx="4">
                  <c:v>1300000</c:v>
                </c:pt>
                <c:pt idx="5">
                  <c:v>1300000</c:v>
                </c:pt>
                <c:pt idx="6">
                  <c:v>700000</c:v>
                </c:pt>
                <c:pt idx="7">
                  <c:v>800000</c:v>
                </c:pt>
                <c:pt idx="8">
                  <c:v>1200000</c:v>
                </c:pt>
                <c:pt idx="9">
                  <c:v>1300000</c:v>
                </c:pt>
                <c:pt idx="10">
                  <c:v>2000000</c:v>
                </c:pt>
                <c:pt idx="11">
                  <c:v>1400000</c:v>
                </c:pt>
                <c:pt idx="12">
                  <c:v>1700000</c:v>
                </c:pt>
                <c:pt idx="13">
                  <c:v>1850000</c:v>
                </c:pt>
                <c:pt idx="14">
                  <c:v>1850000</c:v>
                </c:pt>
                <c:pt idx="15">
                  <c:v>1850000</c:v>
                </c:pt>
                <c:pt idx="16">
                  <c:v>1900000</c:v>
                </c:pt>
                <c:pt idx="17">
                  <c:v>1900000</c:v>
                </c:pt>
                <c:pt idx="18">
                  <c:v>1600000</c:v>
                </c:pt>
                <c:pt idx="19">
                  <c:v>1600000</c:v>
                </c:pt>
                <c:pt idx="20">
                  <c:v>1700000</c:v>
                </c:pt>
                <c:pt idx="21">
                  <c:v>1800000</c:v>
                </c:pt>
                <c:pt idx="22">
                  <c:v>1850000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E2-474F-B4D7-9AA60A612347}"/>
            </c:ext>
          </c:extLst>
        </c:ser>
        <c:ser>
          <c:idx val="7"/>
          <c:order val="7"/>
          <c:tx>
            <c:strRef>
              <c:f>Broilers!$A$10</c:f>
              <c:strCache>
                <c:ptCount val="1"/>
                <c:pt idx="0">
                  <c:v>Rowan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Broilers!$B$3:$X$3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1996</c:v>
                </c:pt>
                <c:pt idx="3">
                  <c:v>1997</c:v>
                </c:pt>
                <c:pt idx="4">
                  <c:v>2000</c:v>
                </c:pt>
                <c:pt idx="5">
                  <c:v>2001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Broilers!$B$10:$X$10</c:f>
              <c:numCache>
                <c:formatCode>#,##0</c:formatCode>
                <c:ptCount val="23"/>
                <c:pt idx="0">
                  <c:v>2000000</c:v>
                </c:pt>
                <c:pt idx="1">
                  <c:v>2000000</c:v>
                </c:pt>
                <c:pt idx="2">
                  <c:v>1500000</c:v>
                </c:pt>
                <c:pt idx="3">
                  <c:v>1000000</c:v>
                </c:pt>
                <c:pt idx="7">
                  <c:v>1000000</c:v>
                </c:pt>
                <c:pt idx="8">
                  <c:v>1150000</c:v>
                </c:pt>
                <c:pt idx="9">
                  <c:v>1200000</c:v>
                </c:pt>
                <c:pt idx="10">
                  <c:v>800000</c:v>
                </c:pt>
                <c:pt idx="11">
                  <c:v>800000</c:v>
                </c:pt>
                <c:pt idx="12">
                  <c:v>690000</c:v>
                </c:pt>
                <c:pt idx="13">
                  <c:v>4400000</c:v>
                </c:pt>
                <c:pt idx="14">
                  <c:v>4300000</c:v>
                </c:pt>
                <c:pt idx="15">
                  <c:v>4350000</c:v>
                </c:pt>
                <c:pt idx="16">
                  <c:v>4500000</c:v>
                </c:pt>
                <c:pt idx="17">
                  <c:v>4500000</c:v>
                </c:pt>
                <c:pt idx="18">
                  <c:v>3300000</c:v>
                </c:pt>
                <c:pt idx="19">
                  <c:v>3500000</c:v>
                </c:pt>
                <c:pt idx="20">
                  <c:v>3600000</c:v>
                </c:pt>
                <c:pt idx="21">
                  <c:v>3800000</c:v>
                </c:pt>
                <c:pt idx="22">
                  <c:v>3800000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E2-474F-B4D7-9AA60A612347}"/>
            </c:ext>
          </c:extLst>
        </c:ser>
        <c:ser>
          <c:idx val="8"/>
          <c:order val="8"/>
          <c:tx>
            <c:strRef>
              <c:f>Broilers!$A$11</c:f>
              <c:strCache>
                <c:ptCount val="1"/>
                <c:pt idx="0">
                  <c:v>Stokes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Broilers!$B$3:$X$3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1996</c:v>
                </c:pt>
                <c:pt idx="3">
                  <c:v>1997</c:v>
                </c:pt>
                <c:pt idx="4">
                  <c:v>2000</c:v>
                </c:pt>
                <c:pt idx="5">
                  <c:v>2001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Broilers!$B$11:$X$11</c:f>
              <c:numCache>
                <c:formatCode>#,##0</c:formatCode>
                <c:ptCount val="23"/>
                <c:pt idx="18">
                  <c:v>3500000</c:v>
                </c:pt>
                <c:pt idx="19">
                  <c:v>2000000</c:v>
                </c:pt>
                <c:pt idx="20">
                  <c:v>4000000</c:v>
                </c:pt>
                <c:pt idx="21">
                  <c:v>4200000</c:v>
                </c:pt>
                <c:pt idx="22">
                  <c:v>4200000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E2-474F-B4D7-9AA60A612347}"/>
            </c:ext>
          </c:extLst>
        </c:ser>
        <c:ser>
          <c:idx val="9"/>
          <c:order val="9"/>
          <c:tx>
            <c:strRef>
              <c:f>Broilers!$A$12</c:f>
              <c:strCache>
                <c:ptCount val="1"/>
                <c:pt idx="0">
                  <c:v>Surry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Broilers!$B$3:$X$3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1996</c:v>
                </c:pt>
                <c:pt idx="3">
                  <c:v>1997</c:v>
                </c:pt>
                <c:pt idx="4">
                  <c:v>2000</c:v>
                </c:pt>
                <c:pt idx="5">
                  <c:v>2001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Broilers!$B$12:$X$12</c:f>
              <c:numCache>
                <c:formatCode>#,##0</c:formatCode>
                <c:ptCount val="23"/>
                <c:pt idx="0">
                  <c:v>14000000</c:v>
                </c:pt>
                <c:pt idx="1">
                  <c:v>15000000</c:v>
                </c:pt>
                <c:pt idx="2">
                  <c:v>14000000</c:v>
                </c:pt>
                <c:pt idx="3">
                  <c:v>13400000</c:v>
                </c:pt>
                <c:pt idx="4">
                  <c:v>20500000</c:v>
                </c:pt>
                <c:pt idx="5">
                  <c:v>25500000</c:v>
                </c:pt>
                <c:pt idx="6">
                  <c:v>26000000</c:v>
                </c:pt>
                <c:pt idx="7">
                  <c:v>26400000</c:v>
                </c:pt>
                <c:pt idx="8">
                  <c:v>19600000</c:v>
                </c:pt>
                <c:pt idx="9">
                  <c:v>25000000</c:v>
                </c:pt>
                <c:pt idx="10">
                  <c:v>18600000</c:v>
                </c:pt>
                <c:pt idx="11">
                  <c:v>18900000</c:v>
                </c:pt>
                <c:pt idx="12">
                  <c:v>19700000</c:v>
                </c:pt>
                <c:pt idx="13">
                  <c:v>27000000</c:v>
                </c:pt>
                <c:pt idx="14">
                  <c:v>26500000</c:v>
                </c:pt>
                <c:pt idx="15">
                  <c:v>26900000</c:v>
                </c:pt>
                <c:pt idx="16">
                  <c:v>27800000</c:v>
                </c:pt>
                <c:pt idx="17">
                  <c:v>27700000</c:v>
                </c:pt>
                <c:pt idx="18">
                  <c:v>30000000</c:v>
                </c:pt>
                <c:pt idx="19">
                  <c:v>29000000</c:v>
                </c:pt>
                <c:pt idx="20">
                  <c:v>33000000</c:v>
                </c:pt>
                <c:pt idx="21">
                  <c:v>34500000</c:v>
                </c:pt>
                <c:pt idx="22">
                  <c:v>35000000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1E2-474F-B4D7-9AA60A612347}"/>
            </c:ext>
          </c:extLst>
        </c:ser>
        <c:ser>
          <c:idx val="10"/>
          <c:order val="10"/>
          <c:tx>
            <c:strRef>
              <c:f>Broilers!$A$13</c:f>
              <c:strCache>
                <c:ptCount val="1"/>
                <c:pt idx="0">
                  <c:v>Wilkes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Broilers!$B$3:$X$3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1996</c:v>
                </c:pt>
                <c:pt idx="3">
                  <c:v>1997</c:v>
                </c:pt>
                <c:pt idx="4">
                  <c:v>2000</c:v>
                </c:pt>
                <c:pt idx="5">
                  <c:v>2001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Broilers!$B$13:$X$13</c:f>
              <c:numCache>
                <c:formatCode>#,##0</c:formatCode>
                <c:ptCount val="23"/>
                <c:pt idx="0">
                  <c:v>85000000</c:v>
                </c:pt>
                <c:pt idx="1">
                  <c:v>87700000</c:v>
                </c:pt>
                <c:pt idx="2">
                  <c:v>97000000</c:v>
                </c:pt>
                <c:pt idx="3">
                  <c:v>98000000</c:v>
                </c:pt>
                <c:pt idx="4">
                  <c:v>82000000</c:v>
                </c:pt>
                <c:pt idx="5">
                  <c:v>87800000</c:v>
                </c:pt>
                <c:pt idx="6">
                  <c:v>90000000</c:v>
                </c:pt>
                <c:pt idx="7">
                  <c:v>92000000</c:v>
                </c:pt>
                <c:pt idx="8">
                  <c:v>100500000</c:v>
                </c:pt>
                <c:pt idx="9">
                  <c:v>80000000</c:v>
                </c:pt>
                <c:pt idx="10">
                  <c:v>70000000</c:v>
                </c:pt>
                <c:pt idx="11">
                  <c:v>71400000</c:v>
                </c:pt>
                <c:pt idx="12">
                  <c:v>72000000</c:v>
                </c:pt>
                <c:pt idx="13">
                  <c:v>52800000</c:v>
                </c:pt>
                <c:pt idx="14">
                  <c:v>51900000</c:v>
                </c:pt>
                <c:pt idx="15">
                  <c:v>52500000</c:v>
                </c:pt>
                <c:pt idx="16">
                  <c:v>54300000</c:v>
                </c:pt>
                <c:pt idx="17">
                  <c:v>54000000</c:v>
                </c:pt>
                <c:pt idx="18">
                  <c:v>58000000</c:v>
                </c:pt>
                <c:pt idx="19">
                  <c:v>55000000</c:v>
                </c:pt>
                <c:pt idx="20">
                  <c:v>64000000</c:v>
                </c:pt>
                <c:pt idx="21">
                  <c:v>67000000</c:v>
                </c:pt>
                <c:pt idx="22">
                  <c:v>67800000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E2-474F-B4D7-9AA60A612347}"/>
            </c:ext>
          </c:extLst>
        </c:ser>
        <c:ser>
          <c:idx val="11"/>
          <c:order val="11"/>
          <c:tx>
            <c:strRef>
              <c:f>Broilers!$A$14</c:f>
              <c:strCache>
                <c:ptCount val="1"/>
                <c:pt idx="0">
                  <c:v>Yadkin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Broilers!$B$3:$X$3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1996</c:v>
                </c:pt>
                <c:pt idx="3">
                  <c:v>1997</c:v>
                </c:pt>
                <c:pt idx="4">
                  <c:v>2000</c:v>
                </c:pt>
                <c:pt idx="5">
                  <c:v>2001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Broilers!$B$14:$X$14</c:f>
              <c:numCache>
                <c:formatCode>#,##0</c:formatCode>
                <c:ptCount val="23"/>
                <c:pt idx="0">
                  <c:v>3250000</c:v>
                </c:pt>
                <c:pt idx="1">
                  <c:v>3500000</c:v>
                </c:pt>
                <c:pt idx="2">
                  <c:v>3800000</c:v>
                </c:pt>
                <c:pt idx="3">
                  <c:v>3900000</c:v>
                </c:pt>
                <c:pt idx="4">
                  <c:v>4200000</c:v>
                </c:pt>
                <c:pt idx="5">
                  <c:v>5200000</c:v>
                </c:pt>
                <c:pt idx="6">
                  <c:v>5000000</c:v>
                </c:pt>
                <c:pt idx="7">
                  <c:v>5100000</c:v>
                </c:pt>
                <c:pt idx="8">
                  <c:v>4350000</c:v>
                </c:pt>
                <c:pt idx="9">
                  <c:v>4500000</c:v>
                </c:pt>
                <c:pt idx="10">
                  <c:v>4200000</c:v>
                </c:pt>
                <c:pt idx="11">
                  <c:v>4700000</c:v>
                </c:pt>
                <c:pt idx="12">
                  <c:v>4600000</c:v>
                </c:pt>
                <c:pt idx="13">
                  <c:v>6450000</c:v>
                </c:pt>
                <c:pt idx="14">
                  <c:v>6350000</c:v>
                </c:pt>
                <c:pt idx="15">
                  <c:v>6400000</c:v>
                </c:pt>
                <c:pt idx="16">
                  <c:v>6650000</c:v>
                </c:pt>
                <c:pt idx="17">
                  <c:v>6600000</c:v>
                </c:pt>
                <c:pt idx="18">
                  <c:v>7000000</c:v>
                </c:pt>
                <c:pt idx="19">
                  <c:v>7000000</c:v>
                </c:pt>
                <c:pt idx="20">
                  <c:v>7500000</c:v>
                </c:pt>
                <c:pt idx="21">
                  <c:v>8000000</c:v>
                </c:pt>
                <c:pt idx="22">
                  <c:v>8100000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1E2-474F-B4D7-9AA60A612347}"/>
            </c:ext>
          </c:extLst>
        </c:ser>
        <c:ser>
          <c:idx val="12"/>
          <c:order val="12"/>
          <c:tx>
            <c:strRef>
              <c:f>Broilers!$A$15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Broilers!$B$3:$X$3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1996</c:v>
                </c:pt>
                <c:pt idx="3">
                  <c:v>1997</c:v>
                </c:pt>
                <c:pt idx="4">
                  <c:v>2000</c:v>
                </c:pt>
                <c:pt idx="5">
                  <c:v>2001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cat>
          <c:val>
            <c:numRef>
              <c:f>Broilers!$B$15:$X$15</c:f>
              <c:numCache>
                <c:formatCode>#,##0</c:formatCode>
                <c:ptCount val="23"/>
                <c:pt idx="0">
                  <c:v>124050000</c:v>
                </c:pt>
                <c:pt idx="1">
                  <c:v>128000000</c:v>
                </c:pt>
                <c:pt idx="2">
                  <c:v>139200000</c:v>
                </c:pt>
                <c:pt idx="3">
                  <c:v>138700000</c:v>
                </c:pt>
                <c:pt idx="4">
                  <c:v>126700000</c:v>
                </c:pt>
                <c:pt idx="5">
                  <c:v>138000000</c:v>
                </c:pt>
                <c:pt idx="6">
                  <c:v>141900000</c:v>
                </c:pt>
                <c:pt idx="7">
                  <c:v>148100000</c:v>
                </c:pt>
                <c:pt idx="8">
                  <c:v>150500000</c:v>
                </c:pt>
                <c:pt idx="9">
                  <c:v>133850000</c:v>
                </c:pt>
                <c:pt idx="10">
                  <c:v>121800000</c:v>
                </c:pt>
                <c:pt idx="11">
                  <c:v>123100000</c:v>
                </c:pt>
                <c:pt idx="12">
                  <c:v>124240000</c:v>
                </c:pt>
                <c:pt idx="13">
                  <c:v>130850000</c:v>
                </c:pt>
                <c:pt idx="14">
                  <c:v>128650000</c:v>
                </c:pt>
                <c:pt idx="15">
                  <c:v>130100000</c:v>
                </c:pt>
                <c:pt idx="16">
                  <c:v>137300000</c:v>
                </c:pt>
                <c:pt idx="17">
                  <c:v>137900000</c:v>
                </c:pt>
                <c:pt idx="18">
                  <c:v>139100000</c:v>
                </c:pt>
                <c:pt idx="19">
                  <c:v>132600000</c:v>
                </c:pt>
                <c:pt idx="20">
                  <c:v>153300000</c:v>
                </c:pt>
                <c:pt idx="21">
                  <c:v>161300000</c:v>
                </c:pt>
                <c:pt idx="22">
                  <c:v>163100000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1E2-474F-B4D7-9AA60A612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0119208"/>
        <c:axId val="620121504"/>
      </c:barChart>
      <c:catAx>
        <c:axId val="62011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21504"/>
        <c:crosses val="autoZero"/>
        <c:auto val="1"/>
        <c:lblAlgn val="ctr"/>
        <c:lblOffset val="100"/>
        <c:noMultiLvlLbl val="0"/>
      </c:catAx>
      <c:valAx>
        <c:axId val="62012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19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Layers+Pullets</a:t>
            </a:r>
            <a:r>
              <a:rPr lang="en-US" baseline="0"/>
              <a:t> Produced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'Pullets +Layers'!$A$3</c:f>
              <c:strCache>
                <c:ptCount val="1"/>
                <c:pt idx="0">
                  <c:v>County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'Pullets +Layers'!$B$3:$X$3</c:f>
              <c:numCache>
                <c:formatCode>General</c:formatCode>
                <c:ptCount val="23"/>
                <c:pt idx="0">
                  <c:v>1993</c:v>
                </c:pt>
                <c:pt idx="1">
                  <c:v>1994</c:v>
                </c:pt>
                <c:pt idx="2">
                  <c:v>1996</c:v>
                </c:pt>
                <c:pt idx="3">
                  <c:v>1997</c:v>
                </c:pt>
                <c:pt idx="4">
                  <c:v>2000</c:v>
                </c:pt>
                <c:pt idx="5">
                  <c:v>2001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3-4C64-8084-35A9CF105D1F}"/>
            </c:ext>
          </c:extLst>
        </c:ser>
        <c:ser>
          <c:idx val="1"/>
          <c:order val="1"/>
          <c:tx>
            <c:strRef>
              <c:f>'Pullets +Layers'!$A$4</c:f>
              <c:strCache>
                <c:ptCount val="1"/>
                <c:pt idx="0">
                  <c:v>Alexander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'Pullets +Layers'!$B$4:$X$4</c:f>
              <c:numCache>
                <c:formatCode>#,##0</c:formatCode>
                <c:ptCount val="23"/>
                <c:pt idx="0">
                  <c:v>1250000</c:v>
                </c:pt>
                <c:pt idx="1">
                  <c:v>1250000</c:v>
                </c:pt>
                <c:pt idx="2">
                  <c:v>1200000</c:v>
                </c:pt>
                <c:pt idx="3">
                  <c:v>1320000</c:v>
                </c:pt>
                <c:pt idx="4">
                  <c:v>1415000</c:v>
                </c:pt>
                <c:pt idx="5">
                  <c:v>1450000</c:v>
                </c:pt>
                <c:pt idx="6">
                  <c:v>1674000</c:v>
                </c:pt>
                <c:pt idx="7">
                  <c:v>1800000</c:v>
                </c:pt>
                <c:pt idx="8">
                  <c:v>1715000</c:v>
                </c:pt>
                <c:pt idx="9">
                  <c:v>1550000</c:v>
                </c:pt>
                <c:pt idx="14">
                  <c:v>2155000</c:v>
                </c:pt>
                <c:pt idx="15">
                  <c:v>2125000</c:v>
                </c:pt>
                <c:pt idx="16">
                  <c:v>2160000</c:v>
                </c:pt>
                <c:pt idx="17">
                  <c:v>2070000</c:v>
                </c:pt>
                <c:pt idx="18">
                  <c:v>1970000</c:v>
                </c:pt>
                <c:pt idx="19">
                  <c:v>1950000</c:v>
                </c:pt>
                <c:pt idx="20">
                  <c:v>2040000</c:v>
                </c:pt>
                <c:pt idx="21">
                  <c:v>2000000</c:v>
                </c:pt>
                <c:pt idx="22">
                  <c:v>1950000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3-4C64-8084-35A9CF105D1F}"/>
            </c:ext>
          </c:extLst>
        </c:ser>
        <c:ser>
          <c:idx val="2"/>
          <c:order val="2"/>
          <c:tx>
            <c:strRef>
              <c:f>'Pullets +Layers'!$A$5</c:f>
              <c:strCache>
                <c:ptCount val="1"/>
                <c:pt idx="0">
                  <c:v>Caldwell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'Pullets +Layers'!$B$5:$X$5</c:f>
              <c:numCache>
                <c:formatCode>#,##0</c:formatCode>
                <c:ptCount val="23"/>
                <c:pt idx="18">
                  <c:v>110000</c:v>
                </c:pt>
                <c:pt idx="19">
                  <c:v>110000</c:v>
                </c:pt>
                <c:pt idx="20">
                  <c:v>293000</c:v>
                </c:pt>
                <c:pt idx="21">
                  <c:v>285000</c:v>
                </c:pt>
                <c:pt idx="22">
                  <c:v>287500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13-4C64-8084-35A9CF105D1F}"/>
            </c:ext>
          </c:extLst>
        </c:ser>
        <c:ser>
          <c:idx val="3"/>
          <c:order val="3"/>
          <c:tx>
            <c:strRef>
              <c:f>'Pullets +Layers'!$A$6</c:f>
              <c:strCache>
                <c:ptCount val="1"/>
                <c:pt idx="0">
                  <c:v>Davidson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'Pullets +Layers'!$B$6:$X$6</c:f>
              <c:numCache>
                <c:formatCode>#,##0</c:formatCode>
                <c:ptCount val="23"/>
                <c:pt idx="6">
                  <c:v>110000</c:v>
                </c:pt>
                <c:pt idx="7">
                  <c:v>148000</c:v>
                </c:pt>
                <c:pt idx="14">
                  <c:v>97000</c:v>
                </c:pt>
                <c:pt idx="15">
                  <c:v>105000</c:v>
                </c:pt>
                <c:pt idx="16">
                  <c:v>110000</c:v>
                </c:pt>
                <c:pt idx="17">
                  <c:v>110000</c:v>
                </c:pt>
                <c:pt idx="18">
                  <c:v>130000</c:v>
                </c:pt>
                <c:pt idx="19">
                  <c:v>125000</c:v>
                </c:pt>
                <c:pt idx="20">
                  <c:v>130000</c:v>
                </c:pt>
                <c:pt idx="21">
                  <c:v>135000</c:v>
                </c:pt>
                <c:pt idx="22">
                  <c:v>135000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13-4C64-8084-35A9CF105D1F}"/>
            </c:ext>
          </c:extLst>
        </c:ser>
        <c:ser>
          <c:idx val="4"/>
          <c:order val="4"/>
          <c:tx>
            <c:strRef>
              <c:f>'Pullets +Layers'!$A$7</c:f>
              <c:strCache>
                <c:ptCount val="1"/>
                <c:pt idx="0">
                  <c:v>Davie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'Pullets +Layers'!$B$7:$X$7</c:f>
              <c:numCache>
                <c:formatCode>#,##0</c:formatCode>
                <c:ptCount val="23"/>
                <c:pt idx="0">
                  <c:v>200000</c:v>
                </c:pt>
                <c:pt idx="1">
                  <c:v>210000</c:v>
                </c:pt>
                <c:pt idx="2">
                  <c:v>215000</c:v>
                </c:pt>
                <c:pt idx="3">
                  <c:v>215000</c:v>
                </c:pt>
                <c:pt idx="4">
                  <c:v>287000</c:v>
                </c:pt>
                <c:pt idx="5">
                  <c:v>243000</c:v>
                </c:pt>
                <c:pt idx="6">
                  <c:v>205000</c:v>
                </c:pt>
                <c:pt idx="7">
                  <c:v>190000</c:v>
                </c:pt>
                <c:pt idx="8">
                  <c:v>207000</c:v>
                </c:pt>
                <c:pt idx="9">
                  <c:v>57000</c:v>
                </c:pt>
                <c:pt idx="14">
                  <c:v>260000</c:v>
                </c:pt>
                <c:pt idx="15">
                  <c:v>255000</c:v>
                </c:pt>
                <c:pt idx="16">
                  <c:v>265000</c:v>
                </c:pt>
                <c:pt idx="17">
                  <c:v>280000</c:v>
                </c:pt>
                <c:pt idx="18">
                  <c:v>335000</c:v>
                </c:pt>
                <c:pt idx="19">
                  <c:v>325000</c:v>
                </c:pt>
                <c:pt idx="20">
                  <c:v>345000</c:v>
                </c:pt>
                <c:pt idx="21">
                  <c:v>340000</c:v>
                </c:pt>
                <c:pt idx="22">
                  <c:v>335000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13-4C64-8084-35A9CF105D1F}"/>
            </c:ext>
          </c:extLst>
        </c:ser>
        <c:ser>
          <c:idx val="5"/>
          <c:order val="5"/>
          <c:tx>
            <c:strRef>
              <c:f>'Pullets +Layers'!$A$8</c:f>
              <c:strCache>
                <c:ptCount val="1"/>
                <c:pt idx="0">
                  <c:v>Forsyth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'Pullets +Layers'!$B$8:$X$8</c:f>
              <c:numCache>
                <c:formatCode>#,##0</c:formatCode>
                <c:ptCount val="23"/>
                <c:pt idx="14">
                  <c:v>2500</c:v>
                </c:pt>
                <c:pt idx="15">
                  <c:v>2600</c:v>
                </c:pt>
                <c:pt idx="16">
                  <c:v>2700</c:v>
                </c:pt>
                <c:pt idx="17">
                  <c:v>2800</c:v>
                </c:pt>
                <c:pt idx="18">
                  <c:v>2000</c:v>
                </c:pt>
                <c:pt idx="19">
                  <c:v>2000</c:v>
                </c:pt>
                <c:pt idx="20">
                  <c:v>2200</c:v>
                </c:pt>
                <c:pt idx="21">
                  <c:v>2200</c:v>
                </c:pt>
                <c:pt idx="22">
                  <c:v>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13-4C64-8084-35A9CF105D1F}"/>
            </c:ext>
          </c:extLst>
        </c:ser>
        <c:ser>
          <c:idx val="6"/>
          <c:order val="6"/>
          <c:tx>
            <c:strRef>
              <c:f>'Pullets +Layers'!$A$9</c:f>
              <c:strCache>
                <c:ptCount val="1"/>
                <c:pt idx="0">
                  <c:v>Iredell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'Pullets +Layers'!$B$9:$X$9</c:f>
              <c:numCache>
                <c:formatCode>#,##0</c:formatCode>
                <c:ptCount val="23"/>
                <c:pt idx="0">
                  <c:v>1700000</c:v>
                </c:pt>
                <c:pt idx="1">
                  <c:v>1650000</c:v>
                </c:pt>
                <c:pt idx="2">
                  <c:v>1700000</c:v>
                </c:pt>
                <c:pt idx="3">
                  <c:v>1700000</c:v>
                </c:pt>
                <c:pt idx="4">
                  <c:v>1980000</c:v>
                </c:pt>
                <c:pt idx="5">
                  <c:v>2000000</c:v>
                </c:pt>
                <c:pt idx="6">
                  <c:v>1570000</c:v>
                </c:pt>
                <c:pt idx="7">
                  <c:v>1570000</c:v>
                </c:pt>
                <c:pt idx="8">
                  <c:v>1350000</c:v>
                </c:pt>
                <c:pt idx="9">
                  <c:v>1215000</c:v>
                </c:pt>
                <c:pt idx="14">
                  <c:v>1610000</c:v>
                </c:pt>
                <c:pt idx="15">
                  <c:v>1660000</c:v>
                </c:pt>
                <c:pt idx="16">
                  <c:v>1550000</c:v>
                </c:pt>
                <c:pt idx="17">
                  <c:v>1400000</c:v>
                </c:pt>
                <c:pt idx="18">
                  <c:v>1320000</c:v>
                </c:pt>
                <c:pt idx="19">
                  <c:v>1325000</c:v>
                </c:pt>
                <c:pt idx="20">
                  <c:v>1335000</c:v>
                </c:pt>
                <c:pt idx="21">
                  <c:v>1245000</c:v>
                </c:pt>
                <c:pt idx="22">
                  <c:v>1235000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13-4C64-8084-35A9CF105D1F}"/>
            </c:ext>
          </c:extLst>
        </c:ser>
        <c:ser>
          <c:idx val="7"/>
          <c:order val="7"/>
          <c:tx>
            <c:strRef>
              <c:f>'Pullets +Layers'!$A$10</c:f>
              <c:strCache>
                <c:ptCount val="1"/>
                <c:pt idx="0">
                  <c:v>Rowan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'Pullets +Layers'!$B$10:$X$10</c:f>
              <c:numCache>
                <c:formatCode>#,##0</c:formatCode>
                <c:ptCount val="23"/>
                <c:pt idx="0">
                  <c:v>100000</c:v>
                </c:pt>
                <c:pt idx="1">
                  <c:v>100000</c:v>
                </c:pt>
                <c:pt idx="4">
                  <c:v>61000</c:v>
                </c:pt>
                <c:pt idx="5">
                  <c:v>61000</c:v>
                </c:pt>
                <c:pt idx="6">
                  <c:v>130000</c:v>
                </c:pt>
                <c:pt idx="7">
                  <c:v>132000</c:v>
                </c:pt>
                <c:pt idx="8">
                  <c:v>63000</c:v>
                </c:pt>
                <c:pt idx="9">
                  <c:v>57000</c:v>
                </c:pt>
                <c:pt idx="14">
                  <c:v>52000</c:v>
                </c:pt>
                <c:pt idx="15">
                  <c:v>57000</c:v>
                </c:pt>
                <c:pt idx="16">
                  <c:v>58000</c:v>
                </c:pt>
                <c:pt idx="17">
                  <c:v>60000</c:v>
                </c:pt>
                <c:pt idx="18">
                  <c:v>62000</c:v>
                </c:pt>
                <c:pt idx="19">
                  <c:v>60000</c:v>
                </c:pt>
                <c:pt idx="20">
                  <c:v>64000</c:v>
                </c:pt>
                <c:pt idx="21">
                  <c:v>65000</c:v>
                </c:pt>
                <c:pt idx="22" formatCode="General">
                  <c:v>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13-4C64-8084-35A9CF105D1F}"/>
            </c:ext>
          </c:extLst>
        </c:ser>
        <c:ser>
          <c:idx val="8"/>
          <c:order val="8"/>
          <c:tx>
            <c:strRef>
              <c:f>'Pullets +Layers'!$A$11</c:f>
              <c:strCache>
                <c:ptCount val="1"/>
                <c:pt idx="0">
                  <c:v>Stokes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'Pullets +Layers'!$B$11:$X$11</c:f>
              <c:numCache>
                <c:formatCode>#,##0</c:formatCode>
                <c:ptCount val="23"/>
                <c:pt idx="7">
                  <c:v>135000</c:v>
                </c:pt>
                <c:pt idx="8">
                  <c:v>135000</c:v>
                </c:pt>
                <c:pt idx="9">
                  <c:v>125000</c:v>
                </c:pt>
                <c:pt idx="14">
                  <c:v>265000</c:v>
                </c:pt>
                <c:pt idx="15">
                  <c:v>285000</c:v>
                </c:pt>
                <c:pt idx="16">
                  <c:v>240000</c:v>
                </c:pt>
                <c:pt idx="17">
                  <c:v>175000</c:v>
                </c:pt>
                <c:pt idx="18">
                  <c:v>130000</c:v>
                </c:pt>
                <c:pt idx="19">
                  <c:v>130000</c:v>
                </c:pt>
                <c:pt idx="20">
                  <c:v>130000</c:v>
                </c:pt>
                <c:pt idx="21">
                  <c:v>125000</c:v>
                </c:pt>
                <c:pt idx="22" formatCode="General">
                  <c:v>125000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13-4C64-8084-35A9CF105D1F}"/>
            </c:ext>
          </c:extLst>
        </c:ser>
        <c:ser>
          <c:idx val="9"/>
          <c:order val="9"/>
          <c:tx>
            <c:strRef>
              <c:f>'Pullets +Layers'!$A$12</c:f>
              <c:strCache>
                <c:ptCount val="1"/>
                <c:pt idx="0">
                  <c:v>Surry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'Pullets +Layers'!$B$12:$X$12</c:f>
              <c:numCache>
                <c:formatCode>#,##0</c:formatCode>
                <c:ptCount val="23"/>
                <c:pt idx="0">
                  <c:v>400000</c:v>
                </c:pt>
                <c:pt idx="1">
                  <c:v>435000</c:v>
                </c:pt>
                <c:pt idx="2">
                  <c:v>500000</c:v>
                </c:pt>
                <c:pt idx="3">
                  <c:v>370000</c:v>
                </c:pt>
                <c:pt idx="4">
                  <c:v>450000</c:v>
                </c:pt>
                <c:pt idx="5">
                  <c:v>600000</c:v>
                </c:pt>
                <c:pt idx="6">
                  <c:v>469000</c:v>
                </c:pt>
                <c:pt idx="7">
                  <c:v>550000</c:v>
                </c:pt>
                <c:pt idx="8">
                  <c:v>510000</c:v>
                </c:pt>
                <c:pt idx="9">
                  <c:v>600000</c:v>
                </c:pt>
                <c:pt idx="14">
                  <c:v>835000</c:v>
                </c:pt>
                <c:pt idx="15">
                  <c:v>860000</c:v>
                </c:pt>
                <c:pt idx="16">
                  <c:v>895000</c:v>
                </c:pt>
                <c:pt idx="17">
                  <c:v>910000</c:v>
                </c:pt>
                <c:pt idx="18">
                  <c:v>910000</c:v>
                </c:pt>
                <c:pt idx="19">
                  <c:v>910000</c:v>
                </c:pt>
                <c:pt idx="20">
                  <c:v>920000</c:v>
                </c:pt>
                <c:pt idx="21">
                  <c:v>925000</c:v>
                </c:pt>
                <c:pt idx="22">
                  <c:v>920000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13-4C64-8084-35A9CF105D1F}"/>
            </c:ext>
          </c:extLst>
        </c:ser>
        <c:ser>
          <c:idx val="10"/>
          <c:order val="10"/>
          <c:tx>
            <c:strRef>
              <c:f>'Pullets +Layers'!$A$13</c:f>
              <c:strCache>
                <c:ptCount val="1"/>
                <c:pt idx="0">
                  <c:v>Wilkes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'Pullets +Layers'!$B$13:$X$13</c:f>
              <c:numCache>
                <c:formatCode>#,##0</c:formatCode>
                <c:ptCount val="23"/>
                <c:pt idx="0">
                  <c:v>1320000</c:v>
                </c:pt>
                <c:pt idx="1">
                  <c:v>1170000</c:v>
                </c:pt>
                <c:pt idx="2">
                  <c:v>1120000</c:v>
                </c:pt>
                <c:pt idx="3">
                  <c:v>1000000</c:v>
                </c:pt>
                <c:pt idx="4">
                  <c:v>1200000</c:v>
                </c:pt>
                <c:pt idx="5">
                  <c:v>1250000</c:v>
                </c:pt>
                <c:pt idx="6">
                  <c:v>1000000</c:v>
                </c:pt>
                <c:pt idx="7">
                  <c:v>1050000</c:v>
                </c:pt>
                <c:pt idx="8">
                  <c:v>845000</c:v>
                </c:pt>
                <c:pt idx="9">
                  <c:v>600000</c:v>
                </c:pt>
                <c:pt idx="14">
                  <c:v>760000</c:v>
                </c:pt>
                <c:pt idx="15">
                  <c:v>755000</c:v>
                </c:pt>
                <c:pt idx="16">
                  <c:v>790000</c:v>
                </c:pt>
                <c:pt idx="17">
                  <c:v>820000</c:v>
                </c:pt>
                <c:pt idx="18">
                  <c:v>775000</c:v>
                </c:pt>
                <c:pt idx="19">
                  <c:v>780000</c:v>
                </c:pt>
                <c:pt idx="20">
                  <c:v>795000</c:v>
                </c:pt>
                <c:pt idx="21">
                  <c:v>795000</c:v>
                </c:pt>
                <c:pt idx="22">
                  <c:v>795000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13-4C64-8084-35A9CF105D1F}"/>
            </c:ext>
          </c:extLst>
        </c:ser>
        <c:ser>
          <c:idx val="11"/>
          <c:order val="11"/>
          <c:tx>
            <c:strRef>
              <c:f>'Pullets +Layers'!$A$14</c:f>
              <c:strCache>
                <c:ptCount val="1"/>
                <c:pt idx="0">
                  <c:v>Yadkin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'Pullets +Layers'!$B$14:$X$14</c:f>
              <c:numCache>
                <c:formatCode>#,##0</c:formatCode>
                <c:ptCount val="23"/>
                <c:pt idx="0">
                  <c:v>700000</c:v>
                </c:pt>
                <c:pt idx="1">
                  <c:v>760000</c:v>
                </c:pt>
                <c:pt idx="2">
                  <c:v>710000</c:v>
                </c:pt>
                <c:pt idx="3">
                  <c:v>740000</c:v>
                </c:pt>
                <c:pt idx="4">
                  <c:v>800000</c:v>
                </c:pt>
                <c:pt idx="5">
                  <c:v>800000</c:v>
                </c:pt>
                <c:pt idx="6">
                  <c:v>1564000</c:v>
                </c:pt>
                <c:pt idx="7">
                  <c:v>1650000</c:v>
                </c:pt>
                <c:pt idx="8">
                  <c:v>1600000</c:v>
                </c:pt>
                <c:pt idx="9">
                  <c:v>1800000</c:v>
                </c:pt>
                <c:pt idx="14">
                  <c:v>1155000</c:v>
                </c:pt>
                <c:pt idx="15">
                  <c:v>1245000</c:v>
                </c:pt>
                <c:pt idx="16">
                  <c:v>1505000</c:v>
                </c:pt>
                <c:pt idx="17">
                  <c:v>1755000</c:v>
                </c:pt>
                <c:pt idx="18">
                  <c:v>1960000</c:v>
                </c:pt>
                <c:pt idx="19">
                  <c:v>1960000</c:v>
                </c:pt>
                <c:pt idx="20">
                  <c:v>2065000</c:v>
                </c:pt>
                <c:pt idx="21">
                  <c:v>2060000</c:v>
                </c:pt>
                <c:pt idx="22">
                  <c:v>2060000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D13-4C64-8084-35A9CF105D1F}"/>
            </c:ext>
          </c:extLst>
        </c:ser>
        <c:ser>
          <c:idx val="12"/>
          <c:order val="12"/>
          <c:tx>
            <c:strRef>
              <c:f>'Pullets +Layers'!$A$15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'Pullets +Layers'!$B$15:$X$15</c:f>
              <c:numCache>
                <c:formatCode>#,##0</c:formatCode>
                <c:ptCount val="23"/>
                <c:pt idx="0">
                  <c:v>5670000</c:v>
                </c:pt>
                <c:pt idx="1">
                  <c:v>5575000</c:v>
                </c:pt>
                <c:pt idx="2">
                  <c:v>5445000</c:v>
                </c:pt>
                <c:pt idx="3">
                  <c:v>5345000</c:v>
                </c:pt>
                <c:pt idx="4">
                  <c:v>6193000</c:v>
                </c:pt>
                <c:pt idx="5">
                  <c:v>6404000</c:v>
                </c:pt>
                <c:pt idx="6">
                  <c:v>6722000</c:v>
                </c:pt>
                <c:pt idx="7">
                  <c:v>7225000</c:v>
                </c:pt>
                <c:pt idx="8">
                  <c:v>6425000</c:v>
                </c:pt>
                <c:pt idx="9">
                  <c:v>6004000</c:v>
                </c:pt>
                <c:pt idx="14">
                  <c:v>7191500</c:v>
                </c:pt>
                <c:pt idx="15">
                  <c:v>7349600</c:v>
                </c:pt>
                <c:pt idx="16">
                  <c:v>7575700</c:v>
                </c:pt>
                <c:pt idx="17">
                  <c:v>7582800</c:v>
                </c:pt>
                <c:pt idx="18">
                  <c:v>7704000</c:v>
                </c:pt>
                <c:pt idx="19">
                  <c:v>7677000</c:v>
                </c:pt>
                <c:pt idx="20">
                  <c:v>8119200</c:v>
                </c:pt>
                <c:pt idx="21">
                  <c:v>7977200</c:v>
                </c:pt>
                <c:pt idx="22">
                  <c:v>7909800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D13-4C64-8084-35A9CF105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8033944"/>
        <c:axId val="618032304"/>
      </c:barChart>
      <c:catAx>
        <c:axId val="6180339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032304"/>
        <c:crosses val="autoZero"/>
        <c:auto val="1"/>
        <c:lblAlgn val="ctr"/>
        <c:lblOffset val="100"/>
        <c:noMultiLvlLbl val="0"/>
      </c:catAx>
      <c:valAx>
        <c:axId val="61803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033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9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2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FC3-2B4F-E06F-6A70-65A82EAA7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0C42E-7ED9-6FFF-3758-A27C423CA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3ACC-FA81-6822-AAAF-672E3555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1B1FE-4FCC-C5A6-ACBF-3805E8DA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63029-85DB-7435-A77D-32DF90D9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4082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1A-C9AA-E2C6-2E9E-50399F76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DE0EE-2C34-396A-B1DE-8B23125B9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F864-B554-1CC3-9410-A6D5D4E5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596A7-1310-27CF-469D-7FA6405F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5DC3C-F515-E84D-FE24-9AE459F5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0192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6DEE-B7B3-9AD9-69F3-D3E2DE72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BEC01-C24D-FECA-F230-2C6EB503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838EE-EB92-FD6B-DB65-04D30DF0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6FFCF-4686-684D-EB1D-4C41017E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8F38A-37A5-200D-2AE0-FC0A7DCE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7927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2293-A2D0-1EB5-36CC-2C69CBF9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BEEB-666E-5C77-E0EB-1C0108CBE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0772F-89C3-3DF9-297F-7ED100DC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2E2EF-0BCA-7D29-E618-4C8FAA7F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8DBAC-D0C9-C27A-525D-78E84BBC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0F2C2-49B7-34C4-1250-3F389BE0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645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C477-BAC8-1ED2-6477-17C73A53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6A1E3-5AC3-1DCA-B34C-7ACC2A629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0A9C-8B60-6A33-74BD-4C628C529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387C7-44A7-6114-A4CC-569AC047D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00A15-57A4-0F99-592D-97988AF96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87853-17CF-006D-F1DD-E6ABEF26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79E59-18DD-8E31-C265-5994BEE4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1DD2C-076A-647A-3849-6D028BA6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36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C54B-0CBF-791D-9CDE-0016A5D9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85EEA-A2AD-E856-0BD9-B18194D9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26EF6-1AA3-8F72-36C7-2843E32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A47EA-07B4-3F39-5382-58D49826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2028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EF139-0483-CA83-4252-C63EC0A2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29F26-7249-2B29-840F-496D578A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3C651-49FA-CF3F-A107-DAC311DA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076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6B3B-1DA4-27A1-BE1F-504ADADB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0E7F-D6E3-13B8-D1E6-F6ECE14E3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E8D05-98C0-678C-FDC6-BE15C2963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7149-2DE0-4D08-A4B3-FB1F4676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EFF47-24BA-83F5-3A3B-EF54D9C6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46D9F-DCB8-600A-4E18-8FF8F46A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4360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D875-E80D-CF5A-E69F-EA91F9F7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C1B5C-BBF5-0BA5-6765-8C694A79E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9E288-5E65-EA1B-73C5-894EEF1DF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0737B-4683-6E40-B8B7-C7D6B872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87C00-C09A-DF24-41EC-B3C5E4BA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9674-2744-8E06-3DC8-C2F48A54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210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3E17-E914-D928-D150-397BC501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FE7B7-3E48-4542-6D7E-EE88DC49A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8BB4-5F3E-7EDC-2682-1180B2BE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CE5B-B4F2-DBC5-9D44-3D34590C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E630-AC83-59A3-4F46-63688827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9571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CD8DE-ACD7-5CBC-E5B2-D3204032E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2ABF5-C3B9-6EB3-E890-CD48F234C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9320F-42C7-A6C1-F1A2-3ACB3BA4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B9CB-8850-C5A3-20A2-3223AC00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15BF4-4A5B-B949-6EE9-A75724DA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1004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4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0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01FBC-3BAE-8CEF-1E51-9C791154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6CD17-89F5-CC28-8206-697492CF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F668A-1675-3AF2-4D01-8F6D6B66C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FEF1-36C7-9A7B-B5AD-1CED3CCBF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A4837-2F84-D956-5CFB-4F622D06E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hyperlink" Target="mailto:Joey.hester@ncdenr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C5B1B-CCC7-6B89-2B21-D21D7613C367}"/>
              </a:ext>
            </a:extLst>
          </p:cNvPr>
          <p:cNvSpPr txBox="1"/>
          <p:nvPr/>
        </p:nvSpPr>
        <p:spPr>
          <a:xfrm>
            <a:off x="255017" y="2564266"/>
            <a:ext cx="41953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+mj-lt"/>
              </a:rPr>
              <a:t>High Rock Lake</a:t>
            </a:r>
          </a:p>
          <a:p>
            <a:r>
              <a:rPr lang="en-US" sz="3200" b="1" i="1" dirty="0">
                <a:latin typeface="+mj-lt"/>
              </a:rPr>
              <a:t>Nutrient Management </a:t>
            </a:r>
          </a:p>
          <a:p>
            <a:r>
              <a:rPr lang="en-US" sz="3200" b="1" i="1" dirty="0">
                <a:latin typeface="+mj-lt"/>
              </a:rPr>
              <a:t>Strategy: Agriculture</a:t>
            </a:r>
          </a:p>
        </p:txBody>
      </p:sp>
    </p:spTree>
    <p:extLst>
      <p:ext uri="{BB962C8B-B14F-4D97-AF65-F5344CB8AC3E}">
        <p14:creationId xmlns:p14="http://schemas.microsoft.com/office/powerpoint/2010/main" val="286365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Rock Lake NMS Rulemaking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93045"/>
            <a:ext cx="6863196" cy="47553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Engage stakeholders in watershed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Prioritize and enable creative and innovative solutions that meet the needs of residents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Eliminate chlorophyll-a impairment and restore full uses of the Lake (fishing, swimming, recreation)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Protect drinking water supplies along the Yadkin River and around High Rock Lake</a:t>
            </a:r>
          </a:p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Department of Environmental Quality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701432F-22DC-5E6E-812A-1B95279700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96" y="1225463"/>
            <a:ext cx="4054042" cy="3132669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B2670B1-658A-A71A-B9D7-F857C05FFC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137" y="4042260"/>
            <a:ext cx="2319518" cy="15121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12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CF0F-38D4-2045-0393-431DA7AB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#1 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38EF3-41FE-C702-0228-BDA37FB8C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Julie will collect ACSP implementation data since 1/1/2007 and inquire about NRCS data</a:t>
            </a:r>
          </a:p>
          <a:p>
            <a:r>
              <a:rPr lang="en-US" dirty="0"/>
              <a:t>Joe will work with NCDACS to analyze litter waste analysis records</a:t>
            </a:r>
          </a:p>
          <a:p>
            <a:r>
              <a:rPr lang="en-US" dirty="0"/>
              <a:t>Taylor will see if NCSU has any litter waste testing records, check on fertilizer tonnage sale records</a:t>
            </a:r>
          </a:p>
          <a:p>
            <a:r>
              <a:rPr lang="en-US" dirty="0"/>
              <a:t>Keith and Joe will look into what information is available (if any) on overall raised chicken numbers (next slides)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16809-423B-67CA-650C-472E370F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2FE759A-5004-4F56-E5B3-CA519A4B619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0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C96F-BB38-C1C0-4421-33ABFF1B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Poultry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2F8F8-9CB2-5D92-8265-598A9155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D5F436E-A980-E182-0BDE-B42146FED3F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49E4250-2924-D531-7BC8-B63D88C62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868306"/>
              </p:ext>
            </p:extLst>
          </p:nvPr>
        </p:nvGraphicFramePr>
        <p:xfrm>
          <a:off x="838200" y="1246950"/>
          <a:ext cx="10515600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03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5F957-C513-083C-9416-2169CF65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Poultry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0E9DF-53E7-4629-1C0B-ACA918B0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2C4994-9455-944A-5C7B-4D01A2B2FD0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13F47E-4A46-C5B4-4737-F94FE27499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929465"/>
              </p:ext>
            </p:extLst>
          </p:nvPr>
        </p:nvGraphicFramePr>
        <p:xfrm>
          <a:off x="838200" y="1329357"/>
          <a:ext cx="10515600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581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7BF1-735B-752D-8778-E5F37344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2795-0024-C819-2974-683064463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specific management improvements has your sector already implemented for nutrient control since 2006?</a:t>
            </a:r>
          </a:p>
          <a:p>
            <a:pPr lvl="1"/>
            <a:r>
              <a:rPr lang="en-US" dirty="0"/>
              <a:t>Cropland</a:t>
            </a:r>
          </a:p>
          <a:p>
            <a:pPr lvl="1"/>
            <a:r>
              <a:rPr lang="en-US" dirty="0"/>
              <a:t>Pastureland</a:t>
            </a:r>
          </a:p>
          <a:p>
            <a:pPr lvl="1"/>
            <a:r>
              <a:rPr lang="en-US" dirty="0"/>
              <a:t>Animal agriculture</a:t>
            </a:r>
          </a:p>
          <a:p>
            <a:pPr lvl="1"/>
            <a:r>
              <a:rPr lang="en-US" dirty="0"/>
              <a:t>Waste/nutrient management</a:t>
            </a:r>
          </a:p>
          <a:p>
            <a:pPr lvl="1"/>
            <a:r>
              <a:rPr lang="en-US" dirty="0"/>
              <a:t>Streamside buffers/exclusions</a:t>
            </a:r>
          </a:p>
          <a:p>
            <a:pPr lvl="1"/>
            <a:r>
              <a:rPr lang="en-US" dirty="0"/>
              <a:t>BMPs</a:t>
            </a:r>
          </a:p>
          <a:p>
            <a:pPr lvl="1"/>
            <a:r>
              <a:rPr lang="en-US" dirty="0"/>
              <a:t>Conservation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FEBB4-AFB4-AA76-3F32-43AFEC5B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EFEFCB-7E83-E9F6-D1EC-86D664D88EE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7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CC97-1ED6-1FBB-0BFD-508D738C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58350-557F-7123-E706-37423C657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further nutrient reduction management steps can you take that would make sense? Consider both examples of more easily attainable and effective opportunities, as well as more long-term or challenging opportunities for your sector.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D66B2-42AB-F09E-9F89-1AA8FCAF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A028A3-5110-1AC9-D95E-D63030751C1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998D-706A-9B61-F1E9-BDDE53BC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Rock Lake Nutrient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0B5AA-751F-86DC-AD17-6CC35C8A0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Identify opportunities for nutrient load reductions</a:t>
            </a:r>
          </a:p>
          <a:p>
            <a:r>
              <a:rPr lang="en-US" dirty="0"/>
              <a:t>Identify administrative and regulatory barriers to implementation</a:t>
            </a:r>
          </a:p>
          <a:p>
            <a:r>
              <a:rPr lang="en-US" dirty="0"/>
              <a:t>Monitor conservation funding and implementation</a:t>
            </a:r>
          </a:p>
          <a:p>
            <a:pPr lvl="1"/>
            <a:r>
              <a:rPr lang="en-US" dirty="0"/>
              <a:t>ACSP</a:t>
            </a:r>
          </a:p>
          <a:p>
            <a:pPr lvl="1"/>
            <a:r>
              <a:rPr lang="en-US" dirty="0"/>
              <a:t>EQIP</a:t>
            </a:r>
          </a:p>
          <a:p>
            <a:pPr lvl="1"/>
            <a:r>
              <a:rPr lang="en-US" dirty="0"/>
              <a:t>Grants</a:t>
            </a:r>
          </a:p>
          <a:p>
            <a:pPr lvl="1"/>
            <a:r>
              <a:rPr lang="en-US" dirty="0"/>
              <a:t>Other</a:t>
            </a:r>
          </a:p>
          <a:p>
            <a:r>
              <a:rPr lang="en-US" dirty="0"/>
              <a:t>Protect hydrologic integrity to limit downstream nutrient transport</a:t>
            </a:r>
          </a:p>
          <a:p>
            <a:r>
              <a:rPr lang="en-US" dirty="0"/>
              <a:t>Report progress toward goals</a:t>
            </a:r>
          </a:p>
          <a:p>
            <a:pPr lvl="1"/>
            <a:r>
              <a:rPr lang="en-US" dirty="0"/>
              <a:t>Load reductions</a:t>
            </a:r>
          </a:p>
          <a:p>
            <a:pPr lvl="1"/>
            <a:r>
              <a:rPr lang="en-US" dirty="0"/>
              <a:t>Conservation practices</a:t>
            </a:r>
          </a:p>
          <a:p>
            <a:pPr lvl="1"/>
            <a:r>
              <a:rPr lang="en-US" dirty="0"/>
              <a:t>Dollars spent</a:t>
            </a:r>
          </a:p>
          <a:p>
            <a:pPr lvl="1"/>
            <a:r>
              <a:rPr lang="en-US" dirty="0"/>
              <a:t>Other</a:t>
            </a:r>
          </a:p>
          <a:p>
            <a:r>
              <a:rPr lang="en-US" dirty="0"/>
              <a:t>Optimize and expand nutrient management and conservation planning</a:t>
            </a:r>
          </a:p>
          <a:p>
            <a:r>
              <a:rPr lang="en-US" dirty="0"/>
              <a:t>Show shared commitment to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7BB2F-43C4-EF1C-53BF-4C05DD15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BAC62B-43CC-922E-384F-2969FFF591F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DWR Interests and Ideas</a:t>
            </a:r>
          </a:p>
        </p:txBody>
      </p:sp>
    </p:spTree>
    <p:extLst>
      <p:ext uri="{BB962C8B-B14F-4D97-AF65-F5344CB8AC3E}">
        <p14:creationId xmlns:p14="http://schemas.microsoft.com/office/powerpoint/2010/main" val="2618284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26177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45CB9-3DF0-499D-839E-9B24C24549AE}"/>
              </a:ext>
            </a:extLst>
          </p:cNvPr>
          <p:cNvSpPr txBox="1"/>
          <p:nvPr/>
        </p:nvSpPr>
        <p:spPr>
          <a:xfrm>
            <a:off x="7627455" y="3568823"/>
            <a:ext cx="4374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Joey Hester</a:t>
            </a:r>
          </a:p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Joey.hester@ncdenr.gov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O: 919-707-3675</a:t>
            </a:r>
          </a:p>
          <a:p>
            <a:r>
              <a:rPr lang="en-US" sz="2400" dirty="0">
                <a:solidFill>
                  <a:schemeClr val="bg1"/>
                </a:solidFill>
              </a:rPr>
              <a:t>C: 919-418-5712</a:t>
            </a:r>
          </a:p>
        </p:txBody>
      </p:sp>
    </p:spTree>
    <p:extLst>
      <p:ext uri="{BB962C8B-B14F-4D97-AF65-F5344CB8AC3E}">
        <p14:creationId xmlns:p14="http://schemas.microsoft.com/office/powerpoint/2010/main" val="326576279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E347C4-91BB-4D61-9F37-5A6885E29480}">
  <ds:schemaRefs>
    <ds:schemaRef ds:uri="http://purl.org/dc/elements/1.1/"/>
    <ds:schemaRef ds:uri="http://schemas.microsoft.com/office/2006/metadata/properties"/>
    <ds:schemaRef ds:uri="97c26e27-a340-4306-98a7-c36055956ab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893163c-4790-4570-a539-5f3cb3bacbe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12780</TotalTime>
  <Words>322</Words>
  <Application>Microsoft Office PowerPoint</Application>
  <PresentationFormat>Widescreen</PresentationFormat>
  <Paragraphs>66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2_Office Theme</vt:lpstr>
      <vt:lpstr>Office Theme</vt:lpstr>
      <vt:lpstr>Department of Environmental Quality</vt:lpstr>
      <vt:lpstr>High Rock Lake NMS Rulemaking</vt:lpstr>
      <vt:lpstr>Meeting #1 Action Items</vt:lpstr>
      <vt:lpstr>Poultry Trends</vt:lpstr>
      <vt:lpstr>Poultry Trends</vt:lpstr>
      <vt:lpstr>TAG Charge</vt:lpstr>
      <vt:lpstr>TAG Charge</vt:lpstr>
      <vt:lpstr>High Rock Lake Nutrient Management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Hester, Joey</cp:lastModifiedBy>
  <cp:revision>68</cp:revision>
  <cp:lastPrinted>2022-09-29T12:35:38Z</cp:lastPrinted>
  <dcterms:created xsi:type="dcterms:W3CDTF">2015-06-24T15:01:50Z</dcterms:created>
  <dcterms:modified xsi:type="dcterms:W3CDTF">2023-01-24T21:22:41Z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