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5"/>
  </p:notesMasterIdLst>
  <p:sldIdLst>
    <p:sldId id="428" r:id="rId6"/>
    <p:sldId id="260" r:id="rId7"/>
    <p:sldId id="469" r:id="rId8"/>
    <p:sldId id="467" r:id="rId9"/>
    <p:sldId id="468" r:id="rId10"/>
    <p:sldId id="465" r:id="rId11"/>
    <p:sldId id="466" r:id="rId12"/>
    <p:sldId id="464" r:id="rId13"/>
    <p:sldId id="268" r:id="rId14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2462" autoAdjust="0"/>
  </p:normalViewPr>
  <p:slideViewPr>
    <p:cSldViewPr snapToGrid="0">
      <p:cViewPr varScale="1">
        <p:scale>
          <a:sx n="100" d="100"/>
          <a:sy n="100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Broilers</a:t>
            </a:r>
            <a:r>
              <a:rPr lang="en-US" baseline="0"/>
              <a:t> Produced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Broilers!$A$3</c:f>
              <c:strCache>
                <c:ptCount val="1"/>
                <c:pt idx="0">
                  <c:v>County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E2-474F-B4D7-9AA60A612347}"/>
            </c:ext>
          </c:extLst>
        </c:ser>
        <c:ser>
          <c:idx val="1"/>
          <c:order val="1"/>
          <c:tx>
            <c:strRef>
              <c:f>Broilers!$A$4</c:f>
              <c:strCache>
                <c:ptCount val="1"/>
                <c:pt idx="0">
                  <c:v>Alexander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Broilers!$B$4:$X$4</c:f>
              <c:numCache>
                <c:formatCode>#,##0</c:formatCode>
                <c:ptCount val="23"/>
                <c:pt idx="0">
                  <c:v>17000000</c:v>
                </c:pt>
                <c:pt idx="1">
                  <c:v>17100000</c:v>
                </c:pt>
                <c:pt idx="2">
                  <c:v>15000000</c:v>
                </c:pt>
                <c:pt idx="3">
                  <c:v>14000000</c:v>
                </c:pt>
                <c:pt idx="4">
                  <c:v>12700000</c:v>
                </c:pt>
                <c:pt idx="5">
                  <c:v>14300000</c:v>
                </c:pt>
                <c:pt idx="6">
                  <c:v>14200000</c:v>
                </c:pt>
                <c:pt idx="7">
                  <c:v>14700000</c:v>
                </c:pt>
                <c:pt idx="8">
                  <c:v>17100000</c:v>
                </c:pt>
                <c:pt idx="9">
                  <c:v>15000000</c:v>
                </c:pt>
                <c:pt idx="10">
                  <c:v>20000000</c:v>
                </c:pt>
                <c:pt idx="11">
                  <c:v>18000000</c:v>
                </c:pt>
                <c:pt idx="12">
                  <c:v>18000000</c:v>
                </c:pt>
                <c:pt idx="13">
                  <c:v>31100000</c:v>
                </c:pt>
                <c:pt idx="14">
                  <c:v>30600000</c:v>
                </c:pt>
                <c:pt idx="15">
                  <c:v>30900000</c:v>
                </c:pt>
                <c:pt idx="16">
                  <c:v>32000000</c:v>
                </c:pt>
                <c:pt idx="17">
                  <c:v>31800000</c:v>
                </c:pt>
                <c:pt idx="18">
                  <c:v>25000000</c:v>
                </c:pt>
                <c:pt idx="19">
                  <c:v>25000000</c:v>
                </c:pt>
                <c:pt idx="20">
                  <c:v>27500000</c:v>
                </c:pt>
                <c:pt idx="21">
                  <c:v>29000000</c:v>
                </c:pt>
                <c:pt idx="22">
                  <c:v>29200000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E2-474F-B4D7-9AA60A612347}"/>
            </c:ext>
          </c:extLst>
        </c:ser>
        <c:ser>
          <c:idx val="2"/>
          <c:order val="2"/>
          <c:tx>
            <c:strRef>
              <c:f>Broilers!$A$5</c:f>
              <c:strCache>
                <c:ptCount val="1"/>
                <c:pt idx="0">
                  <c:v>Caldwell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Broilers!$B$5:$X$5</c:f>
              <c:numCache>
                <c:formatCode>#,##0</c:formatCode>
                <c:ptCount val="23"/>
                <c:pt idx="7">
                  <c:v>800000</c:v>
                </c:pt>
                <c:pt idx="8">
                  <c:v>1550000</c:v>
                </c:pt>
                <c:pt idx="9">
                  <c:v>1600000</c:v>
                </c:pt>
                <c:pt idx="10">
                  <c:v>1000000</c:v>
                </c:pt>
                <c:pt idx="11">
                  <c:v>1000000</c:v>
                </c:pt>
                <c:pt idx="12">
                  <c:v>850000</c:v>
                </c:pt>
                <c:pt idx="13">
                  <c:v>1250000</c:v>
                </c:pt>
                <c:pt idx="14">
                  <c:v>1250000</c:v>
                </c:pt>
                <c:pt idx="15">
                  <c:v>1250000</c:v>
                </c:pt>
                <c:pt idx="16">
                  <c:v>4000000</c:v>
                </c:pt>
                <c:pt idx="17">
                  <c:v>5300000</c:v>
                </c:pt>
                <c:pt idx="18">
                  <c:v>6500000</c:v>
                </c:pt>
                <c:pt idx="19">
                  <c:v>5000000</c:v>
                </c:pt>
                <c:pt idx="20">
                  <c:v>7500000</c:v>
                </c:pt>
                <c:pt idx="21">
                  <c:v>8200000</c:v>
                </c:pt>
                <c:pt idx="22">
                  <c:v>8300000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E2-474F-B4D7-9AA60A612347}"/>
            </c:ext>
          </c:extLst>
        </c:ser>
        <c:ser>
          <c:idx val="3"/>
          <c:order val="3"/>
          <c:tx>
            <c:strRef>
              <c:f>Broilers!$A$6</c:f>
              <c:strCache>
                <c:ptCount val="1"/>
                <c:pt idx="0">
                  <c:v>Davidson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Broilers!$B$6:$X$6</c:f>
              <c:numCache>
                <c:formatCode>#,##0</c:formatCode>
                <c:ptCount val="23"/>
                <c:pt idx="0">
                  <c:v>2800000</c:v>
                </c:pt>
                <c:pt idx="1">
                  <c:v>2700000</c:v>
                </c:pt>
                <c:pt idx="2">
                  <c:v>4400000</c:v>
                </c:pt>
                <c:pt idx="3">
                  <c:v>4400000</c:v>
                </c:pt>
                <c:pt idx="4">
                  <c:v>6000000</c:v>
                </c:pt>
                <c:pt idx="5">
                  <c:v>3900000</c:v>
                </c:pt>
                <c:pt idx="6">
                  <c:v>6000000</c:v>
                </c:pt>
                <c:pt idx="7">
                  <c:v>6400000</c:v>
                </c:pt>
                <c:pt idx="8">
                  <c:v>5050000</c:v>
                </c:pt>
                <c:pt idx="9">
                  <c:v>5250000</c:v>
                </c:pt>
                <c:pt idx="10">
                  <c:v>5200000</c:v>
                </c:pt>
                <c:pt idx="11">
                  <c:v>6900000</c:v>
                </c:pt>
                <c:pt idx="12">
                  <c:v>6700000</c:v>
                </c:pt>
                <c:pt idx="13">
                  <c:v>6000000</c:v>
                </c:pt>
                <c:pt idx="14">
                  <c:v>5900000</c:v>
                </c:pt>
                <c:pt idx="15">
                  <c:v>5950000</c:v>
                </c:pt>
                <c:pt idx="16">
                  <c:v>6150000</c:v>
                </c:pt>
                <c:pt idx="17">
                  <c:v>6100000</c:v>
                </c:pt>
                <c:pt idx="18">
                  <c:v>4200000</c:v>
                </c:pt>
                <c:pt idx="19">
                  <c:v>4500000</c:v>
                </c:pt>
                <c:pt idx="20">
                  <c:v>4500000</c:v>
                </c:pt>
                <c:pt idx="21">
                  <c:v>4800000</c:v>
                </c:pt>
                <c:pt idx="22">
                  <c:v>4850000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E2-474F-B4D7-9AA60A612347}"/>
            </c:ext>
          </c:extLst>
        </c:ser>
        <c:ser>
          <c:idx val="4"/>
          <c:order val="4"/>
          <c:tx>
            <c:strRef>
              <c:f>Broilers!$A$7</c:f>
              <c:strCache>
                <c:ptCount val="1"/>
                <c:pt idx="0">
                  <c:v>Davie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Broilers!$B$7:$X$7</c:f>
              <c:numCache>
                <c:formatCode>#,##0</c:formatCode>
                <c:ptCount val="23"/>
                <c:pt idx="7">
                  <c:v>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E2-474F-B4D7-9AA60A612347}"/>
            </c:ext>
          </c:extLst>
        </c:ser>
        <c:ser>
          <c:idx val="5"/>
          <c:order val="5"/>
          <c:tx>
            <c:strRef>
              <c:f>Broilers!$A$8</c:f>
              <c:strCache>
                <c:ptCount val="1"/>
                <c:pt idx="0">
                  <c:v>Forsyth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Broilers!$B$8:$X$8</c:f>
              <c:numCache>
                <c:formatCode>#,##0</c:formatCode>
                <c:ptCount val="23"/>
              </c:numCache>
            </c:numRef>
          </c:val>
          <c:extLst>
            <c:ext xmlns:c16="http://schemas.microsoft.com/office/drawing/2014/chart" uri="{C3380CC4-5D6E-409C-BE32-E72D297353CC}">
              <c16:uniqueId val="{00000005-11E2-474F-B4D7-9AA60A612347}"/>
            </c:ext>
          </c:extLst>
        </c:ser>
        <c:ser>
          <c:idx val="6"/>
          <c:order val="6"/>
          <c:tx>
            <c:strRef>
              <c:f>Broilers!$A$9</c:f>
              <c:strCache>
                <c:ptCount val="1"/>
                <c:pt idx="0">
                  <c:v>Iredell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Broilers!$B$9:$X$9</c:f>
              <c:numCache>
                <c:formatCode>#,##0</c:formatCode>
                <c:ptCount val="23"/>
                <c:pt idx="2">
                  <c:v>3500000</c:v>
                </c:pt>
                <c:pt idx="3">
                  <c:v>4000000</c:v>
                </c:pt>
                <c:pt idx="4">
                  <c:v>1300000</c:v>
                </c:pt>
                <c:pt idx="5">
                  <c:v>1300000</c:v>
                </c:pt>
                <c:pt idx="6">
                  <c:v>700000</c:v>
                </c:pt>
                <c:pt idx="7">
                  <c:v>800000</c:v>
                </c:pt>
                <c:pt idx="8">
                  <c:v>1200000</c:v>
                </c:pt>
                <c:pt idx="9">
                  <c:v>1300000</c:v>
                </c:pt>
                <c:pt idx="10">
                  <c:v>2000000</c:v>
                </c:pt>
                <c:pt idx="11">
                  <c:v>1400000</c:v>
                </c:pt>
                <c:pt idx="12">
                  <c:v>1700000</c:v>
                </c:pt>
                <c:pt idx="13">
                  <c:v>1850000</c:v>
                </c:pt>
                <c:pt idx="14">
                  <c:v>1850000</c:v>
                </c:pt>
                <c:pt idx="15">
                  <c:v>1850000</c:v>
                </c:pt>
                <c:pt idx="16">
                  <c:v>1900000</c:v>
                </c:pt>
                <c:pt idx="17">
                  <c:v>1900000</c:v>
                </c:pt>
                <c:pt idx="18">
                  <c:v>1600000</c:v>
                </c:pt>
                <c:pt idx="19">
                  <c:v>1600000</c:v>
                </c:pt>
                <c:pt idx="20">
                  <c:v>1700000</c:v>
                </c:pt>
                <c:pt idx="21">
                  <c:v>1800000</c:v>
                </c:pt>
                <c:pt idx="22">
                  <c:v>1850000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1E2-474F-B4D7-9AA60A612347}"/>
            </c:ext>
          </c:extLst>
        </c:ser>
        <c:ser>
          <c:idx val="7"/>
          <c:order val="7"/>
          <c:tx>
            <c:strRef>
              <c:f>Broilers!$A$10</c:f>
              <c:strCache>
                <c:ptCount val="1"/>
                <c:pt idx="0">
                  <c:v>Rowan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Broilers!$B$10:$X$10</c:f>
              <c:numCache>
                <c:formatCode>#,##0</c:formatCode>
                <c:ptCount val="23"/>
                <c:pt idx="0">
                  <c:v>2000000</c:v>
                </c:pt>
                <c:pt idx="1">
                  <c:v>2000000</c:v>
                </c:pt>
                <c:pt idx="2">
                  <c:v>1500000</c:v>
                </c:pt>
                <c:pt idx="3">
                  <c:v>1000000</c:v>
                </c:pt>
                <c:pt idx="7">
                  <c:v>1000000</c:v>
                </c:pt>
                <c:pt idx="8">
                  <c:v>1150000</c:v>
                </c:pt>
                <c:pt idx="9">
                  <c:v>1200000</c:v>
                </c:pt>
                <c:pt idx="10">
                  <c:v>800000</c:v>
                </c:pt>
                <c:pt idx="11">
                  <c:v>800000</c:v>
                </c:pt>
                <c:pt idx="12">
                  <c:v>690000</c:v>
                </c:pt>
                <c:pt idx="13">
                  <c:v>4400000</c:v>
                </c:pt>
                <c:pt idx="14">
                  <c:v>4300000</c:v>
                </c:pt>
                <c:pt idx="15">
                  <c:v>4350000</c:v>
                </c:pt>
                <c:pt idx="16">
                  <c:v>4500000</c:v>
                </c:pt>
                <c:pt idx="17">
                  <c:v>4500000</c:v>
                </c:pt>
                <c:pt idx="18">
                  <c:v>3300000</c:v>
                </c:pt>
                <c:pt idx="19">
                  <c:v>3500000</c:v>
                </c:pt>
                <c:pt idx="20">
                  <c:v>3600000</c:v>
                </c:pt>
                <c:pt idx="21">
                  <c:v>3800000</c:v>
                </c:pt>
                <c:pt idx="22">
                  <c:v>3800000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1E2-474F-B4D7-9AA60A612347}"/>
            </c:ext>
          </c:extLst>
        </c:ser>
        <c:ser>
          <c:idx val="8"/>
          <c:order val="8"/>
          <c:tx>
            <c:strRef>
              <c:f>Broilers!$A$11</c:f>
              <c:strCache>
                <c:ptCount val="1"/>
                <c:pt idx="0">
                  <c:v>Stokes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Broilers!$B$11:$X$11</c:f>
              <c:numCache>
                <c:formatCode>#,##0</c:formatCode>
                <c:ptCount val="23"/>
                <c:pt idx="18">
                  <c:v>3500000</c:v>
                </c:pt>
                <c:pt idx="19">
                  <c:v>2000000</c:v>
                </c:pt>
                <c:pt idx="20">
                  <c:v>4000000</c:v>
                </c:pt>
                <c:pt idx="21">
                  <c:v>4200000</c:v>
                </c:pt>
                <c:pt idx="22">
                  <c:v>4200000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E2-474F-B4D7-9AA60A612347}"/>
            </c:ext>
          </c:extLst>
        </c:ser>
        <c:ser>
          <c:idx val="9"/>
          <c:order val="9"/>
          <c:tx>
            <c:strRef>
              <c:f>Broilers!$A$12</c:f>
              <c:strCache>
                <c:ptCount val="1"/>
                <c:pt idx="0">
                  <c:v>Surry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Broilers!$B$12:$X$12</c:f>
              <c:numCache>
                <c:formatCode>#,##0</c:formatCode>
                <c:ptCount val="23"/>
                <c:pt idx="0">
                  <c:v>14000000</c:v>
                </c:pt>
                <c:pt idx="1">
                  <c:v>15000000</c:v>
                </c:pt>
                <c:pt idx="2">
                  <c:v>14000000</c:v>
                </c:pt>
                <c:pt idx="3">
                  <c:v>13400000</c:v>
                </c:pt>
                <c:pt idx="4">
                  <c:v>20500000</c:v>
                </c:pt>
                <c:pt idx="5">
                  <c:v>25500000</c:v>
                </c:pt>
                <c:pt idx="6">
                  <c:v>26000000</c:v>
                </c:pt>
                <c:pt idx="7">
                  <c:v>26400000</c:v>
                </c:pt>
                <c:pt idx="8">
                  <c:v>19600000</c:v>
                </c:pt>
                <c:pt idx="9">
                  <c:v>25000000</c:v>
                </c:pt>
                <c:pt idx="10">
                  <c:v>18600000</c:v>
                </c:pt>
                <c:pt idx="11">
                  <c:v>18900000</c:v>
                </c:pt>
                <c:pt idx="12">
                  <c:v>19700000</c:v>
                </c:pt>
                <c:pt idx="13">
                  <c:v>27000000</c:v>
                </c:pt>
                <c:pt idx="14">
                  <c:v>26500000</c:v>
                </c:pt>
                <c:pt idx="15">
                  <c:v>26900000</c:v>
                </c:pt>
                <c:pt idx="16">
                  <c:v>27800000</c:v>
                </c:pt>
                <c:pt idx="17">
                  <c:v>27700000</c:v>
                </c:pt>
                <c:pt idx="18">
                  <c:v>30000000</c:v>
                </c:pt>
                <c:pt idx="19">
                  <c:v>29000000</c:v>
                </c:pt>
                <c:pt idx="20">
                  <c:v>33000000</c:v>
                </c:pt>
                <c:pt idx="21">
                  <c:v>34500000</c:v>
                </c:pt>
                <c:pt idx="22">
                  <c:v>35000000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1E2-474F-B4D7-9AA60A612347}"/>
            </c:ext>
          </c:extLst>
        </c:ser>
        <c:ser>
          <c:idx val="10"/>
          <c:order val="10"/>
          <c:tx>
            <c:strRef>
              <c:f>Broilers!$A$13</c:f>
              <c:strCache>
                <c:ptCount val="1"/>
                <c:pt idx="0">
                  <c:v>Wilkes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Broilers!$B$13:$X$13</c:f>
              <c:numCache>
                <c:formatCode>#,##0</c:formatCode>
                <c:ptCount val="23"/>
                <c:pt idx="0">
                  <c:v>85000000</c:v>
                </c:pt>
                <c:pt idx="1">
                  <c:v>87700000</c:v>
                </c:pt>
                <c:pt idx="2">
                  <c:v>97000000</c:v>
                </c:pt>
                <c:pt idx="3">
                  <c:v>98000000</c:v>
                </c:pt>
                <c:pt idx="4">
                  <c:v>82000000</c:v>
                </c:pt>
                <c:pt idx="5">
                  <c:v>87800000</c:v>
                </c:pt>
                <c:pt idx="6">
                  <c:v>90000000</c:v>
                </c:pt>
                <c:pt idx="7">
                  <c:v>92000000</c:v>
                </c:pt>
                <c:pt idx="8">
                  <c:v>100500000</c:v>
                </c:pt>
                <c:pt idx="9">
                  <c:v>80000000</c:v>
                </c:pt>
                <c:pt idx="10">
                  <c:v>70000000</c:v>
                </c:pt>
                <c:pt idx="11">
                  <c:v>71400000</c:v>
                </c:pt>
                <c:pt idx="12">
                  <c:v>72000000</c:v>
                </c:pt>
                <c:pt idx="13">
                  <c:v>52800000</c:v>
                </c:pt>
                <c:pt idx="14">
                  <c:v>51900000</c:v>
                </c:pt>
                <c:pt idx="15">
                  <c:v>52500000</c:v>
                </c:pt>
                <c:pt idx="16">
                  <c:v>54300000</c:v>
                </c:pt>
                <c:pt idx="17">
                  <c:v>54000000</c:v>
                </c:pt>
                <c:pt idx="18">
                  <c:v>58000000</c:v>
                </c:pt>
                <c:pt idx="19">
                  <c:v>55000000</c:v>
                </c:pt>
                <c:pt idx="20">
                  <c:v>64000000</c:v>
                </c:pt>
                <c:pt idx="21">
                  <c:v>67000000</c:v>
                </c:pt>
                <c:pt idx="22">
                  <c:v>67800000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1E2-474F-B4D7-9AA60A612347}"/>
            </c:ext>
          </c:extLst>
        </c:ser>
        <c:ser>
          <c:idx val="11"/>
          <c:order val="11"/>
          <c:tx>
            <c:strRef>
              <c:f>Broilers!$A$14</c:f>
              <c:strCache>
                <c:ptCount val="1"/>
                <c:pt idx="0">
                  <c:v>Yadkin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Broilers!$B$14:$X$14</c:f>
              <c:numCache>
                <c:formatCode>#,##0</c:formatCode>
                <c:ptCount val="23"/>
                <c:pt idx="0">
                  <c:v>3250000</c:v>
                </c:pt>
                <c:pt idx="1">
                  <c:v>3500000</c:v>
                </c:pt>
                <c:pt idx="2">
                  <c:v>3800000</c:v>
                </c:pt>
                <c:pt idx="3">
                  <c:v>3900000</c:v>
                </c:pt>
                <c:pt idx="4">
                  <c:v>4200000</c:v>
                </c:pt>
                <c:pt idx="5">
                  <c:v>5200000</c:v>
                </c:pt>
                <c:pt idx="6">
                  <c:v>5000000</c:v>
                </c:pt>
                <c:pt idx="7">
                  <c:v>5100000</c:v>
                </c:pt>
                <c:pt idx="8">
                  <c:v>4350000</c:v>
                </c:pt>
                <c:pt idx="9">
                  <c:v>4500000</c:v>
                </c:pt>
                <c:pt idx="10">
                  <c:v>4200000</c:v>
                </c:pt>
                <c:pt idx="11">
                  <c:v>4700000</c:v>
                </c:pt>
                <c:pt idx="12">
                  <c:v>4600000</c:v>
                </c:pt>
                <c:pt idx="13">
                  <c:v>6450000</c:v>
                </c:pt>
                <c:pt idx="14">
                  <c:v>6350000</c:v>
                </c:pt>
                <c:pt idx="15">
                  <c:v>6400000</c:v>
                </c:pt>
                <c:pt idx="16">
                  <c:v>6650000</c:v>
                </c:pt>
                <c:pt idx="17">
                  <c:v>6600000</c:v>
                </c:pt>
                <c:pt idx="18">
                  <c:v>7000000</c:v>
                </c:pt>
                <c:pt idx="19">
                  <c:v>7000000</c:v>
                </c:pt>
                <c:pt idx="20">
                  <c:v>7500000</c:v>
                </c:pt>
                <c:pt idx="21">
                  <c:v>8000000</c:v>
                </c:pt>
                <c:pt idx="22">
                  <c:v>8100000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1E2-474F-B4D7-9AA60A612347}"/>
            </c:ext>
          </c:extLst>
        </c:ser>
        <c:ser>
          <c:idx val="12"/>
          <c:order val="12"/>
          <c:tx>
            <c:strRef>
              <c:f>Broilers!$A$15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Broilers!$B$3:$X$3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cat>
          <c:val>
            <c:numRef>
              <c:f>Broilers!$B$15:$X$15</c:f>
              <c:numCache>
                <c:formatCode>#,##0</c:formatCode>
                <c:ptCount val="23"/>
                <c:pt idx="0">
                  <c:v>124050000</c:v>
                </c:pt>
                <c:pt idx="1">
                  <c:v>128000000</c:v>
                </c:pt>
                <c:pt idx="2">
                  <c:v>139200000</c:v>
                </c:pt>
                <c:pt idx="3">
                  <c:v>138700000</c:v>
                </c:pt>
                <c:pt idx="4">
                  <c:v>126700000</c:v>
                </c:pt>
                <c:pt idx="5">
                  <c:v>138000000</c:v>
                </c:pt>
                <c:pt idx="6">
                  <c:v>141900000</c:v>
                </c:pt>
                <c:pt idx="7">
                  <c:v>148100000</c:v>
                </c:pt>
                <c:pt idx="8">
                  <c:v>150500000</c:v>
                </c:pt>
                <c:pt idx="9">
                  <c:v>133850000</c:v>
                </c:pt>
                <c:pt idx="10">
                  <c:v>121800000</c:v>
                </c:pt>
                <c:pt idx="11">
                  <c:v>123100000</c:v>
                </c:pt>
                <c:pt idx="12">
                  <c:v>124240000</c:v>
                </c:pt>
                <c:pt idx="13">
                  <c:v>130850000</c:v>
                </c:pt>
                <c:pt idx="14">
                  <c:v>128650000</c:v>
                </c:pt>
                <c:pt idx="15">
                  <c:v>130100000</c:v>
                </c:pt>
                <c:pt idx="16">
                  <c:v>137300000</c:v>
                </c:pt>
                <c:pt idx="17">
                  <c:v>137900000</c:v>
                </c:pt>
                <c:pt idx="18">
                  <c:v>139100000</c:v>
                </c:pt>
                <c:pt idx="19">
                  <c:v>132600000</c:v>
                </c:pt>
                <c:pt idx="20">
                  <c:v>153300000</c:v>
                </c:pt>
                <c:pt idx="21">
                  <c:v>161300000</c:v>
                </c:pt>
                <c:pt idx="22">
                  <c:v>163100000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1E2-474F-B4D7-9AA60A612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0119208"/>
        <c:axId val="620121504"/>
      </c:barChart>
      <c:catAx>
        <c:axId val="620119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121504"/>
        <c:crosses val="autoZero"/>
        <c:auto val="1"/>
        <c:lblAlgn val="ctr"/>
        <c:lblOffset val="100"/>
        <c:noMultiLvlLbl val="0"/>
      </c:catAx>
      <c:valAx>
        <c:axId val="62012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119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Layers+Pullets</a:t>
            </a:r>
            <a:r>
              <a:rPr lang="en-US" baseline="0"/>
              <a:t> Produced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'Pullets +Layers'!$A$3</c:f>
              <c:strCache>
                <c:ptCount val="1"/>
                <c:pt idx="0">
                  <c:v>County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'Pullets +Layers'!$B$3:$X$3</c:f>
              <c:numCache>
                <c:formatCode>General</c:formatCode>
                <c:ptCount val="23"/>
                <c:pt idx="0">
                  <c:v>1993</c:v>
                </c:pt>
                <c:pt idx="1">
                  <c:v>1994</c:v>
                </c:pt>
                <c:pt idx="2">
                  <c:v>1996</c:v>
                </c:pt>
                <c:pt idx="3">
                  <c:v>1997</c:v>
                </c:pt>
                <c:pt idx="4">
                  <c:v>2000</c:v>
                </c:pt>
                <c:pt idx="5">
                  <c:v>2001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13-4C64-8084-35A9CF105D1F}"/>
            </c:ext>
          </c:extLst>
        </c:ser>
        <c:ser>
          <c:idx val="1"/>
          <c:order val="1"/>
          <c:tx>
            <c:strRef>
              <c:f>'Pullets +Layers'!$A$4</c:f>
              <c:strCache>
                <c:ptCount val="1"/>
                <c:pt idx="0">
                  <c:v>Alexander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'Pullets +Layers'!$B$4:$X$4</c:f>
              <c:numCache>
                <c:formatCode>#,##0</c:formatCode>
                <c:ptCount val="23"/>
                <c:pt idx="0">
                  <c:v>1250000</c:v>
                </c:pt>
                <c:pt idx="1">
                  <c:v>1250000</c:v>
                </c:pt>
                <c:pt idx="2">
                  <c:v>1200000</c:v>
                </c:pt>
                <c:pt idx="3">
                  <c:v>1320000</c:v>
                </c:pt>
                <c:pt idx="4">
                  <c:v>1415000</c:v>
                </c:pt>
                <c:pt idx="5">
                  <c:v>1450000</c:v>
                </c:pt>
                <c:pt idx="6">
                  <c:v>1674000</c:v>
                </c:pt>
                <c:pt idx="7">
                  <c:v>1800000</c:v>
                </c:pt>
                <c:pt idx="8">
                  <c:v>1715000</c:v>
                </c:pt>
                <c:pt idx="9">
                  <c:v>1550000</c:v>
                </c:pt>
                <c:pt idx="14">
                  <c:v>2155000</c:v>
                </c:pt>
                <c:pt idx="15">
                  <c:v>2125000</c:v>
                </c:pt>
                <c:pt idx="16">
                  <c:v>2160000</c:v>
                </c:pt>
                <c:pt idx="17">
                  <c:v>2070000</c:v>
                </c:pt>
                <c:pt idx="18">
                  <c:v>1970000</c:v>
                </c:pt>
                <c:pt idx="19">
                  <c:v>1950000</c:v>
                </c:pt>
                <c:pt idx="20">
                  <c:v>2040000</c:v>
                </c:pt>
                <c:pt idx="21">
                  <c:v>2000000</c:v>
                </c:pt>
                <c:pt idx="22">
                  <c:v>1950000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13-4C64-8084-35A9CF105D1F}"/>
            </c:ext>
          </c:extLst>
        </c:ser>
        <c:ser>
          <c:idx val="2"/>
          <c:order val="2"/>
          <c:tx>
            <c:strRef>
              <c:f>'Pullets +Layers'!$A$5</c:f>
              <c:strCache>
                <c:ptCount val="1"/>
                <c:pt idx="0">
                  <c:v>Caldwell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'Pullets +Layers'!$B$5:$X$5</c:f>
              <c:numCache>
                <c:formatCode>#,##0</c:formatCode>
                <c:ptCount val="23"/>
                <c:pt idx="18">
                  <c:v>110000</c:v>
                </c:pt>
                <c:pt idx="19">
                  <c:v>110000</c:v>
                </c:pt>
                <c:pt idx="20">
                  <c:v>293000</c:v>
                </c:pt>
                <c:pt idx="21">
                  <c:v>285000</c:v>
                </c:pt>
                <c:pt idx="22">
                  <c:v>287500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13-4C64-8084-35A9CF105D1F}"/>
            </c:ext>
          </c:extLst>
        </c:ser>
        <c:ser>
          <c:idx val="3"/>
          <c:order val="3"/>
          <c:tx>
            <c:strRef>
              <c:f>'Pullets +Layers'!$A$6</c:f>
              <c:strCache>
                <c:ptCount val="1"/>
                <c:pt idx="0">
                  <c:v>Davidson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'Pullets +Layers'!$B$6:$X$6</c:f>
              <c:numCache>
                <c:formatCode>#,##0</c:formatCode>
                <c:ptCount val="23"/>
                <c:pt idx="6">
                  <c:v>110000</c:v>
                </c:pt>
                <c:pt idx="7">
                  <c:v>148000</c:v>
                </c:pt>
                <c:pt idx="14">
                  <c:v>97000</c:v>
                </c:pt>
                <c:pt idx="15">
                  <c:v>105000</c:v>
                </c:pt>
                <c:pt idx="16">
                  <c:v>110000</c:v>
                </c:pt>
                <c:pt idx="17">
                  <c:v>110000</c:v>
                </c:pt>
                <c:pt idx="18">
                  <c:v>130000</c:v>
                </c:pt>
                <c:pt idx="19">
                  <c:v>125000</c:v>
                </c:pt>
                <c:pt idx="20">
                  <c:v>130000</c:v>
                </c:pt>
                <c:pt idx="21">
                  <c:v>135000</c:v>
                </c:pt>
                <c:pt idx="22">
                  <c:v>135000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13-4C64-8084-35A9CF105D1F}"/>
            </c:ext>
          </c:extLst>
        </c:ser>
        <c:ser>
          <c:idx val="4"/>
          <c:order val="4"/>
          <c:tx>
            <c:strRef>
              <c:f>'Pullets +Layers'!$A$7</c:f>
              <c:strCache>
                <c:ptCount val="1"/>
                <c:pt idx="0">
                  <c:v>Davie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'Pullets +Layers'!$B$7:$X$7</c:f>
              <c:numCache>
                <c:formatCode>#,##0</c:formatCode>
                <c:ptCount val="23"/>
                <c:pt idx="0">
                  <c:v>200000</c:v>
                </c:pt>
                <c:pt idx="1">
                  <c:v>210000</c:v>
                </c:pt>
                <c:pt idx="2">
                  <c:v>215000</c:v>
                </c:pt>
                <c:pt idx="3">
                  <c:v>215000</c:v>
                </c:pt>
                <c:pt idx="4">
                  <c:v>287000</c:v>
                </c:pt>
                <c:pt idx="5">
                  <c:v>243000</c:v>
                </c:pt>
                <c:pt idx="6">
                  <c:v>205000</c:v>
                </c:pt>
                <c:pt idx="7">
                  <c:v>190000</c:v>
                </c:pt>
                <c:pt idx="8">
                  <c:v>207000</c:v>
                </c:pt>
                <c:pt idx="9">
                  <c:v>57000</c:v>
                </c:pt>
                <c:pt idx="14">
                  <c:v>260000</c:v>
                </c:pt>
                <c:pt idx="15">
                  <c:v>255000</c:v>
                </c:pt>
                <c:pt idx="16">
                  <c:v>265000</c:v>
                </c:pt>
                <c:pt idx="17">
                  <c:v>280000</c:v>
                </c:pt>
                <c:pt idx="18">
                  <c:v>335000</c:v>
                </c:pt>
                <c:pt idx="19">
                  <c:v>325000</c:v>
                </c:pt>
                <c:pt idx="20">
                  <c:v>345000</c:v>
                </c:pt>
                <c:pt idx="21">
                  <c:v>340000</c:v>
                </c:pt>
                <c:pt idx="22">
                  <c:v>335000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13-4C64-8084-35A9CF105D1F}"/>
            </c:ext>
          </c:extLst>
        </c:ser>
        <c:ser>
          <c:idx val="5"/>
          <c:order val="5"/>
          <c:tx>
            <c:strRef>
              <c:f>'Pullets +Layers'!$A$8</c:f>
              <c:strCache>
                <c:ptCount val="1"/>
                <c:pt idx="0">
                  <c:v>Forsyth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'Pullets +Layers'!$B$8:$X$8</c:f>
              <c:numCache>
                <c:formatCode>#,##0</c:formatCode>
                <c:ptCount val="23"/>
                <c:pt idx="14">
                  <c:v>2500</c:v>
                </c:pt>
                <c:pt idx="15">
                  <c:v>2600</c:v>
                </c:pt>
                <c:pt idx="16">
                  <c:v>2700</c:v>
                </c:pt>
                <c:pt idx="17">
                  <c:v>2800</c:v>
                </c:pt>
                <c:pt idx="18">
                  <c:v>2000</c:v>
                </c:pt>
                <c:pt idx="19">
                  <c:v>2000</c:v>
                </c:pt>
                <c:pt idx="20">
                  <c:v>2200</c:v>
                </c:pt>
                <c:pt idx="21">
                  <c:v>2200</c:v>
                </c:pt>
                <c:pt idx="22">
                  <c:v>2300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13-4C64-8084-35A9CF105D1F}"/>
            </c:ext>
          </c:extLst>
        </c:ser>
        <c:ser>
          <c:idx val="6"/>
          <c:order val="6"/>
          <c:tx>
            <c:strRef>
              <c:f>'Pullets +Layers'!$A$9</c:f>
              <c:strCache>
                <c:ptCount val="1"/>
                <c:pt idx="0">
                  <c:v>Iredell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+Layers'!$B$9:$X$9</c:f>
              <c:numCache>
                <c:formatCode>#,##0</c:formatCode>
                <c:ptCount val="23"/>
                <c:pt idx="0">
                  <c:v>1700000</c:v>
                </c:pt>
                <c:pt idx="1">
                  <c:v>1650000</c:v>
                </c:pt>
                <c:pt idx="2">
                  <c:v>1700000</c:v>
                </c:pt>
                <c:pt idx="3">
                  <c:v>1700000</c:v>
                </c:pt>
                <c:pt idx="4">
                  <c:v>1980000</c:v>
                </c:pt>
                <c:pt idx="5">
                  <c:v>2000000</c:v>
                </c:pt>
                <c:pt idx="6">
                  <c:v>1570000</c:v>
                </c:pt>
                <c:pt idx="7">
                  <c:v>1570000</c:v>
                </c:pt>
                <c:pt idx="8">
                  <c:v>1350000</c:v>
                </c:pt>
                <c:pt idx="9">
                  <c:v>1215000</c:v>
                </c:pt>
                <c:pt idx="14">
                  <c:v>1610000</c:v>
                </c:pt>
                <c:pt idx="15">
                  <c:v>1660000</c:v>
                </c:pt>
                <c:pt idx="16">
                  <c:v>1550000</c:v>
                </c:pt>
                <c:pt idx="17">
                  <c:v>1400000</c:v>
                </c:pt>
                <c:pt idx="18">
                  <c:v>1320000</c:v>
                </c:pt>
                <c:pt idx="19">
                  <c:v>1325000</c:v>
                </c:pt>
                <c:pt idx="20">
                  <c:v>1335000</c:v>
                </c:pt>
                <c:pt idx="21">
                  <c:v>1245000</c:v>
                </c:pt>
                <c:pt idx="22">
                  <c:v>1235000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13-4C64-8084-35A9CF105D1F}"/>
            </c:ext>
          </c:extLst>
        </c:ser>
        <c:ser>
          <c:idx val="7"/>
          <c:order val="7"/>
          <c:tx>
            <c:strRef>
              <c:f>'Pullets +Layers'!$A$10</c:f>
              <c:strCache>
                <c:ptCount val="1"/>
                <c:pt idx="0">
                  <c:v>Rowan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+Layers'!$B$10:$X$10</c:f>
              <c:numCache>
                <c:formatCode>#,##0</c:formatCode>
                <c:ptCount val="23"/>
                <c:pt idx="0">
                  <c:v>100000</c:v>
                </c:pt>
                <c:pt idx="1">
                  <c:v>100000</c:v>
                </c:pt>
                <c:pt idx="4">
                  <c:v>61000</c:v>
                </c:pt>
                <c:pt idx="5">
                  <c:v>61000</c:v>
                </c:pt>
                <c:pt idx="6">
                  <c:v>130000</c:v>
                </c:pt>
                <c:pt idx="7">
                  <c:v>132000</c:v>
                </c:pt>
                <c:pt idx="8">
                  <c:v>63000</c:v>
                </c:pt>
                <c:pt idx="9">
                  <c:v>57000</c:v>
                </c:pt>
                <c:pt idx="14">
                  <c:v>52000</c:v>
                </c:pt>
                <c:pt idx="15">
                  <c:v>57000</c:v>
                </c:pt>
                <c:pt idx="16">
                  <c:v>58000</c:v>
                </c:pt>
                <c:pt idx="17">
                  <c:v>60000</c:v>
                </c:pt>
                <c:pt idx="18">
                  <c:v>62000</c:v>
                </c:pt>
                <c:pt idx="19">
                  <c:v>60000</c:v>
                </c:pt>
                <c:pt idx="20">
                  <c:v>64000</c:v>
                </c:pt>
                <c:pt idx="21">
                  <c:v>65000</c:v>
                </c:pt>
                <c:pt idx="22" formatCode="General">
                  <c:v>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D13-4C64-8084-35A9CF105D1F}"/>
            </c:ext>
          </c:extLst>
        </c:ser>
        <c:ser>
          <c:idx val="8"/>
          <c:order val="8"/>
          <c:tx>
            <c:strRef>
              <c:f>'Pullets +Layers'!$A$11</c:f>
              <c:strCache>
                <c:ptCount val="1"/>
                <c:pt idx="0">
                  <c:v>Stokes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+Layers'!$B$11:$X$11</c:f>
              <c:numCache>
                <c:formatCode>#,##0</c:formatCode>
                <c:ptCount val="23"/>
                <c:pt idx="7">
                  <c:v>135000</c:v>
                </c:pt>
                <c:pt idx="8">
                  <c:v>135000</c:v>
                </c:pt>
                <c:pt idx="9">
                  <c:v>125000</c:v>
                </c:pt>
                <c:pt idx="14">
                  <c:v>265000</c:v>
                </c:pt>
                <c:pt idx="15">
                  <c:v>285000</c:v>
                </c:pt>
                <c:pt idx="16">
                  <c:v>240000</c:v>
                </c:pt>
                <c:pt idx="17">
                  <c:v>175000</c:v>
                </c:pt>
                <c:pt idx="18">
                  <c:v>130000</c:v>
                </c:pt>
                <c:pt idx="19">
                  <c:v>130000</c:v>
                </c:pt>
                <c:pt idx="20">
                  <c:v>130000</c:v>
                </c:pt>
                <c:pt idx="21">
                  <c:v>125000</c:v>
                </c:pt>
                <c:pt idx="22" formatCode="General">
                  <c:v>125000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13-4C64-8084-35A9CF105D1F}"/>
            </c:ext>
          </c:extLst>
        </c:ser>
        <c:ser>
          <c:idx val="9"/>
          <c:order val="9"/>
          <c:tx>
            <c:strRef>
              <c:f>'Pullets +Layers'!$A$12</c:f>
              <c:strCache>
                <c:ptCount val="1"/>
                <c:pt idx="0">
                  <c:v>Surry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+Layers'!$B$12:$X$12</c:f>
              <c:numCache>
                <c:formatCode>#,##0</c:formatCode>
                <c:ptCount val="23"/>
                <c:pt idx="0">
                  <c:v>400000</c:v>
                </c:pt>
                <c:pt idx="1">
                  <c:v>435000</c:v>
                </c:pt>
                <c:pt idx="2">
                  <c:v>500000</c:v>
                </c:pt>
                <c:pt idx="3">
                  <c:v>370000</c:v>
                </c:pt>
                <c:pt idx="4">
                  <c:v>450000</c:v>
                </c:pt>
                <c:pt idx="5">
                  <c:v>600000</c:v>
                </c:pt>
                <c:pt idx="6">
                  <c:v>469000</c:v>
                </c:pt>
                <c:pt idx="7">
                  <c:v>550000</c:v>
                </c:pt>
                <c:pt idx="8">
                  <c:v>510000</c:v>
                </c:pt>
                <c:pt idx="9">
                  <c:v>600000</c:v>
                </c:pt>
                <c:pt idx="14">
                  <c:v>835000</c:v>
                </c:pt>
                <c:pt idx="15">
                  <c:v>860000</c:v>
                </c:pt>
                <c:pt idx="16">
                  <c:v>895000</c:v>
                </c:pt>
                <c:pt idx="17">
                  <c:v>910000</c:v>
                </c:pt>
                <c:pt idx="18">
                  <c:v>910000</c:v>
                </c:pt>
                <c:pt idx="19">
                  <c:v>910000</c:v>
                </c:pt>
                <c:pt idx="20">
                  <c:v>920000</c:v>
                </c:pt>
                <c:pt idx="21">
                  <c:v>925000</c:v>
                </c:pt>
                <c:pt idx="22">
                  <c:v>920000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D13-4C64-8084-35A9CF105D1F}"/>
            </c:ext>
          </c:extLst>
        </c:ser>
        <c:ser>
          <c:idx val="10"/>
          <c:order val="10"/>
          <c:tx>
            <c:strRef>
              <c:f>'Pullets +Layers'!$A$13</c:f>
              <c:strCache>
                <c:ptCount val="1"/>
                <c:pt idx="0">
                  <c:v>Wilkes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+Layers'!$B$13:$X$13</c:f>
              <c:numCache>
                <c:formatCode>#,##0</c:formatCode>
                <c:ptCount val="23"/>
                <c:pt idx="0">
                  <c:v>1320000</c:v>
                </c:pt>
                <c:pt idx="1">
                  <c:v>1170000</c:v>
                </c:pt>
                <c:pt idx="2">
                  <c:v>1120000</c:v>
                </c:pt>
                <c:pt idx="3">
                  <c:v>1000000</c:v>
                </c:pt>
                <c:pt idx="4">
                  <c:v>1200000</c:v>
                </c:pt>
                <c:pt idx="5">
                  <c:v>1250000</c:v>
                </c:pt>
                <c:pt idx="6">
                  <c:v>1000000</c:v>
                </c:pt>
                <c:pt idx="7">
                  <c:v>1050000</c:v>
                </c:pt>
                <c:pt idx="8">
                  <c:v>845000</c:v>
                </c:pt>
                <c:pt idx="9">
                  <c:v>600000</c:v>
                </c:pt>
                <c:pt idx="14">
                  <c:v>760000</c:v>
                </c:pt>
                <c:pt idx="15">
                  <c:v>755000</c:v>
                </c:pt>
                <c:pt idx="16">
                  <c:v>790000</c:v>
                </c:pt>
                <c:pt idx="17">
                  <c:v>820000</c:v>
                </c:pt>
                <c:pt idx="18">
                  <c:v>775000</c:v>
                </c:pt>
                <c:pt idx="19">
                  <c:v>780000</c:v>
                </c:pt>
                <c:pt idx="20">
                  <c:v>795000</c:v>
                </c:pt>
                <c:pt idx="21">
                  <c:v>795000</c:v>
                </c:pt>
                <c:pt idx="22">
                  <c:v>795000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13-4C64-8084-35A9CF105D1F}"/>
            </c:ext>
          </c:extLst>
        </c:ser>
        <c:ser>
          <c:idx val="11"/>
          <c:order val="11"/>
          <c:tx>
            <c:strRef>
              <c:f>'Pullets +Layers'!$A$14</c:f>
              <c:strCache>
                <c:ptCount val="1"/>
                <c:pt idx="0">
                  <c:v>Yadkin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+Layers'!$B$14:$X$14</c:f>
              <c:numCache>
                <c:formatCode>#,##0</c:formatCode>
                <c:ptCount val="23"/>
                <c:pt idx="0">
                  <c:v>700000</c:v>
                </c:pt>
                <c:pt idx="1">
                  <c:v>760000</c:v>
                </c:pt>
                <c:pt idx="2">
                  <c:v>710000</c:v>
                </c:pt>
                <c:pt idx="3">
                  <c:v>740000</c:v>
                </c:pt>
                <c:pt idx="4">
                  <c:v>800000</c:v>
                </c:pt>
                <c:pt idx="5">
                  <c:v>800000</c:v>
                </c:pt>
                <c:pt idx="6">
                  <c:v>1564000</c:v>
                </c:pt>
                <c:pt idx="7">
                  <c:v>1650000</c:v>
                </c:pt>
                <c:pt idx="8">
                  <c:v>1600000</c:v>
                </c:pt>
                <c:pt idx="9">
                  <c:v>1800000</c:v>
                </c:pt>
                <c:pt idx="14">
                  <c:v>1155000</c:v>
                </c:pt>
                <c:pt idx="15">
                  <c:v>1245000</c:v>
                </c:pt>
                <c:pt idx="16">
                  <c:v>1505000</c:v>
                </c:pt>
                <c:pt idx="17">
                  <c:v>1755000</c:v>
                </c:pt>
                <c:pt idx="18">
                  <c:v>1960000</c:v>
                </c:pt>
                <c:pt idx="19">
                  <c:v>1960000</c:v>
                </c:pt>
                <c:pt idx="20">
                  <c:v>2065000</c:v>
                </c:pt>
                <c:pt idx="21">
                  <c:v>2060000</c:v>
                </c:pt>
                <c:pt idx="22">
                  <c:v>2060000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D13-4C64-8084-35A9CF105D1F}"/>
            </c:ext>
          </c:extLst>
        </c:ser>
        <c:ser>
          <c:idx val="12"/>
          <c:order val="12"/>
          <c:tx>
            <c:strRef>
              <c:f>'Pullets +Layers'!$A$15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val>
            <c:numRef>
              <c:f>'Pullets +Layers'!$B$15:$X$15</c:f>
              <c:numCache>
                <c:formatCode>#,##0</c:formatCode>
                <c:ptCount val="23"/>
                <c:pt idx="0">
                  <c:v>5670000</c:v>
                </c:pt>
                <c:pt idx="1">
                  <c:v>5575000</c:v>
                </c:pt>
                <c:pt idx="2">
                  <c:v>5445000</c:v>
                </c:pt>
                <c:pt idx="3">
                  <c:v>5345000</c:v>
                </c:pt>
                <c:pt idx="4">
                  <c:v>6193000</c:v>
                </c:pt>
                <c:pt idx="5">
                  <c:v>6404000</c:v>
                </c:pt>
                <c:pt idx="6">
                  <c:v>6722000</c:v>
                </c:pt>
                <c:pt idx="7">
                  <c:v>7225000</c:v>
                </c:pt>
                <c:pt idx="8">
                  <c:v>6425000</c:v>
                </c:pt>
                <c:pt idx="9">
                  <c:v>6004000</c:v>
                </c:pt>
                <c:pt idx="14">
                  <c:v>7191500</c:v>
                </c:pt>
                <c:pt idx="15">
                  <c:v>7349600</c:v>
                </c:pt>
                <c:pt idx="16">
                  <c:v>7575700</c:v>
                </c:pt>
                <c:pt idx="17">
                  <c:v>7582800</c:v>
                </c:pt>
                <c:pt idx="18">
                  <c:v>7704000</c:v>
                </c:pt>
                <c:pt idx="19">
                  <c:v>7677000</c:v>
                </c:pt>
                <c:pt idx="20">
                  <c:v>8119200</c:v>
                </c:pt>
                <c:pt idx="21">
                  <c:v>7977200</c:v>
                </c:pt>
                <c:pt idx="22">
                  <c:v>7909800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13-4C64-8084-35A9CF105D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8033944"/>
        <c:axId val="618032304"/>
      </c:barChart>
      <c:catAx>
        <c:axId val="61803394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032304"/>
        <c:crosses val="autoZero"/>
        <c:auto val="1"/>
        <c:lblAlgn val="ctr"/>
        <c:lblOffset val="100"/>
        <c:noMultiLvlLbl val="0"/>
      </c:catAx>
      <c:valAx>
        <c:axId val="61803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8033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25,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Strategy: Agriculture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Rock Lake NMS Rulemaking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493045"/>
            <a:ext cx="6863196" cy="475535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Engage stakeholders in watershed planning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Prioritize and enable creative and innovative solutions that meet the needs of residents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Eliminate chlorophyll-a impairment and restore full uses of the Lake (fishing, swimming, recreation)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Protect drinking water supplies along the Yadkin River and around High Rock Lake</a:t>
            </a:r>
          </a:p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701432F-22DC-5E6E-812A-1B9527970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396" y="1225463"/>
            <a:ext cx="4054042" cy="3132669"/>
          </a:xfrm>
          <a:prstGeom prst="rect">
            <a:avLst/>
          </a:prstGeom>
        </p:spPr>
      </p:pic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5B2670B1-658A-A71A-B9D7-F857C05FFC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137" y="4042260"/>
            <a:ext cx="2319518" cy="1512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CF0F-38D4-2045-0393-431DA7A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#1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38EF3-41FE-C702-0228-BDA37FB8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Julie will collect ACSP implementation data since 1/1/2007 and inquire about NRCS data</a:t>
            </a:r>
          </a:p>
          <a:p>
            <a:r>
              <a:rPr lang="en-US" dirty="0"/>
              <a:t>Joe will work with NCDACS to analyze litter waste analysis records</a:t>
            </a:r>
          </a:p>
          <a:p>
            <a:r>
              <a:rPr lang="en-US" dirty="0"/>
              <a:t>Taylor will see if NCSU has any litter waste testing records, check on fertilizer tonnage sale records</a:t>
            </a:r>
          </a:p>
          <a:p>
            <a:r>
              <a:rPr lang="en-US" dirty="0"/>
              <a:t>Keith and Joe will look into what information is available (if any) on overall raised chicken numbers (next slides)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16809-423B-67CA-650C-472E370F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FE759A-5004-4F56-E5B3-CA519A4B619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0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C96F-BB38-C1C0-4421-33ABFF1B3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Poultry Trends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02F8F8-9CB2-5D92-8265-598A9155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5F436E-A980-E182-0BDE-B42146FED3F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49E4250-2924-D531-7BC8-B63D88C624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868306"/>
              </p:ext>
            </p:extLst>
          </p:nvPr>
        </p:nvGraphicFramePr>
        <p:xfrm>
          <a:off x="838200" y="1246950"/>
          <a:ext cx="10515600" cy="47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036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5F957-C513-083C-9416-2169CF65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Poultry Trends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0E9DF-53E7-4629-1C0B-ACA918B05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82C4994-9455-944A-5C7B-4D01A2B2FD0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13F47E-4A46-C5B4-4737-F94FE2749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929465"/>
              </p:ext>
            </p:extLst>
          </p:nvPr>
        </p:nvGraphicFramePr>
        <p:xfrm>
          <a:off x="838200" y="1329357"/>
          <a:ext cx="10515600" cy="47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581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7BF1-735B-752D-8778-E5F37344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22795-0024-C819-2974-683064463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specific management improvements has your sector already implemented for nutrient control since 2006?</a:t>
            </a:r>
          </a:p>
          <a:p>
            <a:pPr lvl="1"/>
            <a:r>
              <a:rPr lang="en-US" dirty="0"/>
              <a:t>Cropland</a:t>
            </a:r>
          </a:p>
          <a:p>
            <a:pPr lvl="1"/>
            <a:r>
              <a:rPr lang="en-US" dirty="0"/>
              <a:t>Pastureland</a:t>
            </a:r>
          </a:p>
          <a:p>
            <a:pPr lvl="1"/>
            <a:r>
              <a:rPr lang="en-US" dirty="0"/>
              <a:t>Animal agriculture</a:t>
            </a:r>
          </a:p>
          <a:p>
            <a:pPr lvl="1"/>
            <a:r>
              <a:rPr lang="en-US" dirty="0"/>
              <a:t>Waste/nutrient management</a:t>
            </a:r>
          </a:p>
          <a:p>
            <a:pPr lvl="1"/>
            <a:r>
              <a:rPr lang="en-US" dirty="0"/>
              <a:t>Streamside buffers/exclusions</a:t>
            </a:r>
          </a:p>
          <a:p>
            <a:pPr lvl="1"/>
            <a:r>
              <a:rPr lang="en-US" dirty="0"/>
              <a:t>BMPs</a:t>
            </a:r>
          </a:p>
          <a:p>
            <a:pPr lvl="1"/>
            <a:r>
              <a:rPr lang="en-US" dirty="0"/>
              <a:t>Conservation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FEBB4-AFB4-AA76-3F32-43AFEC5B4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6EFEFCB-7E83-E9F6-D1EC-86D664D88EE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70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8CC97-1ED6-1FBB-0BFD-508D738C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58350-557F-7123-E706-37423C657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further nutrient reduction management steps can you take that would make sense? Consider both examples of more easily attainable and effective opportunities, as well as more long-term or challenging opportunities for your sector.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D66B2-42AB-F09E-9F89-1AA8FCAF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0A028A3-5110-1AC9-D95E-D63030751C1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9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D998D-706A-9B61-F1E9-BDDE53BC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Rock Lake Nutrient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0B5AA-751F-86DC-AD17-6CC35C8A0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Identify opportunities for nutrient load reductions</a:t>
            </a:r>
          </a:p>
          <a:p>
            <a:r>
              <a:rPr lang="en-US" dirty="0"/>
              <a:t>Identify administrative and regulatory barriers to implementation</a:t>
            </a:r>
          </a:p>
          <a:p>
            <a:r>
              <a:rPr lang="en-US" dirty="0"/>
              <a:t>Monitor conservation funding and implementation</a:t>
            </a:r>
          </a:p>
          <a:p>
            <a:pPr lvl="1"/>
            <a:r>
              <a:rPr lang="en-US" dirty="0"/>
              <a:t>ACSP</a:t>
            </a:r>
          </a:p>
          <a:p>
            <a:pPr lvl="1"/>
            <a:r>
              <a:rPr lang="en-US" dirty="0"/>
              <a:t>EQIP</a:t>
            </a:r>
          </a:p>
          <a:p>
            <a:pPr lvl="1"/>
            <a:r>
              <a:rPr lang="en-US" dirty="0"/>
              <a:t>Grants</a:t>
            </a:r>
          </a:p>
          <a:p>
            <a:pPr lvl="1"/>
            <a:r>
              <a:rPr lang="en-US" dirty="0"/>
              <a:t>Other</a:t>
            </a:r>
          </a:p>
          <a:p>
            <a:r>
              <a:rPr lang="en-US" dirty="0"/>
              <a:t>Protect hydrologic integrity to limit downstream nutrient transport</a:t>
            </a:r>
          </a:p>
          <a:p>
            <a:r>
              <a:rPr lang="en-US" dirty="0"/>
              <a:t>Report progress toward goals</a:t>
            </a:r>
          </a:p>
          <a:p>
            <a:pPr lvl="1"/>
            <a:r>
              <a:rPr lang="en-US" dirty="0"/>
              <a:t>Load reductions</a:t>
            </a:r>
          </a:p>
          <a:p>
            <a:pPr lvl="1"/>
            <a:r>
              <a:rPr lang="en-US" dirty="0"/>
              <a:t>Conservation practices</a:t>
            </a:r>
          </a:p>
          <a:p>
            <a:pPr lvl="1"/>
            <a:r>
              <a:rPr lang="en-US" dirty="0"/>
              <a:t>Dollars spent</a:t>
            </a:r>
          </a:p>
          <a:p>
            <a:pPr lvl="1"/>
            <a:r>
              <a:rPr lang="en-US" dirty="0"/>
              <a:t>Other</a:t>
            </a:r>
          </a:p>
          <a:p>
            <a:r>
              <a:rPr lang="en-US" dirty="0"/>
              <a:t>Optimize and expand nutrient management and conservation planning</a:t>
            </a:r>
          </a:p>
          <a:p>
            <a:r>
              <a:rPr lang="en-US" dirty="0"/>
              <a:t>Show shared commitment to 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7BB2F-43C4-EF1C-53BF-4C05DD15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8BAC62B-43CC-922E-384F-2969FFF591F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DWR Interests and Ideas</a:t>
            </a:r>
          </a:p>
        </p:txBody>
      </p:sp>
    </p:spTree>
    <p:extLst>
      <p:ext uri="{BB962C8B-B14F-4D97-AF65-F5344CB8AC3E}">
        <p14:creationId xmlns:p14="http://schemas.microsoft.com/office/powerpoint/2010/main" val="2618284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12780</TotalTime>
  <Words>322</Words>
  <Application>Microsoft Office PowerPoint</Application>
  <PresentationFormat>Widescreen</PresentationFormat>
  <Paragraphs>66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High Rock Lake NMS Rulemaking</vt:lpstr>
      <vt:lpstr>Meeting #1 Action Items</vt:lpstr>
      <vt:lpstr>Poultry Trends</vt:lpstr>
      <vt:lpstr>Poultry Trends</vt:lpstr>
      <vt:lpstr>TAG Charge</vt:lpstr>
      <vt:lpstr>TAG Charge</vt:lpstr>
      <vt:lpstr>High Rock Lake Nutrient Management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68</cp:revision>
  <cp:lastPrinted>2022-09-29T12:35:38Z</cp:lastPrinted>
  <dcterms:created xsi:type="dcterms:W3CDTF">2015-06-24T15:01:50Z</dcterms:created>
  <dcterms:modified xsi:type="dcterms:W3CDTF">2023-01-24T21:22:41Z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