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64" r:id="rId3"/>
    <p:sldId id="257" r:id="rId4"/>
    <p:sldId id="260" r:id="rId5"/>
    <p:sldId id="273" r:id="rId6"/>
    <p:sldId id="262" r:id="rId7"/>
    <p:sldId id="274" r:id="rId8"/>
    <p:sldId id="271" r:id="rId9"/>
    <p:sldId id="270" r:id="rId10"/>
    <p:sldId id="275" r:id="rId11"/>
    <p:sldId id="272" r:id="rId12"/>
    <p:sldId id="266" r:id="rId13"/>
    <p:sldId id="276" r:id="rId14"/>
    <p:sldId id="265" r:id="rId15"/>
    <p:sldId id="277" r:id="rId16"/>
    <p:sldId id="258" r:id="rId17"/>
    <p:sldId id="268" r:id="rId18"/>
    <p:sldId id="26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3" autoAdjust="0"/>
    <p:restoredTop sz="86921" autoAdjust="0"/>
  </p:normalViewPr>
  <p:slideViewPr>
    <p:cSldViewPr>
      <p:cViewPr>
        <p:scale>
          <a:sx n="90" d="100"/>
          <a:sy n="90" d="100"/>
        </p:scale>
        <p:origin x="-3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C1224D-4281-4F7C-9F8C-7DD5884BAD17}" type="datetimeFigureOut">
              <a:rPr lang="en-US" smtClean="0"/>
              <a:t>3/29/2017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9068271-904E-4998-ACB6-BDFA512A4456}" type="slidenum">
              <a:rPr lang="en-US" smtClean="0"/>
              <a:t>‹#›</a:t>
            </a:fld>
            <a:endParaRPr lang="en-US"/>
          </a:p>
        </p:txBody>
      </p:sp>
    </p:spTree>
    <p:extLst>
      <p:ext uri="{BB962C8B-B14F-4D97-AF65-F5344CB8AC3E}">
        <p14:creationId xmlns:p14="http://schemas.microsoft.com/office/powerpoint/2010/main" val="2657371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6B16C3-4738-4C51-BBD6-A764BEC6526A}" type="datetimeFigureOut">
              <a:rPr lang="en-US" smtClean="0"/>
              <a:t>3/29/2017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0A536D-AC01-4AC8-90CC-83A531185189}" type="slidenum">
              <a:rPr lang="en-US" smtClean="0"/>
              <a:t>‹#›</a:t>
            </a:fld>
            <a:endParaRPr lang="en-US"/>
          </a:p>
        </p:txBody>
      </p:sp>
    </p:spTree>
    <p:extLst>
      <p:ext uri="{BB962C8B-B14F-4D97-AF65-F5344CB8AC3E}">
        <p14:creationId xmlns:p14="http://schemas.microsoft.com/office/powerpoint/2010/main" val="145038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Sense</a:t>
            </a:r>
            <a:r>
              <a:rPr lang="en-US" baseline="0" dirty="0" smtClean="0"/>
              <a:t> of loss over the passing of John Holley, significant contributions to the State, to Sediment program </a:t>
            </a:r>
            <a:endParaRPr lang="en-US" dirty="0" smtClean="0"/>
          </a:p>
          <a:p>
            <a:r>
              <a:rPr lang="en-US" dirty="0" smtClean="0"/>
              <a:t>Overview-</a:t>
            </a:r>
            <a:r>
              <a:rPr lang="en-US" baseline="0" dirty="0" smtClean="0"/>
              <a:t> Update on previous legislation</a:t>
            </a:r>
          </a:p>
          <a:p>
            <a:r>
              <a:rPr lang="en-US" baseline="0" dirty="0" smtClean="0"/>
              <a:t>Go over 2015 changes that know a little bit more about now</a:t>
            </a:r>
          </a:p>
          <a:p>
            <a:r>
              <a:rPr lang="en-US" baseline="0" dirty="0" smtClean="0"/>
              <a:t>Talk about 2016 changes to SPCA</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1</a:t>
            </a:fld>
            <a:endParaRPr lang="en-US"/>
          </a:p>
        </p:txBody>
      </p:sp>
    </p:spTree>
    <p:extLst>
      <p:ext uri="{BB962C8B-B14F-4D97-AF65-F5344CB8AC3E}">
        <p14:creationId xmlns:p14="http://schemas.microsoft.com/office/powerpoint/2010/main" val="389057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12</a:t>
            </a:fld>
            <a:endParaRPr lang="en-US"/>
          </a:p>
        </p:txBody>
      </p:sp>
    </p:spTree>
    <p:extLst>
      <p:ext uri="{BB962C8B-B14F-4D97-AF65-F5344CB8AC3E}">
        <p14:creationId xmlns:p14="http://schemas.microsoft.com/office/powerpoint/2010/main" val="294192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Linville Caverns spider-</a:t>
            </a:r>
            <a:r>
              <a:rPr lang="en-US" baseline="0" dirty="0" smtClean="0"/>
              <a:t> not found anywhere else on earth</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16</a:t>
            </a:fld>
            <a:endParaRPr lang="en-US"/>
          </a:p>
        </p:txBody>
      </p:sp>
    </p:spTree>
    <p:extLst>
      <p:ext uri="{BB962C8B-B14F-4D97-AF65-F5344CB8AC3E}">
        <p14:creationId xmlns:p14="http://schemas.microsoft.com/office/powerpoint/2010/main" val="91838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 26, 2016- Effective date: jurisdiction</a:t>
            </a:r>
            <a:r>
              <a:rPr lang="en-US" baseline="0" dirty="0" smtClean="0"/>
              <a:t> got a little bit smaller</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18</a:t>
            </a:fld>
            <a:endParaRPr lang="en-US"/>
          </a:p>
        </p:txBody>
      </p:sp>
    </p:spTree>
    <p:extLst>
      <p:ext uri="{BB962C8B-B14F-4D97-AF65-F5344CB8AC3E}">
        <p14:creationId xmlns:p14="http://schemas.microsoft.com/office/powerpoint/2010/main" val="353531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2</a:t>
            </a:fld>
            <a:endParaRPr lang="en-US"/>
          </a:p>
        </p:txBody>
      </p:sp>
    </p:spTree>
    <p:extLst>
      <p:ext uri="{BB962C8B-B14F-4D97-AF65-F5344CB8AC3E}">
        <p14:creationId xmlns:p14="http://schemas.microsoft.com/office/powerpoint/2010/main" val="131496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delivery of NOVs</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3</a:t>
            </a:fld>
            <a:endParaRPr lang="en-US"/>
          </a:p>
        </p:txBody>
      </p:sp>
    </p:spTree>
    <p:extLst>
      <p:ext uri="{BB962C8B-B14F-4D97-AF65-F5344CB8AC3E}">
        <p14:creationId xmlns:p14="http://schemas.microsoft.com/office/powerpoint/2010/main" val="250551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introduce, don’t go all the way through</a:t>
            </a:r>
            <a:r>
              <a:rPr lang="en-US" baseline="0" dirty="0" smtClean="0"/>
              <a:t> the chart</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5</a:t>
            </a:fld>
            <a:endParaRPr lang="en-US"/>
          </a:p>
        </p:txBody>
      </p:sp>
    </p:spTree>
    <p:extLst>
      <p:ext uri="{BB962C8B-B14F-4D97-AF65-F5344CB8AC3E}">
        <p14:creationId xmlns:p14="http://schemas.microsoft.com/office/powerpoint/2010/main" val="4299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GS??</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6</a:t>
            </a:fld>
            <a:endParaRPr lang="en-US"/>
          </a:p>
        </p:txBody>
      </p:sp>
    </p:spTree>
    <p:extLst>
      <p:ext uri="{BB962C8B-B14F-4D97-AF65-F5344CB8AC3E}">
        <p14:creationId xmlns:p14="http://schemas.microsoft.com/office/powerpoint/2010/main" val="198933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Recent question- where should assessed party contest penalty from local government? w/ local </a:t>
            </a:r>
            <a:r>
              <a:rPr lang="en-US" baseline="0" dirty="0" err="1" smtClean="0"/>
              <a:t>govt</a:t>
            </a:r>
            <a:r>
              <a:rPr lang="en-US" baseline="0" dirty="0" smtClean="0"/>
              <a:t> G.S. 113A-64(a)(2)</a:t>
            </a:r>
          </a:p>
          <a:p>
            <a:r>
              <a:rPr lang="en-US" baseline="0" dirty="0" smtClean="0"/>
              <a:t>Local penalties can go through Commission for remissions decision</a:t>
            </a:r>
          </a:p>
          <a:p>
            <a:r>
              <a:rPr lang="en-US" baseline="0" dirty="0" smtClean="0"/>
              <a:t>Remissions decisions can be appealed to OAH- not the penalty, but the Commission’s decision on the remission request </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7</a:t>
            </a:fld>
            <a:endParaRPr lang="en-US"/>
          </a:p>
        </p:txBody>
      </p:sp>
    </p:spTree>
    <p:extLst>
      <p:ext uri="{BB962C8B-B14F-4D97-AF65-F5344CB8AC3E}">
        <p14:creationId xmlns:p14="http://schemas.microsoft.com/office/powerpoint/2010/main" val="388471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8</a:t>
            </a:fld>
            <a:endParaRPr lang="en-US"/>
          </a:p>
        </p:txBody>
      </p:sp>
    </p:spTree>
    <p:extLst>
      <p:ext uri="{BB962C8B-B14F-4D97-AF65-F5344CB8AC3E}">
        <p14:creationId xmlns:p14="http://schemas.microsoft.com/office/powerpoint/2010/main" val="244743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under G.S. 113A-64.2(a)</a:t>
            </a:r>
          </a:p>
          <a:p>
            <a:r>
              <a:rPr lang="en-US" dirty="0" smtClean="0"/>
              <a:t>One of your handouts-</a:t>
            </a:r>
            <a:r>
              <a:rPr lang="en-US" baseline="0" dirty="0" smtClean="0"/>
              <a:t> “does hereby waive the right to an administrative hearing in the above-stated matter and does stipulate that the facts are as alleged in the assessment document. </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9</a:t>
            </a:fld>
            <a:endParaRPr lang="en-US"/>
          </a:p>
        </p:txBody>
      </p:sp>
    </p:spTree>
    <p:extLst>
      <p:ext uri="{BB962C8B-B14F-4D97-AF65-F5344CB8AC3E}">
        <p14:creationId xmlns:p14="http://schemas.microsoft.com/office/powerpoint/2010/main" val="50318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for the Commission to consider</a:t>
            </a:r>
          </a:p>
          <a:p>
            <a:r>
              <a:rPr lang="en-US" dirty="0" smtClean="0"/>
              <a:t>Were</a:t>
            </a:r>
            <a:r>
              <a:rPr lang="en-US" baseline="0" dirty="0" smtClean="0"/>
              <a:t> the assessment factors properly applied?</a:t>
            </a:r>
          </a:p>
          <a:p>
            <a:r>
              <a:rPr lang="en-US" baseline="0" dirty="0" smtClean="0"/>
              <a:t>Did they promptly abate?</a:t>
            </a:r>
          </a:p>
          <a:p>
            <a:r>
              <a:rPr lang="en-US" baseline="0" dirty="0" smtClean="0"/>
              <a:t>Was it inadvertent or accidental?</a:t>
            </a:r>
          </a:p>
          <a:p>
            <a:r>
              <a:rPr lang="en-US" baseline="0" dirty="0" smtClean="0"/>
              <a:t>Previous assessments?</a:t>
            </a:r>
          </a:p>
          <a:p>
            <a:r>
              <a:rPr lang="en-US" baseline="0" dirty="0" smtClean="0"/>
              <a:t>Financial Hardship</a:t>
            </a:r>
          </a:p>
          <a:p>
            <a:r>
              <a:rPr lang="en-US" baseline="0" dirty="0" smtClean="0"/>
              <a:t>Assessed property tax value of property where violation occurred </a:t>
            </a:r>
            <a:endParaRPr lang="en-US" dirty="0"/>
          </a:p>
        </p:txBody>
      </p:sp>
      <p:sp>
        <p:nvSpPr>
          <p:cNvPr id="4" name="Slide Number Placeholder 3"/>
          <p:cNvSpPr>
            <a:spLocks noGrp="1"/>
          </p:cNvSpPr>
          <p:nvPr>
            <p:ph type="sldNum" sz="quarter" idx="10"/>
          </p:nvPr>
        </p:nvSpPr>
        <p:spPr/>
        <p:txBody>
          <a:bodyPr/>
          <a:lstStyle/>
          <a:p>
            <a:fld id="{EB0A536D-AC01-4AC8-90CC-83A531185189}" type="slidenum">
              <a:rPr lang="en-US" smtClean="0"/>
              <a:t>11</a:t>
            </a:fld>
            <a:endParaRPr lang="en-US"/>
          </a:p>
        </p:txBody>
      </p:sp>
    </p:spTree>
    <p:extLst>
      <p:ext uri="{BB962C8B-B14F-4D97-AF65-F5344CB8AC3E}">
        <p14:creationId xmlns:p14="http://schemas.microsoft.com/office/powerpoint/2010/main" val="145089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54EC05E-1805-44C1-AFE7-53948AD3C9ED}" type="datetimeFigureOut">
              <a:rPr lang="en-US" smtClean="0"/>
              <a:t>3/29/2017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0902A86-B7E4-475A-BF84-B16570963C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4EC05E-1805-44C1-AFE7-53948AD3C9ED}"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02A86-B7E4-475A-BF84-B16570963C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54EC05E-1805-44C1-AFE7-53948AD3C9ED}" type="datetimeFigureOut">
              <a:rPr lang="en-US" smtClean="0"/>
              <a:t>3/29/2017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0902A86-B7E4-475A-BF84-B16570963C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4EC05E-1805-44C1-AFE7-53948AD3C9ED}"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0902A86-B7E4-475A-BF84-B16570963C2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54EC05E-1805-44C1-AFE7-53948AD3C9ED}" type="datetimeFigureOut">
              <a:rPr lang="en-US" smtClean="0"/>
              <a:t>3/29/2017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0902A86-B7E4-475A-BF84-B16570963C2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54EC05E-1805-44C1-AFE7-53948AD3C9ED}" type="datetimeFigureOut">
              <a:rPr lang="en-US" smtClean="0"/>
              <a:t>3/29/2017</a:t>
            </a:fld>
            <a:endParaRPr lang="en-US"/>
          </a:p>
        </p:txBody>
      </p:sp>
      <p:sp>
        <p:nvSpPr>
          <p:cNvPr id="10" name="Slide Number Placeholder 9"/>
          <p:cNvSpPr>
            <a:spLocks noGrp="1"/>
          </p:cNvSpPr>
          <p:nvPr>
            <p:ph type="sldNum" sz="quarter" idx="16"/>
          </p:nvPr>
        </p:nvSpPr>
        <p:spPr/>
        <p:txBody>
          <a:bodyPr rtlCol="0"/>
          <a:lstStyle/>
          <a:p>
            <a:fld id="{30902A86-B7E4-475A-BF84-B16570963C2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54EC05E-1805-44C1-AFE7-53948AD3C9ED}" type="datetimeFigureOut">
              <a:rPr lang="en-US" smtClean="0"/>
              <a:t>3/29/2017</a:t>
            </a:fld>
            <a:endParaRPr lang="en-US"/>
          </a:p>
        </p:txBody>
      </p:sp>
      <p:sp>
        <p:nvSpPr>
          <p:cNvPr id="12" name="Slide Number Placeholder 11"/>
          <p:cNvSpPr>
            <a:spLocks noGrp="1"/>
          </p:cNvSpPr>
          <p:nvPr>
            <p:ph type="sldNum" sz="quarter" idx="16"/>
          </p:nvPr>
        </p:nvSpPr>
        <p:spPr/>
        <p:txBody>
          <a:bodyPr rtlCol="0"/>
          <a:lstStyle/>
          <a:p>
            <a:fld id="{30902A86-B7E4-475A-BF84-B16570963C2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4EC05E-1805-44C1-AFE7-53948AD3C9ED}"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0902A86-B7E4-475A-BF84-B16570963C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EC05E-1805-44C1-AFE7-53948AD3C9ED}"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0902A86-B7E4-475A-BF84-B16570963C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4EC05E-1805-44C1-AFE7-53948AD3C9ED}"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0902A86-B7E4-475A-BF84-B16570963C2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54EC05E-1805-44C1-AFE7-53948AD3C9ED}" type="datetimeFigureOut">
              <a:rPr lang="en-US" smtClean="0"/>
              <a:t>3/29/2017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0902A86-B7E4-475A-BF84-B16570963C2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54EC05E-1805-44C1-AFE7-53948AD3C9ED}" type="datetimeFigureOut">
              <a:rPr lang="en-US" smtClean="0"/>
              <a:t>3/29/2017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0902A86-B7E4-475A-BF84-B16570963C2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038600"/>
            <a:ext cx="4876800" cy="1828800"/>
          </a:xfrm>
        </p:spPr>
        <p:txBody>
          <a:bodyPr>
            <a:normAutofit/>
          </a:bodyPr>
          <a:lstStyle/>
          <a:p>
            <a:pPr algn="ctr"/>
            <a:r>
              <a:rPr lang="en-US" sz="3200" dirty="0" smtClean="0"/>
              <a:t>2015-2016 Amendments to the SPCA</a:t>
            </a:r>
            <a:endParaRPr lang="en-US" sz="3200" dirty="0"/>
          </a:p>
        </p:txBody>
      </p:sp>
      <p:sp>
        <p:nvSpPr>
          <p:cNvPr id="3" name="Subtitle 2"/>
          <p:cNvSpPr>
            <a:spLocks noGrp="1"/>
          </p:cNvSpPr>
          <p:nvPr>
            <p:ph type="subTitle" idx="1"/>
          </p:nvPr>
        </p:nvSpPr>
        <p:spPr>
          <a:xfrm>
            <a:off x="2401186" y="6172200"/>
            <a:ext cx="6705600" cy="609600"/>
          </a:xfrm>
        </p:spPr>
        <p:txBody>
          <a:bodyPr>
            <a:normAutofit fontScale="55000" lnSpcReduction="20000"/>
          </a:bodyPr>
          <a:lstStyle/>
          <a:p>
            <a:r>
              <a:rPr lang="en-US" dirty="0" smtClean="0"/>
              <a:t>This presentation has not been approved in accordance with the Attorney General’s policy for issuing formal opinions. Any </a:t>
            </a:r>
            <a:r>
              <a:rPr lang="en-US" dirty="0"/>
              <a:t>opinions expressed in this presentation are those of the presenter and are not endorsed by the North Carolina Department of </a:t>
            </a:r>
            <a:r>
              <a:rPr lang="en-US" dirty="0" smtClean="0"/>
              <a:t>Justice.</a:t>
            </a:r>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r>
              <a:rPr lang="en-US" dirty="0">
                <a:latin typeface="Times New Roman" pitchFamily="18" charset="0"/>
                <a:cs typeface="Times New Roman" pitchFamily="18" charset="0"/>
              </a:rPr>
              <a:t>Please note: Any opinions expressed in this presentation are those of the presenter and are not endorsed by the North Carolina Department of Justice</a:t>
            </a:r>
          </a:p>
        </p:txBody>
      </p:sp>
      <p:pic>
        <p:nvPicPr>
          <p:cNvPr id="5" name="Picture 2" descr="http://farm9.staticflickr.com/8084/8271463273_ff16bbecd5_c.jpg"/>
          <p:cNvPicPr>
            <a:picLocks noChangeAspect="1" noChangeArrowheads="1"/>
          </p:cNvPicPr>
          <p:nvPr/>
        </p:nvPicPr>
        <p:blipFill>
          <a:blip r:embed="rId3" cstate="print"/>
          <a:srcRect/>
          <a:stretch>
            <a:fillRect/>
          </a:stretch>
        </p:blipFill>
        <p:spPr bwMode="auto">
          <a:xfrm>
            <a:off x="1295400" y="-228600"/>
            <a:ext cx="6705600" cy="5104638"/>
          </a:xfrm>
          <a:prstGeom prst="rect">
            <a:avLst/>
          </a:prstGeom>
          <a:noFill/>
        </p:spPr>
      </p:pic>
    </p:spTree>
    <p:extLst>
      <p:ext uri="{BB962C8B-B14F-4D97-AF65-F5344CB8AC3E}">
        <p14:creationId xmlns:p14="http://schemas.microsoft.com/office/powerpoint/2010/main" val="900093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Remissions package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Submitted by assessed party</a:t>
            </a:r>
          </a:p>
          <a:p>
            <a:pPr lvl="1"/>
            <a:r>
              <a:rPr lang="en-US" dirty="0" smtClean="0"/>
              <a:t>Waiver and stipulation of facts</a:t>
            </a:r>
          </a:p>
          <a:p>
            <a:pPr lvl="1"/>
            <a:r>
              <a:rPr lang="en-US" dirty="0" smtClean="0"/>
              <a:t>Justification for remission request</a:t>
            </a:r>
          </a:p>
          <a:p>
            <a:r>
              <a:rPr lang="en-US" dirty="0" smtClean="0"/>
              <a:t>From DEMLR/Local program</a:t>
            </a:r>
          </a:p>
          <a:p>
            <a:pPr lvl="1"/>
            <a:r>
              <a:rPr lang="en-US" dirty="0" smtClean="0"/>
              <a:t>Civil Penalty Assessment worksheet</a:t>
            </a:r>
          </a:p>
          <a:p>
            <a:pPr lvl="1"/>
            <a:r>
              <a:rPr lang="en-US" dirty="0" smtClean="0"/>
              <a:t>Notice(s) of Violation/Continuing Violation</a:t>
            </a:r>
          </a:p>
          <a:p>
            <a:pPr lvl="1"/>
            <a:r>
              <a:rPr lang="en-US" dirty="0" smtClean="0"/>
              <a:t>Civil Penalty Assessment</a:t>
            </a:r>
          </a:p>
          <a:p>
            <a:pPr lvl="1"/>
            <a:r>
              <a:rPr lang="en-US" dirty="0" smtClean="0"/>
              <a:t>Green cards</a:t>
            </a:r>
          </a:p>
          <a:p>
            <a:pPr lvl="1"/>
            <a:r>
              <a:rPr lang="en-US" dirty="0" smtClean="0"/>
              <a:t>Inspection report(s)</a:t>
            </a:r>
          </a:p>
          <a:p>
            <a:pPr lvl="1"/>
            <a:r>
              <a:rPr lang="en-US" dirty="0" smtClean="0"/>
              <a:t>Staff recommendation</a:t>
            </a:r>
            <a:endParaRPr lang="en-US" dirty="0"/>
          </a:p>
        </p:txBody>
      </p:sp>
    </p:spTree>
    <p:extLst>
      <p:ext uri="{BB962C8B-B14F-4D97-AF65-F5344CB8AC3E}">
        <p14:creationId xmlns:p14="http://schemas.microsoft.com/office/powerpoint/2010/main" val="344332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83970"/>
            <a:ext cx="6267128" cy="811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676400" y="5056909"/>
            <a:ext cx="5715000" cy="533400"/>
          </a:xfrm>
          <a:prstGeom prst="roundRect">
            <a:avLst/>
          </a:prstGeom>
          <a:solidFill>
            <a:schemeClr val="accent2">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3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2016 </a:t>
            </a:r>
            <a:r>
              <a:rPr lang="en-US" dirty="0" smtClean="0"/>
              <a:t>Appropriations (SL 2016-94)</a:t>
            </a:r>
            <a:endParaRPr lang="en-US" dirty="0"/>
          </a:p>
        </p:txBody>
      </p:sp>
      <p:sp>
        <p:nvSpPr>
          <p:cNvPr id="3" name="Content Placeholder 2"/>
          <p:cNvSpPr>
            <a:spLocks noGrp="1"/>
          </p:cNvSpPr>
          <p:nvPr>
            <p:ph sz="quarter" idx="1"/>
          </p:nvPr>
        </p:nvSpPr>
        <p:spPr/>
        <p:txBody>
          <a:bodyPr>
            <a:normAutofit fontScale="25000" lnSpcReduction="20000"/>
          </a:bodyPr>
          <a:lstStyle/>
          <a:p>
            <a:r>
              <a:rPr lang="en-US" dirty="0"/>
              <a:t>DEVELOPMENT OF NEW COMPREHENSIVE NUTRIENT MANAGEMENT REGULATORY FRAMEWORK SECTION 14.13.(a) The General Assembly finds all of the following: (1) It is necessary for the State to have a comprehensive management strategy to protect and improve water quality. (2) Over the last 20 years, comprehensive watershed nutrient management strategies and buffer rules have been implemented in several river basins and watersheds in North Carolina where surface water quality has been impaired by excess nutrients. (3) It is in the interest of the State to review the costs and benefits of existing nutrient management strategies and determine whether those nutrient management strategies should be modified in order to maintain and improve water quality in nutrient sensitive waters. (4) The State should revise nutrient strategies to maintain proven measures already shown to be effective; incorporate new technological and management innovations; recognize investments in water quality already implemented by stakeholders; and share costs on an equitable basis. SECTION 14.13.(b) Subsections (a) and (c) of Section 14.5 of S.L. 2015-241 are repealed and the Department shall terminate the demonstration project authorized by that section. Any funds allocated under subsection (a) of Section 14.5 of S.L. 2015-241 that are unspent and unencumbered on the effective date of this act shall revert to the Clean Water Management Trust Fund. SECTION 14.13.(c) Of the funds appropriated to the Board of Governors of The University of North Carolina, the sum of five hundred thousand dollars ($500,000) for each of the fiscal years from 2016-2017 through 2021-2022 is allocated to the Chief Sustainability Officer at the University of North Carolina at Chapel Hill to designate an entity to oversee a continuing study and analysis of nutrient management strategies (including in situ strategies) and compilation of existing water quality data specifically in the context of Jordan Lake and Falls Lake. As part of this study, the entity shall (</a:t>
            </a:r>
            <a:r>
              <a:rPr lang="en-US" dirty="0" err="1"/>
              <a:t>i</a:t>
            </a:r>
            <a:r>
              <a:rPr lang="en-US" dirty="0"/>
              <a:t>) review data collected by the Department of Environmental Quality and by other stakeholders from water sampling in areas subject to the Falls Lake or Jordan Lake Water Supply Nutrient Strategies and compare trends in water quality to the implementation of the various elements of each of the Strategies and (ii) examine the costs and benefits of </a:t>
            </a:r>
            <a:r>
              <a:rPr lang="en-US" dirty="0" err="1"/>
              <a:t>basinwide</a:t>
            </a:r>
            <a:r>
              <a:rPr lang="en-US" dirty="0"/>
              <a:t> nutrient strategies in other states and the impact (or lack of impact) those strategies have had on water quality. The entity shall report to the Environmental Review Commission, the Environmental Management Commission, and the Department of Environmental Quality as set forth below: (1) With respect to Jordan Lake, the final results of its study and recommendations for further action (including any statutory or regulatory Page 122 Session Law 2016-94 House Bill 1030 changes necessary to implement the recommendations) no later than December 31, 2018, with interim updates no later than December 31, 2016, and December 31, 2017. (2) With respect to Falls Lake, the final results of its study and recommendations for further action (including any statutory or regulatory changes necessary to implement the recommendations) no later than December 31, 2021, with interim updates no later than December 31, 2019, and December 31, 2020. No indirect or facilities and administrative costs shall be charged by the University against the funds allocated by this section. The Department of Environmental Quality shall provide all necessary data and staff assistance as requested by the entity for the duration of the study required by this subsection. The Department shall also designate from existing positions an employee to serve as liaison between the Department and the entity to facilitate communication and handle data requests for the duration of the project. SECTION 14.13.(d) As part of the periodic review and </a:t>
            </a:r>
            <a:r>
              <a:rPr lang="en-US" dirty="0" err="1"/>
              <a:t>readoption</a:t>
            </a:r>
            <a:r>
              <a:rPr lang="en-US" dirty="0"/>
              <a:t> of rules required by G.S. 150B-21.3A, the Environmental Management Commission shall, based on the study required by subsection (c) of this section and any monitoring or modeling study conducted pursuant to existing regulations as defined in this section, review the following Nutrient Strategies: (1) The Falls Water Supply Nutrient Strategy, 15A NCAC 2B .0275 through .0282 and .0315. (2) The Jordan Lake Water Supply Nutrient Strategy, 15A NCAC 2B .0263 through .0273 and .0311. (3) Any changes to these regulations imposed by acts of the General Assembly. The schedule set forth in this subsection shall modify the review and </a:t>
            </a:r>
            <a:r>
              <a:rPr lang="en-US" dirty="0" err="1"/>
              <a:t>readoption</a:t>
            </a:r>
            <a:r>
              <a:rPr lang="en-US" dirty="0"/>
              <a:t> schedule set by the Rules Review Commission under G.S. 150B-21.3A to the extent the schedules conflict. No later than December 31, 2016, the Department of Environmental Quality shall report to the Environmental Review Commission a list of any other rules and any acts of the General Assembly changing the rules identified in this subsection, and the Environmental Management Commission's review shall include the rules identified in this section and in that report. As part of its rule review process, the Environmental Management Commission shall (</a:t>
            </a:r>
            <a:r>
              <a:rPr lang="en-US" dirty="0" err="1"/>
              <a:t>i</a:t>
            </a:r>
            <a:r>
              <a:rPr lang="en-US" dirty="0"/>
              <a:t>) hold public hearings in the upstream and downstream portions of the Falls Lake and Jordan Lake river basins and </a:t>
            </a:r>
            <a:r>
              <a:rPr lang="en-US" dirty="0" err="1"/>
              <a:t>subbasins</a:t>
            </a:r>
            <a:r>
              <a:rPr lang="en-US" dirty="0"/>
              <a:t> and (ii) no later than December 31, 2016, convene a stakeholder working group that represents all classes of users and all geographic parts of the impacted river basins and </a:t>
            </a:r>
            <a:r>
              <a:rPr lang="en-US" dirty="0" err="1"/>
              <a:t>subbasins</a:t>
            </a:r>
            <a:r>
              <a:rPr lang="en-US" dirty="0"/>
              <a:t> and that will provide input to the Environmental Management Commission regarding the revision to the Nutrient Strategies. The Environmental Management Commission shall issue recommendations for revisions of the Nutrient Strategies based on its review and begin rule </a:t>
            </a:r>
            <a:r>
              <a:rPr lang="en-US" dirty="0" err="1"/>
              <a:t>readoption</a:t>
            </a:r>
            <a:r>
              <a:rPr lang="en-US" dirty="0"/>
              <a:t> required by G.S. 150B-21.3A no later than March 15, 2019. For purposes of the G.S. 150B-21.3A </a:t>
            </a:r>
            <a:r>
              <a:rPr lang="en-US" dirty="0" err="1"/>
              <a:t>readoption</a:t>
            </a:r>
            <a:r>
              <a:rPr lang="en-US" dirty="0"/>
              <a:t> process, the Nutrient Strategies shall be considered "necessary with substantive public interest." SECTION 14.13.(e) The Department of Environmental Quality shall study alternative technologies for in situ approaches to nutrient management in Falls Lake and Jordan Lake. In its study, the Department shall consider in situ treatments, including algaecide and phosphorus-locking technologies, that have been certified by the United States Environmental Protection Agency for use in drinking water sources. Of the funds appropriated in this act to the Department of Environmental Quality, the sum of one million three hundred thousand dollars ($1,300,000) for the 2016-2017 fiscal year may be used to implement a trial of these technologies. If the Department decides to implement a trial, it shall enter into a contract for the trial by December 31, 2016. Any contract entered into under this subsection shall not be subject to Article 3 or Article 8 of Chapter 143 of the General Statutes. The study shall determine whether these treatments would provide improvements in water quality and whether the improvements would be more cost-effective than more conventional nutrient mitigation strategies. The Department shall submit an interim report no later than March 1, 2017, and a final report no later than March 1, 2018, to the Environmental Review Commission, the Joint Legislative Oversight Committee on Agriculture and Natural and Economic Resources, and the Fiscal Research Division. If the Department finds these strategies to be effective, it shall incorporate them into the Nutrient Strategies </a:t>
            </a:r>
            <a:r>
              <a:rPr lang="en-US" dirty="0" err="1"/>
              <a:t>readoption</a:t>
            </a:r>
            <a:r>
              <a:rPr lang="en-US" dirty="0"/>
              <a:t> required by subsection (d) of this section. Funds allocated by this subsection shall remain available until the conclusion of the study, and any funds unused at that time shall revert to the General Fund. House Bill 1030 Session Law 2016-94 Page 123 SECTION 14.13.(f) Impervious surface added in a city or county within the Jordan Lake watershed after July 26, 2013, and prior to December 31, 2020, shall, notwithstanding any other provision of law or associated regulations adopted by the Environmental Management Commission, not be counted as built-upon area for purposes of a city's or county's calculation of nutrient loading targets under a Development </a:t>
            </a:r>
            <a:r>
              <a:rPr lang="en-US" dirty="0" err="1"/>
              <a:t>Stormwater</a:t>
            </a:r>
            <a:r>
              <a:rPr lang="en-US" dirty="0"/>
              <a:t> Rule. Pursuant to G.S. 153A-145.6 and G.S. 160A-205.1, cities and counties shall not enforce Development </a:t>
            </a:r>
            <a:r>
              <a:rPr lang="en-US" dirty="0" err="1"/>
              <a:t>Stormwater</a:t>
            </a:r>
            <a:r>
              <a:rPr lang="en-US" dirty="0"/>
              <a:t> Rules through any ordinance, code, standard, committed element, condition, or contractual obligation imposed by, agreed upon, or accepted by a county or city. For purposes of this subdivision, "Development </a:t>
            </a:r>
            <a:r>
              <a:rPr lang="en-US" dirty="0" err="1"/>
              <a:t>Stormwater</a:t>
            </a:r>
            <a:r>
              <a:rPr lang="en-US" dirty="0"/>
              <a:t> Rule" shall mean 15A NCAC 2B .0265 (</a:t>
            </a:r>
            <a:r>
              <a:rPr lang="en-US" dirty="0" err="1"/>
              <a:t>Stormwater</a:t>
            </a:r>
            <a:r>
              <a:rPr lang="en-US" dirty="0"/>
              <a:t> Management for New Development) and 15A NCAC 2B .0266 (</a:t>
            </a:r>
            <a:r>
              <a:rPr lang="en-US" dirty="0" err="1"/>
              <a:t>Stormwater</a:t>
            </a:r>
            <a:r>
              <a:rPr lang="en-US" dirty="0"/>
              <a:t> Management for Existing Development), or equivalent or more stringent ordinance, code, standard, or committed element related to nutrient-loading targets in the Jordan Lake watershed. SECTION 14.13.(g) The Department of Environmental Quality shall study the following issues related to nutrient impact fees and other water quality impact mitigation programs in Jordan Lake and Falls Lake: (1) The impact, costs, and benefits of setting nutrient offset fees on a </a:t>
            </a:r>
            <a:r>
              <a:rPr lang="en-US" dirty="0" err="1"/>
              <a:t>subbasin</a:t>
            </a:r>
            <a:r>
              <a:rPr lang="en-US" dirty="0"/>
              <a:t>- or area-specific basis, together with an estimate of the </a:t>
            </a:r>
            <a:r>
              <a:rPr lang="en-US" dirty="0" err="1"/>
              <a:t>subbasin</a:t>
            </a:r>
            <a:r>
              <a:rPr lang="en-US" dirty="0"/>
              <a:t>-specific nutrient offset fees for each </a:t>
            </a:r>
            <a:r>
              <a:rPr lang="en-US" dirty="0" err="1"/>
              <a:t>subbasin</a:t>
            </a:r>
            <a:r>
              <a:rPr lang="en-US" dirty="0"/>
              <a:t> in the Jordan Lake and Falls Lake watersheds or area draining to a particular arm of Jordan Lake or Falls Lake. (2) Watersheds and river basins or </a:t>
            </a:r>
            <a:r>
              <a:rPr lang="en-US" dirty="0" err="1"/>
              <a:t>subbasins</a:t>
            </a:r>
            <a:r>
              <a:rPr lang="en-US" dirty="0"/>
              <a:t> where private providers of mitigation services are adequately serving existing and projected demand over the next five years, and whether (</a:t>
            </a:r>
            <a:r>
              <a:rPr lang="en-US" dirty="0" err="1"/>
              <a:t>i</a:t>
            </a:r>
            <a:r>
              <a:rPr lang="en-US" dirty="0"/>
              <a:t>) the continuing provision of mitigation services by the State in those areas is necessary and (ii) statutory authority to provide mitigation services in those areas should be totally or partially repealed. The Department shall report no later than December 1, 2016, to the Environmental Review Commission, the Joint Legislative Oversight Committee on Agriculture and Natural and Economic Resources, and the Fiscal Research Division regarding the results and recommendations from its study and any suggested legislation necessary to implement the recommendations. SECTION 14.13.(h) The rules described below shall not take effect and are subject to the review and </a:t>
            </a:r>
            <a:r>
              <a:rPr lang="en-US" dirty="0" err="1"/>
              <a:t>readoption</a:t>
            </a:r>
            <a:r>
              <a:rPr lang="en-US" dirty="0"/>
              <a:t> required by subsection (d) of this section: (1) With respect to the Jordan Lake rules, as defined by subdivisions (2) and (3) of subsection (d) of this section, any rules with effective dates between the effective date of this act and October 15, 2019. (2) With respect to the Falls Lake rules, as defined by subdivisions (1) and (3) of subsection (d) of this section, any rules with effective dates between the effective date of this act and October 15, 2022. SECTION 14.13.(</a:t>
            </a:r>
            <a:r>
              <a:rPr lang="en-US" dirty="0" err="1"/>
              <a:t>i</a:t>
            </a:r>
            <a:r>
              <a:rPr lang="en-US" dirty="0"/>
              <a:t>) </a:t>
            </a:r>
            <a:r>
              <a:rPr lang="en-US" dirty="0" err="1"/>
              <a:t>Stormwater</a:t>
            </a:r>
            <a:r>
              <a:rPr lang="en-US" dirty="0"/>
              <a:t> treatment practices that have been approved by the Chesapeake Bay Commission for TMDL compliance in the Chesapeake Bay watershed shall be allowed for TMDL compliance in the Jordan Lake and Falls Lake watersheds at the same pollutant removal efficiency value established for each such practice for the Chesapeake Bay watershed. The Department shall report no later than December 1, 2016, to the Environmental Review Commission, the Joint Legislative Oversight Committee on Agriculture and Natural and Economic Resources, and the Fiscal Research Division on the need and desirability of establishing State-specific pollutant removal efficiency values for the </a:t>
            </a:r>
            <a:r>
              <a:rPr lang="en-US" dirty="0" err="1"/>
              <a:t>stormwater</a:t>
            </a:r>
            <a:r>
              <a:rPr lang="en-US" dirty="0"/>
              <a:t> treatment practices allowed by this subsection. If the Department decides to establish State-specific values, it shall incorporate those values into the Nutrient Strategies </a:t>
            </a:r>
            <a:r>
              <a:rPr lang="en-US" dirty="0" err="1"/>
              <a:t>readoption</a:t>
            </a:r>
            <a:r>
              <a:rPr lang="en-US" dirty="0"/>
              <a:t> required by subsection (d) of this section. SECTION 14.13.(j) Subsection (b) of this section becomes effective on the earlier of July 1, 2016, or the date of termination of a contract related to in situ water quality remediation strategies that was previously extended pursuant to Section 14.5 of S.L. 2015-241.</a:t>
            </a:r>
          </a:p>
        </p:txBody>
      </p:sp>
    </p:spTree>
    <p:extLst>
      <p:ext uri="{BB962C8B-B14F-4D97-AF65-F5344CB8AC3E}">
        <p14:creationId xmlns:p14="http://schemas.microsoft.com/office/powerpoint/2010/main" val="789307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SL 2016-94 Section 14.13</a:t>
            </a:r>
            <a:endParaRPr lang="en-US" dirty="0"/>
          </a:p>
        </p:txBody>
      </p:sp>
      <p:sp>
        <p:nvSpPr>
          <p:cNvPr id="3" name="Content Placeholder 2"/>
          <p:cNvSpPr>
            <a:spLocks noGrp="1"/>
          </p:cNvSpPr>
          <p:nvPr>
            <p:ph sz="quarter" idx="1"/>
          </p:nvPr>
        </p:nvSpPr>
        <p:spPr/>
        <p:txBody>
          <a:bodyPr/>
          <a:lstStyle/>
          <a:p>
            <a:r>
              <a:rPr lang="en-US" dirty="0" smtClean="0"/>
              <a:t>$500,00 to do cost/benefit analysis on nutrient management strategies</a:t>
            </a:r>
          </a:p>
          <a:p>
            <a:r>
              <a:rPr lang="en-US" dirty="0" smtClean="0"/>
              <a:t>Based on that study, EMC must review Jordan/Falls Lake Nutrient Strategy rules, begin </a:t>
            </a:r>
            <a:r>
              <a:rPr lang="en-US" dirty="0" err="1" smtClean="0"/>
              <a:t>readpotion</a:t>
            </a:r>
            <a:r>
              <a:rPr lang="en-US" dirty="0" smtClean="0"/>
              <a:t> by March 15, 2019</a:t>
            </a:r>
          </a:p>
          <a:p>
            <a:r>
              <a:rPr lang="en-US" dirty="0" smtClean="0"/>
              <a:t>$1.3 Million to DEQ to study in water treatment</a:t>
            </a:r>
          </a:p>
          <a:p>
            <a:r>
              <a:rPr lang="en-US" dirty="0" smtClean="0"/>
              <a:t>Delay effectiveness of Jordan Lake rules to 2019</a:t>
            </a:r>
          </a:p>
          <a:p>
            <a:r>
              <a:rPr lang="en-US" dirty="0" smtClean="0"/>
              <a:t>Delay effectiveness of Falls Lake rules to 2022</a:t>
            </a:r>
          </a:p>
        </p:txBody>
      </p:sp>
    </p:spTree>
    <p:extLst>
      <p:ext uri="{BB962C8B-B14F-4D97-AF65-F5344CB8AC3E}">
        <p14:creationId xmlns:p14="http://schemas.microsoft.com/office/powerpoint/2010/main" val="4195329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Jordan/Falls Lake Rules SL 2016-94</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Impervious surface added in a city or county within the Jordan Lake watershed after July 26, 2013, and prior to December 31, 2020, shall, </a:t>
            </a:r>
            <a:r>
              <a:rPr lang="en-US" dirty="0" smtClean="0"/>
              <a:t> . . . not </a:t>
            </a:r>
            <a:r>
              <a:rPr lang="en-US" dirty="0"/>
              <a:t>be counted as built-upon area for purposes of a city's or county's calculation of nutrient loading targets under a Development </a:t>
            </a:r>
            <a:r>
              <a:rPr lang="en-US" dirty="0" err="1"/>
              <a:t>Stormwater</a:t>
            </a:r>
            <a:r>
              <a:rPr lang="en-US" dirty="0"/>
              <a:t> Rule. </a:t>
            </a:r>
            <a:endParaRPr lang="en-US" dirty="0" smtClean="0"/>
          </a:p>
          <a:p>
            <a:r>
              <a:rPr lang="en-US" dirty="0" smtClean="0"/>
              <a:t>Cities </a:t>
            </a:r>
            <a:r>
              <a:rPr lang="en-US" dirty="0"/>
              <a:t>and counties shall not enforce Development </a:t>
            </a:r>
            <a:r>
              <a:rPr lang="en-US" dirty="0" err="1"/>
              <a:t>Stormwater</a:t>
            </a:r>
            <a:r>
              <a:rPr lang="en-US" dirty="0"/>
              <a:t> Rules through any ordinance, code, standard, committed element, condition, or contractual obligation imposed by, agreed upon, or accepted by a county or city. </a:t>
            </a:r>
            <a:endParaRPr lang="en-US" dirty="0" smtClean="0"/>
          </a:p>
          <a:p>
            <a:r>
              <a:rPr lang="en-US" dirty="0" smtClean="0"/>
              <a:t>"</a:t>
            </a:r>
            <a:r>
              <a:rPr lang="en-US" dirty="0"/>
              <a:t>Development </a:t>
            </a:r>
            <a:r>
              <a:rPr lang="en-US" dirty="0" err="1"/>
              <a:t>Stormwater</a:t>
            </a:r>
            <a:r>
              <a:rPr lang="en-US" dirty="0"/>
              <a:t> Rule" shall mean 15A NCAC 2B .0265 (</a:t>
            </a:r>
            <a:r>
              <a:rPr lang="en-US" dirty="0" err="1"/>
              <a:t>Stormwater</a:t>
            </a:r>
            <a:r>
              <a:rPr lang="en-US" dirty="0"/>
              <a:t> Management for New Development) and 15A NCAC 2B .0266 (</a:t>
            </a:r>
            <a:r>
              <a:rPr lang="en-US" dirty="0" err="1"/>
              <a:t>Stormwater</a:t>
            </a:r>
            <a:r>
              <a:rPr lang="en-US" dirty="0"/>
              <a:t> Management for Existing Development), or equivalent or more stringent ordinance, code, standard, or committed element related to nutrient-loading targets in the Jordan Lake watershed</a:t>
            </a:r>
            <a:r>
              <a:rPr lang="en-US" dirty="0" smtClean="0"/>
              <a:t>.</a:t>
            </a:r>
          </a:p>
          <a:p>
            <a:endParaRPr lang="en-US" dirty="0"/>
          </a:p>
          <a:p>
            <a:endParaRPr lang="en-US" dirty="0"/>
          </a:p>
        </p:txBody>
      </p:sp>
    </p:spTree>
    <p:extLst>
      <p:ext uri="{BB962C8B-B14F-4D97-AF65-F5344CB8AC3E}">
        <p14:creationId xmlns:p14="http://schemas.microsoft.com/office/powerpoint/2010/main" val="2414640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S160 (SL 2016-33)</a:t>
            </a:r>
            <a:endParaRPr lang="en-US" dirty="0"/>
          </a:p>
        </p:txBody>
      </p:sp>
      <p:sp>
        <p:nvSpPr>
          <p:cNvPr id="3" name="Content Placeholder 2"/>
          <p:cNvSpPr>
            <a:spLocks noGrp="1"/>
          </p:cNvSpPr>
          <p:nvPr>
            <p:ph sz="quarter" idx="1"/>
          </p:nvPr>
        </p:nvSpPr>
        <p:spPr/>
        <p:txBody>
          <a:bodyPr/>
          <a:lstStyle/>
          <a:p>
            <a:r>
              <a:rPr lang="en-US" dirty="0" smtClean="0"/>
              <a:t>Warsaw Veterans Day Parade</a:t>
            </a:r>
          </a:p>
          <a:p>
            <a:pPr lvl="1"/>
            <a:r>
              <a:rPr lang="en-US" dirty="0" smtClean="0"/>
              <a:t>Oldest continuously held Veterans Day Parade in the Country</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1800"/>
            <a:ext cx="6667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528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2017-2018 Session	</a:t>
            </a:r>
            <a:endParaRPr lang="en-US" dirty="0"/>
          </a:p>
        </p:txBody>
      </p:sp>
      <p:sp>
        <p:nvSpPr>
          <p:cNvPr id="3" name="Content Placeholder 2"/>
          <p:cNvSpPr>
            <a:spLocks noGrp="1"/>
          </p:cNvSpPr>
          <p:nvPr>
            <p:ph sz="quarter" idx="1"/>
          </p:nvPr>
        </p:nvSpPr>
        <p:spPr/>
        <p:txBody>
          <a:bodyPr/>
          <a:lstStyle/>
          <a:p>
            <a:r>
              <a:rPr lang="en-US" dirty="0" smtClean="0"/>
              <a:t>Began on January 11</a:t>
            </a:r>
          </a:p>
          <a:p>
            <a:r>
              <a:rPr lang="en-US" dirty="0" smtClean="0"/>
              <a:t>As of 3/27: </a:t>
            </a:r>
          </a:p>
          <a:p>
            <a:pPr lvl="1"/>
            <a:r>
              <a:rPr lang="en-US" dirty="0" smtClean="0"/>
              <a:t>481 Bills filed in House</a:t>
            </a:r>
          </a:p>
          <a:p>
            <a:pPr lvl="1"/>
            <a:r>
              <a:rPr lang="en-US" dirty="0" smtClean="0"/>
              <a:t>389 Bills filed in Senate (SB 303- expand prohibition of driving under the speed limit in the left lane)</a:t>
            </a:r>
          </a:p>
          <a:p>
            <a:pPr lvl="1"/>
            <a:r>
              <a:rPr lang="en-US" dirty="0" smtClean="0"/>
              <a:t>H74/S197- Bobcat as State cat</a:t>
            </a:r>
          </a:p>
          <a:p>
            <a:pPr lvl="1"/>
            <a:r>
              <a:rPr lang="en-US" dirty="0" smtClean="0"/>
              <a:t>H96 Fayetteville State Fried Chicken Festival</a:t>
            </a:r>
            <a:endParaRPr lang="en-US" dirty="0"/>
          </a:p>
          <a:p>
            <a:pPr lvl="1"/>
            <a:r>
              <a:rPr lang="en-US" dirty="0" smtClean="0"/>
              <a:t>S142 State Spider- Linville Caverns spider</a:t>
            </a:r>
          </a:p>
          <a:p>
            <a:pPr lvl="1"/>
            <a:r>
              <a:rPr lang="en-US" dirty="0" smtClean="0"/>
              <a:t>S348 Bobwhite quail as State </a:t>
            </a:r>
            <a:r>
              <a:rPr lang="en-US" dirty="0" err="1" smtClean="0"/>
              <a:t>gamebird</a:t>
            </a:r>
            <a:endParaRPr lang="en-US" dirty="0" smtClean="0"/>
          </a:p>
        </p:txBody>
      </p:sp>
    </p:spTree>
    <p:extLst>
      <p:ext uri="{BB962C8B-B14F-4D97-AF65-F5344CB8AC3E}">
        <p14:creationId xmlns:p14="http://schemas.microsoft.com/office/powerpoint/2010/main" val="228397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C:\Users\smaier\Desktop\wi-mulch-p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37" y="527858"/>
            <a:ext cx="9369319" cy="560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75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 Farm Act 2016</a:t>
            </a:r>
            <a:br>
              <a:rPr lang="en-US" dirty="0" smtClean="0"/>
            </a:br>
            <a:r>
              <a:rPr lang="en-US" dirty="0" smtClean="0"/>
              <a:t>S770 SL 2016-113 Section 14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This Article shall not apply to the following land-disturbing activities: (1) Activities, including the </a:t>
            </a:r>
            <a:r>
              <a:rPr lang="en-US" strike="sngStrike" dirty="0"/>
              <a:t>breeding and grazing of livestock</a:t>
            </a:r>
            <a:r>
              <a:rPr lang="en-US" dirty="0"/>
              <a:t>, </a:t>
            </a:r>
            <a:r>
              <a:rPr lang="en-US" u="sng" dirty="0"/>
              <a:t>production and activities relating or incidental to the production of crops, grains, fruits, vegetables, ornamental and flowering plants, dairy, livestock, poultry, and all other forms of agriculture </a:t>
            </a:r>
            <a:r>
              <a:rPr lang="en-US" dirty="0"/>
              <a:t>undertaken on agricultural land for the production of plants and animals useful to man, including, but not limited to</a:t>
            </a:r>
            <a:r>
              <a:rPr lang="en-US" dirty="0" smtClean="0"/>
              <a:t>:</a:t>
            </a:r>
          </a:p>
          <a:p>
            <a:r>
              <a:rPr lang="en-US" u="sng" dirty="0"/>
              <a:t>g. Mulch, ornamental plants, and other horticultural products. For purposes of this section, "mulch" means substances composed primarily of plant remains or mixtures of such substances.</a:t>
            </a:r>
          </a:p>
        </p:txBody>
      </p:sp>
    </p:spTree>
    <p:extLst>
      <p:ext uri="{BB962C8B-B14F-4D97-AF65-F5344CB8AC3E}">
        <p14:creationId xmlns:p14="http://schemas.microsoft.com/office/powerpoint/2010/main" val="556009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Amendments: Where are they now?</a:t>
            </a:r>
            <a:endParaRPr lang="en-US" dirty="0"/>
          </a:p>
        </p:txBody>
      </p:sp>
      <p:sp>
        <p:nvSpPr>
          <p:cNvPr id="3" name="Content Placeholder 2"/>
          <p:cNvSpPr>
            <a:spLocks noGrp="1"/>
          </p:cNvSpPr>
          <p:nvPr>
            <p:ph sz="quarter" idx="1"/>
          </p:nvPr>
        </p:nvSpPr>
        <p:spPr>
          <a:xfrm>
            <a:off x="0" y="1600199"/>
            <a:ext cx="4495800" cy="4561367"/>
          </a:xfrm>
        </p:spPr>
        <p:txBody>
          <a:bodyPr>
            <a:normAutofit fontScale="92500" lnSpcReduction="20000"/>
          </a:bodyPr>
          <a:lstStyle/>
          <a:p>
            <a:r>
              <a:rPr lang="en-US" dirty="0" smtClean="0"/>
              <a:t>H74- </a:t>
            </a:r>
          </a:p>
          <a:p>
            <a:pPr lvl="1"/>
            <a:r>
              <a:rPr lang="en-US" dirty="0" smtClean="0"/>
              <a:t>Periodic review of rules</a:t>
            </a:r>
          </a:p>
          <a:p>
            <a:pPr lvl="1"/>
            <a:r>
              <a:rPr lang="en-US" dirty="0" smtClean="0"/>
              <a:t>Gravel</a:t>
            </a:r>
            <a:r>
              <a:rPr lang="en-US" dirty="0" smtClean="0"/>
              <a:t>: SL 2015-149</a:t>
            </a:r>
          </a:p>
          <a:p>
            <a:pPr lvl="2"/>
            <a:r>
              <a:rPr lang="en-US" dirty="0" smtClean="0"/>
              <a:t>“a </a:t>
            </a:r>
            <a:r>
              <a:rPr lang="en-US" dirty="0"/>
              <a:t>surface of number 57 stone, as designated by the American Society for Testing and Materials, laid at least four inches thick over a geotextile fabric; or a trail as defined in G.S. 113A-85 that is either unpaved or paved as long as the pavement is porous with a hydraulic conductivity greater than 0.001 centimeters per second (1.41 inches per hour)."</a:t>
            </a:r>
          </a:p>
        </p:txBody>
      </p:sp>
      <p:sp>
        <p:nvSpPr>
          <p:cNvPr id="5" name="Content Placeholder 4"/>
          <p:cNvSpPr>
            <a:spLocks noGrp="1"/>
          </p:cNvSpPr>
          <p:nvPr>
            <p:ph sz="quarter" idx="2"/>
          </p:nvPr>
        </p:nvSpPr>
        <p:spPr/>
        <p:txBody>
          <a:bodyPr>
            <a:normAutofit fontScale="92500" lnSpcReduction="20000"/>
          </a:bodyPr>
          <a:lstStyle/>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6549" y="2514600"/>
            <a:ext cx="39370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4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Limitations on civil penalties</a:t>
            </a:r>
          </a:p>
          <a:p>
            <a:pPr lvl="1"/>
            <a:r>
              <a:rPr lang="en-US" dirty="0" smtClean="0"/>
              <a:t>$5,000 maximum/violation</a:t>
            </a:r>
          </a:p>
          <a:p>
            <a:pPr lvl="1"/>
            <a:r>
              <a:rPr lang="en-US" dirty="0" smtClean="0"/>
              <a:t>Each day of continuing violation constitutes a separate violation H97 Section 14.26 (Appropriations Act)</a:t>
            </a:r>
          </a:p>
          <a:p>
            <a:r>
              <a:rPr lang="en-US" dirty="0" smtClean="0"/>
              <a:t>2015 cap </a:t>
            </a:r>
          </a:p>
          <a:p>
            <a:pPr lvl="1"/>
            <a:r>
              <a:rPr lang="en-US" dirty="0" smtClean="0"/>
              <a:t>No previous civil penalties</a:t>
            </a:r>
          </a:p>
          <a:p>
            <a:pPr lvl="1"/>
            <a:r>
              <a:rPr lang="en-US" dirty="0" smtClean="0"/>
              <a:t>Abate within 180 days of NOV</a:t>
            </a:r>
          </a:p>
          <a:p>
            <a:pPr lvl="1"/>
            <a:r>
              <a:rPr lang="en-US" dirty="0" smtClean="0"/>
              <a:t>Maximum cumulative penalty is $25,000.00</a:t>
            </a:r>
          </a:p>
          <a:p>
            <a:pPr lvl="1"/>
            <a:r>
              <a:rPr lang="en-US" dirty="0" smtClean="0"/>
              <a:t>Hand-delivery of NOVs</a:t>
            </a:r>
            <a:endParaRPr lang="en-US" dirty="0"/>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79260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669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2015 changes to SPCA</a:t>
            </a:r>
            <a:endParaRPr lang="en-US" dirty="0"/>
          </a:p>
        </p:txBody>
      </p:sp>
    </p:spTree>
    <p:extLst>
      <p:ext uri="{BB962C8B-B14F-4D97-AF65-F5344CB8AC3E}">
        <p14:creationId xmlns:p14="http://schemas.microsoft.com/office/powerpoint/2010/main" val="18816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6" presetClass="exit" presetSubtype="32" fill="hold" nodeType="withEffect">
                                  <p:stCondLst>
                                    <p:cond delay="0"/>
                                  </p:stCondLst>
                                  <p:childTnLst>
                                    <p:animEffect transition="out" filter="circle(out)">
                                      <p:cBhvr>
                                        <p:cTn id="14" dur="2000"/>
                                        <p:tgtEl>
                                          <p:spTgt spid="3">
                                            <p:txEl>
                                              <p:pRg st="1" end="1"/>
                                            </p:txEl>
                                          </p:spTgt>
                                        </p:tgtEl>
                                      </p:cBhvr>
                                    </p:animEffect>
                                    <p:set>
                                      <p:cBhvr>
                                        <p:cTn id="15" dur="1" fill="hold">
                                          <p:stCondLst>
                                            <p:cond delay="1999"/>
                                          </p:stCondLst>
                                        </p:cTn>
                                        <p:tgtEl>
                                          <p:spTgt spid="3">
                                            <p:txEl>
                                              <p:pRg st="1" end="1"/>
                                            </p:txEl>
                                          </p:spTgt>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000"/>
                                        <p:tgtEl>
                                          <p:spTgt spid="3">
                                            <p:txEl>
                                              <p:pRg st="2" end="2"/>
                                            </p:txEl>
                                          </p:spTgt>
                                        </p:tgtEl>
                                      </p:cBhvr>
                                    </p:animEffect>
                                    <p:set>
                                      <p:cBhvr>
                                        <p:cTn id="18" dur="1" fill="hold">
                                          <p:stCondLst>
                                            <p:cond delay="1999"/>
                                          </p:stCondLst>
                                        </p:cTn>
                                        <p:tgtEl>
                                          <p:spTgt spid="3">
                                            <p:txEl>
                                              <p:pRg st="2" end="2"/>
                                            </p:txEl>
                                          </p:spTgt>
                                        </p:tgtEl>
                                        <p:attrNameLst>
                                          <p:attrName>style.visibility</p:attrName>
                                        </p:attrNameLst>
                                      </p:cBhvr>
                                      <p:to>
                                        <p:strVal val="hidden"/>
                                      </p:to>
                                    </p:set>
                                  </p:childTnLst>
                                </p:cTn>
                              </p:par>
                              <p:par>
                                <p:cTn id="19" presetID="6" presetClass="exit" presetSubtype="32" fill="hold" nodeType="withEffect">
                                  <p:stCondLst>
                                    <p:cond delay="0"/>
                                  </p:stCondLst>
                                  <p:childTnLst>
                                    <p:animEffect transition="out" filter="circle(out)">
                                      <p:cBhvr>
                                        <p:cTn id="20" dur="2000"/>
                                        <p:tgtEl>
                                          <p:spTgt spid="3">
                                            <p:txEl>
                                              <p:pRg st="3" end="3"/>
                                            </p:txEl>
                                          </p:spTgt>
                                        </p:tgtEl>
                                      </p:cBhvr>
                                    </p:animEffect>
                                    <p:set>
                                      <p:cBhvr>
                                        <p:cTn id="21" dur="1" fill="hold">
                                          <p:stCondLst>
                                            <p:cond delay="1999"/>
                                          </p:stCondLst>
                                        </p:cTn>
                                        <p:tgtEl>
                                          <p:spTgt spid="3">
                                            <p:txEl>
                                              <p:pRg st="3" end="3"/>
                                            </p:txEl>
                                          </p:spTgt>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2000"/>
                                        <p:tgtEl>
                                          <p:spTgt spid="3">
                                            <p:txEl>
                                              <p:pRg st="4" end="4"/>
                                            </p:txEl>
                                          </p:spTgt>
                                        </p:tgtEl>
                                      </p:cBhvr>
                                    </p:animEffect>
                                    <p:set>
                                      <p:cBhvr>
                                        <p:cTn id="24" dur="1" fill="hold">
                                          <p:stCondLst>
                                            <p:cond delay="1999"/>
                                          </p:stCondLst>
                                        </p:cTn>
                                        <p:tgtEl>
                                          <p:spTgt spid="3">
                                            <p:txEl>
                                              <p:pRg st="4" end="4"/>
                                            </p:txEl>
                                          </p:spTgt>
                                        </p:tgtEl>
                                        <p:attrNameLst>
                                          <p:attrName>style.visibility</p:attrName>
                                        </p:attrNameLst>
                                      </p:cBhvr>
                                      <p:to>
                                        <p:strVal val="hidden"/>
                                      </p:to>
                                    </p:set>
                                  </p:childTnLst>
                                </p:cTn>
                              </p:par>
                              <p:par>
                                <p:cTn id="25" presetID="6" presetClass="exit" presetSubtype="32" fill="hold" nodeType="withEffect">
                                  <p:stCondLst>
                                    <p:cond delay="0"/>
                                  </p:stCondLst>
                                  <p:childTnLst>
                                    <p:animEffect transition="out" filter="circle(out)">
                                      <p:cBhvr>
                                        <p:cTn id="26" dur="2000"/>
                                        <p:tgtEl>
                                          <p:spTgt spid="3">
                                            <p:txEl>
                                              <p:pRg st="5" end="5"/>
                                            </p:txEl>
                                          </p:spTgt>
                                        </p:tgtEl>
                                      </p:cBhvr>
                                    </p:animEffect>
                                    <p:set>
                                      <p:cBhvr>
                                        <p:cTn id="27" dur="1" fill="hold">
                                          <p:stCondLst>
                                            <p:cond delay="1999"/>
                                          </p:stCondLst>
                                        </p:cTn>
                                        <p:tgtEl>
                                          <p:spTgt spid="3">
                                            <p:txEl>
                                              <p:pRg st="5" end="5"/>
                                            </p:txEl>
                                          </p:spTgt>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2000"/>
                                        <p:tgtEl>
                                          <p:spTgt spid="3">
                                            <p:txEl>
                                              <p:pRg st="6" end="6"/>
                                            </p:txEl>
                                          </p:spTgt>
                                        </p:tgtEl>
                                      </p:cBhvr>
                                    </p:animEffect>
                                    <p:set>
                                      <p:cBhvr>
                                        <p:cTn id="30" dur="1" fill="hold">
                                          <p:stCondLst>
                                            <p:cond delay="1999"/>
                                          </p:stCondLst>
                                        </p:cTn>
                                        <p:tgtEl>
                                          <p:spTgt spid="3">
                                            <p:txEl>
                                              <p:pRg st="6" end="6"/>
                                            </p:txEl>
                                          </p:spTgt>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3">
                                            <p:txEl>
                                              <p:pRg st="7" end="7"/>
                                            </p:txEl>
                                          </p:spTgt>
                                        </p:tgtEl>
                                      </p:cBhvr>
                                    </p:animEffect>
                                    <p:set>
                                      <p:cBhvr>
                                        <p:cTn id="33" dur="1" fill="hold">
                                          <p:stCondLst>
                                            <p:cond delay="1999"/>
                                          </p:stCondLst>
                                        </p:cTn>
                                        <p:tgtEl>
                                          <p:spTgt spid="3">
                                            <p:txEl>
                                              <p:pRg st="7" end="7"/>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 calcmode="lin" valueType="num">
                                      <p:cBhvr additive="base">
                                        <p:cTn id="38" dur="500" fill="hold"/>
                                        <p:tgtEl>
                                          <p:spTgt spid="1027"/>
                                        </p:tgtEl>
                                        <p:attrNameLst>
                                          <p:attrName>ppt_x</p:attrName>
                                        </p:attrNameLst>
                                      </p:cBhvr>
                                      <p:tavLst>
                                        <p:tav tm="0">
                                          <p:val>
                                            <p:strVal val="#ppt_x"/>
                                          </p:val>
                                        </p:tav>
                                        <p:tav tm="100000">
                                          <p:val>
                                            <p:strVal val="#ppt_x"/>
                                          </p:val>
                                        </p:tav>
                                      </p:tavLst>
                                    </p:anim>
                                    <p:anim calcmode="lin" valueType="num">
                                      <p:cBhvr additive="base">
                                        <p:cTn id="3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SCC remission prior to 2015</a:t>
            </a:r>
            <a:endParaRPr lang="en-US" dirty="0"/>
          </a:p>
        </p:txBody>
      </p:sp>
      <p:sp>
        <p:nvSpPr>
          <p:cNvPr id="3" name="Content Placeholder 2"/>
          <p:cNvSpPr>
            <a:spLocks noGrp="1"/>
          </p:cNvSpPr>
          <p:nvPr>
            <p:ph sz="quarter" idx="1"/>
          </p:nvPr>
        </p:nvSpPr>
        <p:spPr/>
        <p:txBody>
          <a:bodyPr/>
          <a:lstStyle/>
          <a:p>
            <a:r>
              <a:rPr lang="en-US" dirty="0" smtClean="0"/>
              <a:t>Remissions</a:t>
            </a:r>
          </a:p>
          <a:p>
            <a:pPr lvl="1"/>
            <a:r>
              <a:rPr lang="en-US" dirty="0" smtClean="0"/>
              <a:t>Prior to 2015</a:t>
            </a:r>
          </a:p>
          <a:p>
            <a:pPr lvl="1"/>
            <a:endParaRPr lang="en-US"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 t="11531" r="-209" b="3348"/>
          <a:stretch/>
        </p:blipFill>
        <p:spPr bwMode="auto">
          <a:xfrm>
            <a:off x="0" y="1543050"/>
            <a:ext cx="93154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50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1"/>
            <a:ext cx="9144000" cy="7239000"/>
          </a:xfrm>
        </p:spPr>
      </p:pic>
    </p:spTree>
    <p:extLst>
      <p:ext uri="{BB962C8B-B14F-4D97-AF65-F5344CB8AC3E}">
        <p14:creationId xmlns:p14="http://schemas.microsoft.com/office/powerpoint/2010/main" val="3470696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Remissions H97 Section 14.26</a:t>
            </a:r>
            <a:br>
              <a:rPr lang="en-US" dirty="0" smtClean="0"/>
            </a:br>
            <a:endParaRPr lang="en-US" dirty="0"/>
          </a:p>
        </p:txBody>
      </p:sp>
      <p:sp>
        <p:nvSpPr>
          <p:cNvPr id="3" name="Content Placeholder 2"/>
          <p:cNvSpPr>
            <a:spLocks noGrp="1"/>
          </p:cNvSpPr>
          <p:nvPr>
            <p:ph sz="quarter" idx="1"/>
          </p:nvPr>
        </p:nvSpPr>
        <p:spPr>
          <a:xfrm>
            <a:off x="612648" y="1600200"/>
            <a:ext cx="8302752" cy="5257800"/>
          </a:xfrm>
        </p:spPr>
        <p:txBody>
          <a:bodyPr>
            <a:normAutofit/>
          </a:bodyPr>
          <a:lstStyle/>
          <a:p>
            <a:r>
              <a:rPr lang="en-US" dirty="0" smtClean="0"/>
              <a:t>“A request for remission of a civil penalty imposed under G.S. 113A-64 may be filed with the Commission within 60 days of receipt of the notice of assessment.” </a:t>
            </a:r>
          </a:p>
          <a:p>
            <a:r>
              <a:rPr lang="en-US" dirty="0" smtClean="0"/>
              <a:t>Quasi-judicial in nature</a:t>
            </a:r>
          </a:p>
          <a:p>
            <a:pPr lvl="1"/>
            <a:r>
              <a:rPr lang="en-US" dirty="0" smtClean="0"/>
              <a:t>Decided only upon the record in front of the Commission</a:t>
            </a:r>
          </a:p>
          <a:p>
            <a:pPr lvl="1"/>
            <a:r>
              <a:rPr lang="en-US" dirty="0" smtClean="0"/>
              <a:t>Oral argument: potential for unauthorized practice of law</a:t>
            </a:r>
          </a:p>
          <a:p>
            <a:pPr lvl="2"/>
            <a:r>
              <a:rPr lang="en-US" dirty="0" smtClean="0"/>
              <a:t>At party’s request</a:t>
            </a:r>
          </a:p>
          <a:p>
            <a:pPr lvl="2"/>
            <a:r>
              <a:rPr lang="en-US" dirty="0" smtClean="0"/>
              <a:t>If not requested, to be decided on the documents provided</a:t>
            </a:r>
            <a:endParaRPr lang="en-US" dirty="0"/>
          </a:p>
        </p:txBody>
      </p:sp>
    </p:spTree>
    <p:extLst>
      <p:ext uri="{BB962C8B-B14F-4D97-AF65-F5344CB8AC3E}">
        <p14:creationId xmlns:p14="http://schemas.microsoft.com/office/powerpoint/2010/main" val="11617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10820400" cy="704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2209800" y="3590306"/>
            <a:ext cx="685800" cy="990600"/>
          </a:xfrm>
          <a:prstGeom prst="straightConnector1">
            <a:avLst/>
          </a:prstGeom>
          <a:ln w="66675" cap="sq" cmpd="sng">
            <a:solidFill>
              <a:srgbClr val="00B050"/>
            </a:solidFill>
            <a:miter lim="800000"/>
            <a:tailEnd type="arrow"/>
          </a:ln>
          <a:effectLst>
            <a:glow>
              <a:schemeClr val="tx1">
                <a:alpha val="62000"/>
              </a:schemeClr>
            </a:glow>
            <a:outerShdw blurRad="50800" dist="50800" dir="5400000" algn="ctr" rotWithShape="0">
              <a:srgbClr val="000000">
                <a:alpha val="73000"/>
              </a:srgbClr>
            </a:outerShdw>
            <a:reflection endPos="0" dist="50800" dir="5400000" sy="-100000" algn="bl" rotWithShape="0"/>
            <a:softEdge rad="0"/>
          </a:effectLst>
          <a:scene3d>
            <a:camera prst="orthographicFront">
              <a:rot lat="0" lon="600002" rev="0"/>
            </a:camera>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657600" y="2133600"/>
            <a:ext cx="0" cy="457200"/>
          </a:xfrm>
          <a:prstGeom prst="straightConnector1">
            <a:avLst/>
          </a:prstGeom>
          <a:ln w="66675" cap="sq" cmpd="sng">
            <a:solidFill>
              <a:srgbClr val="00B050"/>
            </a:solidFill>
            <a:miter lim="800000"/>
            <a:tailEnd type="arrow"/>
          </a:ln>
          <a:effectLst>
            <a:glow>
              <a:schemeClr val="tx1">
                <a:alpha val="62000"/>
              </a:schemeClr>
            </a:glow>
            <a:outerShdw blurRad="50800" dist="50800" dir="5400000" algn="ctr" rotWithShape="0">
              <a:srgbClr val="000000">
                <a:alpha val="73000"/>
              </a:srgbClr>
            </a:outerShdw>
            <a:reflection endPos="0" dist="50800" dir="5400000" sy="-100000" algn="bl" rotWithShape="0"/>
            <a:softEdge rad="0"/>
          </a:effectLst>
          <a:scene3d>
            <a:camera prst="orthographicFront">
              <a:rot lat="0" lon="600002" rev="0"/>
            </a:camera>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7600" y="3628406"/>
            <a:ext cx="0" cy="457200"/>
          </a:xfrm>
          <a:prstGeom prst="straightConnector1">
            <a:avLst/>
          </a:prstGeom>
          <a:ln w="66675" cap="sq" cmpd="sng">
            <a:solidFill>
              <a:srgbClr val="FF0000"/>
            </a:solidFill>
            <a:miter lim="800000"/>
            <a:tailEnd type="arrow"/>
          </a:ln>
          <a:effectLst>
            <a:glow>
              <a:schemeClr val="tx1">
                <a:alpha val="62000"/>
              </a:schemeClr>
            </a:glow>
            <a:outerShdw blurRad="50800" dist="50800" dir="5400000" algn="ctr" rotWithShape="0">
              <a:srgbClr val="000000">
                <a:alpha val="73000"/>
              </a:srgbClr>
            </a:outerShdw>
            <a:reflection endPos="0" dist="50800" dir="5400000" sy="-100000" algn="bl" rotWithShape="0"/>
            <a:softEdge rad="0"/>
          </a:effectLst>
          <a:scene3d>
            <a:camera prst="orthographicFront">
              <a:rot lat="0" lon="600002" rev="0"/>
            </a:camera>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52819" y="3395341"/>
            <a:ext cx="26095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FF0000"/>
                </a:solidFill>
                <a:effectLst>
                  <a:outerShdw blurRad="76200" dist="50800" dir="5400000" algn="tl" rotWithShape="0">
                    <a:srgbClr val="000000">
                      <a:alpha val="65000"/>
                    </a:srgbClr>
                  </a:outerShdw>
                </a:effectLst>
              </a:rPr>
              <a:t>WAIVED</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3345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xit" presetSubtype="0" fill="hold" nodeType="clickEffect">
                                  <p:stCondLst>
                                    <p:cond delay="0"/>
                                  </p:stCondLst>
                                  <p:childTnLst>
                                    <p:anim calcmode="lin" valueType="num">
                                      <p:cBhvr>
                                        <p:cTn id="48" dur="1000"/>
                                        <p:tgtEl>
                                          <p:spTgt spid="10"/>
                                        </p:tgtEl>
                                        <p:attrNameLst>
                                          <p:attrName>ppt_w</p:attrName>
                                        </p:attrNameLst>
                                      </p:cBhvr>
                                      <p:tavLst>
                                        <p:tav tm="0">
                                          <p:val>
                                            <p:strVal val="ppt_w"/>
                                          </p:val>
                                        </p:tav>
                                        <p:tav tm="100000">
                                          <p:val>
                                            <p:fltVal val="0"/>
                                          </p:val>
                                        </p:tav>
                                      </p:tavLst>
                                    </p:anim>
                                    <p:anim calcmode="lin" valueType="num">
                                      <p:cBhvr>
                                        <p:cTn id="49" dur="1000"/>
                                        <p:tgtEl>
                                          <p:spTgt spid="10"/>
                                        </p:tgtEl>
                                        <p:attrNameLst>
                                          <p:attrName>ppt_h</p:attrName>
                                        </p:attrNameLst>
                                      </p:cBhvr>
                                      <p:tavLst>
                                        <p:tav tm="0">
                                          <p:val>
                                            <p:strVal val="ppt_h"/>
                                          </p:val>
                                        </p:tav>
                                        <p:tav tm="100000">
                                          <p:val>
                                            <p:fltVal val="0"/>
                                          </p:val>
                                        </p:tav>
                                      </p:tavLst>
                                    </p:anim>
                                    <p:anim calcmode="lin" valueType="num">
                                      <p:cBhvr>
                                        <p:cTn id="50" dur="1000"/>
                                        <p:tgtEl>
                                          <p:spTgt spid="10"/>
                                        </p:tgtEl>
                                        <p:attrNameLst>
                                          <p:attrName>style.rotation</p:attrName>
                                        </p:attrNameLst>
                                      </p:cBhvr>
                                      <p:tavLst>
                                        <p:tav tm="0">
                                          <p:val>
                                            <p:fltVal val="0"/>
                                          </p:val>
                                        </p:tav>
                                        <p:tav tm="100000">
                                          <p:val>
                                            <p:fltVal val="90"/>
                                          </p:val>
                                        </p:tav>
                                      </p:tavLst>
                                    </p:anim>
                                    <p:animEffect transition="out" filter="fade">
                                      <p:cBhvr>
                                        <p:cTn id="51" dur="1000"/>
                                        <p:tgtEl>
                                          <p:spTgt spid="10"/>
                                        </p:tgtEl>
                                      </p:cBhvr>
                                    </p:animEffect>
                                    <p:set>
                                      <p:cBhvr>
                                        <p:cTn id="52" dur="1" fill="hold">
                                          <p:stCondLst>
                                            <p:cond delay="9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28600"/>
            <a:ext cx="8153400" cy="990600"/>
          </a:xfrm>
        </p:spPr>
        <p:txBody>
          <a:bodyPr/>
          <a:lstStyle/>
          <a:p>
            <a:r>
              <a:rPr lang="en-US" dirty="0" smtClean="0"/>
              <a:t>		  CMS Waiver</a:t>
            </a:r>
            <a:endParaRPr lang="en-US" dirty="0"/>
          </a:p>
        </p:txBody>
      </p:sp>
      <p:pic>
        <p:nvPicPr>
          <p:cNvPr id="6146" name="Picture 2" descr="C:\Users\smaier\Desktop\minor_waiver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066800"/>
            <a:ext cx="6948055" cy="89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69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46638"/>
          </a:xfrm>
        </p:spPr>
        <p:txBody>
          <a:bodyPr>
            <a:normAutofit fontScale="90000"/>
          </a:bodyPr>
          <a:lstStyle/>
          <a:p>
            <a:pPr algn="ctr"/>
            <a:r>
              <a:rPr lang="en-US" dirty="0" smtClean="0"/>
              <a:t>SCC Waiver</a:t>
            </a:r>
            <a:endParaRPr lang="en-US" dirty="0"/>
          </a:p>
        </p:txBody>
      </p:sp>
      <p:sp>
        <p:nvSpPr>
          <p:cNvPr id="3" name="Content Placeholder 2"/>
          <p:cNvSpPr>
            <a:spLocks noGrp="1"/>
          </p:cNvSpPr>
          <p:nvPr>
            <p:ph sz="quarter" idx="1"/>
          </p:nvPr>
        </p:nvSpPr>
        <p:spPr/>
        <p:txBody>
          <a:bodyPr/>
          <a:lstStyle/>
          <a:p>
            <a:r>
              <a:rPr lang="en-US" dirty="0"/>
              <a:t>G.S. 113A-64.2(a</a:t>
            </a:r>
            <a:r>
              <a:rPr lang="en-US" dirty="0" smtClean="0"/>
              <a:t>) requires party to waive right to a contested case</a:t>
            </a:r>
            <a:endParaRPr lang="en-US" dirty="0"/>
          </a:p>
          <a:p>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70" t="28217" r="4117" b="60439"/>
          <a:stretch/>
        </p:blipFill>
        <p:spPr bwMode="auto">
          <a:xfrm>
            <a:off x="533400" y="3048000"/>
            <a:ext cx="8391582" cy="1351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96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12919</TotalTime>
  <Words>3028</Words>
  <Application>Microsoft Office PowerPoint</Application>
  <PresentationFormat>On-screen Show (4:3)</PresentationFormat>
  <Paragraphs>102</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2015-2016 Amendments to the SPCA</vt:lpstr>
      <vt:lpstr>2014 Amendments: Where are they now?</vt:lpstr>
      <vt:lpstr>2015 changes to SPCA</vt:lpstr>
      <vt:lpstr>SCC remission prior to 2015</vt:lpstr>
      <vt:lpstr>PowerPoint Presentation</vt:lpstr>
      <vt:lpstr>Remissions H97 Section 14.26 </vt:lpstr>
      <vt:lpstr>PowerPoint Presentation</vt:lpstr>
      <vt:lpstr>    CMS Waiver</vt:lpstr>
      <vt:lpstr>SCC Waiver</vt:lpstr>
      <vt:lpstr>Remissions package</vt:lpstr>
      <vt:lpstr>PowerPoint Presentation</vt:lpstr>
      <vt:lpstr>2016 Appropriations (SL 2016-94)</vt:lpstr>
      <vt:lpstr>Highlights- SL 2016-94 Section 14.13</vt:lpstr>
      <vt:lpstr>Jordan/Falls Lake Rules SL 2016-94</vt:lpstr>
      <vt:lpstr>S160 (SL 2016-33)</vt:lpstr>
      <vt:lpstr>2017-2018 Session </vt:lpstr>
      <vt:lpstr>PowerPoint Presentation</vt:lpstr>
      <vt:lpstr>NC Farm Act 2016 S770 SL 2016-113 Section 14  </vt:lpstr>
    </vt:vector>
  </TitlesOfParts>
  <Company>NC Department of Justice IT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2015-16 Amendments to the SPCA</dc:title>
  <dc:creator>ITD</dc:creator>
  <cp:lastModifiedBy>ITD</cp:lastModifiedBy>
  <cp:revision>62</cp:revision>
  <cp:lastPrinted>2017-03-28T19:35:47Z</cp:lastPrinted>
  <dcterms:created xsi:type="dcterms:W3CDTF">2017-03-16T20:11:19Z</dcterms:created>
  <dcterms:modified xsi:type="dcterms:W3CDTF">2017-03-29T09:38:34Z</dcterms:modified>
</cp:coreProperties>
</file>