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9"/>
  </p:notesMasterIdLst>
  <p:handoutMasterIdLst>
    <p:handoutMasterId r:id="rId30"/>
  </p:handoutMasterIdLst>
  <p:sldIdLst>
    <p:sldId id="256" r:id="rId5"/>
    <p:sldId id="358" r:id="rId6"/>
    <p:sldId id="386" r:id="rId7"/>
    <p:sldId id="374" r:id="rId8"/>
    <p:sldId id="379" r:id="rId9"/>
    <p:sldId id="378" r:id="rId10"/>
    <p:sldId id="377" r:id="rId11"/>
    <p:sldId id="383" r:id="rId12"/>
    <p:sldId id="380" r:id="rId13"/>
    <p:sldId id="382" r:id="rId14"/>
    <p:sldId id="375" r:id="rId15"/>
    <p:sldId id="373" r:id="rId16"/>
    <p:sldId id="376" r:id="rId17"/>
    <p:sldId id="360" r:id="rId18"/>
    <p:sldId id="370" r:id="rId19"/>
    <p:sldId id="371" r:id="rId20"/>
    <p:sldId id="385" r:id="rId21"/>
    <p:sldId id="365" r:id="rId22"/>
    <p:sldId id="340" r:id="rId23"/>
    <p:sldId id="342" r:id="rId24"/>
    <p:sldId id="384" r:id="rId25"/>
    <p:sldId id="349" r:id="rId26"/>
    <p:sldId id="369" r:id="rId27"/>
    <p:sldId id="357" r:id="rId2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0E8"/>
    <a:srgbClr val="FF0066"/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5931" autoAdjust="0"/>
  </p:normalViewPr>
  <p:slideViewPr>
    <p:cSldViewPr snapToGrid="0">
      <p:cViewPr varScale="1">
        <p:scale>
          <a:sx n="115" d="100"/>
          <a:sy n="115" d="100"/>
        </p:scale>
        <p:origin x="126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02"/>
    </p:cViewPr>
  </p:sorterViewPr>
  <p:notesViewPr>
    <p:cSldViewPr snapToGrid="0">
      <p:cViewPr varScale="1">
        <p:scale>
          <a:sx n="75" d="100"/>
          <a:sy n="75" d="100"/>
        </p:scale>
        <p:origin x="293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88815-1B87-4EAD-A2A9-ED9B199850DA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25EF6-0E6B-4256-9C4F-8B63C9A03F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35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3/6/2020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23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75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6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72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77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0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5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7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4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84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80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0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8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ocs.deq.nc.gov/WaterResources/" TargetMode="External"/><Relationship Id="rId2" Type="http://schemas.openxmlformats.org/officeDocument/2006/relationships/hyperlink" Target="http://www.deq.nc.gov/sw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1987" y="3091448"/>
            <a:ext cx="10635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NCDEQ Stormwater Program: NPDES </a:t>
            </a:r>
            <a:r>
              <a:rPr lang="en-US" sz="3200" b="1" dirty="0"/>
              <a:t>MS4 </a:t>
            </a:r>
            <a:r>
              <a:rPr lang="en-US" sz="3200" b="1" dirty="0" smtClean="0"/>
              <a:t>Permitting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278585" y="3910693"/>
            <a:ext cx="235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February 2020</a:t>
            </a:r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" y="116789"/>
            <a:ext cx="998101" cy="998101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1477736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TMDLs &amp;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WLAs: The Only Time You Don’t Want Pie!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72EEE-19E6-4B2B-A73D-D2BC4DB1094F}"/>
              </a:ext>
            </a:extLst>
          </p:cNvPr>
          <p:cNvSpPr txBox="1"/>
          <p:nvPr/>
        </p:nvSpPr>
        <p:spPr>
          <a:xfrm>
            <a:off x="1074651" y="2532772"/>
            <a:ext cx="383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TMDL is the whole pie.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3E1E1C-5CB0-40C8-A2A3-927F0EFAE23D}"/>
              </a:ext>
            </a:extLst>
          </p:cNvPr>
          <p:cNvSpPr txBox="1"/>
          <p:nvPr/>
        </p:nvSpPr>
        <p:spPr>
          <a:xfrm>
            <a:off x="7219899" y="2508671"/>
            <a:ext cx="395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 WLA is the slices of pie.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FB539B-7488-4C29-A151-8FFDAAF64084}"/>
              </a:ext>
            </a:extLst>
          </p:cNvPr>
          <p:cNvSpPr txBox="1"/>
          <p:nvPr/>
        </p:nvSpPr>
        <p:spPr>
          <a:xfrm>
            <a:off x="8450664" y="5536642"/>
            <a:ext cx="3636561" cy="954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0FB11C9-FA96-4F95-8E3F-229FD774A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24" y="2967057"/>
            <a:ext cx="5775601" cy="34575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9ED1CB-E5B7-47FC-B3BA-849D6D6FAB92}"/>
              </a:ext>
            </a:extLst>
          </p:cNvPr>
          <p:cNvSpPr txBox="1"/>
          <p:nvPr/>
        </p:nvSpPr>
        <p:spPr>
          <a:xfrm>
            <a:off x="886204" y="1288383"/>
            <a:ext cx="4212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/>
              <a:t>Total Maximum Daily </a:t>
            </a:r>
            <a:r>
              <a:rPr lang="en-US" b="1" i="1" u="sng" dirty="0" smtClean="0"/>
              <a:t>Load (TMDL)</a:t>
            </a:r>
          </a:p>
          <a:p>
            <a:pPr algn="ctr"/>
            <a:r>
              <a:rPr lang="en-US" i="1" dirty="0" smtClean="0"/>
              <a:t>The total amount of a pollutant that a specific waterbody can handle.</a:t>
            </a:r>
            <a:endParaRPr lang="en-US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DA7543-F9C9-480F-A31B-570180739465}"/>
              </a:ext>
            </a:extLst>
          </p:cNvPr>
          <p:cNvSpPr txBox="1"/>
          <p:nvPr/>
        </p:nvSpPr>
        <p:spPr>
          <a:xfrm>
            <a:off x="6969717" y="1292883"/>
            <a:ext cx="4459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/>
              <a:t>Waste Load </a:t>
            </a:r>
            <a:r>
              <a:rPr lang="en-US" b="1" i="1" u="sng" dirty="0" smtClean="0"/>
              <a:t>Allocation (WLA)</a:t>
            </a:r>
          </a:p>
          <a:p>
            <a:pPr algn="ctr"/>
            <a:r>
              <a:rPr lang="en-US" i="1" dirty="0" smtClean="0"/>
              <a:t>How much each primary source of the pollutant can contribute to the water body.</a:t>
            </a:r>
            <a:endParaRPr lang="en-US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F60033-91A8-4475-832F-00BA365AE657}"/>
              </a:ext>
            </a:extLst>
          </p:cNvPr>
          <p:cNvSpPr txBox="1"/>
          <p:nvPr/>
        </p:nvSpPr>
        <p:spPr>
          <a:xfrm>
            <a:off x="0" y="4533218"/>
            <a:ext cx="4572921" cy="954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4659FAD7-C3DD-456F-A33A-420EC84C4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" y="2986658"/>
            <a:ext cx="5775601" cy="34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1120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0288" y="1791608"/>
            <a:ext cx="11237373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Fund the Stormwater Management Program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Implement a Comprehensive Stormwater Management Plan (SWMP) 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Document Program Implementation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Report Annually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Obtain a New Permit Every 5 Years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Six </a:t>
            </a:r>
            <a:r>
              <a:rPr lang="en-US" sz="2400" b="1" dirty="0"/>
              <a:t>Minimum Control </a:t>
            </a:r>
            <a:r>
              <a:rPr lang="en-US" sz="2400" b="1" dirty="0" smtClean="0"/>
              <a:t>Measures / Program Areas</a:t>
            </a:r>
            <a:endParaRPr lang="en-US" sz="2400" b="1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411740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NPDES MS4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Permit Requirements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116789"/>
            <a:ext cx="998101" cy="9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1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1430" y="1617972"/>
            <a:ext cx="881914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/>
              <a:t>Public Education &amp; Outreach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/>
              <a:t>Public Involvement &amp; Participation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/>
              <a:t>Illicit Discharge Detection &amp; Elimination (IDDE)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/>
              <a:t>Construction Site Runoff </a:t>
            </a:r>
            <a:r>
              <a:rPr lang="en-US" sz="2400" b="1" dirty="0" smtClean="0"/>
              <a:t>Controls</a:t>
            </a:r>
            <a:endParaRPr lang="en-US" sz="2400" b="1" dirty="0"/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/>
              <a:t>Post-Construction Site Runoff Controls (PC</a:t>
            </a:r>
            <a:r>
              <a:rPr lang="en-US" sz="2400" b="1" dirty="0" smtClean="0"/>
              <a:t>)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 smtClean="0"/>
              <a:t>Pollution </a:t>
            </a:r>
            <a:r>
              <a:rPr lang="en-US" sz="2400" b="1" dirty="0"/>
              <a:t>Prevention &amp; Good Housekeeping for Municipal Operations (</a:t>
            </a:r>
            <a:r>
              <a:rPr lang="en-US" sz="2400" b="1" cap="all" dirty="0"/>
              <a:t>PP/GH)</a:t>
            </a:r>
            <a:endParaRPr lang="en-US" sz="2400" b="1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F5941A6-5927-4EA4-8B75-22594C586DF8}"/>
              </a:ext>
            </a:extLst>
          </p:cNvPr>
          <p:cNvSpPr txBox="1">
            <a:spLocks/>
          </p:cNvSpPr>
          <p:nvPr/>
        </p:nvSpPr>
        <p:spPr>
          <a:xfrm>
            <a:off x="1411739" y="277282"/>
            <a:ext cx="10616137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Six Required Minimum Control Measures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E8ED0-8B82-45FC-95E7-66A35F97E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116789"/>
            <a:ext cx="998101" cy="998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778" y="2126999"/>
            <a:ext cx="2279468" cy="2208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73032" y="4351561"/>
            <a:ext cx="1796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Image by City of South </a:t>
            </a:r>
            <a:r>
              <a:rPr lang="en-US" sz="800" i="1" dirty="0"/>
              <a:t>P</a:t>
            </a:r>
            <a:r>
              <a:rPr lang="en-US" sz="800" i="1" dirty="0" smtClean="0"/>
              <a:t>ortland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100022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1120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284" y="1437274"/>
            <a:ext cx="944335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u="sng" dirty="0"/>
              <a:t>Pollution Prevention &amp; Good </a:t>
            </a:r>
            <a:r>
              <a:rPr lang="en-US" sz="2400" b="1" u="sng" dirty="0" smtClean="0"/>
              <a:t>Housekeeping for:</a:t>
            </a:r>
            <a:endParaRPr lang="en-US" sz="2400" b="1" u="sng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Municipal “Industrial” </a:t>
            </a:r>
            <a:r>
              <a:rPr lang="en-US" sz="2400" b="1" dirty="0" smtClean="0"/>
              <a:t>Facilities </a:t>
            </a:r>
            <a:r>
              <a:rPr lang="en-US" sz="2000" b="1" dirty="0" smtClean="0"/>
              <a:t>(</a:t>
            </a:r>
            <a:r>
              <a:rPr lang="en-US" sz="2000" b="1" dirty="0"/>
              <a:t>and maybe a general stormwater permit </a:t>
            </a:r>
            <a:r>
              <a:rPr lang="en-US" sz="2000" b="1" dirty="0" smtClean="0"/>
              <a:t>too!)</a:t>
            </a:r>
            <a:endParaRPr lang="en-US" sz="20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Spill Response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MS4 </a:t>
            </a:r>
            <a:r>
              <a:rPr lang="en-US" sz="2000" b="1" dirty="0"/>
              <a:t>(collection system)</a:t>
            </a:r>
            <a:r>
              <a:rPr lang="en-US" sz="2400" b="1" dirty="0"/>
              <a:t> O&amp;M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O&amp;M of Municipal </a:t>
            </a:r>
            <a:r>
              <a:rPr lang="en-US" sz="2400" b="1" dirty="0"/>
              <a:t>Stormwater Control Measures (SCMs) </a:t>
            </a:r>
            <a:endParaRPr lang="en-US" sz="2400" b="1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Pesticide</a:t>
            </a:r>
            <a:r>
              <a:rPr lang="en-US" sz="2400" b="1" dirty="0"/>
              <a:t>, Herbicide &amp; Fertilizer Management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Vehicle &amp; Equipment Maintenance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Pavement Management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" y="116789"/>
            <a:ext cx="998101" cy="998101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7B9E8E53-9898-45BA-9436-FA75FAB19FDF}"/>
              </a:ext>
            </a:extLst>
          </p:cNvPr>
          <p:cNvSpPr txBox="1">
            <a:spLocks/>
          </p:cNvSpPr>
          <p:nvPr/>
        </p:nvSpPr>
        <p:spPr>
          <a:xfrm>
            <a:off x="1411740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PP/GH:  Minimum Control Measure #6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F4FD54-DD39-4053-9186-56FC1DB3F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2" y="116789"/>
            <a:ext cx="998101" cy="9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74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1120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5269" y="1599461"/>
            <a:ext cx="664437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cap="small" dirty="0"/>
              <a:t>Goal 1:  An Efficient &amp; Compliant MS4 Program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/>
              <a:t>Restructured </a:t>
            </a:r>
            <a:r>
              <a:rPr lang="en-US" sz="2000" b="1" dirty="0" smtClean="0"/>
              <a:t>DEQ’s MS4 </a:t>
            </a:r>
            <a:r>
              <a:rPr lang="en-US" sz="2000" b="1" dirty="0"/>
              <a:t>Program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/>
              <a:t>Created an Informative </a:t>
            </a:r>
            <a:r>
              <a:rPr lang="en-US" sz="2000" b="1" dirty="0"/>
              <a:t>Web Page 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/>
              <a:t>Standardized Tools &amp; Processes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/>
              <a:t>Provided Outreach</a:t>
            </a:r>
            <a:r>
              <a:rPr lang="en-US" sz="2000" b="1" dirty="0"/>
              <a:t>, Training &amp; Technical Support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000" b="1" dirty="0" smtClean="0"/>
              <a:t>Published a 5-Year Audit </a:t>
            </a:r>
            <a:r>
              <a:rPr lang="en-US" sz="2000" b="1" dirty="0"/>
              <a:t>Schedule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Compliant MS4s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/>
              <a:t>Happy </a:t>
            </a:r>
            <a:r>
              <a:rPr lang="en-US" sz="2000" b="1" dirty="0" smtClean="0"/>
              <a:t>EPA</a:t>
            </a:r>
            <a:endParaRPr lang="en-US" sz="2000" b="1" dirty="0"/>
          </a:p>
        </p:txBody>
      </p:sp>
      <p:sp useBgFill="1">
        <p:nvSpPr>
          <p:cNvPr id="3" name="TextBox 2"/>
          <p:cNvSpPr txBox="1"/>
          <p:nvPr/>
        </p:nvSpPr>
        <p:spPr>
          <a:xfrm>
            <a:off x="2847975" y="5451050"/>
            <a:ext cx="1680324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600" i="1" dirty="0"/>
              <a:t>Image by msdresponsibility.com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5521591-021D-4018-9944-69AC0AC1486F}"/>
              </a:ext>
            </a:extLst>
          </p:cNvPr>
          <p:cNvSpPr txBox="1">
            <a:spLocks/>
          </p:cNvSpPr>
          <p:nvPr/>
        </p:nvSpPr>
        <p:spPr>
          <a:xfrm>
            <a:off x="1411740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EPA / NCDEQ MS4 Compliance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Initiative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51089A-4610-41D9-A74D-58FC7E7EF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116789"/>
            <a:ext cx="998101" cy="998101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1B99D4F-8470-4ACE-A2DE-DFB4F9BD9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4" y="1852554"/>
            <a:ext cx="3863197" cy="359849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0293159">
            <a:off x="4394089" y="4924131"/>
            <a:ext cx="1401629" cy="835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0191073">
            <a:off x="3862275" y="5281773"/>
            <a:ext cx="1943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600" b="1" dirty="0" smtClean="0"/>
              <a:t>2020</a:t>
            </a:r>
            <a:endParaRPr lang="en-US" sz="1600" b="1" dirty="0"/>
          </a:p>
        </p:txBody>
      </p:sp>
      <p:sp>
        <p:nvSpPr>
          <p:cNvPr id="12" name="Right Arrow 11"/>
          <p:cNvSpPr/>
          <p:nvPr/>
        </p:nvSpPr>
        <p:spPr>
          <a:xfrm rot="20293159">
            <a:off x="3918734" y="1683524"/>
            <a:ext cx="1401629" cy="835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191073">
            <a:off x="3386920" y="2041166"/>
            <a:ext cx="1943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1600" b="1" dirty="0" smtClean="0"/>
              <a:t>2018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8195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1120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17" name="TextBox 16"/>
          <p:cNvSpPr txBox="1"/>
          <p:nvPr/>
        </p:nvSpPr>
        <p:spPr>
          <a:xfrm rot="21162313">
            <a:off x="2525950" y="2120194"/>
            <a:ext cx="1027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COMPLIANCE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75" y="4577077"/>
            <a:ext cx="9350724" cy="1431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 smtClean="0"/>
              <a:t>DON’T WANT TO TAKE ADVANTAGE OF THIS ONE-TIME OFFER?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permit term = mandatory compliance 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Maximum </a:t>
            </a:r>
            <a:r>
              <a:rPr lang="en-US" dirty="0"/>
              <a:t>civil penalty is $37,500 per day for each violation.</a:t>
            </a:r>
          </a:p>
          <a:p>
            <a:pPr algn="ctr">
              <a:spcBef>
                <a:spcPts val="600"/>
              </a:spcBef>
            </a:pPr>
            <a:r>
              <a:rPr lang="en-US" dirty="0"/>
              <a:t>Maximum criminal penalty is $25,000 per day of violation and/or 1 year imprisonment.</a:t>
            </a:r>
          </a:p>
        </p:txBody>
      </p:sp>
      <p:pic>
        <p:nvPicPr>
          <p:cNvPr id="7" name="Picture 6" descr="A red and white sign&#10;&#10;Description automatically generated">
            <a:extLst>
              <a:ext uri="{FF2B5EF4-FFF2-40B4-BE49-F238E27FC236}">
                <a16:creationId xmlns:a16="http://schemas.microsoft.com/office/drawing/2014/main" id="{6A86A4F5-D621-49AD-AEC1-7BCE17F6A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05" y="1035281"/>
            <a:ext cx="7058025" cy="1743075"/>
          </a:xfrm>
          <a:prstGeom prst="rect">
            <a:avLst/>
          </a:prstGeom>
        </p:spPr>
      </p:pic>
      <p:sp>
        <p:nvSpPr>
          <p:cNvPr id="20" name="Explosion: 8 Points 19">
            <a:extLst>
              <a:ext uri="{FF2B5EF4-FFF2-40B4-BE49-F238E27FC236}">
                <a16:creationId xmlns:a16="http://schemas.microsoft.com/office/drawing/2014/main" id="{72128552-1431-4198-93E0-084FFF448C35}"/>
              </a:ext>
            </a:extLst>
          </p:cNvPr>
          <p:cNvSpPr/>
          <p:nvPr/>
        </p:nvSpPr>
        <p:spPr>
          <a:xfrm rot="1062496">
            <a:off x="7819239" y="1125881"/>
            <a:ext cx="4196669" cy="2881203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7EFD28-76BA-4CC8-8393-8CC6DA3DC60A}"/>
              </a:ext>
            </a:extLst>
          </p:cNvPr>
          <p:cNvSpPr txBox="1"/>
          <p:nvPr/>
        </p:nvSpPr>
        <p:spPr>
          <a:xfrm rot="1505988">
            <a:off x="8488458" y="2001972"/>
            <a:ext cx="2723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GET ANOTHER 5 YEARS TO COME INTO COMPLIANCE!</a:t>
            </a:r>
            <a:endParaRPr lang="en-US" sz="2000" b="1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18F659-59F2-405D-BE71-F07B83E6B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116789"/>
            <a:ext cx="998101" cy="998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55" y="3263449"/>
            <a:ext cx="9561318" cy="1071185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A5521591-021D-4018-9944-69AC0AC1486F}"/>
              </a:ext>
            </a:extLst>
          </p:cNvPr>
          <p:cNvSpPr txBox="1">
            <a:spLocks/>
          </p:cNvSpPr>
          <p:nvPr/>
        </p:nvSpPr>
        <p:spPr>
          <a:xfrm>
            <a:off x="1411740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EPA / NCDEQ MS4 Compliance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Initiative</a:t>
            </a:r>
          </a:p>
        </p:txBody>
      </p:sp>
    </p:spTree>
    <p:extLst>
      <p:ext uri="{BB962C8B-B14F-4D97-AF65-F5344CB8AC3E}">
        <p14:creationId xmlns:p14="http://schemas.microsoft.com/office/powerpoint/2010/main" val="1551093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1120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713296"/>
              </p:ext>
            </p:extLst>
          </p:nvPr>
        </p:nvGraphicFramePr>
        <p:xfrm>
          <a:off x="206826" y="1432374"/>
          <a:ext cx="11819166" cy="44339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39722">
                  <a:extLst>
                    <a:ext uri="{9D8B030D-6E8A-4147-A177-3AD203B41FA5}">
                      <a16:colId xmlns:a16="http://schemas.microsoft.com/office/drawing/2014/main" val="582619830"/>
                    </a:ext>
                  </a:extLst>
                </a:gridCol>
                <a:gridCol w="3939722">
                  <a:extLst>
                    <a:ext uri="{9D8B030D-6E8A-4147-A177-3AD203B41FA5}">
                      <a16:colId xmlns:a16="http://schemas.microsoft.com/office/drawing/2014/main" val="4203831456"/>
                    </a:ext>
                  </a:extLst>
                </a:gridCol>
                <a:gridCol w="3939722">
                  <a:extLst>
                    <a:ext uri="{9D8B030D-6E8A-4147-A177-3AD203B41FA5}">
                      <a16:colId xmlns:a16="http://schemas.microsoft.com/office/drawing/2014/main" val="2874394591"/>
                    </a:ext>
                  </a:extLst>
                </a:gridCol>
              </a:tblGrid>
              <a:tr h="1477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dirty="0"/>
                        <a:t>Notice of Compliance (NOC)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Notice of Deficiency (NOD)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Notice of Violation (NOV)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04240"/>
                  </a:ext>
                </a:extLst>
              </a:tr>
              <a:tr h="1477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489396"/>
                  </a:ext>
                </a:extLst>
              </a:tr>
              <a:tr h="1477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36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24</a:t>
                      </a:r>
                      <a:endParaRPr lang="en-US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82791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3" y="3012634"/>
            <a:ext cx="2240201" cy="12877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29" y="3012634"/>
            <a:ext cx="2270760" cy="12877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378" y="3002368"/>
            <a:ext cx="1728564" cy="1287780"/>
          </a:xfrm>
          <a:prstGeom prst="rect">
            <a:avLst/>
          </a:prstGeom>
        </p:spPr>
      </p:pic>
      <p:sp useBgFill="1">
        <p:nvSpPr>
          <p:cNvPr id="3" name="TextBox 2"/>
          <p:cNvSpPr txBox="1"/>
          <p:nvPr/>
        </p:nvSpPr>
        <p:spPr>
          <a:xfrm>
            <a:off x="1917458" y="4105482"/>
            <a:ext cx="1399851" cy="1846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sz="600" i="1" dirty="0"/>
              <a:t>Image by Redbubble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9378" y="5872714"/>
            <a:ext cx="2936422" cy="6342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775" y="6215676"/>
            <a:ext cx="38304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6826" y="6025591"/>
            <a:ext cx="1181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all" dirty="0" smtClean="0"/>
              <a:t>** Plus ANOTHER 5 </a:t>
            </a:r>
            <a:r>
              <a:rPr lang="en-US" sz="2400" b="1" cap="all" dirty="0"/>
              <a:t>pending a </a:t>
            </a:r>
            <a:r>
              <a:rPr lang="en-US" sz="2400" b="1" cap="all" dirty="0" smtClean="0"/>
              <a:t>decision **</a:t>
            </a:r>
            <a:endParaRPr lang="en-US" sz="2400" b="1" cap="all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EF784393-3526-4023-AE3D-E4887D125BEA}"/>
              </a:ext>
            </a:extLst>
          </p:cNvPr>
          <p:cNvSpPr txBox="1">
            <a:spLocks/>
          </p:cNvSpPr>
          <p:nvPr/>
        </p:nvSpPr>
        <p:spPr>
          <a:xfrm>
            <a:off x="1411740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MS4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Compliance Audit Outcomes  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(Through Feb. 2020)</a:t>
            </a:r>
            <a:endParaRPr lang="en-US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E58FF9-5D54-438C-A98B-B63CB369DB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116789"/>
            <a:ext cx="998101" cy="9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1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1429" y="1617972"/>
            <a:ext cx="80680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 smtClean="0"/>
              <a:t>Lack of Documentation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If you can’t prove it, it didn’t happen!</a:t>
            </a:r>
          </a:p>
          <a:p>
            <a:pPr lvl="2">
              <a:spcAft>
                <a:spcPts val="1800"/>
              </a:spcAft>
            </a:pPr>
            <a:endParaRPr lang="en-US" sz="2000" b="1" dirty="0" smtClean="0"/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 smtClean="0"/>
              <a:t>Incomplete MS4 Mapping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All major outfalls should already be mapped!</a:t>
            </a:r>
          </a:p>
          <a:p>
            <a:pPr lvl="2">
              <a:spcAft>
                <a:spcPts val="1800"/>
              </a:spcAft>
            </a:pPr>
            <a:endParaRPr lang="en-US" sz="2000" b="1" dirty="0" smtClean="0"/>
          </a:p>
          <a:p>
            <a:pPr marL="914400" lvl="1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 smtClean="0"/>
              <a:t>Reactive Illicit Discharge Programs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MS4s are required to </a:t>
            </a:r>
            <a:r>
              <a:rPr lang="en-US" sz="2000" b="1" u="sng" dirty="0" smtClean="0"/>
              <a:t>proactively</a:t>
            </a:r>
            <a:r>
              <a:rPr lang="en-US" sz="2000" b="1" dirty="0" smtClean="0"/>
              <a:t> find and eliminate illicit discharges!</a:t>
            </a:r>
            <a:endParaRPr lang="en-US" sz="2000" b="1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F5941A6-5927-4EA4-8B75-22594C586DF8}"/>
              </a:ext>
            </a:extLst>
          </p:cNvPr>
          <p:cNvSpPr txBox="1">
            <a:spLocks/>
          </p:cNvSpPr>
          <p:nvPr/>
        </p:nvSpPr>
        <p:spPr>
          <a:xfrm>
            <a:off x="1411739" y="277282"/>
            <a:ext cx="10616137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Top 3 Compliance Deficiencies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E8ED0-8B82-45FC-95E7-66A35F97E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116789"/>
            <a:ext cx="998101" cy="998101"/>
          </a:xfrm>
          <a:prstGeom prst="rect">
            <a:avLst/>
          </a:prstGeom>
        </p:spPr>
      </p:pic>
      <p:pic>
        <p:nvPicPr>
          <p:cNvPr id="3074" name="Picture 2" descr="Image result for compliance deficienc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4264">
            <a:off x="7275512" y="1870377"/>
            <a:ext cx="4601570" cy="24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037915">
            <a:off x="8545006" y="4112665"/>
            <a:ext cx="1796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Image by Smartsheet.com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2636870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20730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502" y="1675845"/>
            <a:ext cx="1122760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/>
              <a:t>A NOC is issued to MS4s that have nothing or just a few small things to fix</a:t>
            </a:r>
          </a:p>
          <a:p>
            <a:pPr>
              <a:spcAft>
                <a:spcPts val="1800"/>
              </a:spcAft>
            </a:pPr>
            <a:endParaRPr lang="en-US" sz="2400" b="1" dirty="0"/>
          </a:p>
          <a:p>
            <a:pPr>
              <a:spcAft>
                <a:spcPts val="1800"/>
              </a:spcAft>
            </a:pPr>
            <a:r>
              <a:rPr lang="en-US" sz="2400" b="1" dirty="0" smtClean="0"/>
              <a:t>The </a:t>
            </a:r>
            <a:r>
              <a:rPr lang="en-US" sz="2400" b="1" dirty="0"/>
              <a:t>NOC requires the permittee to do 2 things:</a:t>
            </a:r>
          </a:p>
          <a:p>
            <a:pPr marL="85725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/>
              <a:t>Submit a Draft </a:t>
            </a:r>
            <a:r>
              <a:rPr lang="en-US" sz="2400" b="1" dirty="0" smtClean="0"/>
              <a:t>Stormwater Management Plan (SWMP) </a:t>
            </a:r>
            <a:r>
              <a:rPr lang="en-US" sz="2400" b="1" dirty="0"/>
              <a:t>(120 days)</a:t>
            </a:r>
          </a:p>
          <a:p>
            <a:pPr marL="85725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/>
              <a:t>Submit a permit renewal application once DEQ &amp; MS4 concur on the Draft SWMP (30 days)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4CAB-E7A7-4405-B5A6-4BD084587AA4}"/>
              </a:ext>
            </a:extLst>
          </p:cNvPr>
          <p:cNvSpPr txBox="1">
            <a:spLocks/>
          </p:cNvSpPr>
          <p:nvPr/>
        </p:nvSpPr>
        <p:spPr>
          <a:xfrm>
            <a:off x="1411740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Notice of Compliance (NOC)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5DB03-D262-499C-BCD0-B51938C61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116789"/>
            <a:ext cx="998101" cy="998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665">
            <a:off x="10113374" y="116143"/>
            <a:ext cx="1207052" cy="12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4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20730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4051" y="1663359"/>
            <a:ext cx="11398027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b="1" dirty="0" smtClean="0"/>
              <a:t>A NOD is issued to MS4s that have several little things or one big thing to fix.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/>
              <a:t>The </a:t>
            </a:r>
            <a:r>
              <a:rPr lang="en-US" sz="2400" b="1" dirty="0"/>
              <a:t>NOD is a NOC + 2 additional things:</a:t>
            </a:r>
          </a:p>
          <a:p>
            <a:pPr marL="85725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Submit a written response to the Notice (30 days)</a:t>
            </a:r>
          </a:p>
          <a:p>
            <a:pPr marL="85725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Conduct a self-audit </a:t>
            </a:r>
            <a:r>
              <a:rPr lang="en-US" sz="2400" b="1" dirty="0" smtClean="0">
                <a:solidFill>
                  <a:srgbClr val="C00000"/>
                </a:solidFill>
              </a:rPr>
              <a:t>of whatever DEQ didn’t audit (120 </a:t>
            </a:r>
            <a:r>
              <a:rPr lang="en-US" sz="2400" b="1" dirty="0">
                <a:solidFill>
                  <a:srgbClr val="C00000"/>
                </a:solidFill>
              </a:rPr>
              <a:t>days)</a:t>
            </a:r>
          </a:p>
          <a:p>
            <a:pPr marL="85725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/>
              <a:t>Submit a Draft SWMP (120 days)</a:t>
            </a:r>
          </a:p>
          <a:p>
            <a:pPr marL="85725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/>
              <a:t>Submit a permit renewal application once DEQ &amp; MS4 concur on the Draft SWMP(30 days)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774ADEE-42B0-4B2F-8E29-2399FA4F1CF8}"/>
              </a:ext>
            </a:extLst>
          </p:cNvPr>
          <p:cNvSpPr txBox="1">
            <a:spLocks/>
          </p:cNvSpPr>
          <p:nvPr/>
        </p:nvSpPr>
        <p:spPr>
          <a:xfrm>
            <a:off x="1411740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Notice of Deficiency (NOD)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2EC8E4-A61A-4C17-9DB2-433408E4D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116789"/>
            <a:ext cx="998101" cy="998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764">
            <a:off x="10329618" y="184227"/>
            <a:ext cx="1256777" cy="11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0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1120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284" y="1975769"/>
            <a:ext cx="482509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What is Stormwater?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NPDES </a:t>
            </a:r>
            <a:r>
              <a:rPr lang="en-US" sz="2400" b="1" dirty="0"/>
              <a:t>MS4 Program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NPDES MS4 </a:t>
            </a:r>
            <a:r>
              <a:rPr lang="en-US" sz="2400" b="1" dirty="0"/>
              <a:t>Permits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Compliance Initiative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Tools &amp; Resources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68" y="1681354"/>
            <a:ext cx="3946011" cy="3495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CE09FB-3E5E-496E-B68B-B6B22D317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" y="116789"/>
            <a:ext cx="998101" cy="998101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9AC14824-32CD-4843-B18E-C2843E68F71E}"/>
              </a:ext>
            </a:extLst>
          </p:cNvPr>
          <p:cNvSpPr txBox="1">
            <a:spLocks/>
          </p:cNvSpPr>
          <p:nvPr/>
        </p:nvSpPr>
        <p:spPr>
          <a:xfrm>
            <a:off x="1477736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Presentation Overview</a:t>
            </a:r>
          </a:p>
        </p:txBody>
      </p:sp>
    </p:spTree>
    <p:extLst>
      <p:ext uri="{BB962C8B-B14F-4D97-AF65-F5344CB8AC3E}">
        <p14:creationId xmlns:p14="http://schemas.microsoft.com/office/powerpoint/2010/main" val="1085768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20730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54A499C-8A4B-4411-9005-E26E8BCC247E}"/>
              </a:ext>
            </a:extLst>
          </p:cNvPr>
          <p:cNvSpPr txBox="1">
            <a:spLocks/>
          </p:cNvSpPr>
          <p:nvPr/>
        </p:nvSpPr>
        <p:spPr>
          <a:xfrm>
            <a:off x="1411740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Notice of Violation (NOV)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262D4E-0C9E-4787-A9DA-9FBAC7679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116789"/>
            <a:ext cx="998101" cy="998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553">
            <a:off x="10385088" y="107962"/>
            <a:ext cx="1099101" cy="1314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76657" y="5421086"/>
            <a:ext cx="2955472" cy="11103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281" y="1504420"/>
            <a:ext cx="116405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2400" b="1" dirty="0" smtClean="0"/>
              <a:t>A NOV is issued to MS4s that have major issues with their program.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/>
              <a:t>The </a:t>
            </a:r>
            <a:r>
              <a:rPr lang="en-US" sz="2400" b="1" dirty="0"/>
              <a:t>NOV is a NOD + 1 more thing:</a:t>
            </a:r>
          </a:p>
          <a:p>
            <a:pPr marL="85725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/>
              <a:t>Submit a written response to the Notice (30 days)</a:t>
            </a:r>
          </a:p>
          <a:p>
            <a:pPr marL="85725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Adopt a Council Resolution demonstrating support for a compliant stormwater program (60 days)</a:t>
            </a:r>
          </a:p>
          <a:p>
            <a:pPr marL="85725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/>
              <a:t>Conduct a self-audit of </a:t>
            </a:r>
            <a:r>
              <a:rPr lang="en-US" sz="2000" dirty="0" smtClean="0"/>
              <a:t>whatever DEQ didn’t audit </a:t>
            </a:r>
            <a:r>
              <a:rPr lang="en-US" sz="2000" dirty="0"/>
              <a:t>(120 days)</a:t>
            </a:r>
          </a:p>
          <a:p>
            <a:pPr marL="85725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/>
              <a:t>Submit a Draft SWMP (120 days)</a:t>
            </a:r>
          </a:p>
          <a:p>
            <a:pPr marL="85725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/>
              <a:t>Submit </a:t>
            </a:r>
            <a:r>
              <a:rPr lang="en-US" sz="2000" dirty="0" smtClean="0"/>
              <a:t>a permit renewal application </a:t>
            </a:r>
            <a:r>
              <a:rPr lang="en-US" sz="2000" dirty="0"/>
              <a:t>once DEQ &amp; MS4 concur on the Draft SWMP (30 days)</a:t>
            </a:r>
          </a:p>
        </p:txBody>
      </p:sp>
    </p:spTree>
    <p:extLst>
      <p:ext uri="{BB962C8B-B14F-4D97-AF65-F5344CB8AC3E}">
        <p14:creationId xmlns:p14="http://schemas.microsoft.com/office/powerpoint/2010/main" val="3570828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538245"/>
            <a:ext cx="11059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2400" b="1" dirty="0" smtClean="0"/>
              <a:t>Acknowledgement that the city/town: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Is in it’s 3</a:t>
            </a:r>
            <a:r>
              <a:rPr lang="en-US" sz="2400" b="1" baseline="30000" dirty="0" smtClean="0"/>
              <a:t>rd</a:t>
            </a:r>
            <a:r>
              <a:rPr lang="en-US" sz="2400" b="1" dirty="0" smtClean="0"/>
              <a:t> permit term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Received a Notice of Violation (NOV) from NCDEQ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Must comply with the NOV &amp; permit requirements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Is required to provide adequate program funding and staffing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Will receive enforcement penalties for not complying with the NOV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Could also be subject to enforcement by EPA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F5941A6-5927-4EA4-8B75-22594C586DF8}"/>
              </a:ext>
            </a:extLst>
          </p:cNvPr>
          <p:cNvSpPr txBox="1">
            <a:spLocks/>
          </p:cNvSpPr>
          <p:nvPr/>
        </p:nvSpPr>
        <p:spPr>
          <a:xfrm>
            <a:off x="1411739" y="277282"/>
            <a:ext cx="10616137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NOV: Council Resolution Requirements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BE8ED0-8B82-45FC-95E7-66A35F97E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116789"/>
            <a:ext cx="998101" cy="998101"/>
          </a:xfrm>
          <a:prstGeom prst="rect">
            <a:avLst/>
          </a:prstGeom>
        </p:spPr>
      </p:pic>
      <p:pic>
        <p:nvPicPr>
          <p:cNvPr id="2050" name="Picture 2" descr="Image result for city council re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705">
            <a:off x="8781853" y="1651858"/>
            <a:ext cx="3045088" cy="202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029308">
            <a:off x="9767915" y="3596566"/>
            <a:ext cx="17969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 smtClean="0"/>
              <a:t>Image by timescall.com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076653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20730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64653" y="3189268"/>
            <a:ext cx="9559482" cy="402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4653" y="2891387"/>
            <a:ext cx="0" cy="1251988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303" y="420244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Receipt of NOV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322257" y="2891387"/>
            <a:ext cx="9246" cy="1250083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15375" y="2891387"/>
            <a:ext cx="6804" cy="1250083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883740" y="2891387"/>
            <a:ext cx="588" cy="1251988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532402" y="2878409"/>
            <a:ext cx="2" cy="1278345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07444" y="2509077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9140" y="4162545"/>
            <a:ext cx="124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Submit Written Response to NOV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3306" y="2506771"/>
            <a:ext cx="47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7150" y="4156754"/>
            <a:ext cx="1299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Submit Council Resolution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2340" y="2502308"/>
            <a:ext cx="60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24135" y="3001464"/>
            <a:ext cx="103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DAYS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033582" y="2871640"/>
            <a:ext cx="22169" cy="127173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293364" y="2531901"/>
            <a:ext cx="47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32" name="Curved Down Arrow 31"/>
          <p:cNvSpPr/>
          <p:nvPr/>
        </p:nvSpPr>
        <p:spPr>
          <a:xfrm>
            <a:off x="6341812" y="2560155"/>
            <a:ext cx="1290852" cy="453450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Curved Down Arrow 32"/>
          <p:cNvSpPr/>
          <p:nvPr/>
        </p:nvSpPr>
        <p:spPr>
          <a:xfrm rot="10800000">
            <a:off x="6313235" y="3398278"/>
            <a:ext cx="1290853" cy="411721"/>
          </a:xfrm>
          <a:prstGeom prst="curved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52512" y="4163122"/>
            <a:ext cx="166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Submit </a:t>
            </a:r>
          </a:p>
          <a:p>
            <a:pPr algn="ctr"/>
            <a:r>
              <a:rPr lang="en-US" dirty="0"/>
              <a:t>Self-Audit &amp; Draft SWMP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62520" y="4162546"/>
            <a:ext cx="1539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Submit Permit Application &amp; Draft SWMP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09794" y="4163122"/>
            <a:ext cx="1491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Written Concurrence on Draft SWMP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25750" y="2878899"/>
            <a:ext cx="637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MS4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36292" y="3270730"/>
            <a:ext cx="816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DEQ</a:t>
            </a:r>
          </a:p>
        </p:txBody>
      </p:sp>
      <p:sp>
        <p:nvSpPr>
          <p:cNvPr id="30" name="Title 3">
            <a:extLst>
              <a:ext uri="{FF2B5EF4-FFF2-40B4-BE49-F238E27FC236}">
                <a16:creationId xmlns:a16="http://schemas.microsoft.com/office/drawing/2014/main" id="{D0CDAAC6-90C0-4E39-A069-EF313951A359}"/>
              </a:ext>
            </a:extLst>
          </p:cNvPr>
          <p:cNvSpPr txBox="1">
            <a:spLocks/>
          </p:cNvSpPr>
          <p:nvPr/>
        </p:nvSpPr>
        <p:spPr>
          <a:xfrm>
            <a:off x="1411740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Notice of Violation (NOV) Timeline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C715E43-7054-4D40-AE0F-B4F3A1DBE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116789"/>
            <a:ext cx="998101" cy="9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61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7" y="1836963"/>
            <a:ext cx="9909253" cy="3216729"/>
          </a:xfrm>
        </p:spPr>
      </p:pic>
      <p:sp>
        <p:nvSpPr>
          <p:cNvPr id="14" name="Oval 13"/>
          <p:cNvSpPr/>
          <p:nvPr/>
        </p:nvSpPr>
        <p:spPr>
          <a:xfrm>
            <a:off x="8915400" y="4269921"/>
            <a:ext cx="2269671" cy="1036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9AED3378-F3D9-4412-83D3-9EEBA384DE44}"/>
              </a:ext>
            </a:extLst>
          </p:cNvPr>
          <p:cNvSpPr txBox="1">
            <a:spLocks/>
          </p:cNvSpPr>
          <p:nvPr/>
        </p:nvSpPr>
        <p:spPr>
          <a:xfrm>
            <a:off x="1411740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MS4 Permit Renewal Process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DA92B8-8D6F-4B99-BD65-227EC959A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116789"/>
            <a:ext cx="998101" cy="9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96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20730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70AC0-3953-4C32-8F65-04EB72845B96}"/>
              </a:ext>
            </a:extLst>
          </p:cNvPr>
          <p:cNvSpPr txBox="1"/>
          <p:nvPr/>
        </p:nvSpPr>
        <p:spPr>
          <a:xfrm>
            <a:off x="1240288" y="1551846"/>
            <a:ext cx="72863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NCDEQ </a:t>
            </a:r>
            <a:r>
              <a:rPr lang="en-US" sz="2400" b="1" dirty="0"/>
              <a:t>Stormwater Web Page: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www.deq.nc.gov/sw</a:t>
            </a:r>
            <a:endParaRPr lang="en-US" sz="2400" b="1" dirty="0">
              <a:solidFill>
                <a:schemeClr val="accent3"/>
              </a:solidFill>
            </a:endParaRPr>
          </a:p>
          <a:p>
            <a:endParaRPr lang="en-US" sz="2400" b="1" dirty="0"/>
          </a:p>
          <a:p>
            <a:pPr>
              <a:spcBef>
                <a:spcPts val="600"/>
              </a:spcBef>
            </a:pPr>
            <a:r>
              <a:rPr lang="en-US" sz="2400" b="1" dirty="0"/>
              <a:t>DEMLR Stormwater Laserfiche Repository: </a:t>
            </a:r>
            <a:r>
              <a:rPr lang="en-US" sz="2400" b="1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https://edocs.deq.nc.gov/WaterResources/</a:t>
            </a:r>
            <a:endParaRPr lang="en-US" sz="2400" b="1" dirty="0">
              <a:solidFill>
                <a:schemeClr val="accent3"/>
              </a:solidFill>
            </a:endParaRPr>
          </a:p>
          <a:p>
            <a:endParaRPr lang="en-US" sz="2400" b="1" dirty="0"/>
          </a:p>
          <a:p>
            <a:r>
              <a:rPr lang="en-US" sz="2400" b="1" dirty="0"/>
              <a:t>MS4 Program </a:t>
            </a:r>
            <a:r>
              <a:rPr lang="en-US" sz="2400" b="1" dirty="0" smtClean="0"/>
              <a:t>Contact:</a:t>
            </a:r>
            <a:endParaRPr lang="en-US" sz="24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</a:rPr>
              <a:t>Jeanette Powell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(919) 707-3620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jeanette.powell@ncdenr.gov</a:t>
            </a:r>
          </a:p>
          <a:p>
            <a:endParaRPr lang="en-US" sz="2400" b="1" dirty="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F4ED5F8-F9CA-441D-8EBC-96B473775C60}"/>
              </a:ext>
            </a:extLst>
          </p:cNvPr>
          <p:cNvSpPr txBox="1">
            <a:spLocks/>
          </p:cNvSpPr>
          <p:nvPr/>
        </p:nvSpPr>
        <p:spPr>
          <a:xfrm>
            <a:off x="1411740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NCDEQ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MS4 Tools &amp; Resources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006B23-563E-4994-8AFE-CF9FDCA21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7" y="116789"/>
            <a:ext cx="998101" cy="9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8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1120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477736" y="277282"/>
            <a:ext cx="9368520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What is Stormwater &amp; Why is it a Problem?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" y="116789"/>
            <a:ext cx="998101" cy="998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3878" y="1436275"/>
            <a:ext cx="794385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Storm events produce runoff (stormwater)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Runoff washes </a:t>
            </a:r>
            <a:r>
              <a:rPr lang="en-US" sz="2400" b="1" dirty="0"/>
              <a:t>pollutants off of land </a:t>
            </a:r>
            <a:r>
              <a:rPr lang="en-US" sz="2400" b="1" dirty="0" smtClean="0"/>
              <a:t>surfaces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Runoff is </a:t>
            </a:r>
            <a:r>
              <a:rPr lang="en-US" sz="2400" b="1" u="sng" dirty="0" smtClean="0"/>
              <a:t>not</a:t>
            </a:r>
            <a:r>
              <a:rPr lang="en-US" sz="2400" b="1" dirty="0" smtClean="0"/>
              <a:t> treated at the wastewater facility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Stormwater runoff carries harmful pollutants directly </a:t>
            </a:r>
            <a:r>
              <a:rPr lang="en-US" sz="2400" b="1" dirty="0"/>
              <a:t>into our local creeks and </a:t>
            </a:r>
            <a:r>
              <a:rPr lang="en-US" sz="2400" b="1" dirty="0" smtClean="0"/>
              <a:t>waterways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Pollutants increase downstream drinking water treatment costs and impair recreational uses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US" sz="2400" b="1" dirty="0" smtClean="0"/>
              <a:t>Aquatic life and vegetation are sensitive to pollutants</a:t>
            </a:r>
          </a:p>
        </p:txBody>
      </p:sp>
      <p:pic>
        <p:nvPicPr>
          <p:cNvPr id="11" name="Picture 10" descr="C:\Users\jpowell4\Desktop\PRINT\StormwaterPollutionDiagram_Wilmingto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2" y="1183480"/>
            <a:ext cx="3072493" cy="546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64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477736" y="277282"/>
            <a:ext cx="9368520" cy="55721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Federal NPDES MS4 Program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" y="116789"/>
            <a:ext cx="998101" cy="998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5" y="0"/>
            <a:ext cx="1117569" cy="11999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06284" y="1607010"/>
            <a:ext cx="1030333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National Pollutant Discharge Elimination System (NPDES)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Federal Clean Water Act Permitting </a:t>
            </a:r>
            <a:r>
              <a:rPr lang="en-US" sz="2000" b="1" dirty="0" smtClean="0"/>
              <a:t>Program for: </a:t>
            </a:r>
            <a:endParaRPr lang="en-US" sz="2000" b="1" dirty="0"/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Wastewater Permits </a:t>
            </a:r>
          </a:p>
          <a:p>
            <a:pPr marL="1257300" lvl="2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Stormwater Permits (40 CFR 122)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Municipal Separate Storm Sewer System (MS4)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MS4 is a system </a:t>
            </a:r>
            <a:r>
              <a:rPr lang="en-US" sz="2000" b="1" dirty="0"/>
              <a:t>of conveyances to collect and transport </a:t>
            </a:r>
            <a:r>
              <a:rPr lang="en-US" sz="2000" b="1" dirty="0" smtClean="0"/>
              <a:t>stormwater runoff</a:t>
            </a:r>
            <a:endParaRPr lang="en-US" sz="2000" b="1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NPDES MS4 Permits are for discharges of stormwater </a:t>
            </a:r>
            <a:r>
              <a:rPr lang="en-US" sz="2000" b="1" dirty="0"/>
              <a:t>to surface </a:t>
            </a:r>
            <a:r>
              <a:rPr lang="en-US" sz="2000" b="1" dirty="0" smtClean="0"/>
              <a:t>waters from a </a:t>
            </a:r>
            <a:r>
              <a:rPr lang="en-US" sz="2000" b="1" dirty="0"/>
              <a:t>publicly owned/operated stormwater </a:t>
            </a:r>
            <a:r>
              <a:rPr lang="en-US" sz="2000" b="1" dirty="0" smtClean="0"/>
              <a:t>collection 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54169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1120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477736" y="277282"/>
            <a:ext cx="9368520" cy="55721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North Carolina NPDES MS4 Program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" y="116789"/>
            <a:ext cx="998101" cy="998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6284" y="1723118"/>
            <a:ext cx="680085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EPA </a:t>
            </a:r>
            <a:r>
              <a:rPr lang="en-US" sz="2400" b="1" dirty="0" smtClean="0"/>
              <a:t>Oversight &amp; Delegation to NCDEQ</a:t>
            </a:r>
            <a:endParaRPr lang="en-US" sz="24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b="1" dirty="0"/>
              <a:t>NCDEQ Program Implementation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Permitting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Customer Support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Compliance Audits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Enforcement *</a:t>
            </a:r>
            <a:endParaRPr lang="en-US" sz="2000" b="1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Reporting to </a:t>
            </a:r>
            <a:r>
              <a:rPr lang="en-US" sz="2000" b="1" dirty="0" smtClean="0"/>
              <a:t>EPA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lvl="1">
              <a:spcAft>
                <a:spcPts val="1200"/>
              </a:spcAft>
            </a:pPr>
            <a:r>
              <a:rPr lang="en-US" b="1" i="1" dirty="0" smtClean="0"/>
              <a:t>* EPA can also enforce in addition to NCDEQ</a:t>
            </a:r>
            <a:endParaRPr lang="en-US" b="1" i="1" dirty="0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28A466F0-23F0-4B25-8535-1727D5483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46" y="3593349"/>
            <a:ext cx="2873710" cy="2873710"/>
          </a:xfrm>
          <a:prstGeom prst="rect">
            <a:avLst/>
          </a:prstGeom>
        </p:spPr>
      </p:pic>
      <p:pic>
        <p:nvPicPr>
          <p:cNvPr id="23" name="Picture 2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DE3B883-A4FE-4B4B-BFC8-40B23DC7D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10" y="1346511"/>
            <a:ext cx="3820946" cy="20378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C4BC07-082E-4435-9A5F-147BB7C7B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55" y="2768178"/>
            <a:ext cx="3820947" cy="22481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2744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1120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" y="116789"/>
            <a:ext cx="998101" cy="998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6375" y="1538383"/>
            <a:ext cx="66443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cap="small" dirty="0"/>
              <a:t>1990’s:	6 Phase I MS4s + NCDOT</a:t>
            </a:r>
          </a:p>
          <a:p>
            <a:pPr>
              <a:spcAft>
                <a:spcPts val="1200"/>
              </a:spcAft>
            </a:pPr>
            <a:r>
              <a:rPr lang="en-US" sz="2400" b="1" cap="small" dirty="0"/>
              <a:t>2000’s:	</a:t>
            </a:r>
            <a:r>
              <a:rPr lang="en-US" sz="2400" b="1" cap="small" dirty="0" smtClean="0"/>
              <a:t>115 </a:t>
            </a:r>
            <a:r>
              <a:rPr lang="en-US" sz="2400" b="1" cap="small" dirty="0"/>
              <a:t>Phase II Permittees</a:t>
            </a:r>
          </a:p>
          <a:p>
            <a:pPr>
              <a:spcAft>
                <a:spcPts val="1200"/>
              </a:spcAft>
            </a:pPr>
            <a:r>
              <a:rPr lang="en-US" sz="2400" b="1" cap="small" dirty="0"/>
              <a:t>2023</a:t>
            </a:r>
            <a:r>
              <a:rPr lang="en-US" sz="2400" b="1" i="1" dirty="0"/>
              <a:t>ish</a:t>
            </a:r>
            <a:r>
              <a:rPr lang="en-US" sz="2400" b="1" cap="small" dirty="0"/>
              <a:t>: 	</a:t>
            </a:r>
            <a:r>
              <a:rPr lang="en-US" sz="2400" b="1" cap="small" dirty="0" smtClean="0"/>
              <a:t>New Designations</a:t>
            </a:r>
          </a:p>
          <a:p>
            <a:pPr>
              <a:spcAft>
                <a:spcPts val="1200"/>
              </a:spcAft>
            </a:pPr>
            <a:r>
              <a:rPr lang="en-US" sz="2400" b="1" cap="small" dirty="0" smtClean="0"/>
              <a:t>2025</a:t>
            </a:r>
            <a:r>
              <a:rPr lang="en-US" sz="2400" b="1" i="1" dirty="0" smtClean="0"/>
              <a:t>ish</a:t>
            </a:r>
            <a:r>
              <a:rPr lang="en-US" sz="2400" b="1" cap="small" dirty="0" smtClean="0"/>
              <a:t>:	New Permittees Apply</a:t>
            </a:r>
            <a:endParaRPr lang="en-US" sz="2400" b="1" cap="small" dirty="0"/>
          </a:p>
        </p:txBody>
      </p:sp>
      <p:sp>
        <p:nvSpPr>
          <p:cNvPr id="3" name="TextBox 2"/>
          <p:cNvSpPr txBox="1"/>
          <p:nvPr/>
        </p:nvSpPr>
        <p:spPr>
          <a:xfrm>
            <a:off x="1735287" y="3893965"/>
            <a:ext cx="825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</a:rPr>
              <a:t>Tentative Schedule for </a:t>
            </a:r>
            <a:r>
              <a:rPr lang="en-US" sz="2000" b="1" dirty="0" smtClean="0">
                <a:solidFill>
                  <a:srgbClr val="002060"/>
                </a:solidFill>
              </a:rPr>
              <a:t>New MS4 Designations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A4233CD-E4FC-4186-9BE0-731B54FFA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736" y="277282"/>
            <a:ext cx="9368520" cy="55721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+mn-lt"/>
              </a:rPr>
              <a:t>North Carolina NPDES MS4 Program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B6609D-7365-4930-92B4-E47F2C4F8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87" y="4273594"/>
            <a:ext cx="8256380" cy="1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5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1120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" y="116789"/>
            <a:ext cx="998101" cy="998101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/>
        </p:nvSpPr>
        <p:spPr>
          <a:xfrm>
            <a:off x="1477736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Federal Designation into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the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NPDES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MS4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Program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C9746FF4-52CE-402E-B0D2-9346CD60F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068" y="1725105"/>
            <a:ext cx="7266557" cy="48556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7E3ED13-B8AB-429F-9031-7AF6AB19B9EB}"/>
              </a:ext>
            </a:extLst>
          </p:cNvPr>
          <p:cNvSpPr txBox="1"/>
          <p:nvPr/>
        </p:nvSpPr>
        <p:spPr>
          <a:xfrm>
            <a:off x="392453" y="1725105"/>
            <a:ext cx="59006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u="sng" cap="small" dirty="0" smtClean="0"/>
              <a:t>US </a:t>
            </a:r>
            <a:r>
              <a:rPr lang="en-US" sz="2400" b="1" u="sng" cap="small" dirty="0"/>
              <a:t>Census Urbanized Area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Population </a:t>
            </a:r>
            <a:r>
              <a:rPr lang="en-US" sz="2400" b="1" u="sng" dirty="0"/>
              <a:t>&gt;</a:t>
            </a:r>
            <a:r>
              <a:rPr lang="en-US" sz="2400" b="1" dirty="0"/>
              <a:t>50,000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Fringe cluster </a:t>
            </a:r>
            <a:r>
              <a:rPr lang="en-US" sz="2400" b="1" dirty="0"/>
              <a:t>of 2,500 – 50,000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EF5119-9FDE-4A26-A8C1-7C3BF06555B1}"/>
              </a:ext>
            </a:extLst>
          </p:cNvPr>
          <p:cNvSpPr txBox="1"/>
          <p:nvPr/>
        </p:nvSpPr>
        <p:spPr>
          <a:xfrm>
            <a:off x="308183" y="4735913"/>
            <a:ext cx="4301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Regulated MS4s represent 4% of the US land area and &gt;80% of the population.</a:t>
            </a:r>
            <a:endParaRPr lang="en-US" sz="24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3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1120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" y="116789"/>
            <a:ext cx="998101" cy="998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852" y="1580173"/>
            <a:ext cx="62098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u="sng" cap="small" dirty="0"/>
              <a:t>State Designation </a:t>
            </a:r>
            <a:r>
              <a:rPr lang="en-US" sz="2000" b="1" u="sng" cap="small" dirty="0"/>
              <a:t>(15A NCAC 0</a:t>
            </a:r>
            <a:r>
              <a:rPr lang="en-US" sz="2000" b="1" u="sng" cap="small" dirty="0" smtClean="0"/>
              <a:t>2H.0151</a:t>
            </a:r>
            <a:r>
              <a:rPr lang="en-US" sz="2000" b="1" u="sng" cap="small" dirty="0"/>
              <a:t>)</a:t>
            </a:r>
            <a:endParaRPr lang="en-US" sz="2000" b="1" cap="small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Potential for Adverse Water Quality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Population/Density/Housing Units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Petitions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477736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State Designation into the NPDES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MS4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Program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5BF4AA68-7D78-4F72-97DF-0CA623ABDB27}"/>
              </a:ext>
            </a:extLst>
          </p:cNvPr>
          <p:cNvSpPr/>
          <p:nvPr/>
        </p:nvSpPr>
        <p:spPr>
          <a:xfrm rot="2820532">
            <a:off x="6138346" y="2908639"/>
            <a:ext cx="1265491" cy="485701"/>
          </a:xfrm>
          <a:prstGeom prst="curved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08AD6D4D-D36F-4A1F-81C9-8610FC755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52" y="3933566"/>
            <a:ext cx="8867495" cy="1495563"/>
          </a:xfrm>
          <a:prstGeom prst="rect">
            <a:avLst/>
          </a:prstGeom>
          <a:ln w="15875">
            <a:solidFill>
              <a:srgbClr val="333333"/>
            </a:solidFill>
          </a:ln>
        </p:spPr>
      </p:pic>
    </p:spTree>
    <p:extLst>
      <p:ext uri="{BB962C8B-B14F-4D97-AF65-F5344CB8AC3E}">
        <p14:creationId xmlns:p14="http://schemas.microsoft.com/office/powerpoint/2010/main" val="56850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21120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" y="116789"/>
            <a:ext cx="998101" cy="998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5800" y="1545386"/>
            <a:ext cx="11153673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Urbanized Area &lt;1,000 people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Not contributing pollutant loadings to a regulated MS4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No WLA under a </a:t>
            </a:r>
            <a:r>
              <a:rPr lang="en-US" sz="2400" b="1" dirty="0" smtClean="0"/>
              <a:t>TMDL </a:t>
            </a:r>
            <a:r>
              <a:rPr lang="en-US" b="1" i="1" dirty="0" smtClean="0"/>
              <a:t>(A different Clean Water Act program, see next slide)</a:t>
            </a:r>
            <a:endParaRPr lang="en-US" b="1" i="1" dirty="0"/>
          </a:p>
          <a:p>
            <a:pPr lvl="1">
              <a:spcAft>
                <a:spcPts val="600"/>
              </a:spcAft>
            </a:pPr>
            <a:endParaRPr lang="en-US" sz="2400" b="1" dirty="0"/>
          </a:p>
          <a:p>
            <a:pPr marL="457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Small MS4 &lt;10,000 people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DEQ has evaluated all your receiving </a:t>
            </a:r>
            <a:r>
              <a:rPr lang="en-US" sz="2400" b="1" dirty="0" smtClean="0"/>
              <a:t>waters (</a:t>
            </a:r>
            <a:r>
              <a:rPr lang="en-US" b="1" i="1" dirty="0" smtClean="0"/>
              <a:t>unlikely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No WLA under a TMDL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No potential for significant water quality impacts </a:t>
            </a:r>
            <a:r>
              <a:rPr lang="en-US" b="1" i="1" dirty="0" smtClean="0"/>
              <a:t>(unlikely)</a:t>
            </a:r>
            <a:endParaRPr lang="en-US" b="1" i="1" dirty="0"/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477736" y="277282"/>
            <a:ext cx="9368520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NPDES MS4 </a:t>
            </a:r>
            <a:r>
              <a:rPr lang="en-US" b="1" dirty="0" smtClean="0">
                <a:solidFill>
                  <a:srgbClr val="002060"/>
                </a:solidFill>
                <a:latin typeface="+mn-lt"/>
              </a:rPr>
              <a:t>Program Waivers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772644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2F0A0A94AE74E93C6C89B6EF9341C" ma:contentTypeVersion="13" ma:contentTypeDescription="Create a new document." ma:contentTypeScope="" ma:versionID="9531061e1ea60e69a361db281ff73743">
  <xsd:schema xmlns:xsd="http://www.w3.org/2001/XMLSchema" xmlns:xs="http://www.w3.org/2001/XMLSchema" xmlns:p="http://schemas.microsoft.com/office/2006/metadata/properties" xmlns:ns3="3d3b4c34-4e20-431c-882a-32daf5afec2b" xmlns:ns4="e1729241-f5a1-4a27-b031-e873231168e3" targetNamespace="http://schemas.microsoft.com/office/2006/metadata/properties" ma:root="true" ma:fieldsID="deefd025c755d754dac4f89a6bdf789e" ns3:_="" ns4:_="">
    <xsd:import namespace="3d3b4c34-4e20-431c-882a-32daf5afec2b"/>
    <xsd:import namespace="e1729241-f5a1-4a27-b031-e873231168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b4c34-4e20-431c-882a-32daf5afec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29241-f5a1-4a27-b031-e873231168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347C4-91BB-4D61-9F37-5A6885E29480}">
  <ds:schemaRefs>
    <ds:schemaRef ds:uri="http://schemas.microsoft.com/office/2006/metadata/properties"/>
    <ds:schemaRef ds:uri="3d3b4c34-4e20-431c-882a-32daf5afec2b"/>
    <ds:schemaRef ds:uri="e1729241-f5a1-4a27-b031-e873231168e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C52C7B-91FE-4850-B058-B85D5E304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3b4c34-4e20-431c-882a-32daf5afec2b"/>
    <ds:schemaRef ds:uri="e1729241-f5a1-4a27-b031-e873231168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9493</TotalTime>
  <Words>1211</Words>
  <Application>Microsoft Office PowerPoint</Application>
  <PresentationFormat>Widescreen</PresentationFormat>
  <Paragraphs>235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Wingdings</vt:lpstr>
      <vt:lpstr>2_Office Theme</vt:lpstr>
      <vt:lpstr>PowerPoint Presentation</vt:lpstr>
      <vt:lpstr>PowerPoint Presentation</vt:lpstr>
      <vt:lpstr>What is Stormwater &amp; Why is it a Problem?</vt:lpstr>
      <vt:lpstr>Federal NPDES MS4 Program</vt:lpstr>
      <vt:lpstr>North Carolina NPDES MS4 Program</vt:lpstr>
      <vt:lpstr>North Carolina NPDES MS4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Lucas, Annette</cp:lastModifiedBy>
  <cp:revision>666</cp:revision>
  <cp:lastPrinted>2019-03-13T20:15:00Z</cp:lastPrinted>
  <dcterms:created xsi:type="dcterms:W3CDTF">2015-06-24T15:01:50Z</dcterms:created>
  <dcterms:modified xsi:type="dcterms:W3CDTF">2020-03-06T20:46:33Z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0x01010008F2F0A0A94AE74E93C6C89B6EF9341C</vt:lpwstr>
  </property>
</Properties>
</file>