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Lst>
  <p:notesMasterIdLst>
    <p:notesMasterId r:id="rId27"/>
  </p:notesMasterIdLst>
  <p:sldIdLst>
    <p:sldId id="256" r:id="rId5"/>
    <p:sldId id="334" r:id="rId6"/>
    <p:sldId id="332" r:id="rId7"/>
    <p:sldId id="338" r:id="rId8"/>
    <p:sldId id="335" r:id="rId9"/>
    <p:sldId id="336" r:id="rId10"/>
    <p:sldId id="350" r:id="rId11"/>
    <p:sldId id="333" r:id="rId12"/>
    <p:sldId id="331" r:id="rId13"/>
    <p:sldId id="341" r:id="rId14"/>
    <p:sldId id="355" r:id="rId15"/>
    <p:sldId id="356" r:id="rId16"/>
    <p:sldId id="357" r:id="rId17"/>
    <p:sldId id="358" r:id="rId18"/>
    <p:sldId id="342" r:id="rId19"/>
    <p:sldId id="353" r:id="rId20"/>
    <p:sldId id="352" r:id="rId21"/>
    <p:sldId id="354" r:id="rId22"/>
    <p:sldId id="349" r:id="rId23"/>
    <p:sldId id="348" r:id="rId24"/>
    <p:sldId id="359" r:id="rId25"/>
    <p:sldId id="32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8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49D16F-3CFD-4459-B83C-F1502BB81FFA}" v="95" dt="2021-02-15T16:34:10.5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17" autoAdjust="0"/>
    <p:restoredTop sz="94660"/>
  </p:normalViewPr>
  <p:slideViewPr>
    <p:cSldViewPr snapToGrid="0">
      <p:cViewPr varScale="1">
        <p:scale>
          <a:sx n="114" d="100"/>
          <a:sy n="114" d="100"/>
        </p:scale>
        <p:origin x="246" y="102"/>
      </p:cViewPr>
      <p:guideLst/>
    </p:cSldViewPr>
  </p:slideViewPr>
  <p:notesTextViewPr>
    <p:cViewPr>
      <p:scale>
        <a:sx n="1" d="1"/>
        <a:sy n="1" d="1"/>
      </p:scale>
      <p:origin x="0" y="0"/>
    </p:cViewPr>
  </p:notesTextViewPr>
  <p:sorterViewPr>
    <p:cViewPr>
      <p:scale>
        <a:sx n="100" d="100"/>
        <a:sy n="100" d="100"/>
      </p:scale>
      <p:origin x="0" y="-2602"/>
    </p:cViewPr>
  </p:sorterViewPr>
  <p:notesViewPr>
    <p:cSldViewPr snapToGrid="0">
      <p:cViewPr varScale="1">
        <p:scale>
          <a:sx n="60" d="100"/>
          <a:sy n="60" d="100"/>
        </p:scale>
        <p:origin x="164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6D9D0-2E9B-4F2F-924A-B3B3E9CFCAEC}" type="datetimeFigureOut">
              <a:rPr lang="en-US" smtClean="0"/>
              <a:t>2/19/2021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C487D-E38B-444A-A8D9-A3853809DE05}" type="slidenum">
              <a:rPr lang="en-US" smtClean="0"/>
              <a:t>‹#›</a:t>
            </a:fld>
            <a:endParaRPr lang="en-US"/>
          </a:p>
        </p:txBody>
      </p:sp>
    </p:spTree>
    <p:extLst>
      <p:ext uri="{BB962C8B-B14F-4D97-AF65-F5344CB8AC3E}">
        <p14:creationId xmlns:p14="http://schemas.microsoft.com/office/powerpoint/2010/main" val="183687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4453" y="3235764"/>
            <a:ext cx="5865181" cy="713497"/>
          </a:xfrm>
        </p:spPr>
        <p:txBody>
          <a:bodyPr anchor="ctr">
            <a:normAutofit/>
          </a:bodyPr>
          <a:lstStyle>
            <a:lvl1pPr algn="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7010492" y="2928374"/>
            <a:ext cx="4489142" cy="614779"/>
          </a:xfrm>
        </p:spPr>
        <p:txBody>
          <a:bodyPr anchor="ctr">
            <a:normAutofit/>
          </a:bodyPr>
          <a:lstStyle>
            <a:lvl1pPr marL="0" indent="0" algn="r">
              <a:buNone/>
              <a:defRPr sz="20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subtitle style (date)</a:t>
            </a:r>
          </a:p>
        </p:txBody>
      </p:sp>
      <p:sp>
        <p:nvSpPr>
          <p:cNvPr id="8" name="Rectangle 7">
            <a:extLst>
              <a:ext uri="{FF2B5EF4-FFF2-40B4-BE49-F238E27FC236}">
                <a16:creationId xmlns:a16="http://schemas.microsoft.com/office/drawing/2014/main" id="{89EE5989-A237-44ED-9A46-F3D25882883F}"/>
              </a:ext>
            </a:extLst>
          </p:cNvPr>
          <p:cNvSpPr/>
          <p:nvPr userDrawn="1"/>
        </p:nvSpPr>
        <p:spPr>
          <a:xfrm>
            <a:off x="383177" y="2473234"/>
            <a:ext cx="3553097" cy="2002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854721FC-AE4F-47E8-AF8D-F2ABF799D3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07401" y="5331820"/>
            <a:ext cx="3676650" cy="1311157"/>
          </a:xfrm>
          <a:prstGeom prst="rect">
            <a:avLst/>
          </a:prstGeom>
        </p:spPr>
      </p:pic>
    </p:spTree>
    <p:extLst>
      <p:ext uri="{BB962C8B-B14F-4D97-AF65-F5344CB8AC3E}">
        <p14:creationId xmlns:p14="http://schemas.microsoft.com/office/powerpoint/2010/main" val="263288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633346" y="159510"/>
            <a:ext cx="7181469"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633346" y="517741"/>
            <a:ext cx="7181469"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8080EEC0-8F06-4C02-AFF7-E86E2E0594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88809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8" name="Content Placeholder 6">
            <a:extLst>
              <a:ext uri="{FF2B5EF4-FFF2-40B4-BE49-F238E27FC236}">
                <a16:creationId xmlns:a16="http://schemas.microsoft.com/office/drawing/2014/main" id="{FF078F1F-003F-4D18-8150-5C6E4C0814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10942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dirty="0"/>
              <a:t>Small Chart</a:t>
            </a:r>
          </a:p>
        </p:txBody>
      </p:sp>
      <p:pic>
        <p:nvPicPr>
          <p:cNvPr id="8" name="Content Placeholder 6">
            <a:extLst>
              <a:ext uri="{FF2B5EF4-FFF2-40B4-BE49-F238E27FC236}">
                <a16:creationId xmlns:a16="http://schemas.microsoft.com/office/drawing/2014/main" id="{4EA28A69-0CF2-4EB4-A15C-B526D23FCD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61564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9" name="Chart Placeholder 4"/>
          <p:cNvSpPr>
            <a:spLocks noGrp="1"/>
          </p:cNvSpPr>
          <p:nvPr>
            <p:ph type="chart" sz="quarter" idx="13" hasCustomPrompt="1"/>
          </p:nvPr>
        </p:nvSpPr>
        <p:spPr>
          <a:xfrm>
            <a:off x="838200" y="1228726"/>
            <a:ext cx="10515600" cy="5172073"/>
          </a:xfrm>
        </p:spPr>
        <p:txBody>
          <a:bodyPr/>
          <a:lstStyle>
            <a:lvl1pPr>
              <a:defRPr>
                <a:solidFill>
                  <a:srgbClr val="778591"/>
                </a:solidFill>
              </a:defRPr>
            </a:lvl1pPr>
          </a:lstStyle>
          <a:p>
            <a:r>
              <a:rPr lang="en-US" dirty="0"/>
              <a:t>Large Chart</a:t>
            </a:r>
          </a:p>
        </p:txBody>
      </p:sp>
      <p:pic>
        <p:nvPicPr>
          <p:cNvPr id="8" name="Content Placeholder 6">
            <a:extLst>
              <a:ext uri="{FF2B5EF4-FFF2-40B4-BE49-F238E27FC236}">
                <a16:creationId xmlns:a16="http://schemas.microsoft.com/office/drawing/2014/main" id="{E0B4E534-5AC3-45F1-82DE-75EF5CA097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771267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38200" y="1225550"/>
            <a:ext cx="105156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9" name="Content Placeholder 6">
            <a:extLst>
              <a:ext uri="{FF2B5EF4-FFF2-40B4-BE49-F238E27FC236}">
                <a16:creationId xmlns:a16="http://schemas.microsoft.com/office/drawing/2014/main" id="{A47C3337-32D4-4B55-AC32-EEEC9AF47F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663401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38200" y="1228725"/>
            <a:ext cx="105156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9" name="Content Placeholder 6">
            <a:extLst>
              <a:ext uri="{FF2B5EF4-FFF2-40B4-BE49-F238E27FC236}">
                <a16:creationId xmlns:a16="http://schemas.microsoft.com/office/drawing/2014/main" id="{3B68D82E-C6BB-490E-B359-B8BFE22281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641215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7"/>
            <a:ext cx="10515600" cy="4174280"/>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9" name="Content Placeholder 6">
            <a:extLst>
              <a:ext uri="{FF2B5EF4-FFF2-40B4-BE49-F238E27FC236}">
                <a16:creationId xmlns:a16="http://schemas.microsoft.com/office/drawing/2014/main" id="{8AAC2A07-D2B6-402A-A29D-3F0F24B0F6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498170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186523" y="1775339"/>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5539666" y="1281613"/>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9E4304EF-BBE9-4AC9-9D15-EA2DD76BFA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182334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6776990" y="1896631"/>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177553" y="1360900"/>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B29E7BF0-E323-44E1-85A4-893F4FC60A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4577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6"/>
            <a:ext cx="105156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pic>
        <p:nvPicPr>
          <p:cNvPr id="9" name="Content Placeholder 6">
            <a:extLst>
              <a:ext uri="{FF2B5EF4-FFF2-40B4-BE49-F238E27FC236}">
                <a16:creationId xmlns:a16="http://schemas.microsoft.com/office/drawing/2014/main" id="{50270092-A1BE-4459-879D-2641BABAF6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72186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0"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501262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208718" y="1290869"/>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5370990" y="1290987"/>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DFD6FD7A-8297-4AC3-83A8-06C00B36C7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0370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7035646" y="1311318"/>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177553" y="1311318"/>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781F9065-5FEC-4FE3-9D8A-330CE9DB31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404141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a:t>
            </a:fld>
            <a:endParaRPr lang="en-US"/>
          </a:p>
        </p:txBody>
      </p:sp>
      <p:sp>
        <p:nvSpPr>
          <p:cNvPr id="8" name="Picture Placeholder 3"/>
          <p:cNvSpPr>
            <a:spLocks noGrp="1"/>
          </p:cNvSpPr>
          <p:nvPr>
            <p:ph type="pic" sz="quarter" idx="13" hasCustomPrompt="1"/>
          </p:nvPr>
        </p:nvSpPr>
        <p:spPr>
          <a:xfrm>
            <a:off x="838200" y="1228726"/>
            <a:ext cx="105156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pic>
        <p:nvPicPr>
          <p:cNvPr id="9" name="Content Placeholder 6">
            <a:extLst>
              <a:ext uri="{FF2B5EF4-FFF2-40B4-BE49-F238E27FC236}">
                <a16:creationId xmlns:a16="http://schemas.microsoft.com/office/drawing/2014/main" id="{1BB4DF0E-D8B2-43C0-80CD-7C5F581349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4136951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pic>
        <p:nvPicPr>
          <p:cNvPr id="9" name="Content Placeholder 6">
            <a:extLst>
              <a:ext uri="{FF2B5EF4-FFF2-40B4-BE49-F238E27FC236}">
                <a16:creationId xmlns:a16="http://schemas.microsoft.com/office/drawing/2014/main" id="{69E6E0FD-A059-46B5-8E97-756E86E813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301200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6"/>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9" name="Content Placeholder 6">
            <a:extLst>
              <a:ext uri="{FF2B5EF4-FFF2-40B4-BE49-F238E27FC236}">
                <a16:creationId xmlns:a16="http://schemas.microsoft.com/office/drawing/2014/main" id="{A2F88A14-F15D-4FD9-9539-5E152F9CB1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408505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32"/>
            <a:ext cx="12192000" cy="1333500"/>
          </a:xfrm>
          <a:prstGeom prst="rect">
            <a:avLst/>
          </a:prstGeom>
        </p:spPr>
      </p:pic>
      <p:sp>
        <p:nvSpPr>
          <p:cNvPr id="2" name="Title 1"/>
          <p:cNvSpPr>
            <a:spLocks noGrp="1"/>
          </p:cNvSpPr>
          <p:nvPr>
            <p:ph type="title"/>
          </p:nvPr>
        </p:nvSpPr>
        <p:spPr>
          <a:xfrm>
            <a:off x="1238250" y="229933"/>
            <a:ext cx="73723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238250" y="577599"/>
            <a:ext cx="73723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Content Placeholder 6">
            <a:extLst>
              <a:ext uri="{FF2B5EF4-FFF2-40B4-BE49-F238E27FC236}">
                <a16:creationId xmlns:a16="http://schemas.microsoft.com/office/drawing/2014/main" id="{1C54A845-0B0C-407F-9ECC-AF75B7B9D5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544938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514475" y="201358"/>
            <a:ext cx="70675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514475" y="549024"/>
            <a:ext cx="70675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4A4B1867-30C5-42EA-8C67-EF3037147A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11693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02932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5" y="563461"/>
            <a:ext cx="602932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DD08425C-57D8-4808-9CF0-226279E52B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664479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581"/>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199323" y="205230"/>
            <a:ext cx="619577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199323" y="563461"/>
            <a:ext cx="619577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A7C37735-4226-42C3-94CC-25BEB31BC5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76588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2674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5" y="563461"/>
            <a:ext cx="62674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2E4C30BD-13EE-44A0-BA1B-4719408705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10744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057274" y="205230"/>
            <a:ext cx="7323245"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4" y="563461"/>
            <a:ext cx="732324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CF5D5B17-164A-4AD7-B23D-9DFBCBBD61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86174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221867" y="205230"/>
            <a:ext cx="64499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221867" y="563461"/>
            <a:ext cx="64499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9B5D2C21-24F8-476D-A65E-BD841626C8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7926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4514606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90" r:id="rId4"/>
    <p:sldLayoutId id="2147483678" r:id="rId5"/>
    <p:sldLayoutId id="2147483691" r:id="rId6"/>
    <p:sldLayoutId id="2147483679" r:id="rId7"/>
    <p:sldLayoutId id="2147483692" r:id="rId8"/>
    <p:sldLayoutId id="2147483693" r:id="rId9"/>
    <p:sldLayoutId id="2147483694" r:id="rId10"/>
    <p:sldLayoutId id="2147483680" r:id="rId11"/>
    <p:sldLayoutId id="2147483681" r:id="rId12"/>
    <p:sldLayoutId id="2147483682" r:id="rId13"/>
    <p:sldLayoutId id="2147483688" r:id="rId14"/>
    <p:sldLayoutId id="2147483689" r:id="rId15"/>
    <p:sldLayoutId id="2147483683" r:id="rId16"/>
    <p:sldLayoutId id="2147483695" r:id="rId17"/>
    <p:sldLayoutId id="2147483696" r:id="rId18"/>
    <p:sldLayoutId id="2147483684" r:id="rId19"/>
    <p:sldLayoutId id="2147483697" r:id="rId20"/>
    <p:sldLayoutId id="2147483698" r:id="rId21"/>
    <p:sldLayoutId id="2147483685" r:id="rId22"/>
    <p:sldLayoutId id="2147483686" r:id="rId23"/>
    <p:sldLayoutId id="2147483687"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deq.nc.gov/sw"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deq.nc.gov/sw"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98321" y="4038966"/>
            <a:ext cx="4489142" cy="614779"/>
          </a:xfrm>
        </p:spPr>
        <p:txBody>
          <a:bodyPr>
            <a:normAutofit/>
          </a:bodyPr>
          <a:lstStyle/>
          <a:p>
            <a:r>
              <a:rPr lang="en-US" i="1" dirty="0"/>
              <a:t>02/17/2021</a:t>
            </a:r>
          </a:p>
        </p:txBody>
      </p:sp>
      <p:sp>
        <p:nvSpPr>
          <p:cNvPr id="4" name="TextBox 3"/>
          <p:cNvSpPr txBox="1"/>
          <p:nvPr/>
        </p:nvSpPr>
        <p:spPr>
          <a:xfrm>
            <a:off x="761987" y="2775858"/>
            <a:ext cx="10635356" cy="1231106"/>
          </a:xfrm>
          <a:prstGeom prst="rect">
            <a:avLst/>
          </a:prstGeom>
          <a:noFill/>
        </p:spPr>
        <p:txBody>
          <a:bodyPr wrap="square" rtlCol="0">
            <a:spAutoFit/>
          </a:bodyPr>
          <a:lstStyle/>
          <a:p>
            <a:pPr algn="ctr">
              <a:spcAft>
                <a:spcPts val="1200"/>
              </a:spcAft>
            </a:pPr>
            <a:r>
              <a:rPr lang="en-US" sz="3200" b="1" dirty="0"/>
              <a:t>Wow Stormwater Webinar</a:t>
            </a:r>
          </a:p>
          <a:p>
            <a:pPr algn="ctr"/>
            <a:r>
              <a:rPr lang="en-US" sz="3200" b="1" dirty="0"/>
              <a:t>How to Create Clear, Specific and Measurable SWMPs</a:t>
            </a:r>
          </a:p>
        </p:txBody>
      </p:sp>
    </p:spTree>
    <p:extLst>
      <p:ext uri="{BB962C8B-B14F-4D97-AF65-F5344CB8AC3E}">
        <p14:creationId xmlns:p14="http://schemas.microsoft.com/office/powerpoint/2010/main" val="3447059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10</a:t>
            </a:fld>
            <a:endParaRPr lang="en-US"/>
          </a:p>
        </p:txBody>
      </p:sp>
      <p:sp>
        <p:nvSpPr>
          <p:cNvPr id="8"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9" name="Title 3"/>
          <p:cNvSpPr>
            <a:spLocks noGrp="1"/>
          </p:cNvSpPr>
          <p:nvPr>
            <p:ph type="title"/>
          </p:nvPr>
        </p:nvSpPr>
        <p:spPr>
          <a:xfrm>
            <a:off x="1507253" y="226262"/>
            <a:ext cx="6632538" cy="557215"/>
          </a:xfrm>
        </p:spPr>
        <p:txBody>
          <a:bodyPr>
            <a:normAutofit/>
          </a:bodyPr>
          <a:lstStyle/>
          <a:p>
            <a:r>
              <a:rPr lang="en-US" b="1" dirty="0">
                <a:solidFill>
                  <a:srgbClr val="002060"/>
                </a:solidFill>
              </a:rPr>
              <a:t>The SWMP Template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910" cy="1221910"/>
          </a:xfrm>
          <a:prstGeom prst="rect">
            <a:avLst/>
          </a:prstGeom>
        </p:spPr>
      </p:pic>
      <p:sp>
        <p:nvSpPr>
          <p:cNvPr id="4" name="TextBox 3"/>
          <p:cNvSpPr txBox="1"/>
          <p:nvPr/>
        </p:nvSpPr>
        <p:spPr>
          <a:xfrm>
            <a:off x="293900" y="783477"/>
            <a:ext cx="731032" cy="430887"/>
          </a:xfrm>
          <a:prstGeom prst="rect">
            <a:avLst/>
          </a:prstGeom>
          <a:noFill/>
        </p:spPr>
        <p:txBody>
          <a:bodyPr wrap="square" rtlCol="0">
            <a:spAutoFit/>
          </a:bodyPr>
          <a:lstStyle/>
          <a:p>
            <a:pPr algn="ctr"/>
            <a:r>
              <a:rPr lang="en-US" sz="1100" b="1" dirty="0">
                <a:solidFill>
                  <a:schemeClr val="bg1"/>
                </a:solidFill>
              </a:rPr>
              <a:t>MS4 Toolbox</a:t>
            </a:r>
          </a:p>
        </p:txBody>
      </p:sp>
      <p:pic>
        <p:nvPicPr>
          <p:cNvPr id="5" name="Picture 4" descr="Table&#10;&#10;Description automatically generated">
            <a:extLst>
              <a:ext uri="{FF2B5EF4-FFF2-40B4-BE49-F238E27FC236}">
                <a16:creationId xmlns:a16="http://schemas.microsoft.com/office/drawing/2014/main" id="{9D2D126E-1232-4020-9976-D26213126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5318" y="1365405"/>
            <a:ext cx="8316682" cy="4808638"/>
          </a:xfrm>
          <a:prstGeom prst="rect">
            <a:avLst/>
          </a:prstGeom>
        </p:spPr>
      </p:pic>
      <p:sp>
        <p:nvSpPr>
          <p:cNvPr id="7" name="Speech Bubble: Rectangle 6">
            <a:extLst>
              <a:ext uri="{FF2B5EF4-FFF2-40B4-BE49-F238E27FC236}">
                <a16:creationId xmlns:a16="http://schemas.microsoft.com/office/drawing/2014/main" id="{47113188-2C0F-4B7E-9AF9-4481C6903742}"/>
              </a:ext>
            </a:extLst>
          </p:cNvPr>
          <p:cNvSpPr/>
          <p:nvPr/>
        </p:nvSpPr>
        <p:spPr>
          <a:xfrm>
            <a:off x="293900" y="1311640"/>
            <a:ext cx="3243120" cy="665825"/>
          </a:xfrm>
          <a:prstGeom prst="wedgeRectCallout">
            <a:avLst>
              <a:gd name="adj1" fmla="val 61580"/>
              <a:gd name="adj2" fmla="val 6588"/>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002060"/>
                </a:solidFill>
              </a:rPr>
              <a:t>Each MCM has a table</a:t>
            </a:r>
          </a:p>
        </p:txBody>
      </p:sp>
      <p:sp>
        <p:nvSpPr>
          <p:cNvPr id="12" name="Speech Bubble: Rectangle 11">
            <a:extLst>
              <a:ext uri="{FF2B5EF4-FFF2-40B4-BE49-F238E27FC236}">
                <a16:creationId xmlns:a16="http://schemas.microsoft.com/office/drawing/2014/main" id="{584CFC0F-D760-46D2-8DFB-A58B1DDC23D4}"/>
              </a:ext>
            </a:extLst>
          </p:cNvPr>
          <p:cNvSpPr/>
          <p:nvPr/>
        </p:nvSpPr>
        <p:spPr>
          <a:xfrm>
            <a:off x="293900" y="2172715"/>
            <a:ext cx="3243120" cy="665825"/>
          </a:xfrm>
          <a:prstGeom prst="wedgeRectCallout">
            <a:avLst>
              <a:gd name="adj1" fmla="val 61210"/>
              <a:gd name="adj2" fmla="val -32650"/>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002060"/>
                </a:solidFill>
              </a:rPr>
              <a:t>Permit Conditions are listed</a:t>
            </a:r>
          </a:p>
        </p:txBody>
      </p:sp>
      <p:sp>
        <p:nvSpPr>
          <p:cNvPr id="13" name="Speech Bubble: Rectangle 12">
            <a:extLst>
              <a:ext uri="{FF2B5EF4-FFF2-40B4-BE49-F238E27FC236}">
                <a16:creationId xmlns:a16="http://schemas.microsoft.com/office/drawing/2014/main" id="{74907D39-8232-42A5-AEA3-553A34D23C84}"/>
              </a:ext>
            </a:extLst>
          </p:cNvPr>
          <p:cNvSpPr/>
          <p:nvPr/>
        </p:nvSpPr>
        <p:spPr>
          <a:xfrm>
            <a:off x="293900" y="3051538"/>
            <a:ext cx="3243120" cy="665825"/>
          </a:xfrm>
          <a:prstGeom prst="wedgeRectCallout">
            <a:avLst>
              <a:gd name="adj1" fmla="val 63563"/>
              <a:gd name="adj2" fmla="val 60917"/>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002060"/>
                </a:solidFill>
              </a:rPr>
              <a:t>Consecutive BMP numbering</a:t>
            </a:r>
          </a:p>
        </p:txBody>
      </p:sp>
      <p:sp>
        <p:nvSpPr>
          <p:cNvPr id="14" name="Speech Bubble: Rectangle 13">
            <a:extLst>
              <a:ext uri="{FF2B5EF4-FFF2-40B4-BE49-F238E27FC236}">
                <a16:creationId xmlns:a16="http://schemas.microsoft.com/office/drawing/2014/main" id="{9E52BDBB-B0C6-4E79-AFA8-7FC912CE3670}"/>
              </a:ext>
            </a:extLst>
          </p:cNvPr>
          <p:cNvSpPr/>
          <p:nvPr/>
        </p:nvSpPr>
        <p:spPr>
          <a:xfrm>
            <a:off x="293900" y="3930361"/>
            <a:ext cx="3243120" cy="665825"/>
          </a:xfrm>
          <a:prstGeom prst="wedgeRectCallout">
            <a:avLst>
              <a:gd name="adj1" fmla="val 84447"/>
              <a:gd name="adj2" fmla="val -55287"/>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002060"/>
                </a:solidFill>
              </a:rPr>
              <a:t>Group BMP tasks</a:t>
            </a:r>
          </a:p>
        </p:txBody>
      </p:sp>
      <p:sp>
        <p:nvSpPr>
          <p:cNvPr id="15" name="Speech Bubble: Rectangle 14">
            <a:extLst>
              <a:ext uri="{FF2B5EF4-FFF2-40B4-BE49-F238E27FC236}">
                <a16:creationId xmlns:a16="http://schemas.microsoft.com/office/drawing/2014/main" id="{5E5CE59D-A6C6-4177-83CE-D06FD3E85FCD}"/>
              </a:ext>
            </a:extLst>
          </p:cNvPr>
          <p:cNvSpPr/>
          <p:nvPr/>
        </p:nvSpPr>
        <p:spPr>
          <a:xfrm>
            <a:off x="293900" y="4815221"/>
            <a:ext cx="3243120" cy="1035393"/>
          </a:xfrm>
          <a:prstGeom prst="wedgeRectCallout">
            <a:avLst>
              <a:gd name="adj1" fmla="val 159428"/>
              <a:gd name="adj2" fmla="val 14473"/>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600" b="1" dirty="0">
                <a:solidFill>
                  <a:srgbClr val="002060"/>
                </a:solidFill>
              </a:rPr>
              <a:t>Comments will be referenced as BMP#.</a:t>
            </a:r>
            <a:r>
              <a:rPr lang="en-US" sz="1600" b="1" dirty="0" err="1">
                <a:solidFill>
                  <a:srgbClr val="002060"/>
                </a:solidFill>
              </a:rPr>
              <a:t>Column.Item</a:t>
            </a:r>
            <a:r>
              <a:rPr lang="en-US" sz="1600" b="1" dirty="0">
                <a:solidFill>
                  <a:srgbClr val="002060"/>
                </a:solidFill>
              </a:rPr>
              <a:t> #:</a:t>
            </a:r>
          </a:p>
          <a:p>
            <a:pPr algn="ctr"/>
            <a:r>
              <a:rPr lang="en-US" sz="1600" b="1" i="1" dirty="0">
                <a:solidFill>
                  <a:srgbClr val="002060"/>
                </a:solidFill>
              </a:rPr>
              <a:t>BMP 12.B.2.</a:t>
            </a:r>
          </a:p>
        </p:txBody>
      </p:sp>
    </p:spTree>
    <p:extLst>
      <p:ext uri="{BB962C8B-B14F-4D97-AF65-F5344CB8AC3E}">
        <p14:creationId xmlns:p14="http://schemas.microsoft.com/office/powerpoint/2010/main" val="242851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11</a:t>
            </a:fld>
            <a:endParaRPr lang="en-US"/>
          </a:p>
        </p:txBody>
      </p:sp>
      <p:sp>
        <p:nvSpPr>
          <p:cNvPr id="8"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9" name="Title 3"/>
          <p:cNvSpPr>
            <a:spLocks noGrp="1"/>
          </p:cNvSpPr>
          <p:nvPr>
            <p:ph type="title"/>
          </p:nvPr>
        </p:nvSpPr>
        <p:spPr>
          <a:xfrm>
            <a:off x="472273" y="330298"/>
            <a:ext cx="6632538" cy="557215"/>
          </a:xfrm>
        </p:spPr>
        <p:txBody>
          <a:bodyPr>
            <a:normAutofit/>
          </a:bodyPr>
          <a:lstStyle/>
          <a:p>
            <a:r>
              <a:rPr lang="en-US" b="1" dirty="0">
                <a:solidFill>
                  <a:srgbClr val="002060"/>
                </a:solidFill>
              </a:rPr>
              <a:t>Building the SWMP</a:t>
            </a:r>
          </a:p>
        </p:txBody>
      </p:sp>
      <p:pic>
        <p:nvPicPr>
          <p:cNvPr id="6" name="Picture 5">
            <a:extLst>
              <a:ext uri="{FF2B5EF4-FFF2-40B4-BE49-F238E27FC236}">
                <a16:creationId xmlns:a16="http://schemas.microsoft.com/office/drawing/2014/main" id="{64D5C9DB-34DE-4D5E-9F4A-1B7A0D2C85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761" y="1465081"/>
            <a:ext cx="10148392" cy="1787434"/>
          </a:xfrm>
          <a:prstGeom prst="rect">
            <a:avLst/>
          </a:prstGeom>
        </p:spPr>
      </p:pic>
      <p:sp>
        <p:nvSpPr>
          <p:cNvPr id="10" name="TextBox 9">
            <a:extLst>
              <a:ext uri="{FF2B5EF4-FFF2-40B4-BE49-F238E27FC236}">
                <a16:creationId xmlns:a16="http://schemas.microsoft.com/office/drawing/2014/main" id="{F23FBEBF-BF2A-4D77-A4B6-AB1ABFBDE04C}"/>
              </a:ext>
            </a:extLst>
          </p:cNvPr>
          <p:cNvSpPr txBox="1"/>
          <p:nvPr/>
        </p:nvSpPr>
        <p:spPr>
          <a:xfrm>
            <a:off x="652456" y="3657588"/>
            <a:ext cx="3296547" cy="646331"/>
          </a:xfrm>
          <a:prstGeom prst="rect">
            <a:avLst/>
          </a:prstGeom>
          <a:noFill/>
        </p:spPr>
        <p:txBody>
          <a:bodyPr wrap="square" rtlCol="0">
            <a:spAutoFit/>
          </a:bodyPr>
          <a:lstStyle/>
          <a:p>
            <a:r>
              <a:rPr lang="en-US" b="1" dirty="0"/>
              <a:t>What are we already doing?  </a:t>
            </a:r>
          </a:p>
          <a:p>
            <a:pPr marL="285750" indent="-285750">
              <a:buFont typeface="Arial" panose="020B0604020202020204" pitchFamily="34" charset="0"/>
              <a:buChar char="•"/>
            </a:pPr>
            <a:endParaRPr lang="en-US" dirty="0"/>
          </a:p>
        </p:txBody>
      </p:sp>
      <p:sp>
        <p:nvSpPr>
          <p:cNvPr id="17" name="TextBox 16">
            <a:extLst>
              <a:ext uri="{FF2B5EF4-FFF2-40B4-BE49-F238E27FC236}">
                <a16:creationId xmlns:a16="http://schemas.microsoft.com/office/drawing/2014/main" id="{25FEFC12-54DD-4C6A-B5EF-414027ED011A}"/>
              </a:ext>
            </a:extLst>
          </p:cNvPr>
          <p:cNvSpPr txBox="1"/>
          <p:nvPr/>
        </p:nvSpPr>
        <p:spPr>
          <a:xfrm>
            <a:off x="652456" y="4212727"/>
            <a:ext cx="2951557" cy="369332"/>
          </a:xfrm>
          <a:prstGeom prst="rect">
            <a:avLst/>
          </a:prstGeom>
          <a:noFill/>
        </p:spPr>
        <p:txBody>
          <a:bodyPr wrap="square" rtlCol="0">
            <a:spAutoFit/>
          </a:bodyPr>
          <a:lstStyle/>
          <a:p>
            <a:r>
              <a:rPr lang="en-US" b="1" dirty="0"/>
              <a:t>Where are we deficient?  </a:t>
            </a:r>
          </a:p>
        </p:txBody>
      </p:sp>
      <p:sp>
        <p:nvSpPr>
          <p:cNvPr id="18" name="TextBox 17">
            <a:extLst>
              <a:ext uri="{FF2B5EF4-FFF2-40B4-BE49-F238E27FC236}">
                <a16:creationId xmlns:a16="http://schemas.microsoft.com/office/drawing/2014/main" id="{D37C14C4-8EEC-4C8F-AB1B-6E918A1C1E6C}"/>
              </a:ext>
            </a:extLst>
          </p:cNvPr>
          <p:cNvSpPr txBox="1"/>
          <p:nvPr/>
        </p:nvSpPr>
        <p:spPr>
          <a:xfrm>
            <a:off x="4049485" y="3657588"/>
            <a:ext cx="7908053" cy="369332"/>
          </a:xfrm>
          <a:prstGeom prst="rect">
            <a:avLst/>
          </a:prstGeom>
          <a:noFill/>
        </p:spPr>
        <p:txBody>
          <a:bodyPr wrap="square" rtlCol="0">
            <a:spAutoFit/>
          </a:bodyPr>
          <a:lstStyle/>
          <a:p>
            <a:r>
              <a:rPr lang="en-US" b="1" dirty="0"/>
              <a:t>Street sweeping on an as-needed basis, tracking sweeper hours</a:t>
            </a:r>
          </a:p>
        </p:txBody>
      </p:sp>
      <p:sp>
        <p:nvSpPr>
          <p:cNvPr id="19" name="TextBox 18">
            <a:extLst>
              <a:ext uri="{FF2B5EF4-FFF2-40B4-BE49-F238E27FC236}">
                <a16:creationId xmlns:a16="http://schemas.microsoft.com/office/drawing/2014/main" id="{C3E4930E-0442-451C-96ED-29EEAF2E8152}"/>
              </a:ext>
            </a:extLst>
          </p:cNvPr>
          <p:cNvSpPr txBox="1"/>
          <p:nvPr/>
        </p:nvSpPr>
        <p:spPr>
          <a:xfrm>
            <a:off x="4049485" y="4258893"/>
            <a:ext cx="6933363" cy="646331"/>
          </a:xfrm>
          <a:prstGeom prst="rect">
            <a:avLst/>
          </a:prstGeom>
          <a:noFill/>
        </p:spPr>
        <p:txBody>
          <a:bodyPr wrap="square" rtlCol="0">
            <a:spAutoFit/>
          </a:bodyPr>
          <a:lstStyle/>
          <a:p>
            <a:r>
              <a:rPr lang="en-US" b="1" dirty="0"/>
              <a:t>Specific frequencies, schedules, and documentation</a:t>
            </a:r>
          </a:p>
          <a:p>
            <a:endParaRPr lang="en-US" dirty="0"/>
          </a:p>
        </p:txBody>
      </p:sp>
      <p:sp>
        <p:nvSpPr>
          <p:cNvPr id="20" name="TextBox 19">
            <a:extLst>
              <a:ext uri="{FF2B5EF4-FFF2-40B4-BE49-F238E27FC236}">
                <a16:creationId xmlns:a16="http://schemas.microsoft.com/office/drawing/2014/main" id="{01705C00-8210-4B3C-B424-0D088E504D45}"/>
              </a:ext>
            </a:extLst>
          </p:cNvPr>
          <p:cNvSpPr txBox="1"/>
          <p:nvPr/>
        </p:nvSpPr>
        <p:spPr>
          <a:xfrm>
            <a:off x="4049485" y="4769494"/>
            <a:ext cx="7506119" cy="369332"/>
          </a:xfrm>
          <a:prstGeom prst="rect">
            <a:avLst/>
          </a:prstGeom>
          <a:noFill/>
        </p:spPr>
        <p:txBody>
          <a:bodyPr wrap="square" rtlCol="0">
            <a:spAutoFit/>
          </a:bodyPr>
          <a:lstStyle/>
          <a:p>
            <a:r>
              <a:rPr lang="en-US" b="1" dirty="0"/>
              <a:t>Let’s develop a SMART street sweeping program with a SOP. </a:t>
            </a:r>
          </a:p>
        </p:txBody>
      </p:sp>
      <p:sp>
        <p:nvSpPr>
          <p:cNvPr id="21" name="TextBox 20">
            <a:extLst>
              <a:ext uri="{FF2B5EF4-FFF2-40B4-BE49-F238E27FC236}">
                <a16:creationId xmlns:a16="http://schemas.microsoft.com/office/drawing/2014/main" id="{70A548B9-E90B-4F4E-8440-504F27D52D1B}"/>
              </a:ext>
            </a:extLst>
          </p:cNvPr>
          <p:cNvSpPr txBox="1"/>
          <p:nvPr/>
        </p:nvSpPr>
        <p:spPr>
          <a:xfrm>
            <a:off x="652456" y="4767866"/>
            <a:ext cx="2951557" cy="369332"/>
          </a:xfrm>
          <a:prstGeom prst="rect">
            <a:avLst/>
          </a:prstGeom>
          <a:noFill/>
        </p:spPr>
        <p:txBody>
          <a:bodyPr wrap="square" rtlCol="0">
            <a:spAutoFit/>
          </a:bodyPr>
          <a:lstStyle/>
          <a:p>
            <a:r>
              <a:rPr lang="en-US" b="1" dirty="0"/>
              <a:t>What should we do?  </a:t>
            </a:r>
          </a:p>
        </p:txBody>
      </p:sp>
    </p:spTree>
    <p:extLst>
      <p:ext uri="{BB962C8B-B14F-4D97-AF65-F5344CB8AC3E}">
        <p14:creationId xmlns:p14="http://schemas.microsoft.com/office/powerpoint/2010/main" val="362502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12</a:t>
            </a:fld>
            <a:endParaRPr lang="en-US"/>
          </a:p>
        </p:txBody>
      </p:sp>
      <p:sp>
        <p:nvSpPr>
          <p:cNvPr id="8"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9" name="Title 3"/>
          <p:cNvSpPr>
            <a:spLocks noGrp="1"/>
          </p:cNvSpPr>
          <p:nvPr>
            <p:ph type="title"/>
          </p:nvPr>
        </p:nvSpPr>
        <p:spPr>
          <a:xfrm>
            <a:off x="472273" y="330298"/>
            <a:ext cx="6632538" cy="557215"/>
          </a:xfrm>
        </p:spPr>
        <p:txBody>
          <a:bodyPr>
            <a:normAutofit/>
          </a:bodyPr>
          <a:lstStyle/>
          <a:p>
            <a:r>
              <a:rPr lang="en-US" b="1" dirty="0">
                <a:solidFill>
                  <a:srgbClr val="002060"/>
                </a:solidFill>
              </a:rPr>
              <a:t>Building the SWMP</a:t>
            </a:r>
          </a:p>
        </p:txBody>
      </p:sp>
      <p:pic>
        <p:nvPicPr>
          <p:cNvPr id="6" name="Picture 5">
            <a:extLst>
              <a:ext uri="{FF2B5EF4-FFF2-40B4-BE49-F238E27FC236}">
                <a16:creationId xmlns:a16="http://schemas.microsoft.com/office/drawing/2014/main" id="{64D5C9DB-34DE-4D5E-9F4A-1B7A0D2C85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92" y="150726"/>
            <a:ext cx="10410093" cy="1758916"/>
          </a:xfrm>
          <a:prstGeom prst="rect">
            <a:avLst/>
          </a:prstGeom>
        </p:spPr>
      </p:pic>
      <p:pic>
        <p:nvPicPr>
          <p:cNvPr id="7" name="Picture 6">
            <a:extLst>
              <a:ext uri="{FF2B5EF4-FFF2-40B4-BE49-F238E27FC236}">
                <a16:creationId xmlns:a16="http://schemas.microsoft.com/office/drawing/2014/main" id="{7E067123-95E8-4E63-A2F7-26333A6F11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92" y="1930966"/>
            <a:ext cx="3908809" cy="4917945"/>
          </a:xfrm>
          <a:prstGeom prst="rect">
            <a:avLst/>
          </a:prstGeom>
        </p:spPr>
      </p:pic>
      <p:sp>
        <p:nvSpPr>
          <p:cNvPr id="16" name="Speech Bubble: Rectangle 15">
            <a:extLst>
              <a:ext uri="{FF2B5EF4-FFF2-40B4-BE49-F238E27FC236}">
                <a16:creationId xmlns:a16="http://schemas.microsoft.com/office/drawing/2014/main" id="{EC677C5E-588B-4E5F-838E-E95C61F583E7}"/>
              </a:ext>
            </a:extLst>
          </p:cNvPr>
          <p:cNvSpPr/>
          <p:nvPr/>
        </p:nvSpPr>
        <p:spPr>
          <a:xfrm>
            <a:off x="5344931" y="2433358"/>
            <a:ext cx="3243120" cy="665825"/>
          </a:xfrm>
          <a:prstGeom prst="wedgeRectCallout">
            <a:avLst>
              <a:gd name="adj1" fmla="val -85962"/>
              <a:gd name="adj2" fmla="val 8098"/>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002060"/>
                </a:solidFill>
              </a:rPr>
              <a:t>Groups tasks under a descriptive BMP title</a:t>
            </a:r>
          </a:p>
        </p:txBody>
      </p:sp>
      <p:sp>
        <p:nvSpPr>
          <p:cNvPr id="22" name="Speech Bubble: Rectangle 21">
            <a:extLst>
              <a:ext uri="{FF2B5EF4-FFF2-40B4-BE49-F238E27FC236}">
                <a16:creationId xmlns:a16="http://schemas.microsoft.com/office/drawing/2014/main" id="{B7630CCC-B78E-427D-962F-91CD9C009037}"/>
              </a:ext>
            </a:extLst>
          </p:cNvPr>
          <p:cNvSpPr/>
          <p:nvPr/>
        </p:nvSpPr>
        <p:spPr>
          <a:xfrm>
            <a:off x="5344931" y="3466912"/>
            <a:ext cx="3243120" cy="665825"/>
          </a:xfrm>
          <a:prstGeom prst="wedgeRectCallout">
            <a:avLst>
              <a:gd name="adj1" fmla="val -84723"/>
              <a:gd name="adj2" fmla="val -34160"/>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002060"/>
                </a:solidFill>
              </a:rPr>
              <a:t>Explain current status</a:t>
            </a:r>
          </a:p>
        </p:txBody>
      </p:sp>
      <p:sp>
        <p:nvSpPr>
          <p:cNvPr id="23" name="Speech Bubble: Rectangle 22">
            <a:extLst>
              <a:ext uri="{FF2B5EF4-FFF2-40B4-BE49-F238E27FC236}">
                <a16:creationId xmlns:a16="http://schemas.microsoft.com/office/drawing/2014/main" id="{5A71968C-8CE8-430F-838B-0A8346752501}"/>
              </a:ext>
            </a:extLst>
          </p:cNvPr>
          <p:cNvSpPr/>
          <p:nvPr/>
        </p:nvSpPr>
        <p:spPr>
          <a:xfrm>
            <a:off x="5344931" y="4500466"/>
            <a:ext cx="3243120" cy="665825"/>
          </a:xfrm>
          <a:prstGeom prst="wedgeRectCallout">
            <a:avLst>
              <a:gd name="adj1" fmla="val -82554"/>
              <a:gd name="adj2" fmla="val -37178"/>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002060"/>
                </a:solidFill>
              </a:rPr>
              <a:t>Describe the overall program</a:t>
            </a:r>
          </a:p>
        </p:txBody>
      </p:sp>
    </p:spTree>
    <p:extLst>
      <p:ext uri="{BB962C8B-B14F-4D97-AF65-F5344CB8AC3E}">
        <p14:creationId xmlns:p14="http://schemas.microsoft.com/office/powerpoint/2010/main" val="76597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13</a:t>
            </a:fld>
            <a:endParaRPr lang="en-US"/>
          </a:p>
        </p:txBody>
      </p:sp>
      <p:sp>
        <p:nvSpPr>
          <p:cNvPr id="8"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9" name="Title 3"/>
          <p:cNvSpPr>
            <a:spLocks noGrp="1"/>
          </p:cNvSpPr>
          <p:nvPr>
            <p:ph type="title"/>
          </p:nvPr>
        </p:nvSpPr>
        <p:spPr>
          <a:xfrm>
            <a:off x="472273" y="330298"/>
            <a:ext cx="6632538" cy="557215"/>
          </a:xfrm>
        </p:spPr>
        <p:txBody>
          <a:bodyPr>
            <a:normAutofit/>
          </a:bodyPr>
          <a:lstStyle/>
          <a:p>
            <a:r>
              <a:rPr lang="en-US" b="1" dirty="0">
                <a:solidFill>
                  <a:srgbClr val="002060"/>
                </a:solidFill>
              </a:rPr>
              <a:t>Building the SWMP</a:t>
            </a:r>
          </a:p>
        </p:txBody>
      </p:sp>
      <p:pic>
        <p:nvPicPr>
          <p:cNvPr id="6" name="Picture 5">
            <a:extLst>
              <a:ext uri="{FF2B5EF4-FFF2-40B4-BE49-F238E27FC236}">
                <a16:creationId xmlns:a16="http://schemas.microsoft.com/office/drawing/2014/main" id="{64D5C9DB-34DE-4D5E-9F4A-1B7A0D2C85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92" y="150726"/>
            <a:ext cx="10421451" cy="1758916"/>
          </a:xfrm>
          <a:prstGeom prst="rect">
            <a:avLst/>
          </a:prstGeom>
        </p:spPr>
      </p:pic>
      <p:pic>
        <p:nvPicPr>
          <p:cNvPr id="7" name="Picture 6">
            <a:extLst>
              <a:ext uri="{FF2B5EF4-FFF2-40B4-BE49-F238E27FC236}">
                <a16:creationId xmlns:a16="http://schemas.microsoft.com/office/drawing/2014/main" id="{7E067123-95E8-4E63-A2F7-26333A6F11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92" y="1930966"/>
            <a:ext cx="3908809" cy="4917945"/>
          </a:xfrm>
          <a:prstGeom prst="rect">
            <a:avLst/>
          </a:prstGeom>
          <a:ln w="15875">
            <a:solidFill>
              <a:schemeClr val="tx1"/>
            </a:solidFill>
          </a:ln>
        </p:spPr>
      </p:pic>
      <p:pic>
        <p:nvPicPr>
          <p:cNvPr id="4" name="Picture 3">
            <a:extLst>
              <a:ext uri="{FF2B5EF4-FFF2-40B4-BE49-F238E27FC236}">
                <a16:creationId xmlns:a16="http://schemas.microsoft.com/office/drawing/2014/main" id="{8AB87C61-5CDC-4DFF-BA3D-E3D93CA5B6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0500" y="1930965"/>
            <a:ext cx="6512643" cy="1498035"/>
          </a:xfrm>
          <a:prstGeom prst="rect">
            <a:avLst/>
          </a:prstGeom>
          <a:ln w="19050">
            <a:solidFill>
              <a:schemeClr val="tx1"/>
            </a:solidFill>
          </a:ln>
        </p:spPr>
      </p:pic>
      <p:pic>
        <p:nvPicPr>
          <p:cNvPr id="10" name="Picture 9">
            <a:extLst>
              <a:ext uri="{FF2B5EF4-FFF2-40B4-BE49-F238E27FC236}">
                <a16:creationId xmlns:a16="http://schemas.microsoft.com/office/drawing/2014/main" id="{7B381222-D919-4FC9-980F-A4A82FF528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0402" y="3400335"/>
            <a:ext cx="6561575" cy="1442704"/>
          </a:xfrm>
          <a:prstGeom prst="rect">
            <a:avLst/>
          </a:prstGeom>
        </p:spPr>
      </p:pic>
      <p:pic>
        <p:nvPicPr>
          <p:cNvPr id="12" name="Picture 11">
            <a:extLst>
              <a:ext uri="{FF2B5EF4-FFF2-40B4-BE49-F238E27FC236}">
                <a16:creationId xmlns:a16="http://schemas.microsoft.com/office/drawing/2014/main" id="{E806CB17-F57C-41B7-9DB2-8ECC135F8B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0354" y="4774182"/>
            <a:ext cx="6547339" cy="772510"/>
          </a:xfrm>
          <a:prstGeom prst="rect">
            <a:avLst/>
          </a:prstGeom>
        </p:spPr>
      </p:pic>
      <p:pic>
        <p:nvPicPr>
          <p:cNvPr id="14" name="Picture 13">
            <a:extLst>
              <a:ext uri="{FF2B5EF4-FFF2-40B4-BE49-F238E27FC236}">
                <a16:creationId xmlns:a16="http://schemas.microsoft.com/office/drawing/2014/main" id="{32238CDA-EA6D-430B-B86E-69C7FFC1A6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37055" y="5498064"/>
            <a:ext cx="6561575" cy="975369"/>
          </a:xfrm>
          <a:prstGeom prst="rect">
            <a:avLst/>
          </a:prstGeom>
        </p:spPr>
      </p:pic>
    </p:spTree>
    <p:extLst>
      <p:ext uri="{BB962C8B-B14F-4D97-AF65-F5344CB8AC3E}">
        <p14:creationId xmlns:p14="http://schemas.microsoft.com/office/powerpoint/2010/main" val="298101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14</a:t>
            </a:fld>
            <a:endParaRPr lang="en-US"/>
          </a:p>
        </p:txBody>
      </p:sp>
      <p:sp>
        <p:nvSpPr>
          <p:cNvPr id="8"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9" name="Title 3"/>
          <p:cNvSpPr>
            <a:spLocks noGrp="1"/>
          </p:cNvSpPr>
          <p:nvPr>
            <p:ph type="title"/>
          </p:nvPr>
        </p:nvSpPr>
        <p:spPr>
          <a:xfrm>
            <a:off x="472273" y="330298"/>
            <a:ext cx="6632538" cy="557215"/>
          </a:xfrm>
        </p:spPr>
        <p:txBody>
          <a:bodyPr>
            <a:normAutofit/>
          </a:bodyPr>
          <a:lstStyle/>
          <a:p>
            <a:r>
              <a:rPr lang="en-US" b="1" dirty="0">
                <a:solidFill>
                  <a:srgbClr val="002060"/>
                </a:solidFill>
              </a:rPr>
              <a:t>Building the SWMP</a:t>
            </a:r>
          </a:p>
        </p:txBody>
      </p:sp>
      <p:pic>
        <p:nvPicPr>
          <p:cNvPr id="6" name="Picture 5">
            <a:extLst>
              <a:ext uri="{FF2B5EF4-FFF2-40B4-BE49-F238E27FC236}">
                <a16:creationId xmlns:a16="http://schemas.microsoft.com/office/drawing/2014/main" id="{64D5C9DB-34DE-4D5E-9F4A-1B7A0D2C85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92" y="150726"/>
            <a:ext cx="10421451" cy="1758916"/>
          </a:xfrm>
          <a:prstGeom prst="rect">
            <a:avLst/>
          </a:prstGeom>
        </p:spPr>
      </p:pic>
      <p:pic>
        <p:nvPicPr>
          <p:cNvPr id="5" name="Picture 4">
            <a:extLst>
              <a:ext uri="{FF2B5EF4-FFF2-40B4-BE49-F238E27FC236}">
                <a16:creationId xmlns:a16="http://schemas.microsoft.com/office/drawing/2014/main" id="{B6C51770-3A06-463F-B55C-70CED0272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92" y="1909642"/>
            <a:ext cx="10456580" cy="1064670"/>
          </a:xfrm>
          <a:prstGeom prst="rect">
            <a:avLst/>
          </a:prstGeom>
        </p:spPr>
      </p:pic>
      <p:pic>
        <p:nvPicPr>
          <p:cNvPr id="13" name="Picture 12">
            <a:extLst>
              <a:ext uri="{FF2B5EF4-FFF2-40B4-BE49-F238E27FC236}">
                <a16:creationId xmlns:a16="http://schemas.microsoft.com/office/drawing/2014/main" id="{E3D71776-5639-4E3D-8AE7-BCE1DA03F0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04" y="2959241"/>
            <a:ext cx="3176536" cy="3735606"/>
          </a:xfrm>
          <a:prstGeom prst="rect">
            <a:avLst/>
          </a:prstGeom>
        </p:spPr>
      </p:pic>
      <p:pic>
        <p:nvPicPr>
          <p:cNvPr id="16" name="Picture 15">
            <a:extLst>
              <a:ext uri="{FF2B5EF4-FFF2-40B4-BE49-F238E27FC236}">
                <a16:creationId xmlns:a16="http://schemas.microsoft.com/office/drawing/2014/main" id="{9E5CD7CF-A83B-4D38-ADA5-D83463BDF4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6857" y="2974312"/>
            <a:ext cx="6562101" cy="1205802"/>
          </a:xfrm>
          <a:prstGeom prst="rect">
            <a:avLst/>
          </a:prstGeom>
        </p:spPr>
      </p:pic>
      <p:pic>
        <p:nvPicPr>
          <p:cNvPr id="18" name="Picture 17">
            <a:extLst>
              <a:ext uri="{FF2B5EF4-FFF2-40B4-BE49-F238E27FC236}">
                <a16:creationId xmlns:a16="http://schemas.microsoft.com/office/drawing/2014/main" id="{94F9862C-A7AC-489E-8804-D09831F37C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6856" y="4154879"/>
            <a:ext cx="6562101" cy="1218495"/>
          </a:xfrm>
          <a:prstGeom prst="rect">
            <a:avLst/>
          </a:prstGeom>
        </p:spPr>
      </p:pic>
      <p:pic>
        <p:nvPicPr>
          <p:cNvPr id="20" name="Picture 19">
            <a:extLst>
              <a:ext uri="{FF2B5EF4-FFF2-40B4-BE49-F238E27FC236}">
                <a16:creationId xmlns:a16="http://schemas.microsoft.com/office/drawing/2014/main" id="{95DFF515-0E1F-477E-B3AA-83E0F10EAC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6903" y="5345740"/>
            <a:ext cx="6567402" cy="1026949"/>
          </a:xfrm>
          <a:prstGeom prst="rect">
            <a:avLst/>
          </a:prstGeom>
        </p:spPr>
      </p:pic>
    </p:spTree>
    <p:extLst>
      <p:ext uri="{BB962C8B-B14F-4D97-AF65-F5344CB8AC3E}">
        <p14:creationId xmlns:p14="http://schemas.microsoft.com/office/powerpoint/2010/main" val="271413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15</a:t>
            </a:fld>
            <a:endParaRPr lang="en-US"/>
          </a:p>
        </p:txBody>
      </p:sp>
      <p:sp>
        <p:nvSpPr>
          <p:cNvPr id="8"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pic>
        <p:nvPicPr>
          <p:cNvPr id="12" name="Picture 11" descr="Table&#10;&#10;Description automatically generated">
            <a:extLst>
              <a:ext uri="{FF2B5EF4-FFF2-40B4-BE49-F238E27FC236}">
                <a16:creationId xmlns:a16="http://schemas.microsoft.com/office/drawing/2014/main" id="{E117C616-0190-40D8-9A5E-FF8BDFD0E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0549" y="-15701"/>
            <a:ext cx="7921452" cy="6836020"/>
          </a:xfrm>
          <a:prstGeom prst="rect">
            <a:avLst/>
          </a:prstGeom>
        </p:spPr>
      </p:pic>
      <p:sp>
        <p:nvSpPr>
          <p:cNvPr id="17" name="Title 3">
            <a:extLst>
              <a:ext uri="{FF2B5EF4-FFF2-40B4-BE49-F238E27FC236}">
                <a16:creationId xmlns:a16="http://schemas.microsoft.com/office/drawing/2014/main" id="{B073788F-FBA3-4B27-8772-73A9982FF1D5}"/>
              </a:ext>
            </a:extLst>
          </p:cNvPr>
          <p:cNvSpPr>
            <a:spLocks noGrp="1"/>
          </p:cNvSpPr>
          <p:nvPr>
            <p:ph type="title"/>
          </p:nvPr>
        </p:nvSpPr>
        <p:spPr>
          <a:xfrm>
            <a:off x="504616" y="206704"/>
            <a:ext cx="6267450" cy="557212"/>
          </a:xfrm>
        </p:spPr>
        <p:txBody>
          <a:bodyPr>
            <a:normAutofit/>
          </a:bodyPr>
          <a:lstStyle/>
          <a:p>
            <a:r>
              <a:rPr lang="en-US" b="1" dirty="0">
                <a:solidFill>
                  <a:srgbClr val="002060"/>
                </a:solidFill>
              </a:rPr>
              <a:t>Example SWMP</a:t>
            </a:r>
          </a:p>
        </p:txBody>
      </p:sp>
      <p:sp>
        <p:nvSpPr>
          <p:cNvPr id="3" name="TextBox 2">
            <a:extLst>
              <a:ext uri="{FF2B5EF4-FFF2-40B4-BE49-F238E27FC236}">
                <a16:creationId xmlns:a16="http://schemas.microsoft.com/office/drawing/2014/main" id="{E262A351-5D9E-44EE-883F-99D30EA3AA29}"/>
              </a:ext>
            </a:extLst>
          </p:cNvPr>
          <p:cNvSpPr txBox="1"/>
          <p:nvPr/>
        </p:nvSpPr>
        <p:spPr>
          <a:xfrm>
            <a:off x="323874" y="4523186"/>
            <a:ext cx="3614120" cy="1477328"/>
          </a:xfrm>
          <a:prstGeom prst="rect">
            <a:avLst/>
          </a:prstGeom>
          <a:noFill/>
        </p:spPr>
        <p:txBody>
          <a:bodyPr wrap="square" rtlCol="0">
            <a:spAutoFit/>
          </a:bodyPr>
          <a:lstStyle/>
          <a:p>
            <a:r>
              <a:rPr lang="en-US" b="1" dirty="0">
                <a:solidFill>
                  <a:srgbClr val="002060"/>
                </a:solidFill>
              </a:rPr>
              <a:t>Note:  Street sweeping only addresses part of the permit requirement, additional BMPs will be needed for litter, leaves, debris, etc.</a:t>
            </a:r>
            <a:endParaRPr lang="en-US" dirty="0"/>
          </a:p>
        </p:txBody>
      </p:sp>
      <p:sp>
        <p:nvSpPr>
          <p:cNvPr id="15" name="Content Placeholder 10">
            <a:extLst>
              <a:ext uri="{FF2B5EF4-FFF2-40B4-BE49-F238E27FC236}">
                <a16:creationId xmlns:a16="http://schemas.microsoft.com/office/drawing/2014/main" id="{1A94F9E5-2CC7-429C-A1E9-3942FF880FAC}"/>
              </a:ext>
            </a:extLst>
          </p:cNvPr>
          <p:cNvSpPr txBox="1">
            <a:spLocks/>
          </p:cNvSpPr>
          <p:nvPr/>
        </p:nvSpPr>
        <p:spPr>
          <a:xfrm>
            <a:off x="192286" y="1346478"/>
            <a:ext cx="3877296" cy="2512355"/>
          </a:xfrm>
          <a:prstGeom prst="rect">
            <a:avLst/>
          </a:prstGeom>
          <a:ln w="38100" cap="flat" cmpd="sng" algn="ctr">
            <a:solidFill>
              <a:schemeClr val="accent3">
                <a:lumMod val="60000"/>
                <a:lumOff val="40000"/>
              </a:schemeClr>
            </a:solidFill>
            <a:prstDash val="solid"/>
            <a:miter lim="800000"/>
          </a:ln>
        </p:spPr>
        <p:style>
          <a:lnRef idx="2">
            <a:schemeClr val="dk1"/>
          </a:lnRef>
          <a:fillRef idx="1">
            <a:schemeClr val="lt1"/>
          </a:fillRef>
          <a:effectRef idx="0">
            <a:schemeClr val="dk1"/>
          </a:effectRef>
          <a:fontRef idx="minor">
            <a:schemeClr val="dk1"/>
          </a:fontRef>
        </p:style>
        <p:txBody>
          <a:bodyPr vert="horz" wrap="square" lIns="51435" tIns="25718" rIns="51435" bIns="25718"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77859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7859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77859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77859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lnSpc>
                <a:spcPct val="100000"/>
              </a:lnSpc>
              <a:spcBef>
                <a:spcPts val="0"/>
              </a:spcBef>
              <a:spcAft>
                <a:spcPts val="600"/>
              </a:spcAft>
              <a:buNone/>
            </a:pPr>
            <a:r>
              <a:rPr lang="en-US" sz="2400" b="1" u="sng" dirty="0">
                <a:solidFill>
                  <a:schemeClr val="tx1"/>
                </a:solidFill>
              </a:rPr>
              <a:t>SMART SWMPs</a:t>
            </a:r>
          </a:p>
          <a:p>
            <a:pPr marL="417909" lvl="1" indent="-160734">
              <a:spcAft>
                <a:spcPts val="600"/>
              </a:spcAft>
            </a:pPr>
            <a:r>
              <a:rPr lang="en-US" b="1" u="sng" dirty="0">
                <a:solidFill>
                  <a:schemeClr val="tx2"/>
                </a:solidFill>
              </a:rPr>
              <a:t>S</a:t>
            </a:r>
            <a:r>
              <a:rPr lang="en-US" b="1" dirty="0">
                <a:solidFill>
                  <a:schemeClr val="tx1"/>
                </a:solidFill>
              </a:rPr>
              <a:t>pecific tasks</a:t>
            </a:r>
          </a:p>
          <a:p>
            <a:pPr marL="417909" lvl="1" indent="-160734">
              <a:spcAft>
                <a:spcPts val="600"/>
              </a:spcAft>
            </a:pPr>
            <a:r>
              <a:rPr lang="en-US" b="1" u="sng" dirty="0">
                <a:solidFill>
                  <a:schemeClr val="tx2"/>
                </a:solidFill>
              </a:rPr>
              <a:t>M</a:t>
            </a:r>
            <a:r>
              <a:rPr lang="en-US" b="1" dirty="0">
                <a:solidFill>
                  <a:schemeClr val="tx1"/>
                </a:solidFill>
              </a:rPr>
              <a:t>easurable success </a:t>
            </a:r>
          </a:p>
          <a:p>
            <a:pPr marL="417909" lvl="1" indent="-160734">
              <a:spcAft>
                <a:spcPts val="600"/>
              </a:spcAft>
            </a:pPr>
            <a:r>
              <a:rPr lang="en-US" b="1" u="sng" dirty="0">
                <a:solidFill>
                  <a:schemeClr val="tx2"/>
                </a:solidFill>
              </a:rPr>
              <a:t>A</a:t>
            </a:r>
            <a:r>
              <a:rPr lang="en-US" b="1" dirty="0">
                <a:solidFill>
                  <a:schemeClr val="tx1"/>
                </a:solidFill>
              </a:rPr>
              <a:t>ttainable commitments</a:t>
            </a:r>
          </a:p>
          <a:p>
            <a:pPr marL="417909" lvl="1" indent="-160734">
              <a:spcAft>
                <a:spcPts val="600"/>
              </a:spcAft>
            </a:pPr>
            <a:r>
              <a:rPr lang="en-US" b="1" u="sng" dirty="0">
                <a:solidFill>
                  <a:schemeClr val="tx2"/>
                </a:solidFill>
              </a:rPr>
              <a:t>R</a:t>
            </a:r>
            <a:r>
              <a:rPr lang="en-US" b="1" dirty="0">
                <a:solidFill>
                  <a:schemeClr val="tx1"/>
                </a:solidFill>
              </a:rPr>
              <a:t>elevant to the community</a:t>
            </a:r>
          </a:p>
          <a:p>
            <a:pPr marL="417909" lvl="1" indent="-160734">
              <a:spcAft>
                <a:spcPts val="600"/>
              </a:spcAft>
            </a:pPr>
            <a:r>
              <a:rPr lang="en-US" b="1" u="sng" dirty="0">
                <a:solidFill>
                  <a:schemeClr val="tx2"/>
                </a:solidFill>
              </a:rPr>
              <a:t>T</a:t>
            </a:r>
            <a:r>
              <a:rPr lang="en-US" b="1" dirty="0">
                <a:solidFill>
                  <a:schemeClr val="tx1"/>
                </a:solidFill>
              </a:rPr>
              <a:t>ime lines established</a:t>
            </a:r>
          </a:p>
          <a:p>
            <a:pPr marL="417909" lvl="1" indent="-160734">
              <a:spcBef>
                <a:spcPts val="0"/>
              </a:spcBef>
              <a:spcAft>
                <a:spcPts val="600"/>
              </a:spcAft>
            </a:pPr>
            <a:endParaRPr lang="en-US" sz="450" b="1" dirty="0">
              <a:solidFill>
                <a:schemeClr val="tx1"/>
              </a:solidFill>
            </a:endParaRPr>
          </a:p>
        </p:txBody>
      </p:sp>
    </p:spTree>
    <p:extLst>
      <p:ext uri="{BB962C8B-B14F-4D97-AF65-F5344CB8AC3E}">
        <p14:creationId xmlns:p14="http://schemas.microsoft.com/office/powerpoint/2010/main" val="666993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16</a:t>
            </a:fld>
            <a:endParaRPr lang="en-US"/>
          </a:p>
        </p:txBody>
      </p:sp>
      <p:sp>
        <p:nvSpPr>
          <p:cNvPr id="8"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pic>
        <p:nvPicPr>
          <p:cNvPr id="12" name="Picture 11" descr="Table&#10;&#10;Description automatically generated">
            <a:extLst>
              <a:ext uri="{FF2B5EF4-FFF2-40B4-BE49-F238E27FC236}">
                <a16:creationId xmlns:a16="http://schemas.microsoft.com/office/drawing/2014/main" id="{E117C616-0190-40D8-9A5E-FF8BDFD0E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3741" y="-280021"/>
            <a:ext cx="8031340" cy="6930851"/>
          </a:xfrm>
          <a:prstGeom prst="rect">
            <a:avLst/>
          </a:prstGeom>
        </p:spPr>
      </p:pic>
      <p:sp>
        <p:nvSpPr>
          <p:cNvPr id="15" name="Title 3">
            <a:extLst>
              <a:ext uri="{FF2B5EF4-FFF2-40B4-BE49-F238E27FC236}">
                <a16:creationId xmlns:a16="http://schemas.microsoft.com/office/drawing/2014/main" id="{DDE16B12-0F37-4C16-AA36-6FE29BD1A318}"/>
              </a:ext>
            </a:extLst>
          </p:cNvPr>
          <p:cNvSpPr>
            <a:spLocks noGrp="1"/>
          </p:cNvSpPr>
          <p:nvPr>
            <p:ph type="title"/>
          </p:nvPr>
        </p:nvSpPr>
        <p:spPr>
          <a:xfrm>
            <a:off x="504620" y="206703"/>
            <a:ext cx="3203222" cy="906997"/>
          </a:xfrm>
        </p:spPr>
        <p:txBody>
          <a:bodyPr>
            <a:normAutofit fontScale="90000"/>
          </a:bodyPr>
          <a:lstStyle/>
          <a:p>
            <a:r>
              <a:rPr lang="en-US" b="1" dirty="0">
                <a:solidFill>
                  <a:srgbClr val="002060"/>
                </a:solidFill>
              </a:rPr>
              <a:t>Example SWMP Comments</a:t>
            </a:r>
          </a:p>
        </p:txBody>
      </p:sp>
      <p:sp>
        <p:nvSpPr>
          <p:cNvPr id="20" name="Oval 19">
            <a:extLst>
              <a:ext uri="{FF2B5EF4-FFF2-40B4-BE49-F238E27FC236}">
                <a16:creationId xmlns:a16="http://schemas.microsoft.com/office/drawing/2014/main" id="{87ED1D18-9CAE-4C50-B11F-4DE0C1D24D5D}"/>
              </a:ext>
            </a:extLst>
          </p:cNvPr>
          <p:cNvSpPr/>
          <p:nvPr/>
        </p:nvSpPr>
        <p:spPr>
          <a:xfrm>
            <a:off x="7364439" y="5637125"/>
            <a:ext cx="1180007" cy="28264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BDE8070-3355-41C4-AE63-0F7D752FFEE6}"/>
              </a:ext>
            </a:extLst>
          </p:cNvPr>
          <p:cNvSpPr txBox="1"/>
          <p:nvPr/>
        </p:nvSpPr>
        <p:spPr>
          <a:xfrm>
            <a:off x="187020" y="5356615"/>
            <a:ext cx="3751943" cy="646331"/>
          </a:xfrm>
          <a:prstGeom prst="rect">
            <a:avLst/>
          </a:prstGeom>
          <a:noFill/>
        </p:spPr>
        <p:txBody>
          <a:bodyPr wrap="square" rtlCol="0">
            <a:spAutoFit/>
          </a:bodyPr>
          <a:lstStyle/>
          <a:p>
            <a:pPr>
              <a:spcAft>
                <a:spcPts val="1200"/>
              </a:spcAft>
            </a:pPr>
            <a:r>
              <a:rPr lang="en-US" b="1" dirty="0"/>
              <a:t>BMP 52.D.6:  Include number of hot spots identified.</a:t>
            </a:r>
          </a:p>
        </p:txBody>
      </p:sp>
      <p:sp>
        <p:nvSpPr>
          <p:cNvPr id="14" name="TextBox 13">
            <a:extLst>
              <a:ext uri="{FF2B5EF4-FFF2-40B4-BE49-F238E27FC236}">
                <a16:creationId xmlns:a16="http://schemas.microsoft.com/office/drawing/2014/main" id="{FB6A2E83-0291-4A13-B063-2A0CB15CD90C}"/>
              </a:ext>
            </a:extLst>
          </p:cNvPr>
          <p:cNvSpPr txBox="1"/>
          <p:nvPr/>
        </p:nvSpPr>
        <p:spPr>
          <a:xfrm>
            <a:off x="123374" y="2491950"/>
            <a:ext cx="3751943" cy="1200329"/>
          </a:xfrm>
          <a:prstGeom prst="rect">
            <a:avLst/>
          </a:prstGeom>
          <a:noFill/>
        </p:spPr>
        <p:txBody>
          <a:bodyPr wrap="square" rtlCol="0">
            <a:spAutoFit/>
          </a:bodyPr>
          <a:lstStyle/>
          <a:p>
            <a:pPr>
              <a:spcAft>
                <a:spcPts val="1200"/>
              </a:spcAft>
            </a:pPr>
            <a:r>
              <a:rPr lang="en-US" b="1" dirty="0"/>
              <a:t>BMP 52.B.2 and D.3:  Address parking lots and include reporting of parking lot acres swept.</a:t>
            </a:r>
          </a:p>
        </p:txBody>
      </p:sp>
      <p:sp>
        <p:nvSpPr>
          <p:cNvPr id="17" name="TextBox 16">
            <a:extLst>
              <a:ext uri="{FF2B5EF4-FFF2-40B4-BE49-F238E27FC236}">
                <a16:creationId xmlns:a16="http://schemas.microsoft.com/office/drawing/2014/main" id="{0AA80593-F138-433E-B0A6-74BEDA67D0E6}"/>
              </a:ext>
            </a:extLst>
          </p:cNvPr>
          <p:cNvSpPr txBox="1"/>
          <p:nvPr/>
        </p:nvSpPr>
        <p:spPr>
          <a:xfrm>
            <a:off x="123374" y="1474340"/>
            <a:ext cx="3751943" cy="646331"/>
          </a:xfrm>
          <a:prstGeom prst="rect">
            <a:avLst/>
          </a:prstGeom>
          <a:noFill/>
        </p:spPr>
        <p:txBody>
          <a:bodyPr wrap="square" rtlCol="0">
            <a:spAutoFit/>
          </a:bodyPr>
          <a:lstStyle/>
          <a:p>
            <a:pPr>
              <a:spcAft>
                <a:spcPts val="1200"/>
              </a:spcAft>
            </a:pPr>
            <a:r>
              <a:rPr lang="en-US" b="1" dirty="0"/>
              <a:t>BMP 52.C &amp; D:  Number all cells in columns consecutively.</a:t>
            </a:r>
          </a:p>
        </p:txBody>
      </p:sp>
      <p:sp>
        <p:nvSpPr>
          <p:cNvPr id="22" name="Oval 21">
            <a:extLst>
              <a:ext uri="{FF2B5EF4-FFF2-40B4-BE49-F238E27FC236}">
                <a16:creationId xmlns:a16="http://schemas.microsoft.com/office/drawing/2014/main" id="{E82ED8CE-A4FA-4E43-8B26-8B4AD8812987}"/>
              </a:ext>
            </a:extLst>
          </p:cNvPr>
          <p:cNvSpPr/>
          <p:nvPr/>
        </p:nvSpPr>
        <p:spPr>
          <a:xfrm>
            <a:off x="10185684" y="136366"/>
            <a:ext cx="949565" cy="335907"/>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2AB97E1-BE0E-4BFF-9182-42C44DFAAE99}"/>
              </a:ext>
            </a:extLst>
          </p:cNvPr>
          <p:cNvSpPr txBox="1"/>
          <p:nvPr/>
        </p:nvSpPr>
        <p:spPr>
          <a:xfrm>
            <a:off x="123374" y="4060715"/>
            <a:ext cx="3751943" cy="923330"/>
          </a:xfrm>
          <a:prstGeom prst="rect">
            <a:avLst/>
          </a:prstGeom>
          <a:noFill/>
        </p:spPr>
        <p:txBody>
          <a:bodyPr wrap="square" rtlCol="0">
            <a:spAutoFit/>
          </a:bodyPr>
          <a:lstStyle/>
          <a:p>
            <a:pPr>
              <a:spcAft>
                <a:spcPts val="1200"/>
              </a:spcAft>
            </a:pPr>
            <a:r>
              <a:rPr lang="en-US" b="1" dirty="0"/>
              <a:t>BMP 52.B.6:  Clarify language to “…and identification of hot spots.”</a:t>
            </a:r>
          </a:p>
        </p:txBody>
      </p:sp>
      <p:sp>
        <p:nvSpPr>
          <p:cNvPr id="26" name="Oval 25">
            <a:extLst>
              <a:ext uri="{FF2B5EF4-FFF2-40B4-BE49-F238E27FC236}">
                <a16:creationId xmlns:a16="http://schemas.microsoft.com/office/drawing/2014/main" id="{F2231B7F-2256-4F39-92E5-BF14062ACC2A}"/>
              </a:ext>
            </a:extLst>
          </p:cNvPr>
          <p:cNvSpPr/>
          <p:nvPr/>
        </p:nvSpPr>
        <p:spPr>
          <a:xfrm>
            <a:off x="9998111" y="4772967"/>
            <a:ext cx="1917034" cy="114680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82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 grpId="0"/>
      <p:bldP spid="14" grpId="0"/>
      <p:bldP spid="17" grpId="0"/>
      <p:bldP spid="22" grpId="0" animBg="1"/>
      <p:bldP spid="25" grpId="0"/>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17</a:t>
            </a:fld>
            <a:endParaRPr lang="en-US"/>
          </a:p>
        </p:txBody>
      </p:sp>
      <p:sp>
        <p:nvSpPr>
          <p:cNvPr id="8"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9" name="Title 3"/>
          <p:cNvSpPr>
            <a:spLocks noGrp="1"/>
          </p:cNvSpPr>
          <p:nvPr>
            <p:ph type="title"/>
          </p:nvPr>
        </p:nvSpPr>
        <p:spPr>
          <a:xfrm>
            <a:off x="1507253" y="226262"/>
            <a:ext cx="9003908" cy="557215"/>
          </a:xfrm>
        </p:spPr>
        <p:txBody>
          <a:bodyPr>
            <a:normAutofit/>
          </a:bodyPr>
          <a:lstStyle/>
          <a:p>
            <a:r>
              <a:rPr lang="en-US" b="1" dirty="0">
                <a:solidFill>
                  <a:srgbClr val="002060"/>
                </a:solidFill>
              </a:rPr>
              <a:t>Approved SWMP =&gt; Annual Assessment Template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71852" cy="1171852"/>
          </a:xfrm>
          <a:prstGeom prst="rect">
            <a:avLst/>
          </a:prstGeom>
        </p:spPr>
      </p:pic>
      <p:sp>
        <p:nvSpPr>
          <p:cNvPr id="4" name="TextBox 3"/>
          <p:cNvSpPr txBox="1"/>
          <p:nvPr/>
        </p:nvSpPr>
        <p:spPr>
          <a:xfrm>
            <a:off x="293900" y="783477"/>
            <a:ext cx="731032" cy="430887"/>
          </a:xfrm>
          <a:prstGeom prst="rect">
            <a:avLst/>
          </a:prstGeom>
          <a:noFill/>
        </p:spPr>
        <p:txBody>
          <a:bodyPr wrap="square" rtlCol="0">
            <a:spAutoFit/>
          </a:bodyPr>
          <a:lstStyle/>
          <a:p>
            <a:pPr algn="ctr"/>
            <a:r>
              <a:rPr lang="en-US" sz="1100" b="1" dirty="0">
                <a:solidFill>
                  <a:schemeClr val="bg1"/>
                </a:solidFill>
              </a:rPr>
              <a:t>MS4 Toolbox</a:t>
            </a:r>
          </a:p>
        </p:txBody>
      </p:sp>
      <p:pic>
        <p:nvPicPr>
          <p:cNvPr id="5" name="Picture 4" descr="Table&#10;&#10;Description automatically generated">
            <a:extLst>
              <a:ext uri="{FF2B5EF4-FFF2-40B4-BE49-F238E27FC236}">
                <a16:creationId xmlns:a16="http://schemas.microsoft.com/office/drawing/2014/main" id="{6A0A6B84-A938-4CA1-A3EC-F2AF4715D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75" y="1153168"/>
            <a:ext cx="11945250" cy="5635774"/>
          </a:xfrm>
          <a:prstGeom prst="rect">
            <a:avLst/>
          </a:prstGeom>
        </p:spPr>
      </p:pic>
      <p:sp>
        <p:nvSpPr>
          <p:cNvPr id="3" name="Arrow: Right 2">
            <a:extLst>
              <a:ext uri="{FF2B5EF4-FFF2-40B4-BE49-F238E27FC236}">
                <a16:creationId xmlns:a16="http://schemas.microsoft.com/office/drawing/2014/main" id="{66829CFE-560F-4F74-AC32-3C42EF228C84}"/>
              </a:ext>
            </a:extLst>
          </p:cNvPr>
          <p:cNvSpPr/>
          <p:nvPr/>
        </p:nvSpPr>
        <p:spPr>
          <a:xfrm>
            <a:off x="293900" y="5514645"/>
            <a:ext cx="731032" cy="4177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207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54167E-6 0.03519 L 0.00117 0.09607 " pathEditMode="relative" rAng="0" ptsTypes="AA">
                                      <p:cBhvr>
                                        <p:cTn id="6" dur="2000" fill="hold"/>
                                        <p:tgtEl>
                                          <p:spTgt spid="3"/>
                                        </p:tgtEl>
                                        <p:attrNameLst>
                                          <p:attrName>ppt_x</p:attrName>
                                          <p:attrName>ppt_y</p:attrName>
                                        </p:attrNameLst>
                                      </p:cBhvr>
                                      <p:rCtr x="52" y="30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18</a:t>
            </a:fld>
            <a:endParaRPr lang="en-US"/>
          </a:p>
        </p:txBody>
      </p:sp>
      <p:sp>
        <p:nvSpPr>
          <p:cNvPr id="8"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10" name="Title 9">
            <a:extLst>
              <a:ext uri="{FF2B5EF4-FFF2-40B4-BE49-F238E27FC236}">
                <a16:creationId xmlns:a16="http://schemas.microsoft.com/office/drawing/2014/main" id="{9B8FB2B4-FE89-40F7-8368-32A9EE00836C}"/>
              </a:ext>
            </a:extLst>
          </p:cNvPr>
          <p:cNvSpPr>
            <a:spLocks noGrp="1"/>
          </p:cNvSpPr>
          <p:nvPr>
            <p:ph type="title"/>
          </p:nvPr>
        </p:nvSpPr>
        <p:spPr>
          <a:xfrm>
            <a:off x="695533" y="206702"/>
            <a:ext cx="9483447" cy="557215"/>
          </a:xfrm>
        </p:spPr>
        <p:txBody>
          <a:bodyPr>
            <a:normAutofit/>
          </a:bodyPr>
          <a:lstStyle/>
          <a:p>
            <a:r>
              <a:rPr lang="en-US" b="1" dirty="0">
                <a:solidFill>
                  <a:srgbClr val="002060"/>
                </a:solidFill>
              </a:rPr>
              <a:t>SWMP to Annual Assessment Translation</a:t>
            </a:r>
            <a:endParaRPr lang="en-US" dirty="0"/>
          </a:p>
        </p:txBody>
      </p:sp>
      <p:sp>
        <p:nvSpPr>
          <p:cNvPr id="3" name="TextBox 2">
            <a:extLst>
              <a:ext uri="{FF2B5EF4-FFF2-40B4-BE49-F238E27FC236}">
                <a16:creationId xmlns:a16="http://schemas.microsoft.com/office/drawing/2014/main" id="{5375CC9B-71BE-40D1-B1AB-5965EDCEA829}"/>
              </a:ext>
            </a:extLst>
          </p:cNvPr>
          <p:cNvSpPr txBox="1"/>
          <p:nvPr/>
        </p:nvSpPr>
        <p:spPr>
          <a:xfrm>
            <a:off x="1105319" y="1858945"/>
            <a:ext cx="9586127" cy="123110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b="1" dirty="0"/>
              <a:t>Excel format for future translation to e-reporting</a:t>
            </a:r>
          </a:p>
          <a:p>
            <a:pPr marL="285750" indent="-285750">
              <a:spcAft>
                <a:spcPts val="1200"/>
              </a:spcAft>
              <a:buFont typeface="Arial" panose="020B0604020202020204" pitchFamily="34" charset="0"/>
              <a:buChar char="•"/>
            </a:pPr>
            <a:r>
              <a:rPr lang="en-US" b="1" dirty="0"/>
              <a:t>Master File: Each Measurable Goal as a question for each applicable year</a:t>
            </a:r>
          </a:p>
          <a:p>
            <a:pPr marL="285750" indent="-285750">
              <a:spcAft>
                <a:spcPts val="1200"/>
              </a:spcAft>
              <a:buFont typeface="Arial" panose="020B0604020202020204" pitchFamily="34" charset="0"/>
              <a:buChar char="•"/>
            </a:pPr>
            <a:r>
              <a:rPr lang="en-US" b="1" dirty="0"/>
              <a:t>Annual Tabs: Compiled list of questions for reporting that year</a:t>
            </a:r>
          </a:p>
        </p:txBody>
      </p:sp>
    </p:spTree>
    <p:extLst>
      <p:ext uri="{BB962C8B-B14F-4D97-AF65-F5344CB8AC3E}">
        <p14:creationId xmlns:p14="http://schemas.microsoft.com/office/powerpoint/2010/main" val="1138976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19</a:t>
            </a:fld>
            <a:endParaRPr lang="en-US"/>
          </a:p>
        </p:txBody>
      </p:sp>
      <p:sp>
        <p:nvSpPr>
          <p:cNvPr id="8"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pic>
        <p:nvPicPr>
          <p:cNvPr id="6" name="Picture 5" descr="Table&#10;&#10;Description automatically generated">
            <a:extLst>
              <a:ext uri="{FF2B5EF4-FFF2-40B4-BE49-F238E27FC236}">
                <a16:creationId xmlns:a16="http://schemas.microsoft.com/office/drawing/2014/main" id="{A71A7F13-B194-453D-92CC-5B337F874C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88942"/>
          </a:xfrm>
          <a:prstGeom prst="rect">
            <a:avLst/>
          </a:prstGeom>
        </p:spPr>
      </p:pic>
    </p:spTree>
    <p:extLst>
      <p:ext uri="{BB962C8B-B14F-4D97-AF65-F5344CB8AC3E}">
        <p14:creationId xmlns:p14="http://schemas.microsoft.com/office/powerpoint/2010/main" val="3057609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2</a:t>
            </a:fld>
            <a:endParaRPr lang="en-US"/>
          </a:p>
        </p:txBody>
      </p:sp>
      <p:sp>
        <p:nvSpPr>
          <p:cNvPr id="8"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9" name="Title 3"/>
          <p:cNvSpPr>
            <a:spLocks noGrp="1"/>
          </p:cNvSpPr>
          <p:nvPr>
            <p:ph type="title"/>
          </p:nvPr>
        </p:nvSpPr>
        <p:spPr>
          <a:xfrm>
            <a:off x="575580" y="226262"/>
            <a:ext cx="10568670" cy="557215"/>
          </a:xfrm>
        </p:spPr>
        <p:txBody>
          <a:bodyPr>
            <a:normAutofit/>
          </a:bodyPr>
          <a:lstStyle/>
          <a:p>
            <a:r>
              <a:rPr lang="en-US" b="1" dirty="0">
                <a:solidFill>
                  <a:srgbClr val="002060"/>
                </a:solidFill>
              </a:rPr>
              <a:t>What is a Stormwater Management Plan (SWMP)?</a:t>
            </a:r>
          </a:p>
        </p:txBody>
      </p:sp>
      <p:sp>
        <p:nvSpPr>
          <p:cNvPr id="4" name="TextBox 3"/>
          <p:cNvSpPr txBox="1"/>
          <p:nvPr/>
        </p:nvSpPr>
        <p:spPr>
          <a:xfrm>
            <a:off x="575580" y="1721123"/>
            <a:ext cx="11089678" cy="1200329"/>
          </a:xfrm>
          <a:prstGeom prst="rect">
            <a:avLst/>
          </a:prstGeom>
          <a:noFill/>
        </p:spPr>
        <p:txBody>
          <a:bodyPr wrap="square" rtlCol="0">
            <a:spAutoFit/>
          </a:bodyPr>
          <a:lstStyle/>
          <a:p>
            <a:r>
              <a:rPr lang="en-US" sz="2400" b="1" dirty="0"/>
              <a:t>The Stormwater Management Plan is the written plan that is used to describe and define the various best management practices and activities that the permittee will undertake to implement the permit requirements.</a:t>
            </a:r>
          </a:p>
        </p:txBody>
      </p:sp>
      <p:sp>
        <p:nvSpPr>
          <p:cNvPr id="3" name="TextBox 2">
            <a:extLst>
              <a:ext uri="{FF2B5EF4-FFF2-40B4-BE49-F238E27FC236}">
                <a16:creationId xmlns:a16="http://schemas.microsoft.com/office/drawing/2014/main" id="{679DC58E-42CF-48F2-85EC-AA79036457CE}"/>
              </a:ext>
            </a:extLst>
          </p:cNvPr>
          <p:cNvSpPr txBox="1"/>
          <p:nvPr/>
        </p:nvSpPr>
        <p:spPr>
          <a:xfrm>
            <a:off x="895732" y="5262420"/>
            <a:ext cx="10248518" cy="400110"/>
          </a:xfrm>
          <a:prstGeom prst="rect">
            <a:avLst/>
          </a:prstGeom>
          <a:noFill/>
        </p:spPr>
        <p:txBody>
          <a:bodyPr wrap="square" rtlCol="0">
            <a:spAutoFit/>
          </a:bodyPr>
          <a:lstStyle/>
          <a:p>
            <a:pPr algn="ctr"/>
            <a:r>
              <a:rPr lang="en-US" sz="2000" b="1" i="1" dirty="0">
                <a:solidFill>
                  <a:srgbClr val="002060"/>
                </a:solidFill>
              </a:rPr>
              <a:t>**DEQ requires that the standard SWMP template be utilized**</a:t>
            </a:r>
          </a:p>
        </p:txBody>
      </p:sp>
      <p:sp>
        <p:nvSpPr>
          <p:cNvPr id="7" name="TextBox 6">
            <a:extLst>
              <a:ext uri="{FF2B5EF4-FFF2-40B4-BE49-F238E27FC236}">
                <a16:creationId xmlns:a16="http://schemas.microsoft.com/office/drawing/2014/main" id="{D3BBAD56-ED39-4E23-A601-70EFB7675671}"/>
              </a:ext>
            </a:extLst>
          </p:cNvPr>
          <p:cNvSpPr txBox="1"/>
          <p:nvPr/>
        </p:nvSpPr>
        <p:spPr>
          <a:xfrm>
            <a:off x="575580" y="2937489"/>
            <a:ext cx="11089678" cy="830997"/>
          </a:xfrm>
          <a:prstGeom prst="rect">
            <a:avLst/>
          </a:prstGeom>
          <a:noFill/>
        </p:spPr>
        <p:txBody>
          <a:bodyPr wrap="square" rtlCol="0">
            <a:spAutoFit/>
          </a:bodyPr>
          <a:lstStyle/>
          <a:p>
            <a:endParaRPr lang="en-US" sz="2400" b="1" dirty="0"/>
          </a:p>
          <a:p>
            <a:pPr algn="ctr"/>
            <a:r>
              <a:rPr lang="en-US" sz="2400" b="1" dirty="0"/>
              <a:t>The SWMP must address permit requirements and audit deficiencies.</a:t>
            </a:r>
          </a:p>
        </p:txBody>
      </p:sp>
      <p:sp>
        <p:nvSpPr>
          <p:cNvPr id="10" name="TextBox 9">
            <a:extLst>
              <a:ext uri="{FF2B5EF4-FFF2-40B4-BE49-F238E27FC236}">
                <a16:creationId xmlns:a16="http://schemas.microsoft.com/office/drawing/2014/main" id="{38269C6C-03FB-4A13-808B-5C1C32EAADE6}"/>
              </a:ext>
            </a:extLst>
          </p:cNvPr>
          <p:cNvSpPr txBox="1"/>
          <p:nvPr/>
        </p:nvSpPr>
        <p:spPr>
          <a:xfrm>
            <a:off x="315076" y="4190168"/>
            <a:ext cx="11089678" cy="461665"/>
          </a:xfrm>
          <a:prstGeom prst="rect">
            <a:avLst/>
          </a:prstGeom>
          <a:noFill/>
        </p:spPr>
        <p:txBody>
          <a:bodyPr wrap="square" rtlCol="0">
            <a:spAutoFit/>
          </a:bodyPr>
          <a:lstStyle/>
          <a:p>
            <a:pPr algn="ctr"/>
            <a:r>
              <a:rPr lang="en-US" sz="2400" b="1" dirty="0">
                <a:solidFill>
                  <a:srgbClr val="002060"/>
                </a:solidFill>
              </a:rPr>
              <a:t>PERMIT + SWMP = ENFORCEABLE MS4 REQUIREMENTS</a:t>
            </a:r>
          </a:p>
        </p:txBody>
      </p:sp>
    </p:spTree>
    <p:extLst>
      <p:ext uri="{BB962C8B-B14F-4D97-AF65-F5344CB8AC3E}">
        <p14:creationId xmlns:p14="http://schemas.microsoft.com/office/powerpoint/2010/main" val="24436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20</a:t>
            </a:fld>
            <a:endParaRPr lang="en-US"/>
          </a:p>
        </p:txBody>
      </p:sp>
      <p:sp>
        <p:nvSpPr>
          <p:cNvPr id="8"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9" name="Title 3"/>
          <p:cNvSpPr>
            <a:spLocks noGrp="1"/>
          </p:cNvSpPr>
          <p:nvPr>
            <p:ph type="title"/>
          </p:nvPr>
        </p:nvSpPr>
        <p:spPr>
          <a:xfrm>
            <a:off x="703389" y="206166"/>
            <a:ext cx="9706707" cy="557215"/>
          </a:xfrm>
        </p:spPr>
        <p:txBody>
          <a:bodyPr>
            <a:normAutofit fontScale="90000"/>
          </a:bodyPr>
          <a:lstStyle/>
          <a:p>
            <a:r>
              <a:rPr lang="en-US" b="1" dirty="0">
                <a:solidFill>
                  <a:srgbClr val="002060"/>
                </a:solidFill>
              </a:rPr>
              <a:t>SWMP to Annual Assessment Translation – Permit Year 1 Tab</a:t>
            </a:r>
          </a:p>
        </p:txBody>
      </p:sp>
      <p:pic>
        <p:nvPicPr>
          <p:cNvPr id="4" name="Picture 3" descr="Table&#10;&#10;Description automatically generated">
            <a:extLst>
              <a:ext uri="{FF2B5EF4-FFF2-40B4-BE49-F238E27FC236}">
                <a16:creationId xmlns:a16="http://schemas.microsoft.com/office/drawing/2014/main" id="{6EEBD365-DCAE-40D6-B3B1-A04B95EBE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1707" y="2318950"/>
            <a:ext cx="7868585" cy="2220100"/>
          </a:xfrm>
          <a:prstGeom prst="rect">
            <a:avLst/>
          </a:prstGeom>
        </p:spPr>
      </p:pic>
    </p:spTree>
    <p:extLst>
      <p:ext uri="{BB962C8B-B14F-4D97-AF65-F5344CB8AC3E}">
        <p14:creationId xmlns:p14="http://schemas.microsoft.com/office/powerpoint/2010/main" val="3839805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21</a:t>
            </a:fld>
            <a:endParaRPr lang="en-US"/>
          </a:p>
        </p:txBody>
      </p:sp>
      <p:sp>
        <p:nvSpPr>
          <p:cNvPr id="8"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9" name="Title 3"/>
          <p:cNvSpPr>
            <a:spLocks noGrp="1"/>
          </p:cNvSpPr>
          <p:nvPr>
            <p:ph type="title"/>
          </p:nvPr>
        </p:nvSpPr>
        <p:spPr>
          <a:xfrm>
            <a:off x="703389" y="206166"/>
            <a:ext cx="9706707" cy="557215"/>
          </a:xfrm>
        </p:spPr>
        <p:txBody>
          <a:bodyPr>
            <a:normAutofit/>
          </a:bodyPr>
          <a:lstStyle/>
          <a:p>
            <a:r>
              <a:rPr lang="en-US" b="1" dirty="0">
                <a:solidFill>
                  <a:srgbClr val="002060"/>
                </a:solidFill>
              </a:rPr>
              <a:t>The End</a:t>
            </a:r>
          </a:p>
        </p:txBody>
      </p:sp>
      <p:sp>
        <p:nvSpPr>
          <p:cNvPr id="3" name="TextBox 2">
            <a:extLst>
              <a:ext uri="{FF2B5EF4-FFF2-40B4-BE49-F238E27FC236}">
                <a16:creationId xmlns:a16="http://schemas.microsoft.com/office/drawing/2014/main" id="{D2885EA8-D234-4B18-8644-1DE2D5113C04}"/>
              </a:ext>
            </a:extLst>
          </p:cNvPr>
          <p:cNvSpPr txBox="1"/>
          <p:nvPr/>
        </p:nvSpPr>
        <p:spPr>
          <a:xfrm>
            <a:off x="319596" y="1919235"/>
            <a:ext cx="11319029" cy="1846659"/>
          </a:xfrm>
          <a:prstGeom prst="rect">
            <a:avLst/>
          </a:prstGeom>
          <a:noFill/>
        </p:spPr>
        <p:txBody>
          <a:bodyPr wrap="square" rtlCol="0">
            <a:spAutoFit/>
          </a:bodyPr>
          <a:lstStyle/>
          <a:p>
            <a:r>
              <a:rPr lang="en-US" sz="2400" b="1" dirty="0"/>
              <a:t>Approved SWMP </a:t>
            </a:r>
          </a:p>
          <a:p>
            <a:r>
              <a:rPr lang="en-US" sz="2400" b="1" dirty="0"/>
              <a:t>                            + Annual Assessment Template </a:t>
            </a:r>
          </a:p>
          <a:p>
            <a:r>
              <a:rPr lang="en-US" sz="2400" b="1" dirty="0"/>
              <a:t>                                                                                  + New Permit </a:t>
            </a:r>
          </a:p>
          <a:p>
            <a:r>
              <a:rPr lang="en-US" sz="2400" b="1" dirty="0"/>
              <a:t>                                                                                                         = Notice Closed</a:t>
            </a:r>
          </a:p>
          <a:p>
            <a:endParaRPr lang="en-US" dirty="0"/>
          </a:p>
        </p:txBody>
      </p:sp>
      <p:pic>
        <p:nvPicPr>
          <p:cNvPr id="7" name="Picture 6" descr="Text&#10;&#10;Description automatically generated">
            <a:extLst>
              <a:ext uri="{FF2B5EF4-FFF2-40B4-BE49-F238E27FC236}">
                <a16:creationId xmlns:a16="http://schemas.microsoft.com/office/drawing/2014/main" id="{F9658295-DBDB-4EFC-AE78-0378995D4F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0134" y="3519673"/>
            <a:ext cx="4051732" cy="3006503"/>
          </a:xfrm>
          <a:prstGeom prst="rect">
            <a:avLst/>
          </a:prstGeom>
        </p:spPr>
      </p:pic>
    </p:spTree>
    <p:extLst>
      <p:ext uri="{BB962C8B-B14F-4D97-AF65-F5344CB8AC3E}">
        <p14:creationId xmlns:p14="http://schemas.microsoft.com/office/powerpoint/2010/main" val="193102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040957" y="2108192"/>
            <a:ext cx="5792086" cy="2232837"/>
          </a:xfrm>
        </p:spPr>
        <p:txBody>
          <a:bodyPr>
            <a:noAutofit/>
          </a:bodyPr>
          <a:lstStyle/>
          <a:p>
            <a:pPr algn="ctr"/>
            <a:r>
              <a:rPr lang="en-US" sz="2400" b="1" i="0" dirty="0">
                <a:solidFill>
                  <a:schemeClr val="tx2"/>
                </a:solidFill>
                <a:latin typeface="+mn-lt"/>
              </a:rPr>
              <a:t>Jeanette Powell</a:t>
            </a:r>
            <a:br>
              <a:rPr lang="en-US" sz="2400" b="1" i="0" dirty="0">
                <a:solidFill>
                  <a:schemeClr val="tx2"/>
                </a:solidFill>
                <a:latin typeface="+mn-lt"/>
              </a:rPr>
            </a:br>
            <a:r>
              <a:rPr lang="en-US" sz="2400" b="1" i="0" dirty="0">
                <a:solidFill>
                  <a:schemeClr val="tx2"/>
                </a:solidFill>
                <a:latin typeface="+mn-lt"/>
              </a:rPr>
              <a:t>MS4 Program Coordinator</a:t>
            </a:r>
            <a:br>
              <a:rPr lang="en-US" sz="2400" b="1" dirty="0">
                <a:solidFill>
                  <a:schemeClr val="tx2"/>
                </a:solidFill>
                <a:latin typeface="+mn-lt"/>
              </a:rPr>
            </a:br>
            <a:br>
              <a:rPr lang="en-US" sz="2400" b="1" dirty="0">
                <a:solidFill>
                  <a:schemeClr val="tx2"/>
                </a:solidFill>
                <a:latin typeface="+mn-lt"/>
              </a:rPr>
            </a:br>
            <a:r>
              <a:rPr lang="en-US" sz="2400" b="1" dirty="0">
                <a:solidFill>
                  <a:schemeClr val="tx2"/>
                </a:solidFill>
                <a:latin typeface="+mn-lt"/>
              </a:rPr>
              <a:t>jeanette.powell@ncdenr.gov</a:t>
            </a:r>
          </a:p>
        </p:txBody>
      </p:sp>
      <p:sp>
        <p:nvSpPr>
          <p:cNvPr id="3" name="TextBox 2"/>
          <p:cNvSpPr txBox="1"/>
          <p:nvPr/>
        </p:nvSpPr>
        <p:spPr>
          <a:xfrm>
            <a:off x="130628" y="1289957"/>
            <a:ext cx="7919357" cy="369332"/>
          </a:xfrm>
          <a:prstGeom prst="rect">
            <a:avLst/>
          </a:prstGeom>
          <a:noFill/>
        </p:spPr>
        <p:txBody>
          <a:bodyPr wrap="square" rtlCol="0">
            <a:spAutoFit/>
          </a:bodyPr>
          <a:lstStyle/>
          <a:p>
            <a:r>
              <a:rPr lang="en-US" b="1" dirty="0"/>
              <a:t>For MS4 Program questions and permit assistance, please contact:</a:t>
            </a:r>
          </a:p>
        </p:txBody>
      </p:sp>
      <p:sp>
        <p:nvSpPr>
          <p:cNvPr id="4" name="TextBox 3">
            <a:extLst>
              <a:ext uri="{FF2B5EF4-FFF2-40B4-BE49-F238E27FC236}">
                <a16:creationId xmlns:a16="http://schemas.microsoft.com/office/drawing/2014/main" id="{3C07D974-5F3D-40B1-B1DC-3105053EC87C}"/>
              </a:ext>
            </a:extLst>
          </p:cNvPr>
          <p:cNvSpPr txBox="1"/>
          <p:nvPr/>
        </p:nvSpPr>
        <p:spPr>
          <a:xfrm>
            <a:off x="3577701" y="4110196"/>
            <a:ext cx="4669655" cy="461665"/>
          </a:xfrm>
          <a:prstGeom prst="rect">
            <a:avLst/>
          </a:prstGeom>
          <a:noFill/>
        </p:spPr>
        <p:txBody>
          <a:bodyPr wrap="square" rtlCol="0">
            <a:spAutoFit/>
          </a:bodyPr>
          <a:lstStyle/>
          <a:p>
            <a:pPr marL="0" marR="0" algn="ctr">
              <a:spcBef>
                <a:spcPts val="0"/>
              </a:spcBef>
              <a:spcAft>
                <a:spcPts val="0"/>
              </a:spcAft>
            </a:pPr>
            <a:r>
              <a:rPr lang="en-US" sz="2400" b="1" i="1" u="sng" dirty="0">
                <a:solidFill>
                  <a:srgbClr val="002060"/>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https://deq.nc.gov/sw</a:t>
            </a:r>
            <a:endParaRPr lang="en-US" sz="2400" b="1" dirty="0">
              <a:solidFill>
                <a:srgbClr val="00206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37770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3</a:t>
            </a:fld>
            <a:endParaRPr lang="en-US"/>
          </a:p>
        </p:txBody>
      </p:sp>
      <p:sp>
        <p:nvSpPr>
          <p:cNvPr id="8"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9" name="Title 3"/>
          <p:cNvSpPr>
            <a:spLocks noGrp="1"/>
          </p:cNvSpPr>
          <p:nvPr>
            <p:ph type="title"/>
          </p:nvPr>
        </p:nvSpPr>
        <p:spPr>
          <a:xfrm>
            <a:off x="575579" y="226262"/>
            <a:ext cx="10258427" cy="557215"/>
          </a:xfrm>
        </p:spPr>
        <p:txBody>
          <a:bodyPr>
            <a:normAutofit/>
          </a:bodyPr>
          <a:lstStyle/>
          <a:p>
            <a:r>
              <a:rPr lang="en-US" b="1" dirty="0">
                <a:solidFill>
                  <a:srgbClr val="002060"/>
                </a:solidFill>
              </a:rPr>
              <a:t>Meeting Individual MS4 Needs With Standard Templates</a:t>
            </a:r>
          </a:p>
        </p:txBody>
      </p:sp>
      <p:sp>
        <p:nvSpPr>
          <p:cNvPr id="5" name="TextBox 4"/>
          <p:cNvSpPr txBox="1"/>
          <p:nvPr/>
        </p:nvSpPr>
        <p:spPr>
          <a:xfrm>
            <a:off x="4275369" y="1446560"/>
            <a:ext cx="7239180" cy="4555093"/>
          </a:xfrm>
          <a:prstGeom prst="rect">
            <a:avLst/>
          </a:prstGeom>
          <a:noFill/>
        </p:spPr>
        <p:txBody>
          <a:bodyPr wrap="square" rtlCol="0">
            <a:spAutoFit/>
          </a:bodyPr>
          <a:lstStyle/>
          <a:p>
            <a:pPr>
              <a:spcAft>
                <a:spcPts val="1200"/>
              </a:spcAft>
            </a:pPr>
            <a:r>
              <a:rPr lang="en-US" sz="2000" b="1" u="sng" dirty="0"/>
              <a:t>Address Identified Deficiencies</a:t>
            </a:r>
          </a:p>
          <a:p>
            <a:pPr marL="285750" indent="-285750">
              <a:spcAft>
                <a:spcPts val="1200"/>
              </a:spcAft>
              <a:buFont typeface="Arial" panose="020B0604020202020204" pitchFamily="34" charset="0"/>
              <a:buChar char="•"/>
            </a:pPr>
            <a:r>
              <a:rPr lang="en-US" sz="2000" b="1" dirty="0"/>
              <a:t>Commit to fix what’s broken or missing</a:t>
            </a:r>
          </a:p>
          <a:p>
            <a:pPr>
              <a:spcAft>
                <a:spcPts val="1200"/>
              </a:spcAft>
            </a:pPr>
            <a:r>
              <a:rPr lang="en-US" sz="2000" b="1" u="sng" dirty="0"/>
              <a:t>Establish Specific Timelines</a:t>
            </a:r>
          </a:p>
          <a:p>
            <a:pPr marL="342900" indent="-342900">
              <a:spcAft>
                <a:spcPts val="1200"/>
              </a:spcAft>
              <a:buFont typeface="Arial" panose="020B0604020202020204" pitchFamily="34" charset="0"/>
              <a:buChar char="•"/>
            </a:pPr>
            <a:r>
              <a:rPr lang="en-US" sz="2000" b="1" dirty="0"/>
              <a:t>Consider what you will need for implementation </a:t>
            </a:r>
          </a:p>
          <a:p>
            <a:pPr>
              <a:spcAft>
                <a:spcPts val="1200"/>
              </a:spcAft>
            </a:pPr>
            <a:r>
              <a:rPr lang="en-US" sz="2000" b="1" u="sng" dirty="0"/>
              <a:t>Identify Brief Reporting Metrics </a:t>
            </a:r>
          </a:p>
          <a:p>
            <a:pPr marL="285750" indent="-285750">
              <a:spcAft>
                <a:spcPts val="1200"/>
              </a:spcAft>
              <a:buFont typeface="Arial" panose="020B0604020202020204" pitchFamily="34" charset="0"/>
              <a:buChar char="•"/>
            </a:pPr>
            <a:r>
              <a:rPr lang="en-US" sz="2000" b="1" dirty="0"/>
              <a:t>DEQ tracks progress, will request more info if needed</a:t>
            </a:r>
          </a:p>
          <a:p>
            <a:pPr marL="285750" indent="-285750">
              <a:spcAft>
                <a:spcPts val="1200"/>
              </a:spcAft>
              <a:buFont typeface="Arial" panose="020B0604020202020204" pitchFamily="34" charset="0"/>
              <a:buChar char="•"/>
            </a:pPr>
            <a:r>
              <a:rPr lang="en-US" sz="2000" b="1" dirty="0"/>
              <a:t>MS4s measure of success or failure of a measure</a:t>
            </a:r>
          </a:p>
          <a:p>
            <a:pPr>
              <a:spcAft>
                <a:spcPts val="1200"/>
              </a:spcAft>
            </a:pPr>
            <a:r>
              <a:rPr lang="en-US" sz="2000" b="1" u="sng" dirty="0"/>
              <a:t>Annual Self Assessments</a:t>
            </a:r>
            <a:endParaRPr lang="en-US" sz="2000" b="1" dirty="0"/>
          </a:p>
          <a:p>
            <a:pPr marL="285750" indent="-285750">
              <a:spcAft>
                <a:spcPts val="1200"/>
              </a:spcAft>
              <a:buFont typeface="Arial" panose="020B0604020202020204" pitchFamily="34" charset="0"/>
              <a:buChar char="•"/>
            </a:pPr>
            <a:r>
              <a:rPr lang="en-US" sz="2000" b="1" dirty="0"/>
              <a:t>Evaluate annual progress in implementing the SWMP</a:t>
            </a:r>
          </a:p>
          <a:p>
            <a:pPr marL="285750" indent="-285750">
              <a:spcAft>
                <a:spcPts val="1200"/>
              </a:spcAft>
              <a:buFont typeface="Arial" panose="020B0604020202020204" pitchFamily="34" charset="0"/>
              <a:buChar char="•"/>
            </a:pPr>
            <a:r>
              <a:rPr lang="en-US" sz="2000" b="1" dirty="0"/>
              <a:t>Revise the SWMP if needed</a:t>
            </a:r>
          </a:p>
        </p:txBody>
      </p:sp>
      <p:sp>
        <p:nvSpPr>
          <p:cNvPr id="3" name="TextBox 2"/>
          <p:cNvSpPr txBox="1"/>
          <p:nvPr/>
        </p:nvSpPr>
        <p:spPr>
          <a:xfrm>
            <a:off x="677451" y="1375927"/>
            <a:ext cx="2850642" cy="461665"/>
          </a:xfrm>
          <a:prstGeom prst="rect">
            <a:avLst/>
          </a:prstGeom>
          <a:noFill/>
        </p:spPr>
        <p:txBody>
          <a:bodyPr wrap="square" rtlCol="0">
            <a:spAutoFit/>
          </a:bodyPr>
          <a:lstStyle/>
          <a:p>
            <a:pPr algn="ctr">
              <a:spcAft>
                <a:spcPts val="1200"/>
              </a:spcAft>
            </a:pPr>
            <a:r>
              <a:rPr lang="en-US" sz="2400" b="1" dirty="0"/>
              <a:t>Your SWMP</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451" y="1829993"/>
            <a:ext cx="2850642" cy="3788229"/>
          </a:xfrm>
          <a:prstGeom prst="rect">
            <a:avLst/>
          </a:prstGeom>
        </p:spPr>
      </p:pic>
    </p:spTree>
    <p:extLst>
      <p:ext uri="{BB962C8B-B14F-4D97-AF65-F5344CB8AC3E}">
        <p14:creationId xmlns:p14="http://schemas.microsoft.com/office/powerpoint/2010/main" val="154684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4</a:t>
            </a:fld>
            <a:endParaRPr lang="en-US"/>
          </a:p>
        </p:txBody>
      </p:sp>
      <p:sp>
        <p:nvSpPr>
          <p:cNvPr id="8"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9" name="Title 3"/>
          <p:cNvSpPr>
            <a:spLocks noGrp="1"/>
          </p:cNvSpPr>
          <p:nvPr>
            <p:ph type="title"/>
          </p:nvPr>
        </p:nvSpPr>
        <p:spPr>
          <a:xfrm>
            <a:off x="575580" y="226262"/>
            <a:ext cx="10568670" cy="557215"/>
          </a:xfrm>
        </p:spPr>
        <p:txBody>
          <a:bodyPr>
            <a:normAutofit/>
          </a:bodyPr>
          <a:lstStyle/>
          <a:p>
            <a:r>
              <a:rPr lang="en-US" b="1" dirty="0">
                <a:solidFill>
                  <a:srgbClr val="002060"/>
                </a:solidFill>
              </a:rPr>
              <a:t>SWMPs are Technical Documents for Permit Compliance</a:t>
            </a:r>
          </a:p>
        </p:txBody>
      </p:sp>
      <p:pic>
        <p:nvPicPr>
          <p:cNvPr id="7" name="Picture 6" descr="Diagram&#10;&#10;Description automatically generated">
            <a:extLst>
              <a:ext uri="{FF2B5EF4-FFF2-40B4-BE49-F238E27FC236}">
                <a16:creationId xmlns:a16="http://schemas.microsoft.com/office/drawing/2014/main" id="{FB7A121E-CACA-4807-BCD4-459333233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9854" y="1755094"/>
            <a:ext cx="4300121" cy="3519857"/>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descr="Diagram&#10;&#10;Description automatically generated">
            <a:extLst>
              <a:ext uri="{FF2B5EF4-FFF2-40B4-BE49-F238E27FC236}">
                <a16:creationId xmlns:a16="http://schemas.microsoft.com/office/drawing/2014/main" id="{56F9BC81-512C-48B9-BBE7-AD39D5BD8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9027" y="1346517"/>
            <a:ext cx="7901773" cy="4092097"/>
          </a:xfrm>
          <a:prstGeom prst="rect">
            <a:avLst/>
          </a:prstGeom>
        </p:spPr>
      </p:pic>
    </p:spTree>
    <p:extLst>
      <p:ext uri="{BB962C8B-B14F-4D97-AF65-F5344CB8AC3E}">
        <p14:creationId xmlns:p14="http://schemas.microsoft.com/office/powerpoint/2010/main" val="357779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5</a:t>
            </a:fld>
            <a:endParaRPr lang="en-US"/>
          </a:p>
        </p:txBody>
      </p:sp>
      <p:sp>
        <p:nvSpPr>
          <p:cNvPr id="8"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9" name="Title 3"/>
          <p:cNvSpPr>
            <a:spLocks noGrp="1"/>
          </p:cNvSpPr>
          <p:nvPr>
            <p:ph type="title"/>
          </p:nvPr>
        </p:nvSpPr>
        <p:spPr>
          <a:xfrm>
            <a:off x="575580" y="226262"/>
            <a:ext cx="7564211" cy="557215"/>
          </a:xfrm>
        </p:spPr>
        <p:txBody>
          <a:bodyPr>
            <a:normAutofit/>
          </a:bodyPr>
          <a:lstStyle/>
          <a:p>
            <a:r>
              <a:rPr lang="en-US" b="1" dirty="0">
                <a:solidFill>
                  <a:srgbClr val="002060"/>
                </a:solidFill>
              </a:rPr>
              <a:t>Visioning Your SWMP… Think of it as…</a:t>
            </a:r>
          </a:p>
        </p:txBody>
      </p:sp>
      <p:sp>
        <p:nvSpPr>
          <p:cNvPr id="10" name="TextBox 9"/>
          <p:cNvSpPr txBox="1"/>
          <p:nvPr/>
        </p:nvSpPr>
        <p:spPr>
          <a:xfrm>
            <a:off x="4357684" y="2097870"/>
            <a:ext cx="6939105" cy="830997"/>
          </a:xfrm>
          <a:prstGeom prst="rect">
            <a:avLst/>
          </a:prstGeom>
          <a:noFill/>
        </p:spPr>
        <p:txBody>
          <a:bodyPr wrap="square" rtlCol="0">
            <a:spAutoFit/>
          </a:bodyPr>
          <a:lstStyle/>
          <a:p>
            <a:pPr algn="ctr">
              <a:spcAft>
                <a:spcPts val="1800"/>
              </a:spcAft>
            </a:pPr>
            <a:r>
              <a:rPr lang="en-US" sz="2400" b="1" dirty="0"/>
              <a:t>A checklist of tasks that will be systematically completed over the next five years.</a:t>
            </a:r>
          </a:p>
        </p:txBody>
      </p:sp>
      <p:pic>
        <p:nvPicPr>
          <p:cNvPr id="5" name="Picture 4" descr="Icon&#10;&#10;Description automatically generated">
            <a:extLst>
              <a:ext uri="{FF2B5EF4-FFF2-40B4-BE49-F238E27FC236}">
                <a16:creationId xmlns:a16="http://schemas.microsoft.com/office/drawing/2014/main" id="{CDC85DEB-6770-48B1-82A5-8DC35036F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017" y="1564205"/>
            <a:ext cx="2863052" cy="1898328"/>
          </a:xfrm>
          <a:prstGeom prst="rect">
            <a:avLst/>
          </a:prstGeom>
          <a:ln>
            <a:solidFill>
              <a:schemeClr val="accent1"/>
            </a:solidFill>
          </a:ln>
        </p:spPr>
      </p:pic>
      <p:sp>
        <p:nvSpPr>
          <p:cNvPr id="12" name="TextBox 11">
            <a:extLst>
              <a:ext uri="{FF2B5EF4-FFF2-40B4-BE49-F238E27FC236}">
                <a16:creationId xmlns:a16="http://schemas.microsoft.com/office/drawing/2014/main" id="{28738038-FB3C-4594-98DC-15A1A8AEC597}"/>
              </a:ext>
            </a:extLst>
          </p:cNvPr>
          <p:cNvSpPr txBox="1"/>
          <p:nvPr/>
        </p:nvSpPr>
        <p:spPr>
          <a:xfrm>
            <a:off x="4357683" y="4243260"/>
            <a:ext cx="6939105" cy="1200329"/>
          </a:xfrm>
          <a:prstGeom prst="rect">
            <a:avLst/>
          </a:prstGeom>
          <a:noFill/>
        </p:spPr>
        <p:txBody>
          <a:bodyPr wrap="square" rtlCol="0">
            <a:spAutoFit/>
          </a:bodyPr>
          <a:lstStyle/>
          <a:p>
            <a:pPr algn="ctr">
              <a:spcAft>
                <a:spcPts val="1800"/>
              </a:spcAft>
            </a:pPr>
            <a:r>
              <a:rPr lang="en-US" sz="2400" b="1" dirty="0"/>
              <a:t>The sheet music that the conductor (Stormwater Program Administrator) will use to guide the symphony (staff).</a:t>
            </a:r>
          </a:p>
        </p:txBody>
      </p:sp>
      <p:pic>
        <p:nvPicPr>
          <p:cNvPr id="1026" name="Picture 2">
            <a:extLst>
              <a:ext uri="{FF2B5EF4-FFF2-40B4-BE49-F238E27FC236}">
                <a16:creationId xmlns:a16="http://schemas.microsoft.com/office/drawing/2014/main" id="{629206FD-8D0E-45D6-B1D2-8AB2B2A9F8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305" y="3740673"/>
            <a:ext cx="2276475" cy="234315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373C9184-DCDE-4881-9EFB-666237BE4833}"/>
              </a:ext>
            </a:extLst>
          </p:cNvPr>
          <p:cNvSpPr/>
          <p:nvPr/>
        </p:nvSpPr>
        <p:spPr>
          <a:xfrm>
            <a:off x="3875318" y="1516907"/>
            <a:ext cx="7628665" cy="2176468"/>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70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6</a:t>
            </a:fld>
            <a:endParaRPr lang="en-US"/>
          </a:p>
        </p:txBody>
      </p:sp>
      <p:sp>
        <p:nvSpPr>
          <p:cNvPr id="8"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9" name="Title 3"/>
          <p:cNvSpPr>
            <a:spLocks noGrp="1"/>
          </p:cNvSpPr>
          <p:nvPr>
            <p:ph type="title"/>
          </p:nvPr>
        </p:nvSpPr>
        <p:spPr>
          <a:xfrm>
            <a:off x="575580" y="226262"/>
            <a:ext cx="10568670" cy="557215"/>
          </a:xfrm>
        </p:spPr>
        <p:txBody>
          <a:bodyPr>
            <a:normAutofit/>
          </a:bodyPr>
          <a:lstStyle/>
          <a:p>
            <a:r>
              <a:rPr lang="en-US" b="1" dirty="0">
                <a:solidFill>
                  <a:srgbClr val="002060"/>
                </a:solidFill>
              </a:rPr>
              <a:t>The SWMP Audience</a:t>
            </a:r>
          </a:p>
        </p:txBody>
      </p:sp>
      <p:graphicFrame>
        <p:nvGraphicFramePr>
          <p:cNvPr id="3" name="Table 2">
            <a:extLst>
              <a:ext uri="{FF2B5EF4-FFF2-40B4-BE49-F238E27FC236}">
                <a16:creationId xmlns:a16="http://schemas.microsoft.com/office/drawing/2014/main" id="{466D53C5-6CA9-4E4F-A79B-85C6A62688D9}"/>
              </a:ext>
            </a:extLst>
          </p:cNvPr>
          <p:cNvGraphicFramePr>
            <a:graphicFrameLocks noGrp="1"/>
          </p:cNvGraphicFramePr>
          <p:nvPr>
            <p:extLst>
              <p:ext uri="{D42A27DB-BD31-4B8C-83A1-F6EECF244321}">
                <p14:modId xmlns:p14="http://schemas.microsoft.com/office/powerpoint/2010/main" val="124714793"/>
              </p:ext>
            </p:extLst>
          </p:nvPr>
        </p:nvGraphicFramePr>
        <p:xfrm>
          <a:off x="1154096" y="2112884"/>
          <a:ext cx="9774314" cy="2595864"/>
        </p:xfrm>
        <a:graphic>
          <a:graphicData uri="http://schemas.openxmlformats.org/drawingml/2006/table">
            <a:tbl>
              <a:tblPr firstRow="1" firstCol="1" bandRow="1">
                <a:tableStyleId>{5C22544A-7EE6-4342-B048-85BDC9FD1C3A}</a:tableStyleId>
              </a:tblPr>
              <a:tblGrid>
                <a:gridCol w="3257408">
                  <a:extLst>
                    <a:ext uri="{9D8B030D-6E8A-4147-A177-3AD203B41FA5}">
                      <a16:colId xmlns:a16="http://schemas.microsoft.com/office/drawing/2014/main" val="1998009889"/>
                    </a:ext>
                  </a:extLst>
                </a:gridCol>
                <a:gridCol w="3258453">
                  <a:extLst>
                    <a:ext uri="{9D8B030D-6E8A-4147-A177-3AD203B41FA5}">
                      <a16:colId xmlns:a16="http://schemas.microsoft.com/office/drawing/2014/main" val="612336997"/>
                    </a:ext>
                  </a:extLst>
                </a:gridCol>
                <a:gridCol w="3258453">
                  <a:extLst>
                    <a:ext uri="{9D8B030D-6E8A-4147-A177-3AD203B41FA5}">
                      <a16:colId xmlns:a16="http://schemas.microsoft.com/office/drawing/2014/main" val="3945514126"/>
                    </a:ext>
                  </a:extLst>
                </a:gridCol>
              </a:tblGrid>
              <a:tr h="1297932">
                <a:tc>
                  <a:txBody>
                    <a:bodyPr/>
                    <a:lstStyle/>
                    <a:p>
                      <a:pPr marL="0" marR="0" algn="ctr">
                        <a:lnSpc>
                          <a:spcPct val="107000"/>
                        </a:lnSpc>
                        <a:spcBef>
                          <a:spcPts val="0"/>
                        </a:spcBef>
                        <a:spcAft>
                          <a:spcPts val="0"/>
                        </a:spcAft>
                      </a:pPr>
                      <a:r>
                        <a:rPr lang="en-US" sz="1600" dirty="0">
                          <a:effectLst/>
                        </a:rPr>
                        <a:t> </a:t>
                      </a:r>
                    </a:p>
                    <a:p>
                      <a:pPr marL="0" marR="0" algn="ctr">
                        <a:lnSpc>
                          <a:spcPct val="107000"/>
                        </a:lnSpc>
                        <a:spcBef>
                          <a:spcPts val="0"/>
                        </a:spcBef>
                        <a:spcAft>
                          <a:spcPts val="0"/>
                        </a:spcAft>
                      </a:pPr>
                      <a:r>
                        <a:rPr lang="en-US" sz="1800" dirty="0">
                          <a:solidFill>
                            <a:schemeClr val="bg1"/>
                          </a:solidFill>
                          <a:effectLst/>
                        </a:rPr>
                        <a:t>REGULATORS</a:t>
                      </a:r>
                    </a:p>
                    <a:p>
                      <a:pPr marL="0" marR="0" algn="ctr">
                        <a:lnSpc>
                          <a:spcPct val="107000"/>
                        </a:lnSpc>
                        <a:spcBef>
                          <a:spcPts val="0"/>
                        </a:spcBef>
                        <a:spcAft>
                          <a:spcPts val="0"/>
                        </a:spcAft>
                      </a:pPr>
                      <a:endParaRPr lang="en-US" sz="1600" dirty="0">
                        <a:effectLst/>
                      </a:endParaRPr>
                    </a:p>
                  </a:txBody>
                  <a:tcPr marL="68580" marR="68580" marT="0" marB="0" anchor="ctr"/>
                </a:tc>
                <a:tc>
                  <a:txBody>
                    <a:bodyPr/>
                    <a:lstStyle/>
                    <a:p>
                      <a:pPr marL="0" marR="0" algn="ctr">
                        <a:lnSpc>
                          <a:spcPct val="107000"/>
                        </a:lnSpc>
                        <a:spcBef>
                          <a:spcPts val="0"/>
                        </a:spcBef>
                        <a:spcAft>
                          <a:spcPts val="0"/>
                        </a:spcAft>
                      </a:pPr>
                      <a:r>
                        <a:rPr lang="en-US" sz="1800" dirty="0">
                          <a:effectLst/>
                        </a:rPr>
                        <a:t>PERMIT OWNER</a:t>
                      </a:r>
                    </a:p>
                  </a:txBody>
                  <a:tcPr marL="68580" marR="68580" marT="0" marB="0" anchor="ctr"/>
                </a:tc>
                <a:tc>
                  <a:txBody>
                    <a:bodyPr/>
                    <a:lstStyle/>
                    <a:p>
                      <a:pPr marL="0" marR="0" algn="ctr">
                        <a:lnSpc>
                          <a:spcPct val="107000"/>
                        </a:lnSpc>
                        <a:spcBef>
                          <a:spcPts val="0"/>
                        </a:spcBef>
                        <a:spcAft>
                          <a:spcPts val="0"/>
                        </a:spcAft>
                      </a:pPr>
                      <a:r>
                        <a:rPr lang="en-US" sz="1800" dirty="0">
                          <a:effectLst/>
                        </a:rPr>
                        <a:t>PROGRAM MANAGER</a:t>
                      </a:r>
                    </a:p>
                  </a:txBody>
                  <a:tcPr marL="68580" marR="68580" marT="0" marB="0" anchor="ctr"/>
                </a:tc>
                <a:extLst>
                  <a:ext uri="{0D108BD9-81ED-4DB2-BD59-A6C34878D82A}">
                    <a16:rowId xmlns:a16="http://schemas.microsoft.com/office/drawing/2014/main" val="4086765539"/>
                  </a:ext>
                </a:extLst>
              </a:tr>
              <a:tr h="1297932">
                <a:tc>
                  <a:txBody>
                    <a:bodyPr/>
                    <a:lstStyle/>
                    <a:p>
                      <a:pPr marL="0" marR="0" algn="ctr">
                        <a:lnSpc>
                          <a:spcPct val="107000"/>
                        </a:lnSpc>
                        <a:spcBef>
                          <a:spcPts val="0"/>
                        </a:spcBef>
                        <a:spcAft>
                          <a:spcPts val="0"/>
                        </a:spcAft>
                      </a:pPr>
                      <a:endParaRPr lang="en-US" sz="1800" b="1" dirty="0">
                        <a:solidFill>
                          <a:schemeClr val="tx1"/>
                        </a:solidFill>
                        <a:effectLst/>
                      </a:endParaRPr>
                    </a:p>
                    <a:p>
                      <a:pPr marL="0" marR="0" algn="ctr">
                        <a:lnSpc>
                          <a:spcPct val="107000"/>
                        </a:lnSpc>
                        <a:spcBef>
                          <a:spcPts val="0"/>
                        </a:spcBef>
                        <a:spcAft>
                          <a:spcPts val="0"/>
                        </a:spcAft>
                      </a:pPr>
                      <a:r>
                        <a:rPr lang="en-US" sz="1800" b="1" dirty="0">
                          <a:solidFill>
                            <a:schemeClr val="tx1"/>
                          </a:solidFill>
                          <a:effectLst/>
                        </a:rPr>
                        <a:t>Compliance &amp;</a:t>
                      </a:r>
                    </a:p>
                    <a:p>
                      <a:pPr marL="0" marR="0" algn="ctr">
                        <a:lnSpc>
                          <a:spcPct val="107000"/>
                        </a:lnSpc>
                        <a:spcBef>
                          <a:spcPts val="0"/>
                        </a:spcBef>
                        <a:spcAft>
                          <a:spcPts val="0"/>
                        </a:spcAft>
                      </a:pPr>
                      <a:r>
                        <a:rPr lang="en-US" sz="1800" b="1" dirty="0">
                          <a:solidFill>
                            <a:schemeClr val="tx1"/>
                          </a:solidFill>
                          <a:effectLst/>
                        </a:rPr>
                        <a:t>Enforcement</a:t>
                      </a:r>
                    </a:p>
                    <a:p>
                      <a:pPr marL="0" marR="0" algn="ctr">
                        <a:lnSpc>
                          <a:spcPct val="107000"/>
                        </a:lnSpc>
                        <a:spcBef>
                          <a:spcPts val="0"/>
                        </a:spcBef>
                        <a:spcAft>
                          <a:spcPts val="0"/>
                        </a:spcAft>
                      </a:pP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800" b="1" dirty="0">
                          <a:solidFill>
                            <a:schemeClr val="tx1"/>
                          </a:solidFill>
                          <a:effectLst/>
                        </a:rPr>
                        <a:t>Requirements &amp;</a:t>
                      </a:r>
                    </a:p>
                    <a:p>
                      <a:pPr marL="0" marR="0" algn="ctr">
                        <a:lnSpc>
                          <a:spcPct val="107000"/>
                        </a:lnSpc>
                        <a:spcBef>
                          <a:spcPts val="0"/>
                        </a:spcBef>
                        <a:spcAft>
                          <a:spcPts val="0"/>
                        </a:spcAft>
                      </a:pPr>
                      <a:r>
                        <a:rPr lang="en-US" sz="1800" b="1" dirty="0">
                          <a:solidFill>
                            <a:schemeClr val="tx1"/>
                          </a:solidFill>
                          <a:effectLst/>
                        </a:rPr>
                        <a:t> Funding </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800" b="1" dirty="0">
                          <a:solidFill>
                            <a:schemeClr val="tx1"/>
                          </a:solidFill>
                          <a:effectLst/>
                        </a:rPr>
                        <a:t>Implementation &amp;</a:t>
                      </a:r>
                    </a:p>
                    <a:p>
                      <a:pPr marL="0" marR="0" algn="ctr">
                        <a:lnSpc>
                          <a:spcPct val="107000"/>
                        </a:lnSpc>
                        <a:spcBef>
                          <a:spcPts val="0"/>
                        </a:spcBef>
                        <a:spcAft>
                          <a:spcPts val="0"/>
                        </a:spcAft>
                      </a:pPr>
                      <a:r>
                        <a:rPr lang="en-US" sz="1800" b="1" dirty="0">
                          <a:solidFill>
                            <a:schemeClr val="tx1"/>
                          </a:solidFill>
                          <a:effectLst/>
                        </a:rPr>
                        <a:t> Reporting</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656555488"/>
                  </a:ext>
                </a:extLst>
              </a:tr>
            </a:tbl>
          </a:graphicData>
        </a:graphic>
      </p:graphicFrame>
    </p:spTree>
    <p:extLst>
      <p:ext uri="{BB962C8B-B14F-4D97-AF65-F5344CB8AC3E}">
        <p14:creationId xmlns:p14="http://schemas.microsoft.com/office/powerpoint/2010/main" val="2398554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7</a:t>
            </a:fld>
            <a:endParaRPr lang="en-US"/>
          </a:p>
        </p:txBody>
      </p:sp>
      <p:sp>
        <p:nvSpPr>
          <p:cNvPr id="8"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9" name="Title 3"/>
          <p:cNvSpPr>
            <a:spLocks noGrp="1"/>
          </p:cNvSpPr>
          <p:nvPr>
            <p:ph type="title"/>
          </p:nvPr>
        </p:nvSpPr>
        <p:spPr>
          <a:xfrm>
            <a:off x="575580" y="226262"/>
            <a:ext cx="10568670" cy="557215"/>
          </a:xfrm>
        </p:spPr>
        <p:txBody>
          <a:bodyPr>
            <a:normAutofit/>
          </a:bodyPr>
          <a:lstStyle/>
          <a:p>
            <a:r>
              <a:rPr lang="en-US" b="1" dirty="0">
                <a:solidFill>
                  <a:srgbClr val="002060"/>
                </a:solidFill>
              </a:rPr>
              <a:t>Start With the End in Mind</a:t>
            </a:r>
          </a:p>
        </p:txBody>
      </p:sp>
      <p:sp>
        <p:nvSpPr>
          <p:cNvPr id="4" name="TextBox 3"/>
          <p:cNvSpPr txBox="1"/>
          <p:nvPr/>
        </p:nvSpPr>
        <p:spPr>
          <a:xfrm>
            <a:off x="575580" y="1520785"/>
            <a:ext cx="8337601" cy="4355038"/>
          </a:xfrm>
          <a:prstGeom prst="rect">
            <a:avLst/>
          </a:prstGeom>
          <a:noFill/>
        </p:spPr>
        <p:txBody>
          <a:bodyPr wrap="square" rtlCol="0">
            <a:spAutoFit/>
          </a:bodyPr>
          <a:lstStyle/>
          <a:p>
            <a:pPr marL="457200" indent="-457200">
              <a:spcAft>
                <a:spcPts val="1800"/>
              </a:spcAft>
              <a:buFont typeface="+mj-lt"/>
              <a:buAutoNum type="arabicPeriod"/>
            </a:pPr>
            <a:r>
              <a:rPr lang="en-US" sz="2400" b="1" dirty="0"/>
              <a:t>Goal is full compliance in 5 years</a:t>
            </a:r>
          </a:p>
          <a:p>
            <a:pPr marL="914400" lvl="1" indent="-457200">
              <a:spcAft>
                <a:spcPts val="1800"/>
              </a:spcAft>
              <a:buFont typeface="Arial" panose="020B0604020202020204" pitchFamily="34" charset="0"/>
              <a:buChar char="•"/>
            </a:pPr>
            <a:r>
              <a:rPr lang="en-US" sz="2000" b="1" dirty="0">
                <a:solidFill>
                  <a:srgbClr val="002060"/>
                </a:solidFill>
              </a:rPr>
              <a:t>The approved SWMP is your “contract”</a:t>
            </a:r>
          </a:p>
          <a:p>
            <a:pPr marL="457200" indent="-457200">
              <a:spcAft>
                <a:spcPts val="1800"/>
              </a:spcAft>
              <a:buFont typeface="+mj-lt"/>
              <a:buAutoNum type="arabicPeriod"/>
            </a:pPr>
            <a:r>
              <a:rPr lang="en-US" sz="2400" b="1" dirty="0"/>
              <a:t>The SWMP defines the Annual Assessment</a:t>
            </a:r>
          </a:p>
          <a:p>
            <a:pPr marL="914400" lvl="1" indent="-457200">
              <a:spcAft>
                <a:spcPts val="1800"/>
              </a:spcAft>
              <a:buFont typeface="Arial" panose="020B0604020202020204" pitchFamily="34" charset="0"/>
              <a:buChar char="•"/>
            </a:pPr>
            <a:r>
              <a:rPr lang="en-US" sz="2000" b="1" dirty="0">
                <a:solidFill>
                  <a:srgbClr val="002060"/>
                </a:solidFill>
              </a:rPr>
              <a:t>Did you do it?  Yes / No / Partial &amp; brief comment box</a:t>
            </a:r>
          </a:p>
          <a:p>
            <a:pPr marL="457200" indent="-457200">
              <a:spcAft>
                <a:spcPts val="1800"/>
              </a:spcAft>
              <a:buFont typeface="+mj-lt"/>
              <a:buAutoNum type="arabicPeriod"/>
            </a:pPr>
            <a:r>
              <a:rPr lang="en-US" sz="2400" b="1" dirty="0"/>
              <a:t>Permit effective date affects the SWMP</a:t>
            </a:r>
          </a:p>
          <a:p>
            <a:pPr marL="800100" lvl="1" indent="-342900">
              <a:spcAft>
                <a:spcPts val="1800"/>
              </a:spcAft>
              <a:buFont typeface="Arial" panose="020B0604020202020204" pitchFamily="34" charset="0"/>
              <a:buChar char="•"/>
            </a:pPr>
            <a:r>
              <a:rPr lang="en-US" sz="2000" b="1" dirty="0">
                <a:solidFill>
                  <a:srgbClr val="002060"/>
                </a:solidFill>
              </a:rPr>
              <a:t>Annual reporting period is FY (July 1 – June 30)</a:t>
            </a:r>
          </a:p>
          <a:p>
            <a:pPr marL="800100" lvl="1" indent="-342900">
              <a:spcAft>
                <a:spcPts val="1800"/>
              </a:spcAft>
              <a:buFont typeface="Arial" panose="020B0604020202020204" pitchFamily="34" charset="0"/>
              <a:buChar char="•"/>
            </a:pPr>
            <a:r>
              <a:rPr lang="en-US" sz="2000" b="1" dirty="0">
                <a:solidFill>
                  <a:srgbClr val="002060"/>
                </a:solidFill>
              </a:rPr>
              <a:t>July 1 start syncs to fiscal &amp; reporting years </a:t>
            </a:r>
          </a:p>
          <a:p>
            <a:pPr marL="800100" lvl="1" indent="-342900">
              <a:spcAft>
                <a:spcPts val="1800"/>
              </a:spcAft>
              <a:buFont typeface="Arial" panose="020B0604020202020204" pitchFamily="34" charset="0"/>
              <a:buChar char="•"/>
            </a:pPr>
            <a:r>
              <a:rPr lang="en-US" sz="2000" b="1" dirty="0">
                <a:solidFill>
                  <a:srgbClr val="002060"/>
                </a:solidFill>
              </a:rPr>
              <a:t>January 1 start has off-sync half year at beginning &amp; end</a:t>
            </a:r>
          </a:p>
        </p:txBody>
      </p:sp>
      <p:pic>
        <p:nvPicPr>
          <p:cNvPr id="12" name="Picture 11">
            <a:extLst>
              <a:ext uri="{FF2B5EF4-FFF2-40B4-BE49-F238E27FC236}">
                <a16:creationId xmlns:a16="http://schemas.microsoft.com/office/drawing/2014/main" id="{D9647743-FAF2-4530-B6B3-697399B508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2563" y="1306033"/>
            <a:ext cx="3546062" cy="5177735"/>
          </a:xfrm>
          <a:prstGeom prst="rect">
            <a:avLst/>
          </a:prstGeom>
        </p:spPr>
      </p:pic>
    </p:spTree>
    <p:extLst>
      <p:ext uri="{BB962C8B-B14F-4D97-AF65-F5344CB8AC3E}">
        <p14:creationId xmlns:p14="http://schemas.microsoft.com/office/powerpoint/2010/main" val="187328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8</a:t>
            </a:fld>
            <a:endParaRPr lang="en-US"/>
          </a:p>
        </p:txBody>
      </p:sp>
      <p:sp>
        <p:nvSpPr>
          <p:cNvPr id="8"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9" name="Title 3"/>
          <p:cNvSpPr>
            <a:spLocks noGrp="1"/>
          </p:cNvSpPr>
          <p:nvPr>
            <p:ph type="title"/>
          </p:nvPr>
        </p:nvSpPr>
        <p:spPr>
          <a:xfrm>
            <a:off x="575580" y="226262"/>
            <a:ext cx="10568670" cy="557215"/>
          </a:xfrm>
        </p:spPr>
        <p:txBody>
          <a:bodyPr>
            <a:normAutofit/>
          </a:bodyPr>
          <a:lstStyle/>
          <a:p>
            <a:r>
              <a:rPr lang="en-US" b="1" dirty="0">
                <a:solidFill>
                  <a:srgbClr val="002060"/>
                </a:solidFill>
              </a:rPr>
              <a:t>SWMPs Must Be SMART</a:t>
            </a:r>
          </a:p>
        </p:txBody>
      </p:sp>
      <p:sp>
        <p:nvSpPr>
          <p:cNvPr id="7" name="Content Placeholder 10"/>
          <p:cNvSpPr txBox="1">
            <a:spLocks/>
          </p:cNvSpPr>
          <p:nvPr/>
        </p:nvSpPr>
        <p:spPr>
          <a:xfrm>
            <a:off x="575580" y="1928639"/>
            <a:ext cx="4865914" cy="2927854"/>
          </a:xfrm>
          <a:prstGeom prst="rect">
            <a:avLst/>
          </a:prstGeom>
          <a:ln w="38100" cap="flat" cmpd="sng" algn="ctr">
            <a:solidFill>
              <a:schemeClr val="accent3">
                <a:lumMod val="60000"/>
                <a:lumOff val="40000"/>
              </a:schemeClr>
            </a:solidFill>
            <a:prstDash val="solid"/>
            <a:miter lim="800000"/>
          </a:ln>
        </p:spPr>
        <p:style>
          <a:lnRef idx="2">
            <a:schemeClr val="dk1"/>
          </a:lnRef>
          <a:fillRef idx="1">
            <a:schemeClr val="lt1"/>
          </a:fillRef>
          <a:effectRef idx="0">
            <a:schemeClr val="dk1"/>
          </a:effectRef>
          <a:fontRef idx="minor">
            <a:schemeClr val="dk1"/>
          </a:fontRef>
        </p:style>
        <p:txBody>
          <a:bodyPr vert="horz" wrap="square" lIns="51435" tIns="25718" rIns="51435" bIns="25718"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77859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7859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77859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77859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lnSpc>
                <a:spcPct val="100000"/>
              </a:lnSpc>
              <a:spcBef>
                <a:spcPts val="0"/>
              </a:spcBef>
              <a:spcAft>
                <a:spcPts val="600"/>
              </a:spcAft>
              <a:buNone/>
            </a:pPr>
            <a:r>
              <a:rPr lang="en-US" sz="2400" b="1" u="sng" dirty="0">
                <a:solidFill>
                  <a:schemeClr val="tx1"/>
                </a:solidFill>
              </a:rPr>
              <a:t>SMART SWMPs</a:t>
            </a:r>
          </a:p>
          <a:p>
            <a:pPr marL="417909" lvl="1" indent="-160734">
              <a:spcAft>
                <a:spcPts val="600"/>
              </a:spcAft>
            </a:pPr>
            <a:r>
              <a:rPr lang="en-US" sz="2400" b="1" u="sng" dirty="0">
                <a:solidFill>
                  <a:schemeClr val="tx2"/>
                </a:solidFill>
              </a:rPr>
              <a:t>S</a:t>
            </a:r>
            <a:r>
              <a:rPr lang="en-US" sz="2400" b="1" dirty="0">
                <a:solidFill>
                  <a:schemeClr val="tx1"/>
                </a:solidFill>
              </a:rPr>
              <a:t>pecific tasks</a:t>
            </a:r>
          </a:p>
          <a:p>
            <a:pPr marL="417909" lvl="1" indent="-160734">
              <a:spcAft>
                <a:spcPts val="600"/>
              </a:spcAft>
            </a:pPr>
            <a:r>
              <a:rPr lang="en-US" sz="2400" b="1" u="sng" dirty="0">
                <a:solidFill>
                  <a:schemeClr val="tx2"/>
                </a:solidFill>
              </a:rPr>
              <a:t>M</a:t>
            </a:r>
            <a:r>
              <a:rPr lang="en-US" sz="2400" b="1" dirty="0">
                <a:solidFill>
                  <a:schemeClr val="tx1"/>
                </a:solidFill>
              </a:rPr>
              <a:t>easurable success </a:t>
            </a:r>
          </a:p>
          <a:p>
            <a:pPr marL="417909" lvl="1" indent="-160734">
              <a:spcAft>
                <a:spcPts val="600"/>
              </a:spcAft>
            </a:pPr>
            <a:r>
              <a:rPr lang="en-US" sz="2400" b="1" u="sng" dirty="0">
                <a:solidFill>
                  <a:schemeClr val="tx2"/>
                </a:solidFill>
              </a:rPr>
              <a:t>A</a:t>
            </a:r>
            <a:r>
              <a:rPr lang="en-US" sz="2400" b="1" dirty="0">
                <a:solidFill>
                  <a:schemeClr val="tx1"/>
                </a:solidFill>
              </a:rPr>
              <a:t>ttainable commitments</a:t>
            </a:r>
          </a:p>
          <a:p>
            <a:pPr marL="417909" lvl="1" indent="-160734">
              <a:spcAft>
                <a:spcPts val="600"/>
              </a:spcAft>
            </a:pPr>
            <a:r>
              <a:rPr lang="en-US" sz="2400" b="1" u="sng" dirty="0">
                <a:solidFill>
                  <a:schemeClr val="tx2"/>
                </a:solidFill>
              </a:rPr>
              <a:t>R</a:t>
            </a:r>
            <a:r>
              <a:rPr lang="en-US" sz="2400" b="1" dirty="0">
                <a:solidFill>
                  <a:schemeClr val="tx1"/>
                </a:solidFill>
              </a:rPr>
              <a:t>elevant to the community</a:t>
            </a:r>
          </a:p>
          <a:p>
            <a:pPr marL="417909" lvl="1" indent="-160734">
              <a:spcAft>
                <a:spcPts val="600"/>
              </a:spcAft>
            </a:pPr>
            <a:r>
              <a:rPr lang="en-US" sz="2400" b="1" u="sng" dirty="0">
                <a:solidFill>
                  <a:schemeClr val="tx2"/>
                </a:solidFill>
              </a:rPr>
              <a:t>T</a:t>
            </a:r>
            <a:r>
              <a:rPr lang="en-US" sz="2400" b="1" dirty="0">
                <a:solidFill>
                  <a:schemeClr val="tx1"/>
                </a:solidFill>
              </a:rPr>
              <a:t>ime lines established</a:t>
            </a:r>
          </a:p>
          <a:p>
            <a:pPr marL="417909" lvl="1" indent="-160734">
              <a:spcBef>
                <a:spcPts val="0"/>
              </a:spcBef>
              <a:spcAft>
                <a:spcPts val="600"/>
              </a:spcAft>
            </a:pPr>
            <a:endParaRPr lang="en-US" sz="450" b="1" dirty="0">
              <a:solidFill>
                <a:schemeClr val="tx1"/>
              </a:solidFill>
            </a:endParaRPr>
          </a:p>
        </p:txBody>
      </p:sp>
      <p:sp>
        <p:nvSpPr>
          <p:cNvPr id="4" name="TextBox 3"/>
          <p:cNvSpPr txBox="1"/>
          <p:nvPr/>
        </p:nvSpPr>
        <p:spPr>
          <a:xfrm>
            <a:off x="6472534" y="2533119"/>
            <a:ext cx="4775473" cy="1938992"/>
          </a:xfrm>
          <a:prstGeom prst="rect">
            <a:avLst/>
          </a:prstGeom>
          <a:noFill/>
        </p:spPr>
        <p:txBody>
          <a:bodyPr wrap="square" rtlCol="0">
            <a:spAutoFit/>
          </a:bodyPr>
          <a:lstStyle/>
          <a:p>
            <a:r>
              <a:rPr lang="en-US" sz="2400" b="1" dirty="0"/>
              <a:t>The SWMP details the steps that the permittee will take to fully meet permit requirements over the 5-year permit term.</a:t>
            </a:r>
          </a:p>
          <a:p>
            <a:endParaRPr lang="en-US" sz="2400" b="1" dirty="0"/>
          </a:p>
        </p:txBody>
      </p:sp>
    </p:spTree>
    <p:extLst>
      <p:ext uri="{BB962C8B-B14F-4D97-AF65-F5344CB8AC3E}">
        <p14:creationId xmlns:p14="http://schemas.microsoft.com/office/powerpoint/2010/main" val="310805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9</a:t>
            </a:fld>
            <a:endParaRPr lang="en-US"/>
          </a:p>
        </p:txBody>
      </p:sp>
      <p:sp>
        <p:nvSpPr>
          <p:cNvPr id="8"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9" name="Title 3"/>
          <p:cNvSpPr>
            <a:spLocks noGrp="1"/>
          </p:cNvSpPr>
          <p:nvPr>
            <p:ph type="title"/>
          </p:nvPr>
        </p:nvSpPr>
        <p:spPr>
          <a:xfrm>
            <a:off x="575580" y="226262"/>
            <a:ext cx="7564211" cy="557215"/>
          </a:xfrm>
        </p:spPr>
        <p:txBody>
          <a:bodyPr>
            <a:normAutofit/>
          </a:bodyPr>
          <a:lstStyle/>
          <a:p>
            <a:r>
              <a:rPr lang="en-US" b="1" dirty="0">
                <a:solidFill>
                  <a:srgbClr val="002060"/>
                </a:solidFill>
              </a:rPr>
              <a:t>The Online DEMLR MS4 Toolbox</a:t>
            </a:r>
          </a:p>
        </p:txBody>
      </p:sp>
      <p:sp>
        <p:nvSpPr>
          <p:cNvPr id="10" name="TextBox 9"/>
          <p:cNvSpPr txBox="1"/>
          <p:nvPr/>
        </p:nvSpPr>
        <p:spPr>
          <a:xfrm>
            <a:off x="3871890" y="1642292"/>
            <a:ext cx="7701359" cy="3970318"/>
          </a:xfrm>
          <a:prstGeom prst="rect">
            <a:avLst/>
          </a:prstGeom>
          <a:noFill/>
        </p:spPr>
        <p:txBody>
          <a:bodyPr wrap="square" rtlCol="0">
            <a:spAutoFit/>
          </a:bodyPr>
          <a:lstStyle/>
          <a:p>
            <a:pPr>
              <a:spcAft>
                <a:spcPts val="1800"/>
              </a:spcAft>
            </a:pPr>
            <a:r>
              <a:rPr lang="en-US" sz="2400" b="1" u="sng" dirty="0"/>
              <a:t>A Suite of Standardized MS4 Tools</a:t>
            </a:r>
          </a:p>
          <a:p>
            <a:pPr marL="342900" indent="-342900">
              <a:spcAft>
                <a:spcPts val="1800"/>
              </a:spcAft>
              <a:buFont typeface="Arial" panose="020B0604020202020204" pitchFamily="34" charset="0"/>
              <a:buChar char="•"/>
            </a:pPr>
            <a:r>
              <a:rPr lang="en-US" sz="2400" b="1" dirty="0"/>
              <a:t>MS4 Audit Report Template</a:t>
            </a:r>
          </a:p>
          <a:p>
            <a:pPr marL="342900" indent="-342900">
              <a:spcAft>
                <a:spcPts val="1800"/>
              </a:spcAft>
              <a:buFont typeface="Arial" panose="020B0604020202020204" pitchFamily="34" charset="0"/>
              <a:buChar char="•"/>
            </a:pPr>
            <a:r>
              <a:rPr lang="en-US" sz="2400" b="1" dirty="0"/>
              <a:t>Stormwater Management Plan (SWMP) Template</a:t>
            </a:r>
          </a:p>
          <a:p>
            <a:pPr marL="342900" indent="-342900">
              <a:spcAft>
                <a:spcPts val="1800"/>
              </a:spcAft>
              <a:buFont typeface="Arial" panose="020B0604020202020204" pitchFamily="34" charset="0"/>
              <a:buChar char="•"/>
            </a:pPr>
            <a:r>
              <a:rPr lang="en-US" sz="2400" b="1" dirty="0"/>
              <a:t>SWMP Template Instructions</a:t>
            </a:r>
          </a:p>
          <a:p>
            <a:pPr marL="342900" indent="-342900">
              <a:spcAft>
                <a:spcPts val="1800"/>
              </a:spcAft>
              <a:buFont typeface="Arial" panose="020B0604020202020204" pitchFamily="34" charset="0"/>
              <a:buChar char="•"/>
            </a:pPr>
            <a:r>
              <a:rPr lang="en-US" sz="2400" b="1" dirty="0"/>
              <a:t>General SWMP Guidance</a:t>
            </a:r>
          </a:p>
          <a:p>
            <a:pPr marL="285750" indent="-285750">
              <a:spcAft>
                <a:spcPts val="1800"/>
              </a:spcAft>
              <a:buFont typeface="Arial" panose="020B0604020202020204" pitchFamily="34" charset="0"/>
              <a:buChar char="•"/>
            </a:pPr>
            <a:r>
              <a:rPr lang="en-US" sz="2400" b="1" dirty="0"/>
              <a:t>Baseline Phase II MS4 Permit Template</a:t>
            </a:r>
          </a:p>
          <a:p>
            <a:pPr marL="742950" lvl="1" indent="-285750">
              <a:spcAft>
                <a:spcPts val="1200"/>
              </a:spcAft>
              <a:buFont typeface="Arial" panose="020B0604020202020204" pitchFamily="34" charset="0"/>
              <a:buChar char="•"/>
            </a:pP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722" y="1642292"/>
            <a:ext cx="3061535" cy="3061535"/>
          </a:xfrm>
          <a:prstGeom prst="rect">
            <a:avLst/>
          </a:prstGeom>
        </p:spPr>
      </p:pic>
      <p:sp>
        <p:nvSpPr>
          <p:cNvPr id="4" name="TextBox 3"/>
          <p:cNvSpPr txBox="1"/>
          <p:nvPr/>
        </p:nvSpPr>
        <p:spPr>
          <a:xfrm>
            <a:off x="810355" y="3596402"/>
            <a:ext cx="2377982" cy="461665"/>
          </a:xfrm>
          <a:prstGeom prst="rect">
            <a:avLst/>
          </a:prstGeom>
          <a:noFill/>
        </p:spPr>
        <p:txBody>
          <a:bodyPr wrap="square" rtlCol="0">
            <a:spAutoFit/>
          </a:bodyPr>
          <a:lstStyle/>
          <a:p>
            <a:pPr algn="ctr"/>
            <a:r>
              <a:rPr lang="en-US" sz="2400" b="1" dirty="0">
                <a:solidFill>
                  <a:schemeClr val="bg1"/>
                </a:solidFill>
              </a:rPr>
              <a:t>MS4 Toolbox</a:t>
            </a:r>
          </a:p>
        </p:txBody>
      </p:sp>
      <p:sp>
        <p:nvSpPr>
          <p:cNvPr id="3" name="TextBox 2">
            <a:extLst>
              <a:ext uri="{FF2B5EF4-FFF2-40B4-BE49-F238E27FC236}">
                <a16:creationId xmlns:a16="http://schemas.microsoft.com/office/drawing/2014/main" id="{6C96BB96-6CB4-4693-A3F7-3D037276EC93}"/>
              </a:ext>
            </a:extLst>
          </p:cNvPr>
          <p:cNvSpPr txBox="1"/>
          <p:nvPr/>
        </p:nvSpPr>
        <p:spPr>
          <a:xfrm>
            <a:off x="7119891" y="552644"/>
            <a:ext cx="4039340" cy="461665"/>
          </a:xfrm>
          <a:prstGeom prst="rect">
            <a:avLst/>
          </a:prstGeom>
          <a:noFill/>
        </p:spPr>
        <p:txBody>
          <a:bodyPr wrap="square" rtlCol="0">
            <a:spAutoFit/>
          </a:bodyPr>
          <a:lstStyle/>
          <a:p>
            <a:pPr marL="0" marR="0">
              <a:spcBef>
                <a:spcPts val="0"/>
              </a:spcBef>
              <a:spcAft>
                <a:spcPts val="0"/>
              </a:spcAft>
            </a:pPr>
            <a:r>
              <a:rPr lang="en-US" sz="2400" b="1" i="1" u="sng" dirty="0">
                <a:solidFill>
                  <a:srgbClr val="002060"/>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https://deq.nc.gov/sw</a:t>
            </a:r>
            <a:endParaRPr lang="en-US" sz="2400" b="1" dirty="0">
              <a:solidFill>
                <a:srgbClr val="00206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99075560"/>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6F39DD86CFD645B6289C544AF4971D" ma:contentTypeVersion="5" ma:contentTypeDescription="Create a new document." ma:contentTypeScope="" ma:versionID="f80f43af3ef898e757b316399db2687c">
  <xsd:schema xmlns:xsd="http://www.w3.org/2001/XMLSchema" xmlns:xs="http://www.w3.org/2001/XMLSchema" xmlns:p="http://schemas.microsoft.com/office/2006/metadata/properties" xmlns:ns2="2893163c-4790-4570-a539-5f3cb3bacbe3" xmlns:ns3="97c26e27-a340-4306-98a7-c36055956ab5" targetNamespace="http://schemas.microsoft.com/office/2006/metadata/properties" ma:root="true" ma:fieldsID="db3e8ed8175837ec6c81d668dc52b713" ns2:_="" ns3:_="">
    <xsd:import namespace="2893163c-4790-4570-a539-5f3cb3bacbe3"/>
    <xsd:import namespace="97c26e27-a340-4306-98a7-c36055956ab5"/>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93163c-4790-4570-a539-5f3cb3bacb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c26e27-a340-4306-98a7-c36055956ab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8C5C5C-2F8D-41D4-BA2B-05974C423757}">
  <ds:schemaRefs>
    <ds:schemaRef ds:uri="http://schemas.microsoft.com/sharepoint/v3/contenttype/forms"/>
  </ds:schemaRefs>
</ds:datastoreItem>
</file>

<file path=customXml/itemProps2.xml><?xml version="1.0" encoding="utf-8"?>
<ds:datastoreItem xmlns:ds="http://schemas.openxmlformats.org/officeDocument/2006/customXml" ds:itemID="{903B6959-932C-4C27-B01D-BF04511889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93163c-4790-4570-a539-5f3cb3bacbe3"/>
    <ds:schemaRef ds:uri="97c26e27-a340-4306-98a7-c36055956a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E347C4-91BB-4D61-9F37-5A6885E29480}">
  <ds:schemaRefs>
    <ds:schemaRef ds:uri="97c26e27-a340-4306-98a7-c36055956ab5"/>
    <ds:schemaRef ds:uri="http://purl.org/dc/terms/"/>
    <ds:schemaRef ds:uri="http://schemas.microsoft.com/office/2006/documentManagement/types"/>
    <ds:schemaRef ds:uri="http://schemas.openxmlformats.org/package/2006/metadata/core-properties"/>
    <ds:schemaRef ds:uri="2893163c-4790-4570-a539-5f3cb3bacbe3"/>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8478</TotalTime>
  <Words>813</Words>
  <Application>Microsoft Office PowerPoint</Application>
  <PresentationFormat>Widescreen</PresentationFormat>
  <Paragraphs>152</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2_Office Theme</vt:lpstr>
      <vt:lpstr>PowerPoint Presentation</vt:lpstr>
      <vt:lpstr>What is a Stormwater Management Plan (SWMP)?</vt:lpstr>
      <vt:lpstr>Meeting Individual MS4 Needs With Standard Templates</vt:lpstr>
      <vt:lpstr>SWMPs are Technical Documents for Permit Compliance</vt:lpstr>
      <vt:lpstr>Visioning Your SWMP… Think of it as…</vt:lpstr>
      <vt:lpstr>The SWMP Audience</vt:lpstr>
      <vt:lpstr>Start With the End in Mind</vt:lpstr>
      <vt:lpstr>SWMPs Must Be SMART</vt:lpstr>
      <vt:lpstr>The Online DEMLR MS4 Toolbox</vt:lpstr>
      <vt:lpstr>The SWMP Template</vt:lpstr>
      <vt:lpstr>Building the SWMP</vt:lpstr>
      <vt:lpstr>Building the SWMP</vt:lpstr>
      <vt:lpstr>Building the SWMP</vt:lpstr>
      <vt:lpstr>Building the SWMP</vt:lpstr>
      <vt:lpstr>Example SWMP</vt:lpstr>
      <vt:lpstr>Example SWMP Comments</vt:lpstr>
      <vt:lpstr>Approved SWMP =&gt; Annual Assessment Template</vt:lpstr>
      <vt:lpstr>SWMP to Annual Assessment Translation</vt:lpstr>
      <vt:lpstr>PowerPoint Presentation</vt:lpstr>
      <vt:lpstr>SWMP to Annual Assessment Translation – Permit Year 1 Tab</vt:lpstr>
      <vt:lpstr>The End</vt:lpstr>
      <vt:lpstr>Jeanette Powell MS4 Program Coordinator  jeanette.powell@ncdenr.gov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Lucas, Annette</cp:lastModifiedBy>
  <cp:revision>347</cp:revision>
  <dcterms:created xsi:type="dcterms:W3CDTF">2015-06-24T15:01:50Z</dcterms:created>
  <dcterms:modified xsi:type="dcterms:W3CDTF">2021-02-19T21:01:24Z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0x010100236F39DD86CFD645B6289C544AF4971D</vt:lpwstr>
  </property>
</Properties>
</file>