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56" r:id="rId2"/>
    <p:sldId id="259" r:id="rId3"/>
    <p:sldId id="267" r:id="rId4"/>
    <p:sldId id="265" r:id="rId5"/>
    <p:sldId id="258" r:id="rId6"/>
    <p:sldId id="262" r:id="rId7"/>
    <p:sldId id="266" r:id="rId8"/>
    <p:sldId id="269" r:id="rId9"/>
    <p:sldId id="270" r:id="rId10"/>
    <p:sldId id="260" r:id="rId11"/>
    <p:sldId id="271" r:id="rId12"/>
    <p:sldId id="272" r:id="rId13"/>
    <p:sldId id="263" r:id="rId14"/>
    <p:sldId id="264" r:id="rId15"/>
    <p:sldId id="273" r:id="rId16"/>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42" autoAdjust="0"/>
  </p:normalViewPr>
  <p:slideViewPr>
    <p:cSldViewPr>
      <p:cViewPr varScale="1">
        <p:scale>
          <a:sx n="95" d="100"/>
          <a:sy n="95" d="100"/>
        </p:scale>
        <p:origin x="-43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5F20D62E-1C21-4067-ACBF-783D94813078}" type="datetimeFigureOut">
              <a:rPr lang="en-US" smtClean="0"/>
              <a:t>1/13/2015</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0FC40145-5D79-4050-96B7-676FCEE61B0E}" type="slidenum">
              <a:rPr lang="en-US" smtClean="0"/>
              <a:t>‹#›</a:t>
            </a:fld>
            <a:endParaRPr lang="en-US"/>
          </a:p>
        </p:txBody>
      </p:sp>
    </p:spTree>
    <p:extLst>
      <p:ext uri="{BB962C8B-B14F-4D97-AF65-F5344CB8AC3E}">
        <p14:creationId xmlns:p14="http://schemas.microsoft.com/office/powerpoint/2010/main" val="85156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leangenie.com/mind-maps/" TargetMode="External"/><Relationship Id="rId3" Type="http://schemas.openxmlformats.org/officeDocument/2006/relationships/hyperlink" Target="http://leangenie.com/5-whys/" TargetMode="External"/><Relationship Id="rId7" Type="http://schemas.openxmlformats.org/officeDocument/2006/relationships/hyperlink" Target="http://leangenie.com/toyota-production-syste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leangenie.com/failure-modes-and-effects-analysis/" TargetMode="External"/><Relationship Id="rId5" Type="http://schemas.openxmlformats.org/officeDocument/2006/relationships/hyperlink" Target="http://leangenie.com/fishbone-diagram/" TargetMode="External"/><Relationship Id="rId4" Type="http://schemas.openxmlformats.org/officeDocument/2006/relationships/hyperlink" Target="http://leangenie.com/5s/" TargetMode="External"/><Relationship Id="rId9" Type="http://schemas.openxmlformats.org/officeDocument/2006/relationships/hyperlink" Target="http://leangenie.com/pareto-char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has heard of Lean?</a:t>
            </a:r>
          </a:p>
          <a:p>
            <a:r>
              <a:rPr lang="en-US" dirty="0" smtClean="0"/>
              <a:t>How would you define it?</a:t>
            </a:r>
            <a:endParaRPr lang="en-US" dirty="0"/>
          </a:p>
        </p:txBody>
      </p:sp>
      <p:sp>
        <p:nvSpPr>
          <p:cNvPr id="4" name="Slide Number Placeholder 3"/>
          <p:cNvSpPr>
            <a:spLocks noGrp="1"/>
          </p:cNvSpPr>
          <p:nvPr>
            <p:ph type="sldNum" sz="quarter" idx="10"/>
          </p:nvPr>
        </p:nvSpPr>
        <p:spPr/>
        <p:txBody>
          <a:bodyPr/>
          <a:lstStyle/>
          <a:p>
            <a:fld id="{0FC40145-5D79-4050-96B7-676FCEE61B0E}" type="slidenum">
              <a:rPr lang="en-US" smtClean="0"/>
              <a:t>1</a:t>
            </a:fld>
            <a:endParaRPr lang="en-US"/>
          </a:p>
        </p:txBody>
      </p:sp>
    </p:spTree>
    <p:extLst>
      <p:ext uri="{BB962C8B-B14F-4D97-AF65-F5344CB8AC3E}">
        <p14:creationId xmlns:p14="http://schemas.microsoft.com/office/powerpoint/2010/main" val="16387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with a brief</a:t>
            </a:r>
            <a:r>
              <a:rPr lang="en-US" baseline="0" dirty="0" smtClean="0"/>
              <a:t> example of a current process and a leaned version. Maybe have staff work through one quick exercise or think about their procedures and give ideas for leaning. </a:t>
            </a:r>
            <a:endParaRPr lang="en-US" dirty="0"/>
          </a:p>
        </p:txBody>
      </p:sp>
      <p:sp>
        <p:nvSpPr>
          <p:cNvPr id="4" name="Slide Number Placeholder 3"/>
          <p:cNvSpPr>
            <a:spLocks noGrp="1"/>
          </p:cNvSpPr>
          <p:nvPr>
            <p:ph type="sldNum" sz="quarter" idx="10"/>
          </p:nvPr>
        </p:nvSpPr>
        <p:spPr/>
        <p:txBody>
          <a:bodyPr/>
          <a:lstStyle/>
          <a:p>
            <a:fld id="{0FC40145-5D79-4050-96B7-676FCEE61B0E}" type="slidenum">
              <a:rPr lang="en-US" smtClean="0"/>
              <a:t>10</a:t>
            </a:fld>
            <a:endParaRPr lang="en-US"/>
          </a:p>
        </p:txBody>
      </p:sp>
    </p:spTree>
    <p:extLst>
      <p:ext uri="{BB962C8B-B14F-4D97-AF65-F5344CB8AC3E}">
        <p14:creationId xmlns:p14="http://schemas.microsoft.com/office/powerpoint/2010/main" val="657708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NC Zoo used to increase efficiency of deliveries</a:t>
            </a:r>
            <a:r>
              <a:rPr lang="en-US" baseline="0" dirty="0" smtClean="0"/>
              <a:t> throughout the park</a:t>
            </a:r>
            <a:endParaRPr lang="en-US" dirty="0"/>
          </a:p>
        </p:txBody>
      </p:sp>
      <p:sp>
        <p:nvSpPr>
          <p:cNvPr id="4" name="Slide Number Placeholder 3"/>
          <p:cNvSpPr>
            <a:spLocks noGrp="1"/>
          </p:cNvSpPr>
          <p:nvPr>
            <p:ph type="sldNum" sz="quarter" idx="10"/>
          </p:nvPr>
        </p:nvSpPr>
        <p:spPr/>
        <p:txBody>
          <a:bodyPr/>
          <a:lstStyle/>
          <a:p>
            <a:fld id="{0FC40145-5D79-4050-96B7-676FCEE61B0E}" type="slidenum">
              <a:rPr lang="en-US" smtClean="0"/>
              <a:t>11</a:t>
            </a:fld>
            <a:endParaRPr lang="en-US"/>
          </a:p>
        </p:txBody>
      </p:sp>
    </p:spTree>
    <p:extLst>
      <p:ext uri="{BB962C8B-B14F-4D97-AF65-F5344CB8AC3E}">
        <p14:creationId xmlns:p14="http://schemas.microsoft.com/office/powerpoint/2010/main" val="4175233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DTNA, Firestone, Leggett &amp; Platt</a:t>
            </a:r>
            <a:endParaRPr lang="en-US" dirty="0"/>
          </a:p>
        </p:txBody>
      </p:sp>
      <p:sp>
        <p:nvSpPr>
          <p:cNvPr id="4" name="Slide Number Placeholder 3"/>
          <p:cNvSpPr>
            <a:spLocks noGrp="1"/>
          </p:cNvSpPr>
          <p:nvPr>
            <p:ph type="sldNum" sz="quarter" idx="10"/>
          </p:nvPr>
        </p:nvSpPr>
        <p:spPr/>
        <p:txBody>
          <a:bodyPr/>
          <a:lstStyle/>
          <a:p>
            <a:fld id="{0FC40145-5D79-4050-96B7-676FCEE61B0E}" type="slidenum">
              <a:rPr lang="en-US" smtClean="0"/>
              <a:t>12</a:t>
            </a:fld>
            <a:endParaRPr lang="en-US"/>
          </a:p>
        </p:txBody>
      </p:sp>
    </p:spTree>
    <p:extLst>
      <p:ext uri="{BB962C8B-B14F-4D97-AF65-F5344CB8AC3E}">
        <p14:creationId xmlns:p14="http://schemas.microsoft.com/office/powerpoint/2010/main" val="275988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40145-5D79-4050-96B7-676FCEE61B0E}" type="slidenum">
              <a:rPr lang="en-US" smtClean="0"/>
              <a:t>13</a:t>
            </a:fld>
            <a:endParaRPr lang="en-US"/>
          </a:p>
        </p:txBody>
      </p:sp>
    </p:spTree>
    <p:extLst>
      <p:ext uri="{BB962C8B-B14F-4D97-AF65-F5344CB8AC3E}">
        <p14:creationId xmlns:p14="http://schemas.microsoft.com/office/powerpoint/2010/main" val="426782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Matrix</a:t>
            </a:r>
            <a:r>
              <a:rPr lang="en-US" baseline="0" dirty="0" smtClean="0"/>
              <a:t> of different ways to choose processes to lean</a:t>
            </a:r>
            <a:endParaRPr lang="en-US" dirty="0"/>
          </a:p>
        </p:txBody>
      </p:sp>
      <p:sp>
        <p:nvSpPr>
          <p:cNvPr id="4" name="Slide Number Placeholder 3"/>
          <p:cNvSpPr>
            <a:spLocks noGrp="1"/>
          </p:cNvSpPr>
          <p:nvPr>
            <p:ph type="sldNum" sz="quarter" idx="10"/>
          </p:nvPr>
        </p:nvSpPr>
        <p:spPr/>
        <p:txBody>
          <a:bodyPr/>
          <a:lstStyle/>
          <a:p>
            <a:fld id="{A2306AC6-D472-450F-BD1F-C27B582D258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40145-5D79-4050-96B7-676FCEE61B0E}" type="slidenum">
              <a:rPr lang="en-US" smtClean="0"/>
              <a:t>15</a:t>
            </a:fld>
            <a:endParaRPr lang="en-US"/>
          </a:p>
        </p:txBody>
      </p:sp>
    </p:spTree>
    <p:extLst>
      <p:ext uri="{BB962C8B-B14F-4D97-AF65-F5344CB8AC3E}">
        <p14:creationId xmlns:p14="http://schemas.microsoft.com/office/powerpoint/2010/main" val="293107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are </a:t>
            </a:r>
            <a:r>
              <a:rPr lang="en-US" dirty="0" smtClean="0"/>
              <a:t>your</a:t>
            </a:r>
            <a:r>
              <a:rPr lang="en-US" baseline="0" dirty="0" smtClean="0"/>
              <a:t> </a:t>
            </a:r>
            <a:r>
              <a:rPr lang="en-US" dirty="0" smtClean="0"/>
              <a:t>customers (</a:t>
            </a:r>
            <a:r>
              <a:rPr lang="en-US" dirty="0" smtClean="0"/>
              <a:t>internal and external)? How do </a:t>
            </a:r>
            <a:r>
              <a:rPr lang="en-US" dirty="0" smtClean="0"/>
              <a:t>you</a:t>
            </a:r>
            <a:r>
              <a:rPr lang="en-US" baseline="0" dirty="0" smtClean="0"/>
              <a:t> </a:t>
            </a:r>
            <a:r>
              <a:rPr lang="en-US" dirty="0" smtClean="0"/>
              <a:t>define </a:t>
            </a:r>
            <a:r>
              <a:rPr lang="en-US" dirty="0" smtClean="0"/>
              <a:t>value? </a:t>
            </a:r>
            <a:r>
              <a:rPr lang="en-US" dirty="0" smtClean="0"/>
              <a:t> </a:t>
            </a:r>
            <a:r>
              <a:rPr lang="en-US" dirty="0" smtClean="0"/>
              <a:t>What </a:t>
            </a:r>
            <a:r>
              <a:rPr lang="en-US" dirty="0" smtClean="0"/>
              <a:t>waste do you see</a:t>
            </a:r>
            <a:r>
              <a:rPr lang="en-US" baseline="0" dirty="0" smtClean="0"/>
              <a:t> in your job</a:t>
            </a:r>
            <a:r>
              <a:rPr lang="en-US" dirty="0" smtClean="0"/>
              <a:t>? </a:t>
            </a:r>
            <a:endParaRPr lang="en-US" dirty="0"/>
          </a:p>
        </p:txBody>
      </p:sp>
      <p:sp>
        <p:nvSpPr>
          <p:cNvPr id="4" name="Slide Number Placeholder 3"/>
          <p:cNvSpPr>
            <a:spLocks noGrp="1"/>
          </p:cNvSpPr>
          <p:nvPr>
            <p:ph type="sldNum" sz="quarter" idx="10"/>
          </p:nvPr>
        </p:nvSpPr>
        <p:spPr/>
        <p:txBody>
          <a:bodyPr/>
          <a:lstStyle/>
          <a:p>
            <a:fld id="{0FC40145-5D79-4050-96B7-676FCEE61B0E}" type="slidenum">
              <a:rPr lang="en-US" smtClean="0"/>
              <a:t>2</a:t>
            </a:fld>
            <a:endParaRPr lang="en-US"/>
          </a:p>
        </p:txBody>
      </p:sp>
    </p:spTree>
    <p:extLst>
      <p:ext uri="{BB962C8B-B14F-4D97-AF65-F5344CB8AC3E}">
        <p14:creationId xmlns:p14="http://schemas.microsoft.com/office/powerpoint/2010/main" val="285303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1593850" y="695325"/>
            <a:ext cx="5145088" cy="38592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xfrm>
            <a:off x="300124" y="5098893"/>
            <a:ext cx="6206257" cy="21508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b="1" dirty="0">
                <a:latin typeface="MetaNormalLF-Roman"/>
              </a:rPr>
              <a:t>You will need to categorize each process steps down into one of the following groups to proceed as a part of Lean.  </a:t>
            </a:r>
          </a:p>
          <a:p>
            <a:r>
              <a:rPr lang="en-US" altLang="en-US" sz="1400" b="1" dirty="0">
                <a:solidFill>
                  <a:srgbClr val="B5121B"/>
                </a:solidFill>
                <a:latin typeface="MetaNormalLF-Roman"/>
              </a:rPr>
              <a:t>Describe the 3 categories on the slide.  </a:t>
            </a:r>
          </a:p>
          <a:p>
            <a:r>
              <a:rPr lang="en-US" altLang="en-US" sz="1400" b="1" dirty="0">
                <a:latin typeface="MetaNormalLF-Roman"/>
              </a:rPr>
              <a:t>This is how you ensure that you keep the process steps you need (value-add) and the ones you must do for other reasons (necessary non-value add).  This highlights processes that contain the most waste and allows you access to remove the non-value add</a:t>
            </a:r>
            <a:r>
              <a:rPr lang="en-US" altLang="en-US" sz="1400" b="1" dirty="0" smtClean="0">
                <a:latin typeface="MetaNormalLF-Roman"/>
              </a:rPr>
              <a:t>.</a:t>
            </a:r>
          </a:p>
          <a:p>
            <a:endParaRPr lang="en-US" altLang="en-US" sz="1400" b="1" dirty="0" smtClean="0">
              <a:latin typeface="MetaNormalLF-Roman"/>
            </a:endParaRPr>
          </a:p>
          <a:p>
            <a:r>
              <a:rPr lang="en-US" altLang="en-US" sz="1400" b="1" dirty="0" smtClean="0">
                <a:latin typeface="MetaNormalLF-Roman"/>
              </a:rPr>
              <a:t>Remove all non-value add steps that are not necessary.  Minimize the impact</a:t>
            </a:r>
            <a:r>
              <a:rPr lang="en-US" altLang="en-US" sz="1400" b="1" baseline="0" dirty="0" smtClean="0">
                <a:latin typeface="MetaNormalLF-Roman"/>
              </a:rPr>
              <a:t> of the NNVA steps.</a:t>
            </a:r>
          </a:p>
          <a:p>
            <a:endParaRPr lang="en-US" altLang="en-US" sz="1400" b="1" baseline="0" dirty="0" smtClean="0">
              <a:latin typeface="MetaNormalLF-Roman"/>
            </a:endParaRPr>
          </a:p>
          <a:p>
            <a:r>
              <a:rPr lang="en-US" altLang="en-US" sz="1400" b="1" baseline="0" dirty="0" smtClean="0">
                <a:latin typeface="MetaNormalLF-Roman"/>
              </a:rPr>
              <a:t>Think about your processes.  Which steps add value?  Which don’t?</a:t>
            </a:r>
            <a:endParaRPr lang="en-US" altLang="en-US" sz="1400" b="1" dirty="0">
              <a:latin typeface="MetaNormalLF-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85" eaLnBrk="0" hangingPunct="0">
              <a:spcBef>
                <a:spcPct val="30000"/>
              </a:spcBef>
              <a:defRPr sz="1200">
                <a:solidFill>
                  <a:schemeClr val="tx1"/>
                </a:solidFill>
                <a:latin typeface="Times New Roman" pitchFamily="18" charset="0"/>
              </a:defRPr>
            </a:lvl1pPr>
            <a:lvl2pPr marL="740576" indent="-284836" defTabSz="928885" eaLnBrk="0" hangingPunct="0">
              <a:spcBef>
                <a:spcPct val="30000"/>
              </a:spcBef>
              <a:defRPr sz="1200">
                <a:solidFill>
                  <a:schemeClr val="tx1"/>
                </a:solidFill>
                <a:latin typeface="Times New Roman" pitchFamily="18" charset="0"/>
              </a:defRPr>
            </a:lvl2pPr>
            <a:lvl3pPr marL="1139348" indent="-227869" defTabSz="928885" eaLnBrk="0" hangingPunct="0">
              <a:spcBef>
                <a:spcPct val="30000"/>
              </a:spcBef>
              <a:defRPr sz="1200">
                <a:solidFill>
                  <a:schemeClr val="tx1"/>
                </a:solidFill>
                <a:latin typeface="Times New Roman" pitchFamily="18" charset="0"/>
              </a:defRPr>
            </a:lvl3pPr>
            <a:lvl4pPr marL="1595086" indent="-227869" defTabSz="928885" eaLnBrk="0" hangingPunct="0">
              <a:spcBef>
                <a:spcPct val="30000"/>
              </a:spcBef>
              <a:defRPr sz="1200">
                <a:solidFill>
                  <a:schemeClr val="tx1"/>
                </a:solidFill>
                <a:latin typeface="Times New Roman" pitchFamily="18" charset="0"/>
              </a:defRPr>
            </a:lvl4pPr>
            <a:lvl5pPr marL="2050826" indent="-227869" defTabSz="928885" eaLnBrk="0" hangingPunct="0">
              <a:spcBef>
                <a:spcPct val="30000"/>
              </a:spcBef>
              <a:defRPr sz="1200">
                <a:solidFill>
                  <a:schemeClr val="tx1"/>
                </a:solidFill>
                <a:latin typeface="Times New Roman" pitchFamily="18" charset="0"/>
              </a:defRPr>
            </a:lvl5pPr>
            <a:lvl6pPr marL="2506565" indent="-227869" defTabSz="928885" eaLnBrk="0" fontAlgn="base" hangingPunct="0">
              <a:spcBef>
                <a:spcPct val="30000"/>
              </a:spcBef>
              <a:spcAft>
                <a:spcPct val="0"/>
              </a:spcAft>
              <a:defRPr sz="1200">
                <a:solidFill>
                  <a:schemeClr val="tx1"/>
                </a:solidFill>
                <a:latin typeface="Times New Roman" pitchFamily="18" charset="0"/>
              </a:defRPr>
            </a:lvl6pPr>
            <a:lvl7pPr marL="2962303" indent="-227869" defTabSz="928885" eaLnBrk="0" fontAlgn="base" hangingPunct="0">
              <a:spcBef>
                <a:spcPct val="30000"/>
              </a:spcBef>
              <a:spcAft>
                <a:spcPct val="0"/>
              </a:spcAft>
              <a:defRPr sz="1200">
                <a:solidFill>
                  <a:schemeClr val="tx1"/>
                </a:solidFill>
                <a:latin typeface="Times New Roman" pitchFamily="18" charset="0"/>
              </a:defRPr>
            </a:lvl7pPr>
            <a:lvl8pPr marL="3418043" indent="-227869" defTabSz="928885" eaLnBrk="0" fontAlgn="base" hangingPunct="0">
              <a:spcBef>
                <a:spcPct val="30000"/>
              </a:spcBef>
              <a:spcAft>
                <a:spcPct val="0"/>
              </a:spcAft>
              <a:defRPr sz="1200">
                <a:solidFill>
                  <a:schemeClr val="tx1"/>
                </a:solidFill>
                <a:latin typeface="Times New Roman" pitchFamily="18" charset="0"/>
              </a:defRPr>
            </a:lvl8pPr>
            <a:lvl9pPr marL="3873782" indent="-227869" defTabSz="92888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E486F1D-731E-4446-A099-7412994B2C43}" type="slidenum">
              <a:rPr lang="en-US" altLang="en-US" smtClean="0">
                <a:latin typeface="Arial" pitchFamily="34" charset="0"/>
                <a:cs typeface="Arial" pitchFamily="34" charset="0"/>
              </a:rPr>
              <a:pPr eaLnBrk="1" hangingPunct="1">
                <a:spcBef>
                  <a:spcPct val="0"/>
                </a:spcBef>
              </a:pPr>
              <a:t>4</a:t>
            </a:fld>
            <a:endParaRPr lang="en-US" altLang="en-US" smtClean="0">
              <a:latin typeface="Arial" pitchFamily="34" charset="0"/>
              <a:cs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cs typeface="Arial" pitchFamily="34" charset="0"/>
              </a:rPr>
              <a:t>Lean has its roots in the Toyota Production System.  Here is Toyota’s definition of waste, which expands the thinking.  Toyota focus is broader to look at all the wastes. </a:t>
            </a:r>
            <a:r>
              <a:rPr lang="en-US" altLang="en-US" i="1" dirty="0" smtClean="0">
                <a:latin typeface="Arial" pitchFamily="34" charset="0"/>
                <a:cs typeface="Arial" pitchFamily="34" charset="0"/>
              </a:rPr>
              <a:t>What would happen if we use this definition of waste instead of the typical definition?</a:t>
            </a:r>
          </a:p>
          <a:p>
            <a:pPr eaLnBrk="1" hangingPunct="1"/>
            <a:endParaRPr lang="en-US" altLang="en-US" dirty="0" smtClean="0">
              <a:latin typeface="Arial" pitchFamily="34" charset="0"/>
              <a:cs typeface="Arial" pitchFamily="34" charset="0"/>
            </a:endParaRPr>
          </a:p>
          <a:p>
            <a:pPr eaLnBrk="1" hangingPunct="1"/>
            <a:r>
              <a:rPr lang="en-US" altLang="en-US" dirty="0" smtClean="0">
                <a:latin typeface="Arial" pitchFamily="34" charset="0"/>
                <a:cs typeface="Arial" pitchFamily="34" charset="0"/>
              </a:rPr>
              <a:t>Using this</a:t>
            </a:r>
            <a:r>
              <a:rPr lang="en-US" altLang="en-US" baseline="0" dirty="0" smtClean="0">
                <a:latin typeface="Arial" pitchFamily="34" charset="0"/>
                <a:cs typeface="Arial" pitchFamily="34" charset="0"/>
              </a:rPr>
              <a:t> definition, are there things you do that can be considered waste?</a:t>
            </a:r>
            <a:endParaRPr lang="en-US" altLang="en-US" dirty="0"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more generally about how the steps can help in an office job </a:t>
            </a:r>
            <a:r>
              <a:rPr lang="en-US" dirty="0" smtClean="0"/>
              <a:t>and </a:t>
            </a:r>
            <a:r>
              <a:rPr lang="en-US" dirty="0" smtClean="0"/>
              <a:t>focusing</a:t>
            </a:r>
            <a:r>
              <a:rPr lang="en-US" baseline="0" dirty="0" smtClean="0"/>
              <a:t> on what brings value</a:t>
            </a:r>
            <a:r>
              <a:rPr lang="en-US" baseline="0" dirty="0" smtClean="0"/>
              <a:t>.</a:t>
            </a:r>
          </a:p>
          <a:p>
            <a:endParaRPr lang="en-US" baseline="0" dirty="0" smtClean="0"/>
          </a:p>
          <a:p>
            <a:r>
              <a:rPr lang="en-US" baseline="0" dirty="0" smtClean="0"/>
              <a:t>Do you do any work that you aren’t asked for?  Do you create reports that aren’t used?</a:t>
            </a:r>
          </a:p>
          <a:p>
            <a:endParaRPr lang="en-US" baseline="0" dirty="0" smtClean="0"/>
          </a:p>
          <a:p>
            <a:r>
              <a:rPr lang="en-US" baseline="0" dirty="0" smtClean="0"/>
              <a:t>Pick a process and write all the steps to demonstrate the value stream.</a:t>
            </a:r>
            <a:endParaRPr lang="en-US" dirty="0"/>
          </a:p>
        </p:txBody>
      </p:sp>
      <p:sp>
        <p:nvSpPr>
          <p:cNvPr id="4" name="Slide Number Placeholder 3"/>
          <p:cNvSpPr>
            <a:spLocks noGrp="1"/>
          </p:cNvSpPr>
          <p:nvPr>
            <p:ph type="sldNum" sz="quarter" idx="10"/>
          </p:nvPr>
        </p:nvSpPr>
        <p:spPr/>
        <p:txBody>
          <a:bodyPr/>
          <a:lstStyle/>
          <a:p>
            <a:fld id="{0FC40145-5D79-4050-96B7-676FCEE61B0E}" type="slidenum">
              <a:rPr lang="en-US" smtClean="0"/>
              <a:t>5</a:t>
            </a:fld>
            <a:endParaRPr lang="en-US"/>
          </a:p>
        </p:txBody>
      </p:sp>
    </p:spTree>
    <p:extLst>
      <p:ext uri="{BB962C8B-B14F-4D97-AF65-F5344CB8AC3E}">
        <p14:creationId xmlns:p14="http://schemas.microsoft.com/office/powerpoint/2010/main" val="174516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F8280-7228-49D9-AF7A-C1FFC8E4F146}" type="slidenum">
              <a:rPr lang="en-US"/>
              <a:pPr/>
              <a:t>6</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dirty="0" smtClean="0"/>
              <a:t>Here are the 8 wastes typically defined</a:t>
            </a:r>
            <a:r>
              <a:rPr lang="en-US" baseline="0" dirty="0" smtClean="0"/>
              <a:t> by Lean and some examples of what they look like in an office setting instead of production.</a:t>
            </a:r>
          </a:p>
          <a:p>
            <a:endParaRPr lang="en-US" baseline="0" dirty="0" smtClean="0"/>
          </a:p>
          <a:p>
            <a:r>
              <a:rPr lang="en-US" baseline="0" dirty="0" smtClean="0"/>
              <a:t>Do any of these sound familiar?  Can you think of other examples?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885" eaLnBrk="0" hangingPunct="0">
              <a:spcBef>
                <a:spcPct val="30000"/>
              </a:spcBef>
              <a:defRPr sz="1200">
                <a:solidFill>
                  <a:schemeClr val="tx1"/>
                </a:solidFill>
                <a:latin typeface="Times New Roman" pitchFamily="18" charset="0"/>
              </a:defRPr>
            </a:lvl1pPr>
            <a:lvl2pPr marL="740576" indent="-284836" defTabSz="928885" eaLnBrk="0" hangingPunct="0">
              <a:spcBef>
                <a:spcPct val="30000"/>
              </a:spcBef>
              <a:defRPr sz="1200">
                <a:solidFill>
                  <a:schemeClr val="tx1"/>
                </a:solidFill>
                <a:latin typeface="Times New Roman" pitchFamily="18" charset="0"/>
              </a:defRPr>
            </a:lvl2pPr>
            <a:lvl3pPr marL="1139348" indent="-227869" defTabSz="928885" eaLnBrk="0" hangingPunct="0">
              <a:spcBef>
                <a:spcPct val="30000"/>
              </a:spcBef>
              <a:defRPr sz="1200">
                <a:solidFill>
                  <a:schemeClr val="tx1"/>
                </a:solidFill>
                <a:latin typeface="Times New Roman" pitchFamily="18" charset="0"/>
              </a:defRPr>
            </a:lvl3pPr>
            <a:lvl4pPr marL="1595086" indent="-227869" defTabSz="928885" eaLnBrk="0" hangingPunct="0">
              <a:spcBef>
                <a:spcPct val="30000"/>
              </a:spcBef>
              <a:defRPr sz="1200">
                <a:solidFill>
                  <a:schemeClr val="tx1"/>
                </a:solidFill>
                <a:latin typeface="Times New Roman" pitchFamily="18" charset="0"/>
              </a:defRPr>
            </a:lvl4pPr>
            <a:lvl5pPr marL="2050826" indent="-227869" defTabSz="928885" eaLnBrk="0" hangingPunct="0">
              <a:spcBef>
                <a:spcPct val="30000"/>
              </a:spcBef>
              <a:defRPr sz="1200">
                <a:solidFill>
                  <a:schemeClr val="tx1"/>
                </a:solidFill>
                <a:latin typeface="Times New Roman" pitchFamily="18" charset="0"/>
              </a:defRPr>
            </a:lvl5pPr>
            <a:lvl6pPr marL="2506565" indent="-227869" defTabSz="928885" eaLnBrk="0" fontAlgn="base" hangingPunct="0">
              <a:spcBef>
                <a:spcPct val="30000"/>
              </a:spcBef>
              <a:spcAft>
                <a:spcPct val="0"/>
              </a:spcAft>
              <a:defRPr sz="1200">
                <a:solidFill>
                  <a:schemeClr val="tx1"/>
                </a:solidFill>
                <a:latin typeface="Times New Roman" pitchFamily="18" charset="0"/>
              </a:defRPr>
            </a:lvl6pPr>
            <a:lvl7pPr marL="2962303" indent="-227869" defTabSz="928885" eaLnBrk="0" fontAlgn="base" hangingPunct="0">
              <a:spcBef>
                <a:spcPct val="30000"/>
              </a:spcBef>
              <a:spcAft>
                <a:spcPct val="0"/>
              </a:spcAft>
              <a:defRPr sz="1200">
                <a:solidFill>
                  <a:schemeClr val="tx1"/>
                </a:solidFill>
                <a:latin typeface="Times New Roman" pitchFamily="18" charset="0"/>
              </a:defRPr>
            </a:lvl7pPr>
            <a:lvl8pPr marL="3418043" indent="-227869" defTabSz="928885" eaLnBrk="0" fontAlgn="base" hangingPunct="0">
              <a:spcBef>
                <a:spcPct val="30000"/>
              </a:spcBef>
              <a:spcAft>
                <a:spcPct val="0"/>
              </a:spcAft>
              <a:defRPr sz="1200">
                <a:solidFill>
                  <a:schemeClr val="tx1"/>
                </a:solidFill>
                <a:latin typeface="Times New Roman" pitchFamily="18" charset="0"/>
              </a:defRPr>
            </a:lvl8pPr>
            <a:lvl9pPr marL="3873782" indent="-227869" defTabSz="928885"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F723671-84DC-415D-A527-D5961FB8D9D0}" type="slidenum">
              <a:rPr lang="en-US" altLang="en-US" smtClean="0"/>
              <a:pPr eaLnBrk="1" hangingPunct="1">
                <a:spcBef>
                  <a:spcPct val="0"/>
                </a:spcBef>
              </a:pPr>
              <a:t>7</a:t>
            </a:fld>
            <a:endParaRPr lang="en-US" altLang="en-US" smtClean="0"/>
          </a:p>
        </p:txBody>
      </p:sp>
      <p:sp>
        <p:nvSpPr>
          <p:cNvPr id="99331" name="Rectangle 1026"/>
          <p:cNvSpPr>
            <a:spLocks noGrp="1" noRot="1" noChangeAspect="1" noChangeArrowheads="1" noTextEdit="1"/>
          </p:cNvSpPr>
          <p:nvPr>
            <p:ph type="sldImg"/>
          </p:nvPr>
        </p:nvSpPr>
        <p:spPr>
          <a:solidFill>
            <a:srgbClr val="FFFFFF"/>
          </a:solidFill>
          <a:ln/>
        </p:spPr>
      </p:sp>
      <p:sp>
        <p:nvSpPr>
          <p:cNvPr id="99332"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dirty="0" smtClean="0"/>
              <a:t>The ESI is also trying to get organizations to include</a:t>
            </a:r>
            <a:r>
              <a:rPr lang="en-US" altLang="en-US" b="1" baseline="0" dirty="0" smtClean="0"/>
              <a:t> ‘green’ wastes into their Lean systems.  These are probably more tangible to think about in an office situation.</a:t>
            </a:r>
            <a:endParaRPr lang="en-US" altLang="en-US"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 is just one list of the tools out</a:t>
            </a:r>
            <a:r>
              <a:rPr lang="en-US" b="1" baseline="0" dirty="0" smtClean="0"/>
              <a:t> there to help you determine wastes and reduce them.  Do  you recognize any of these?</a:t>
            </a:r>
            <a:endParaRPr lang="en-US" b="1" dirty="0" smtClean="0"/>
          </a:p>
          <a:p>
            <a:endParaRPr lang="en-US" b="1" dirty="0" smtClean="0"/>
          </a:p>
          <a:p>
            <a:r>
              <a:rPr lang="en-US" b="1" dirty="0" smtClean="0"/>
              <a:t>Source: http</a:t>
            </a:r>
            <a:r>
              <a:rPr lang="en-US" b="1" dirty="0" smtClean="0"/>
              <a:t>://leangenie.com/lean-manufacturing-tools/</a:t>
            </a:r>
          </a:p>
          <a:p>
            <a:endParaRPr lang="en-US" b="1" dirty="0" smtClean="0"/>
          </a:p>
          <a:p>
            <a:r>
              <a:rPr lang="en-US" b="1" dirty="0" smtClean="0"/>
              <a:t>2-Bin System:</a:t>
            </a:r>
            <a:r>
              <a:rPr lang="en-US" dirty="0" smtClean="0"/>
              <a:t> A 2-bin system is an inventory replenishment system. It can be considered a specialized form of a Kanban. In a 2-bin system, inventory is carried in two bins. As the first bin, the “working bin,” is emptied, a replenishment quantity is ordered from the supplying work center. During the replenishment period, material is used from the second bin which typically contains enough to satisfy demand during the lead time plus some safety stock. In this way, there is always a bin of parts available at the work center to be processed, and inventory is capped at two bins of parts.</a:t>
            </a:r>
          </a:p>
          <a:p>
            <a:r>
              <a:rPr lang="en-US" b="1" dirty="0" smtClean="0">
                <a:hlinkClick r:id="rId3" tooltip="5 Why’s"/>
              </a:rPr>
              <a:t>5 Why’s</a:t>
            </a:r>
            <a:r>
              <a:rPr lang="en-US" b="1" dirty="0" smtClean="0"/>
              <a:t>: </a:t>
            </a:r>
            <a:r>
              <a:rPr lang="en-US" dirty="0" smtClean="0"/>
              <a:t>The 5 Why’s process is used to uncover the root cause of a problem or defect. This technique relies on asking why something occurred, and then asking why this cause occurred. The process is repeated until the root cause if found.</a:t>
            </a:r>
          </a:p>
          <a:p>
            <a:r>
              <a:rPr lang="en-US" b="1" dirty="0" smtClean="0">
                <a:hlinkClick r:id="rId4" tooltip="5S"/>
              </a:rPr>
              <a:t>5S</a:t>
            </a:r>
            <a:r>
              <a:rPr lang="en-US" b="1" dirty="0" smtClean="0"/>
              <a:t>:</a:t>
            </a:r>
            <a:r>
              <a:rPr lang="en-US" dirty="0" smtClean="0"/>
              <a:t> 5S is a system for cleaning, organizing and maintaining a work area to maximize efficiency and consistency. 5S is often one of the first major initiatives of companies who implement lean.</a:t>
            </a:r>
          </a:p>
          <a:p>
            <a:r>
              <a:rPr lang="en-US" b="1" dirty="0" smtClean="0"/>
              <a:t>A3 Report: </a:t>
            </a:r>
            <a:r>
              <a:rPr lang="en-US" dirty="0" smtClean="0"/>
              <a:t>An A3 Report is a presentation of a problem on a single sheet of paper, including all the background information on the problem, root causes, potential solutions and action plans. The name comes from the A3 paper size, typically 11″ x 17″. By presenting everything on one sheet of paper, the A3 Report can be a very useful root cause analysis tool. Many lean practitioners believe that when you confine your problem solving to one page of paper, your thinking becomes more focused and structured.</a:t>
            </a:r>
          </a:p>
          <a:p>
            <a:r>
              <a:rPr lang="en-US" b="1" dirty="0" smtClean="0"/>
              <a:t>ABC Inventory: </a:t>
            </a:r>
            <a:r>
              <a:rPr lang="en-US" dirty="0" smtClean="0"/>
              <a:t>An ABC Inventory system categorizes inventory items in three levels – A, B and C. The A items are extremely important, and typically high volume or high value items. B items are moderately important. C items are a low priority and typically low volume items. The system is used to define inventory stock levels, reorder points and cycle counting frequencies for items.</a:t>
            </a:r>
          </a:p>
          <a:p>
            <a:r>
              <a:rPr lang="en-US" b="1" dirty="0" smtClean="0"/>
              <a:t>Benchmarking:</a:t>
            </a:r>
            <a:r>
              <a:rPr lang="en-US" dirty="0" smtClean="0"/>
              <a:t> Lean benchmarking is the process of using a successful organization as a reference for identifying ways for another organization to improve. It can be conducted as a comparison with the best practices at other organizations, or it can provide a tool for comparing practices within an organization over time to prevent backsliding of performance.</a:t>
            </a:r>
          </a:p>
          <a:p>
            <a:r>
              <a:rPr lang="en-US" b="1" dirty="0" smtClean="0"/>
              <a:t>Bottleneck Analysis:</a:t>
            </a:r>
            <a:r>
              <a:rPr lang="en-US" dirty="0" smtClean="0"/>
              <a:t> Bottleneck Analysis studies a process to identify the step in the process where the capacity available is less than the capacity required. That process is known as the constraint. The next step is to identify ways of removing the constraint.</a:t>
            </a:r>
          </a:p>
          <a:p>
            <a:r>
              <a:rPr lang="en-US" b="1" dirty="0" smtClean="0">
                <a:hlinkClick r:id="rId5" tooltip="Cause and Effect (Fishbone) Diagram"/>
              </a:rPr>
              <a:t>Cause and Effect (Fishbone) Diagram</a:t>
            </a:r>
            <a:r>
              <a:rPr lang="en-US" b="1" dirty="0" smtClean="0"/>
              <a:t>:</a:t>
            </a:r>
            <a:r>
              <a:rPr lang="en-US" dirty="0" smtClean="0"/>
              <a:t> A Cause and Effect Diagram displays graphically the factors and underlying causes of a defect or problem. The factors are drawn on lines radiating out from a central line. The completed diagram resembles a fish skeleton hence the nickname.</a:t>
            </a:r>
          </a:p>
          <a:p>
            <a:r>
              <a:rPr lang="en-US" b="1" dirty="0" smtClean="0"/>
              <a:t>Cellular Manufacturing:</a:t>
            </a:r>
            <a:r>
              <a:rPr lang="en-US" dirty="0" smtClean="0"/>
              <a:t> Cellular Manufacturing organizes processes into flexible cells comprised of sequential steps. This organization allows for a number of processes to be completed on a part in quick succession with limited movement between steps.</a:t>
            </a:r>
          </a:p>
          <a:p>
            <a:r>
              <a:rPr lang="en-US" b="1" dirty="0" smtClean="0"/>
              <a:t>Check Sheet:</a:t>
            </a:r>
            <a:r>
              <a:rPr lang="en-US" dirty="0" smtClean="0"/>
              <a:t> A Check Sheet is a written document listing critical elements to be checked on a regular basis. Check sheets can be used to maintain almost any lean practice, or they can be used when implementing lean practices.</a:t>
            </a:r>
          </a:p>
          <a:p>
            <a:r>
              <a:rPr lang="en-US" b="1" dirty="0" smtClean="0"/>
              <a:t>Cross-training:</a:t>
            </a:r>
            <a:r>
              <a:rPr lang="en-US" dirty="0" smtClean="0"/>
              <a:t> Cross training is a primary technique used to build flexibility in a workforce by training workers to perform some or all the other operational steps required within the work center. Flexibility is a critical element of a lean operation.</a:t>
            </a:r>
          </a:p>
          <a:p>
            <a:r>
              <a:rPr lang="en-US" b="1" dirty="0" smtClean="0"/>
              <a:t>Current State Map:</a:t>
            </a:r>
            <a:r>
              <a:rPr lang="en-US" dirty="0" smtClean="0"/>
              <a:t> The Current State Map is a process map showing the existing processes exactly as they currently exist. This tool is used to identify opportunities for improvement, and to measure the improvements after changes have been made.</a:t>
            </a:r>
          </a:p>
          <a:p>
            <a:r>
              <a:rPr lang="en-US" b="1" dirty="0" smtClean="0"/>
              <a:t>Dynamic Scheduling:</a:t>
            </a:r>
            <a:r>
              <a:rPr lang="en-US" dirty="0" smtClean="0"/>
              <a:t> Dynamic Scheduling adds flexibility to a scheduling system by creating update procedures to refine and change a schedule as new information on supply and demand factors is obtained.</a:t>
            </a:r>
          </a:p>
          <a:p>
            <a:r>
              <a:rPr lang="en-US" b="1" dirty="0" smtClean="0"/>
              <a:t>Empowerment:</a:t>
            </a:r>
            <a:r>
              <a:rPr lang="en-US" dirty="0" smtClean="0"/>
              <a:t> Empowerment is a critical element of developing a lean culture. It pushes decision making to the lowest possible level, and encourages employees at all levels to take action to solve customer problems and improve the organization.</a:t>
            </a:r>
          </a:p>
          <a:p>
            <a:r>
              <a:rPr lang="en-US" b="1" dirty="0" smtClean="0"/>
              <a:t>ERP: </a:t>
            </a:r>
            <a:r>
              <a:rPr lang="en-US" dirty="0" smtClean="0"/>
              <a:t>ERP Systems are Enterprise Resource Planning systems. These large scale computer systems enable information flow throughout an organization, and with other organizations. An ERP system provides the processes for planning, monitoring and reporting on all supply chain, manufacturing and sales activities.</a:t>
            </a:r>
          </a:p>
          <a:p>
            <a:r>
              <a:rPr lang="en-US" b="1" dirty="0" smtClean="0"/>
              <a:t>External Setups: </a:t>
            </a:r>
            <a:r>
              <a:rPr lang="en-US" dirty="0" smtClean="0"/>
              <a:t>External Setups is a technique for identifying and performing time consuming machine setups steps that can be conducted without machine stoppage. This allows those setup activities to be conducted while the machine is still running with another set of tooling installed. External Setups are one of the techniques used to achieve Single Minute Exchange of Dies (SMED).</a:t>
            </a:r>
          </a:p>
          <a:p>
            <a:r>
              <a:rPr lang="en-US" b="1" dirty="0" smtClean="0">
                <a:hlinkClick r:id="rId6" tooltip="Failure Modes and Effects Analysis (FMEA)"/>
              </a:rPr>
              <a:t>Failure Modes and Effects Analysis (FMEA)</a:t>
            </a:r>
            <a:r>
              <a:rPr lang="en-US" b="1" dirty="0" smtClean="0"/>
              <a:t>:</a:t>
            </a:r>
            <a:r>
              <a:rPr lang="en-US" dirty="0" smtClean="0"/>
              <a:t> FMEA is a process for analyzing potential failures within a system and the effects these failures will have. This technique is used to identify defects before a process is designed, or to diagnose complex defect processes.</a:t>
            </a:r>
          </a:p>
          <a:p>
            <a:r>
              <a:rPr lang="en-US" b="1" dirty="0" smtClean="0"/>
              <a:t>Flexible Manufacturing System:</a:t>
            </a:r>
            <a:r>
              <a:rPr lang="en-US" dirty="0" smtClean="0"/>
              <a:t> A Flexible Manufacturing System is comprised of a group of numerically controlled machine tools, and is interconnected by a central control system. In a lean manufacturing environment, this allows rapid changeovers, small batch sizes and reduced lead times.</a:t>
            </a:r>
          </a:p>
          <a:p>
            <a:r>
              <a:rPr lang="en-US" b="1" dirty="0" smtClean="0"/>
              <a:t>Flow Chart:</a:t>
            </a:r>
            <a:r>
              <a:rPr lang="en-US" dirty="0" smtClean="0"/>
              <a:t> A Flow Chart is a technique for visually representing a process in order to better understand the process and to identify opportunities for improvement.</a:t>
            </a:r>
          </a:p>
          <a:p>
            <a:r>
              <a:rPr lang="en-US" b="1" dirty="0" smtClean="0"/>
              <a:t>Future State Map:</a:t>
            </a:r>
            <a:r>
              <a:rPr lang="en-US" dirty="0" smtClean="0"/>
              <a:t> A Future State Map is a process map showing the design of a process after improvements are implemented. It represents the goal for the how the process will work.</a:t>
            </a:r>
          </a:p>
          <a:p>
            <a:r>
              <a:rPr lang="en-US" b="1" dirty="0" err="1" smtClean="0"/>
              <a:t>Heijunka</a:t>
            </a:r>
            <a:r>
              <a:rPr lang="en-US" b="1" dirty="0" smtClean="0"/>
              <a:t>:</a:t>
            </a:r>
            <a:r>
              <a:rPr lang="en-US" dirty="0" smtClean="0"/>
              <a:t> A production smoothing technique utilized by the </a:t>
            </a:r>
            <a:r>
              <a:rPr lang="en-US" dirty="0" smtClean="0">
                <a:hlinkClick r:id="rId7" tooltip="Toyota Production System"/>
              </a:rPr>
              <a:t>Toyota Production System</a:t>
            </a:r>
            <a:r>
              <a:rPr lang="en-US" dirty="0" smtClean="0"/>
              <a:t> so that load leveling is accomplished by volume or mix of products. This method is used in conjunction with set up reduction so that smaller quantities of items can be produced without costly changeover costs or lost capacity.</a:t>
            </a:r>
          </a:p>
          <a:p>
            <a:r>
              <a:rPr lang="en-US" b="1" dirty="0" smtClean="0"/>
              <a:t>ISO standards:</a:t>
            </a:r>
            <a:r>
              <a:rPr lang="en-US" dirty="0" smtClean="0"/>
              <a:t> The ISO standards provide a measurement, documentation and tracking framework that compliments lean. The focus of ISO on defining processes and holding processes to standards is useful for identifying opportunities for improvement and in maintaining lean practices after implementation.</a:t>
            </a:r>
          </a:p>
          <a:p>
            <a:r>
              <a:rPr lang="en-US" b="1" dirty="0" smtClean="0"/>
              <a:t>JIT/Inventory Reduction:</a:t>
            </a:r>
            <a:r>
              <a:rPr lang="en-US" dirty="0" smtClean="0"/>
              <a:t> Just-In-Time Inventory, and inventory reduction in general, is a core component of lean. In the lean system, inventory is viewed as waste. JIT strives to minimize inventory so that materials arrive where they are needed at the time they are needed. Materials do not arrive ahead of schedule and are not forced to sit in long queues.</a:t>
            </a:r>
          </a:p>
          <a:p>
            <a:r>
              <a:rPr lang="en-US" b="1" dirty="0" err="1" smtClean="0"/>
              <a:t>Jikoda</a:t>
            </a:r>
            <a:r>
              <a:rPr lang="en-US" b="1" dirty="0" smtClean="0"/>
              <a:t>:</a:t>
            </a:r>
            <a:r>
              <a:rPr lang="en-US" dirty="0" smtClean="0"/>
              <a:t> </a:t>
            </a:r>
            <a:r>
              <a:rPr lang="en-US" dirty="0" err="1" smtClean="0"/>
              <a:t>Jikoda</a:t>
            </a:r>
            <a:r>
              <a:rPr lang="en-US" dirty="0" smtClean="0"/>
              <a:t> is the Japanese term for stopping the production line when a problem or defect occurs. In Henry Ford’s time the American factory worker could be fired for stopping a production line. But </a:t>
            </a:r>
            <a:r>
              <a:rPr lang="en-US" dirty="0" err="1" smtClean="0"/>
              <a:t>Taiichi</a:t>
            </a:r>
            <a:r>
              <a:rPr lang="en-US" dirty="0" smtClean="0"/>
              <a:t> </a:t>
            </a:r>
            <a:r>
              <a:rPr lang="en-US" dirty="0" err="1" smtClean="0"/>
              <a:t>Ohno</a:t>
            </a:r>
            <a:r>
              <a:rPr lang="en-US" dirty="0" smtClean="0"/>
              <a:t> and </a:t>
            </a:r>
            <a:r>
              <a:rPr lang="en-US" dirty="0" err="1" smtClean="0"/>
              <a:t>Sakichi</a:t>
            </a:r>
            <a:r>
              <a:rPr lang="en-US" dirty="0" smtClean="0"/>
              <a:t> Toyoda considered this human form of automation to be fundamental to the Toyota Production System’s success.</a:t>
            </a:r>
          </a:p>
          <a:p>
            <a:r>
              <a:rPr lang="en-US" b="1" dirty="0" smtClean="0"/>
              <a:t>Kaizen Events:</a:t>
            </a:r>
            <a:r>
              <a:rPr lang="en-US" dirty="0" smtClean="0"/>
              <a:t> Kaizen Events are focused activities where a team attempts to identify and implement a significant improvement in a process. The events are limited in scope and intended to create significant change and improvement quickly.</a:t>
            </a:r>
          </a:p>
          <a:p>
            <a:r>
              <a:rPr lang="en-US" b="1" dirty="0" smtClean="0"/>
              <a:t>Kanban/Small Batch Sizes:</a:t>
            </a:r>
            <a:r>
              <a:rPr lang="en-US" dirty="0" smtClean="0"/>
              <a:t> Kanban systems use cards or bins for inventory replenishment. When a supply of material is used up, the card is delivered to a work station so that the materials can be replenished. Kanban systems are pull systems, with inventory movements only initiated when a downstream process requires material from an upstream process.</a:t>
            </a:r>
          </a:p>
          <a:p>
            <a:r>
              <a:rPr lang="en-US" b="1" dirty="0" smtClean="0"/>
              <a:t>Lean Supermarket:</a:t>
            </a:r>
            <a:r>
              <a:rPr lang="en-US" dirty="0" smtClean="0"/>
              <a:t> A lean supermarket is an inventory organization and storage system designed to centralize components when continuous flow is not possible. The supermarket regulates inventory levels and replenishment. Whenever one-piece flow cannot be accomplished, a Lean supermarket is often employed as a way of managing buffer inventory and allowing employees to have easy access to the parts they need.</a:t>
            </a:r>
          </a:p>
          <a:p>
            <a:r>
              <a:rPr lang="en-US" b="1" dirty="0" smtClean="0"/>
              <a:t>Level Loading:</a:t>
            </a:r>
            <a:r>
              <a:rPr lang="en-US" dirty="0" smtClean="0"/>
              <a:t> Level loading is a production scheduling technique where production is smoothed out over short time horizons to distribute work evenly, thereby creating a consistent and achievable production plan.</a:t>
            </a:r>
          </a:p>
          <a:p>
            <a:r>
              <a:rPr lang="en-US" b="1" dirty="0" smtClean="0"/>
              <a:t>Mass Customization:</a:t>
            </a:r>
            <a:r>
              <a:rPr lang="en-US" dirty="0" smtClean="0"/>
              <a:t> Mass Customization is an approach fostering flexibility. With Mass Customization, every product is considered custom, and processes are designed to rapidly switch between products. In such a system, a process would have lot sizes approaching single items, and setups between products would be virtually eliminated. This system would allow for a very large variety of products, and the addition of new products with minimal changes to the production processes.</a:t>
            </a:r>
          </a:p>
          <a:p>
            <a:r>
              <a:rPr lang="en-US" b="1" dirty="0" smtClean="0"/>
              <a:t>Metrics Based Process Mapping:</a:t>
            </a:r>
            <a:r>
              <a:rPr lang="en-US" dirty="0" smtClean="0"/>
              <a:t> Metrics Based Process Mapping is a tactical level tool, usually used to “drill down” from a Value Stream Map to allow improvement teams to capture and analyze data regarding elimination of waste and process improvements.</a:t>
            </a:r>
          </a:p>
          <a:p>
            <a:r>
              <a:rPr lang="en-US" b="1" dirty="0" smtClean="0"/>
              <a:t>Milk Run:</a:t>
            </a:r>
            <a:r>
              <a:rPr lang="en-US" dirty="0" smtClean="0"/>
              <a:t> A Milk Run is a delivery route that has been planned and optimized to minimize travel time. It can be used by delivery companies to schedule deliveries, or within a facility to plan material handling traffic.</a:t>
            </a:r>
          </a:p>
          <a:p>
            <a:r>
              <a:rPr lang="en-US" b="1" dirty="0" smtClean="0">
                <a:hlinkClick r:id="rId8"/>
              </a:rPr>
              <a:t>Mind Maps</a:t>
            </a:r>
            <a:r>
              <a:rPr lang="en-US" b="1" dirty="0" smtClean="0"/>
              <a:t>:  </a:t>
            </a:r>
            <a:r>
              <a:rPr lang="en-US" dirty="0" smtClean="0"/>
              <a:t>Mind maps are a visual tool used to organize and present interrelated ideas.  This tool is similar to cause and effect diagrams and other mapping tools.  Mind maps offer great flexibility and can present complex systems in a very easy to understand format.</a:t>
            </a:r>
          </a:p>
          <a:p>
            <a:r>
              <a:rPr lang="en-US" b="1" dirty="0" smtClean="0"/>
              <a:t>One Piece Flow:</a:t>
            </a:r>
            <a:r>
              <a:rPr lang="en-US" dirty="0" smtClean="0"/>
              <a:t> One Piece Flow is a scheduling technique where the batch size is set to one. The processes are designed with sufficient flexibility that a setup can occur between every item without slowing production.</a:t>
            </a:r>
          </a:p>
          <a:p>
            <a:r>
              <a:rPr lang="en-US" b="1" dirty="0" smtClean="0"/>
              <a:t>One-Touch Exchange of Dies:</a:t>
            </a:r>
            <a:r>
              <a:rPr lang="en-US" dirty="0" smtClean="0"/>
              <a:t> One-Touch Exchange of Dies a technique allowing a machine die to be exchanged in a single step. To accomplish this, a die or tooling is often loaded into a machine in one rapid step. One-Touch Exchange of Dies is often accomplished by identifying and separating internal and external setup steps, and is one of the techniques allowing for Single Minute Exchange of Dies (SMED).</a:t>
            </a:r>
          </a:p>
          <a:p>
            <a:r>
              <a:rPr lang="en-US" b="1" dirty="0" smtClean="0">
                <a:hlinkClick r:id="rId9" tooltip="Pareto Chart"/>
              </a:rPr>
              <a:t>Pareto Chart</a:t>
            </a:r>
            <a:r>
              <a:rPr lang="en-US" b="1" dirty="0" smtClean="0"/>
              <a:t>:</a:t>
            </a:r>
            <a:r>
              <a:rPr lang="en-US" dirty="0" smtClean="0"/>
              <a:t> A Pareto Chart graphs data in order of frequency of occurrence. Pareto charts are used to identify the main causes of an issue.</a:t>
            </a:r>
          </a:p>
          <a:p>
            <a:r>
              <a:rPr lang="en-US" b="1" dirty="0" smtClean="0"/>
              <a:t>Poke-a-Yoke/Error-proofing:</a:t>
            </a:r>
            <a:r>
              <a:rPr lang="en-US" dirty="0" smtClean="0"/>
              <a:t> Poke-a-Yoke is a quality technique where a process is error-proofed. The goal of Poke-a-Yoke is to make it impossible for a defect to occur. Error-proofing is an important element of lean since defects are a significant contributor of waste.</a:t>
            </a:r>
          </a:p>
          <a:p>
            <a:r>
              <a:rPr lang="en-US" b="1" dirty="0" smtClean="0"/>
              <a:t>S&amp;OP:</a:t>
            </a:r>
            <a:r>
              <a:rPr lang="en-US" dirty="0" smtClean="0"/>
              <a:t> Sales and Operations Planning is a formal business process where one set of plans is developed by a team including sales, marketing, finance, engineering, procurement and operations. All participants have responsibility and accountability for developing and maintaining the plan. This cooperative approach links the strategic plans to the tactical plans for the business and provides performance metrics that drive continuous improvement.</a:t>
            </a:r>
          </a:p>
          <a:p>
            <a:r>
              <a:rPr lang="en-US" b="1" dirty="0" smtClean="0"/>
              <a:t>Six Sigma:</a:t>
            </a:r>
            <a:r>
              <a:rPr lang="en-US" dirty="0" smtClean="0"/>
              <a:t> Six Sigma is a quality improvement strategy focused on removing variability from a process. Although originally developed for manufacturing processes, the Six Sigma methodology has been successfully applied to a wide range of processes. As a tool for process improvement and reduction of defects, Six Sigma compliments Lean and is a component of many Lean programs.</a:t>
            </a:r>
          </a:p>
          <a:p>
            <a:r>
              <a:rPr lang="en-US" b="1" dirty="0" smtClean="0"/>
              <a:t>SMART Goals:</a:t>
            </a:r>
            <a:r>
              <a:rPr lang="en-US" dirty="0" smtClean="0"/>
              <a:t> Goal setting is important with lean. SMART is a goal setting tool that helps ensure that the goals that are set are effective goals for the organization. For a goal to be SMART, it must be specific, measured, attainable, realistic and timely.</a:t>
            </a:r>
          </a:p>
          <a:p>
            <a:r>
              <a:rPr lang="en-US" b="1" dirty="0" smtClean="0"/>
              <a:t>Single Minute Exchange of Dies (SMED):</a:t>
            </a:r>
            <a:r>
              <a:rPr lang="en-US" dirty="0" smtClean="0"/>
              <a:t> SMED is an approach to machine setup and design that strives to minimize setup times. The goal of SMED is a 1-minute change over. Although the name focuses on die changes, the goal and focus on short changeovers can be applied to any machine.</a:t>
            </a:r>
          </a:p>
          <a:p>
            <a:r>
              <a:rPr lang="en-US" b="1" dirty="0" smtClean="0"/>
              <a:t>Spaghetti Diagram:</a:t>
            </a:r>
            <a:r>
              <a:rPr lang="en-US" dirty="0" smtClean="0"/>
              <a:t> A spaghetti diagram monitors the actual flow of material or workers in a process. Because the diagram often depicts resources repeatedly crossing each other, completed diagrams have been compared to a bowl of spaghetti.</a:t>
            </a:r>
          </a:p>
          <a:p>
            <a:r>
              <a:rPr lang="en-US" b="1" dirty="0" smtClean="0"/>
              <a:t>Standardized Work:</a:t>
            </a:r>
            <a:r>
              <a:rPr lang="en-US" dirty="0" smtClean="0"/>
              <a:t> Standardized Work is a technique where process procedures are documented so that an ideal standard work process is developed. This standardized work process can then be taught and managed improving consistency and overall performance.</a:t>
            </a:r>
          </a:p>
          <a:p>
            <a:r>
              <a:rPr lang="en-US" b="1" dirty="0" smtClean="0"/>
              <a:t>Statistical Process Control:</a:t>
            </a:r>
            <a:r>
              <a:rPr lang="en-US" dirty="0" smtClean="0"/>
              <a:t> Statistical Process control often referred to as SPC, is a tool for monitoring processes for variability. By monitoring output closely, operators can detect variations in the process that may affect the quality of the end product or service. This will reduce the possibility of creating defective products or services as well as the likelihood that those defects will be passed on to the customer.</a:t>
            </a:r>
          </a:p>
          <a:p>
            <a:r>
              <a:rPr lang="en-US" b="1" dirty="0" err="1" smtClean="0"/>
              <a:t>Takt</a:t>
            </a:r>
            <a:r>
              <a:rPr lang="en-US" b="1" dirty="0" smtClean="0"/>
              <a:t> Time:</a:t>
            </a:r>
            <a:r>
              <a:rPr lang="en-US" dirty="0" smtClean="0"/>
              <a:t> </a:t>
            </a:r>
            <a:r>
              <a:rPr lang="en-US" dirty="0" err="1" smtClean="0"/>
              <a:t>Takt</a:t>
            </a:r>
            <a:r>
              <a:rPr lang="en-US" dirty="0" smtClean="0"/>
              <a:t> Time is a measure of the maximum allowable time to meet customer demand. It is measured as the available production time divided by the rate of customer demand. For example, if you have 432 minutes of planned capacity per day and your demand is 500 units per day, the </a:t>
            </a:r>
            <a:r>
              <a:rPr lang="en-US" dirty="0" err="1" smtClean="0"/>
              <a:t>Takt</a:t>
            </a:r>
            <a:r>
              <a:rPr lang="en-US" dirty="0" smtClean="0"/>
              <a:t> time is = 432minutes/500 units, which gives you a </a:t>
            </a:r>
            <a:r>
              <a:rPr lang="en-US" dirty="0" err="1" smtClean="0"/>
              <a:t>Takt</a:t>
            </a:r>
            <a:r>
              <a:rPr lang="en-US" dirty="0" smtClean="0"/>
              <a:t> time of .86 minutes. This means that a completed unit must exit your production process each .86 minutes. This monitoring of </a:t>
            </a:r>
            <a:r>
              <a:rPr lang="en-US" dirty="0" err="1" smtClean="0"/>
              <a:t>Takt</a:t>
            </a:r>
            <a:r>
              <a:rPr lang="en-US" dirty="0" smtClean="0"/>
              <a:t> Time allows employees to properly pace activities and recognize when a problem is developing within a work cell.</a:t>
            </a:r>
          </a:p>
          <a:p>
            <a:r>
              <a:rPr lang="en-US" b="1" dirty="0" smtClean="0"/>
              <a:t>Time Study:</a:t>
            </a:r>
            <a:r>
              <a:rPr lang="en-US" dirty="0" smtClean="0"/>
              <a:t> A Time Study is a detailed measurement of the individual actions within a process. Time studies are used to establish production rates and to set product costs. In lean manufacturing, time studies can also be used to identify wasteful processes and motion that can be eliminated. Data from a time study is often used within Value Stream Maps.</a:t>
            </a:r>
          </a:p>
          <a:p>
            <a:r>
              <a:rPr lang="en-US" b="1" dirty="0" smtClean="0"/>
              <a:t>Total Productive Maintenance:</a:t>
            </a:r>
            <a:r>
              <a:rPr lang="en-US" dirty="0" smtClean="0"/>
              <a:t> Total Productive Maintenance is a system for predicting the maintenance needs of equipment so that machine breakdowns are minimized. This methodology uses statistics and standardized work processes within the maintenance function. Another component of this technique is that machine operators are trained to many of the day-to-day maintenance tasks.</a:t>
            </a:r>
          </a:p>
          <a:p>
            <a:r>
              <a:rPr lang="en-US" b="1" dirty="0" smtClean="0"/>
              <a:t>Value Stream Mapping:</a:t>
            </a:r>
            <a:r>
              <a:rPr lang="en-US" dirty="0" smtClean="0"/>
              <a:t> Value Stream Mapping is a tool for documenting a set of processes related to a single value stream, showing every step and activity from start to finish. Value Stream Maps highlight processing time, wait time, and material handling. The maps are extremely valuable in lean for reducing lead times and eliminating unnecessary process steps.</a:t>
            </a:r>
          </a:p>
          <a:p>
            <a:r>
              <a:rPr lang="en-US" b="1" dirty="0" smtClean="0"/>
              <a:t>Visual Cues/Painted Floor:</a:t>
            </a:r>
            <a:r>
              <a:rPr lang="en-US" dirty="0" smtClean="0"/>
              <a:t> In a lean organization, making lean easy to maintain is critical. One common technique is to provide visual cues that alert anyone in an area how a process should be completed, or how a workstation should be setup. 5S utilizes visual cues to ensure that work cells maintain proper layouts. The cues often include lines painted on the floor and other markings in the area indicating where materials and tools should be staged and stored.</a:t>
            </a:r>
          </a:p>
          <a:p>
            <a:r>
              <a:rPr lang="en-US" b="1" dirty="0" smtClean="0"/>
              <a:t>Visual Metrics:</a:t>
            </a:r>
            <a:r>
              <a:rPr lang="en-US" dirty="0" smtClean="0"/>
              <a:t> Lean requires constant attention and focus, and implementing visual metrics is an effective way to provide this focus. Visual metrics can cover any aspect of an organization. In lean, some of the more common metrics that are tracked and posted are throughput, quality, safety, productivity, machine uptime, and customer service.</a:t>
            </a:r>
          </a:p>
          <a:p>
            <a:r>
              <a:rPr lang="en-US" b="1" dirty="0" smtClean="0"/>
              <a:t>Visual Status Indicators:</a:t>
            </a:r>
            <a:r>
              <a:rPr lang="en-US" dirty="0" smtClean="0"/>
              <a:t> Visual status indicators are typically light based indictors providing a simple status of a process. The indicators are often used to signal a problem that must be addressed. In this case, the light turns on when the problem condition occurs.</a:t>
            </a:r>
          </a:p>
          <a:p>
            <a:r>
              <a:rPr lang="en-US" b="1" dirty="0" smtClean="0"/>
              <a:t>Waste Walk:</a:t>
            </a:r>
            <a:r>
              <a:rPr lang="en-US" dirty="0" smtClean="0"/>
              <a:t> A waste walk, also known as a </a:t>
            </a:r>
            <a:r>
              <a:rPr lang="en-US" dirty="0" err="1" smtClean="0"/>
              <a:t>Gemba</a:t>
            </a:r>
            <a:r>
              <a:rPr lang="en-US" dirty="0" smtClean="0"/>
              <a:t> Walk, is a lean technique for identifying waste. Typically, the walk will be conducted by several individuals, allowing the participants to learn from each other. In a rigorous waste walk, dozens or hundreds of opportunities can be quickly identified. Waste walks can focus on a particular area, a type of waste, or cover anything the participants see.</a:t>
            </a:r>
          </a:p>
          <a:p>
            <a:r>
              <a:rPr lang="en-US" b="1" dirty="0" smtClean="0"/>
              <a:t>Zero Quality Control:</a:t>
            </a:r>
            <a:r>
              <a:rPr lang="en-US" dirty="0" smtClean="0"/>
              <a:t> Zero quality control is a methodology designed to shift quality to the process and eliminate the need for external quality inspections. A zero quality control system typically includes error-proofing, “source inspection” and employee empowerment as well as other quality initiatives.</a:t>
            </a:r>
          </a:p>
          <a:p>
            <a:endParaRPr lang="en-US" dirty="0"/>
          </a:p>
        </p:txBody>
      </p:sp>
      <p:sp>
        <p:nvSpPr>
          <p:cNvPr id="4" name="Slide Number Placeholder 3"/>
          <p:cNvSpPr>
            <a:spLocks noGrp="1"/>
          </p:cNvSpPr>
          <p:nvPr>
            <p:ph type="sldNum" sz="quarter" idx="10"/>
          </p:nvPr>
        </p:nvSpPr>
        <p:spPr/>
        <p:txBody>
          <a:bodyPr/>
          <a:lstStyle/>
          <a:p>
            <a:fld id="{0FC40145-5D79-4050-96B7-676FCEE61B0E}" type="slidenum">
              <a:rPr lang="en-US" smtClean="0"/>
              <a:t>8</a:t>
            </a:fld>
            <a:endParaRPr lang="en-US"/>
          </a:p>
        </p:txBody>
      </p:sp>
    </p:spTree>
    <p:extLst>
      <p:ext uri="{BB962C8B-B14F-4D97-AF65-F5344CB8AC3E}">
        <p14:creationId xmlns:p14="http://schemas.microsoft.com/office/powerpoint/2010/main" val="2549562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Those </a:t>
            </a:r>
            <a:r>
              <a:rPr lang="en-US" baseline="0" dirty="0" smtClean="0"/>
              <a:t>in red I can easily see being used in an office situation.  The others are more production specific.</a:t>
            </a:r>
            <a:endParaRPr lang="en-US" dirty="0"/>
          </a:p>
        </p:txBody>
      </p:sp>
      <p:sp>
        <p:nvSpPr>
          <p:cNvPr id="4" name="Slide Number Placeholder 3"/>
          <p:cNvSpPr>
            <a:spLocks noGrp="1"/>
          </p:cNvSpPr>
          <p:nvPr>
            <p:ph type="sldNum" sz="quarter" idx="10"/>
          </p:nvPr>
        </p:nvSpPr>
        <p:spPr/>
        <p:txBody>
          <a:bodyPr/>
          <a:lstStyle/>
          <a:p>
            <a:fld id="{0FC40145-5D79-4050-96B7-676FCEE61B0E}" type="slidenum">
              <a:rPr lang="en-US" smtClean="0"/>
              <a:t>9</a:t>
            </a:fld>
            <a:endParaRPr lang="en-US"/>
          </a:p>
        </p:txBody>
      </p:sp>
    </p:spTree>
    <p:extLst>
      <p:ext uri="{BB962C8B-B14F-4D97-AF65-F5344CB8AC3E}">
        <p14:creationId xmlns:p14="http://schemas.microsoft.com/office/powerpoint/2010/main" val="254956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44756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416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45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vl1pPr>
          </a:lstStyle>
          <a:p>
            <a:fld id="{EDDB7C53-AC6C-4A54-A437-356AFB1EA954}" type="slidenum">
              <a:rPr lang="en-US"/>
              <a:pPr/>
              <a:t>‹#›</a:t>
            </a:fld>
            <a:endParaRPr lang="en-US"/>
          </a:p>
        </p:txBody>
      </p:sp>
    </p:spTree>
    <p:extLst>
      <p:ext uri="{BB962C8B-B14F-4D97-AF65-F5344CB8AC3E}">
        <p14:creationId xmlns:p14="http://schemas.microsoft.com/office/powerpoint/2010/main" val="215185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a:prstGeom prst="rect">
            <a:avLst/>
          </a:prstGeom>
        </p:spPr>
        <p:txBody>
          <a:bodyPr/>
          <a:lstStyle>
            <a:lvl1pPr>
              <a:defRPr/>
            </a:lvl1pPr>
          </a:lstStyle>
          <a:p>
            <a:fld id="{335D214D-3DE9-4F42-8E61-F404280EE9BC}" type="slidenum">
              <a:rPr lang="en-US"/>
              <a:pPr/>
              <a:t>‹#›</a:t>
            </a:fld>
            <a:endParaRPr lang="en-US"/>
          </a:p>
        </p:txBody>
      </p:sp>
    </p:spTree>
    <p:extLst>
      <p:ext uri="{BB962C8B-B14F-4D97-AF65-F5344CB8AC3E}">
        <p14:creationId xmlns:p14="http://schemas.microsoft.com/office/powerpoint/2010/main" val="406729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504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263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539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746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980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10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758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208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0"/>
            <a:ext cx="7086600" cy="175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O:\ESI\ESI Logos\esi logos\STEWARDSHIPcolor.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057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p:nvSpPr>
        <p:spPr bwMode="auto">
          <a:xfrm>
            <a:off x="0" y="1752600"/>
            <a:ext cx="9144000" cy="0"/>
          </a:xfrm>
          <a:prstGeom prst="line">
            <a:avLst/>
          </a:prstGeom>
          <a:noFill/>
          <a:ln w="57150">
            <a:solidFill>
              <a:schemeClr val="tx2"/>
            </a:solidFill>
            <a:round/>
            <a:headEnd/>
            <a:tailEnd/>
          </a:ln>
          <a:effectLst/>
        </p:spPr>
        <p:txBody>
          <a:bodyPr/>
          <a:lstStyle/>
          <a:p>
            <a:pPr>
              <a:defRPr/>
            </a:pPr>
            <a:endParaRPr lang="en-US"/>
          </a:p>
        </p:txBody>
      </p:sp>
      <p:pic>
        <p:nvPicPr>
          <p:cNvPr id="1030" name="Picture 10" descr="C:\Documents and Settings\lmgross\Desktop\waves.JPG"/>
          <p:cNvPicPr>
            <a:picLocks noChangeAspect="1" noChangeArrowheads="1"/>
          </p:cNvPicPr>
          <p:nvPr/>
        </p:nvPicPr>
        <p:blipFill>
          <a:blip r:embed="rId16">
            <a:extLst>
              <a:ext uri="{28A0092B-C50C-407E-A947-70E740481C1C}">
                <a14:useLocalDpi xmlns:a14="http://schemas.microsoft.com/office/drawing/2010/main" val="0"/>
              </a:ext>
            </a:extLst>
          </a:blip>
          <a:srcRect r="59155" b="91327"/>
          <a:stretch>
            <a:fillRect/>
          </a:stretch>
        </p:blipFill>
        <p:spPr bwMode="auto">
          <a:xfrm>
            <a:off x="0" y="6484938"/>
            <a:ext cx="91440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8"/>
          <p:cNvSpPr>
            <a:spLocks noChangeShapeType="1"/>
          </p:cNvSpPr>
          <p:nvPr/>
        </p:nvSpPr>
        <p:spPr bwMode="auto">
          <a:xfrm>
            <a:off x="0" y="0"/>
            <a:ext cx="0" cy="6858000"/>
          </a:xfrm>
          <a:prstGeom prst="line">
            <a:avLst/>
          </a:prstGeom>
          <a:noFill/>
          <a:ln w="76200">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ngela.barger@ncdenr.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2076450"/>
          </a:xfrm>
        </p:spPr>
        <p:txBody>
          <a:bodyPr>
            <a:normAutofit fontScale="90000"/>
          </a:bodyPr>
          <a:lstStyle/>
          <a:p>
            <a:r>
              <a:rPr lang="en-US" sz="7200" dirty="0" smtClean="0"/>
              <a:t>LEAN Basics for Offices</a:t>
            </a:r>
            <a:endParaRPr lang="en-US" sz="7200" dirty="0"/>
          </a:p>
        </p:txBody>
      </p:sp>
      <p:sp>
        <p:nvSpPr>
          <p:cNvPr id="3" name="Subtitle 2"/>
          <p:cNvSpPr>
            <a:spLocks noGrp="1"/>
          </p:cNvSpPr>
          <p:nvPr>
            <p:ph type="subTitle" idx="1"/>
          </p:nvPr>
        </p:nvSpPr>
        <p:spPr>
          <a:xfrm>
            <a:off x="1371600" y="4953000"/>
            <a:ext cx="6400800" cy="685800"/>
          </a:xfrm>
        </p:spPr>
        <p:txBody>
          <a:bodyPr/>
          <a:lstStyle/>
          <a:p>
            <a:r>
              <a:rPr lang="en-US" dirty="0" smtClean="0"/>
              <a:t>January 13, 2015</a:t>
            </a:r>
            <a:endParaRPr lang="en-US" dirty="0"/>
          </a:p>
        </p:txBody>
      </p:sp>
    </p:spTree>
    <p:extLst>
      <p:ext uri="{BB962C8B-B14F-4D97-AF65-F5344CB8AC3E}">
        <p14:creationId xmlns:p14="http://schemas.microsoft.com/office/powerpoint/2010/main" val="2729544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S:\ESI\Pictures and Videos\HRSP 5S event 12Jul12\HRSP 5S Photos\IMG_84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7" y="1"/>
            <a:ext cx="502868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ESI\Pictures and Videos\HRSP 5S event 12Jul12\HRSP 5S Photos\IMG_842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213" t="10327"/>
          <a:stretch/>
        </p:blipFill>
        <p:spPr bwMode="auto">
          <a:xfrm>
            <a:off x="0" y="3324180"/>
            <a:ext cx="4636470" cy="36100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SI\Pictures and Videos\HRSP 5S event 12Jul12\HRSP 5S Photos\IMG_843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85" t="32025" b="2851"/>
          <a:stretch/>
        </p:blipFill>
        <p:spPr bwMode="auto">
          <a:xfrm>
            <a:off x="4648200" y="1295400"/>
            <a:ext cx="5169189"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S:\ESI\Pictures and Videos\HRSP 5S event 12Jul12\HRSP 5S Photos\IMG_84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7629" y="3992800"/>
            <a:ext cx="4297362" cy="286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11942" y="76200"/>
            <a:ext cx="4132058" cy="1200329"/>
          </a:xfrm>
          <a:prstGeom prst="rect">
            <a:avLst/>
          </a:prstGeom>
          <a:noFill/>
        </p:spPr>
        <p:txBody>
          <a:bodyPr wrap="square" rtlCol="0">
            <a:spAutoFit/>
          </a:bodyPr>
          <a:lstStyle/>
          <a:p>
            <a:r>
              <a:rPr lang="en-US" sz="2400" b="1" dirty="0" smtClean="0"/>
              <a:t>5S – Haw River State Park</a:t>
            </a:r>
          </a:p>
          <a:p>
            <a:pPr algn="ctr"/>
            <a:r>
              <a:rPr lang="en-US" sz="2400" dirty="0" smtClean="0"/>
              <a:t>Storage Area in </a:t>
            </a:r>
          </a:p>
          <a:p>
            <a:pPr algn="ctr"/>
            <a:r>
              <a:rPr lang="en-US" sz="2400" dirty="0" smtClean="0"/>
              <a:t>Maintenance Shed</a:t>
            </a:r>
            <a:endParaRPr lang="en-US" sz="2400" dirty="0"/>
          </a:p>
        </p:txBody>
      </p:sp>
    </p:spTree>
    <p:extLst>
      <p:ext uri="{BB962C8B-B14F-4D97-AF65-F5344CB8AC3E}">
        <p14:creationId xmlns:p14="http://schemas.microsoft.com/office/powerpoint/2010/main" val="3225192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skmedicolegalgov.com/wp-content/uploads/2013/04/Spaghetti-Diagram-Before-Ex1-1024x8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 y="1816866"/>
            <a:ext cx="4417925" cy="36695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skmedicolegalgov.com/wp-content/uploads/2013/04/Spaghetti-Diagram-After-Ex1-1024x8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599" y="2735371"/>
            <a:ext cx="4724401" cy="371386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057400" y="381000"/>
            <a:ext cx="7086600" cy="13716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kern="0" dirty="0" smtClean="0"/>
              <a:t>Spaghetti Diagrams</a:t>
            </a:r>
            <a:endParaRPr lang="en-US" kern="0" dirty="0"/>
          </a:p>
        </p:txBody>
      </p:sp>
    </p:spTree>
    <p:extLst>
      <p:ext uri="{BB962C8B-B14F-4D97-AF65-F5344CB8AC3E}">
        <p14:creationId xmlns:p14="http://schemas.microsoft.com/office/powerpoint/2010/main" val="1766096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S:\ESI\Pictures and Videos\2012 Firestone VSM event August\IMG_09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8" t="14908" r="4769" b="7207"/>
          <a:stretch/>
        </p:blipFill>
        <p:spPr bwMode="auto">
          <a:xfrm>
            <a:off x="65315" y="1828800"/>
            <a:ext cx="6059156" cy="379827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ESI\Pictures and Videos\2012 Firestone VSM event August\IMG_09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882" t="25933" r="4540" b="11448"/>
          <a:stretch/>
        </p:blipFill>
        <p:spPr bwMode="auto">
          <a:xfrm>
            <a:off x="4929553" y="3276600"/>
            <a:ext cx="4210260" cy="327576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057400" y="381000"/>
            <a:ext cx="7086600" cy="13716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kern="0" dirty="0" smtClean="0"/>
              <a:t>Value Stream Mapping</a:t>
            </a:r>
            <a:endParaRPr lang="en-US" kern="0" dirty="0"/>
          </a:p>
        </p:txBody>
      </p:sp>
    </p:spTree>
    <p:extLst>
      <p:ext uri="{BB962C8B-B14F-4D97-AF65-F5344CB8AC3E}">
        <p14:creationId xmlns:p14="http://schemas.microsoft.com/office/powerpoint/2010/main" val="155806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362200" y="0"/>
            <a:ext cx="6781800" cy="1676400"/>
          </a:xfrm>
        </p:spPr>
        <p:txBody>
          <a:bodyPr/>
          <a:lstStyle/>
          <a:p>
            <a:r>
              <a:rPr lang="en-US" dirty="0"/>
              <a:t>Selecting a Lean Project</a:t>
            </a:r>
          </a:p>
        </p:txBody>
      </p:sp>
      <p:sp>
        <p:nvSpPr>
          <p:cNvPr id="94214" name="Rectangle 6"/>
          <p:cNvSpPr>
            <a:spLocks noGrp="1" noChangeArrowheads="1"/>
          </p:cNvSpPr>
          <p:nvPr>
            <p:ph type="body" sz="half" idx="1"/>
          </p:nvPr>
        </p:nvSpPr>
        <p:spPr>
          <a:xfrm>
            <a:off x="609600" y="2133600"/>
            <a:ext cx="7696200" cy="4114800"/>
          </a:xfrm>
        </p:spPr>
        <p:txBody>
          <a:bodyPr>
            <a:normAutofit lnSpcReduction="10000"/>
          </a:bodyPr>
          <a:lstStyle/>
          <a:p>
            <a:pPr marL="533400" indent="-533400">
              <a:lnSpc>
                <a:spcPct val="115000"/>
              </a:lnSpc>
              <a:buFont typeface="Wingdings" pitchFamily="2" charset="2"/>
              <a:buNone/>
            </a:pPr>
            <a:r>
              <a:rPr lang="en-US" sz="2800" dirty="0"/>
              <a:t>Start with a simple </a:t>
            </a:r>
            <a:r>
              <a:rPr lang="en-US" sz="2800" dirty="0" smtClean="0"/>
              <a:t>process…</a:t>
            </a:r>
            <a:endParaRPr lang="en-US" sz="2800" dirty="0"/>
          </a:p>
          <a:p>
            <a:pPr marL="533400" indent="-533400">
              <a:lnSpc>
                <a:spcPct val="115000"/>
              </a:lnSpc>
              <a:buFont typeface="Wingdings" pitchFamily="2" charset="2"/>
              <a:buAutoNum type="arabicPeriod"/>
            </a:pPr>
            <a:r>
              <a:rPr lang="en-US" dirty="0"/>
              <a:t>With management </a:t>
            </a:r>
            <a:r>
              <a:rPr lang="en-US" dirty="0" smtClean="0"/>
              <a:t>support…</a:t>
            </a:r>
            <a:endParaRPr lang="en-US" dirty="0"/>
          </a:p>
          <a:p>
            <a:pPr marL="533400" indent="-533400">
              <a:lnSpc>
                <a:spcPct val="115000"/>
              </a:lnSpc>
              <a:buFont typeface="Wingdings" pitchFamily="2" charset="2"/>
              <a:buAutoNum type="arabicPeriod"/>
            </a:pPr>
            <a:r>
              <a:rPr lang="en-US" dirty="0"/>
              <a:t>Important </a:t>
            </a:r>
            <a:r>
              <a:rPr lang="en-US" dirty="0" smtClean="0"/>
              <a:t>enough…</a:t>
            </a:r>
            <a:endParaRPr lang="en-US" dirty="0"/>
          </a:p>
          <a:p>
            <a:pPr marL="533400" indent="-533400">
              <a:lnSpc>
                <a:spcPct val="115000"/>
              </a:lnSpc>
              <a:buFont typeface="Wingdings" pitchFamily="2" charset="2"/>
              <a:buAutoNum type="arabicPeriod"/>
            </a:pPr>
            <a:r>
              <a:rPr lang="en-US" dirty="0"/>
              <a:t>Or painful </a:t>
            </a:r>
            <a:r>
              <a:rPr lang="en-US" dirty="0" smtClean="0"/>
              <a:t>enough…</a:t>
            </a:r>
            <a:endParaRPr lang="en-US" dirty="0"/>
          </a:p>
          <a:p>
            <a:pPr marL="533400" indent="-533400">
              <a:lnSpc>
                <a:spcPct val="115000"/>
              </a:lnSpc>
              <a:buFont typeface="Wingdings" pitchFamily="2" charset="2"/>
              <a:buAutoNum type="arabicPeriod"/>
            </a:pPr>
            <a:r>
              <a:rPr lang="en-US" dirty="0"/>
              <a:t>To get </a:t>
            </a:r>
            <a:r>
              <a:rPr lang="en-US" dirty="0" smtClean="0"/>
              <a:t>attention!</a:t>
            </a:r>
            <a:endParaRPr lang="en-US" dirty="0"/>
          </a:p>
          <a:p>
            <a:pPr marL="533400" indent="-533400"/>
            <a:endParaRPr lang="en-US" dirty="0"/>
          </a:p>
          <a:p>
            <a:pPr marL="533400" indent="-533400">
              <a:buFont typeface="Wingdings" pitchFamily="2" charset="2"/>
              <a:buNone/>
            </a:pPr>
            <a:r>
              <a:rPr lang="en-US" dirty="0"/>
              <a:t>Other Criteria…</a:t>
            </a:r>
          </a:p>
        </p:txBody>
      </p:sp>
      <p:pic>
        <p:nvPicPr>
          <p:cNvPr id="94218" name="Picture 10" descr="00433180"/>
          <p:cNvPicPr>
            <a:picLocks noChangeAspect="1" noChangeArrowheads="1"/>
          </p:cNvPicPr>
          <p:nvPr/>
        </p:nvPicPr>
        <p:blipFill>
          <a:blip r:embed="rId3" cstate="print"/>
          <a:srcRect/>
          <a:stretch>
            <a:fillRect/>
          </a:stretch>
        </p:blipFill>
        <p:spPr bwMode="auto">
          <a:xfrm>
            <a:off x="5941683" y="4648200"/>
            <a:ext cx="2724480" cy="1822450"/>
          </a:xfrm>
          <a:prstGeom prst="rect">
            <a:avLst/>
          </a:prstGeom>
          <a:noFill/>
        </p:spPr>
      </p:pic>
    </p:spTree>
    <p:extLst>
      <p:ext uri="{BB962C8B-B14F-4D97-AF65-F5344CB8AC3E}">
        <p14:creationId xmlns:p14="http://schemas.microsoft.com/office/powerpoint/2010/main" val="1769906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5236" name="Picture 4"/>
          <p:cNvPicPr>
            <a:picLocks noGrp="1" noChangeAspect="1" noChangeArrowheads="1"/>
          </p:cNvPicPr>
          <p:nvPr>
            <p:ph idx="1"/>
          </p:nvPr>
        </p:nvPicPr>
        <p:blipFill>
          <a:blip r:embed="rId3" cstate="print"/>
          <a:srcRect/>
          <a:stretch>
            <a:fillRect/>
          </a:stretch>
        </p:blipFill>
        <p:spPr>
          <a:xfrm>
            <a:off x="1" y="0"/>
            <a:ext cx="9144000" cy="6858000"/>
          </a:xfrm>
          <a:noFill/>
          <a:ln/>
        </p:spPr>
      </p:pic>
    </p:spTree>
    <p:extLst>
      <p:ext uri="{BB962C8B-B14F-4D97-AF65-F5344CB8AC3E}">
        <p14:creationId xmlns:p14="http://schemas.microsoft.com/office/powerpoint/2010/main" val="494155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3867" y="4800600"/>
            <a:ext cx="7772400" cy="3352800"/>
          </a:xfrm>
        </p:spPr>
        <p:txBody>
          <a:bodyPr/>
          <a:lstStyle/>
          <a:p>
            <a:pPr marL="0" indent="0">
              <a:buNone/>
            </a:pPr>
            <a:r>
              <a:rPr lang="en-US" dirty="0" smtClean="0"/>
              <a:t>Angela Barger</a:t>
            </a:r>
          </a:p>
          <a:p>
            <a:pPr marL="0" indent="0">
              <a:buNone/>
            </a:pPr>
            <a:r>
              <a:rPr lang="en-US" dirty="0" smtClean="0">
                <a:hlinkClick r:id="rId3"/>
              </a:rPr>
              <a:t>angela.barger@ncdenr.gov</a:t>
            </a:r>
            <a:endParaRPr lang="en-US" dirty="0" smtClean="0"/>
          </a:p>
          <a:p>
            <a:pPr marL="0" indent="0">
              <a:buNone/>
            </a:pPr>
            <a:r>
              <a:rPr lang="en-US" dirty="0" smtClean="0"/>
              <a:t>919-707-8126</a:t>
            </a:r>
            <a:endParaRPr lang="en-US" dirty="0"/>
          </a:p>
        </p:txBody>
      </p:sp>
      <p:pic>
        <p:nvPicPr>
          <p:cNvPr id="7170" name="Picture 2" descr="C:\Users\adhall\AppData\Local\Microsoft\Windows\Temporary Internet Files\Content.IE5\P1KSA8GJ\question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1" y="1841471"/>
            <a:ext cx="5029200" cy="379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3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858000" cy="1362075"/>
          </a:xfrm>
        </p:spPr>
        <p:txBody>
          <a:bodyPr>
            <a:normAutofit/>
          </a:bodyPr>
          <a:lstStyle/>
          <a:p>
            <a:r>
              <a:rPr lang="en-US" sz="6000" b="0" dirty="0" smtClean="0"/>
              <a:t>What is “</a:t>
            </a:r>
            <a:r>
              <a:rPr lang="en-US" sz="6000" dirty="0" smtClean="0"/>
              <a:t>LEAN”?</a:t>
            </a:r>
            <a:endParaRPr lang="en-US" sz="6000" dirty="0"/>
          </a:p>
        </p:txBody>
      </p:sp>
      <p:sp>
        <p:nvSpPr>
          <p:cNvPr id="3" name="Text Placeholder 2"/>
          <p:cNvSpPr>
            <a:spLocks noGrp="1"/>
          </p:cNvSpPr>
          <p:nvPr>
            <p:ph type="body" idx="1"/>
          </p:nvPr>
        </p:nvSpPr>
        <p:spPr/>
        <p:txBody>
          <a:bodyPr>
            <a:normAutofit lnSpcReduction="10000"/>
          </a:bodyPr>
          <a:lstStyle/>
          <a:p>
            <a:pPr algn="ctr"/>
            <a:r>
              <a:rPr lang="en-US" sz="4400" dirty="0" smtClean="0">
                <a:solidFill>
                  <a:schemeClr val="tx1"/>
                </a:solidFill>
              </a:rPr>
              <a:t>Maximize</a:t>
            </a:r>
            <a:r>
              <a:rPr lang="en-US" sz="4400" dirty="0">
                <a:solidFill>
                  <a:schemeClr val="tx1"/>
                </a:solidFill>
              </a:rPr>
              <a:t> </a:t>
            </a:r>
            <a:r>
              <a:rPr lang="en-US" sz="4400" b="1" dirty="0">
                <a:solidFill>
                  <a:schemeClr val="tx1"/>
                </a:solidFill>
              </a:rPr>
              <a:t>customer value</a:t>
            </a:r>
            <a:r>
              <a:rPr lang="en-US" sz="4400" dirty="0">
                <a:solidFill>
                  <a:schemeClr val="tx1"/>
                </a:solidFill>
              </a:rPr>
              <a:t> </a:t>
            </a:r>
            <a:endParaRPr lang="en-US" sz="4400" dirty="0" smtClean="0">
              <a:solidFill>
                <a:schemeClr val="tx1"/>
              </a:solidFill>
            </a:endParaRPr>
          </a:p>
          <a:p>
            <a:pPr algn="ctr"/>
            <a:r>
              <a:rPr lang="en-US" sz="4400" dirty="0" smtClean="0">
                <a:solidFill>
                  <a:schemeClr val="tx1"/>
                </a:solidFill>
              </a:rPr>
              <a:t>while </a:t>
            </a:r>
            <a:r>
              <a:rPr lang="en-US" sz="4400" dirty="0">
                <a:solidFill>
                  <a:schemeClr val="tx1"/>
                </a:solidFill>
              </a:rPr>
              <a:t>minimizing </a:t>
            </a:r>
            <a:r>
              <a:rPr lang="en-US" sz="4400" dirty="0" smtClean="0">
                <a:solidFill>
                  <a:schemeClr val="tx1"/>
                </a:solidFill>
              </a:rPr>
              <a:t>waste.</a:t>
            </a:r>
            <a:endParaRPr lang="en-US" sz="4400" dirty="0">
              <a:solidFill>
                <a:schemeClr val="tx1"/>
              </a:solidFill>
            </a:endParaRPr>
          </a:p>
        </p:txBody>
      </p:sp>
    </p:spTree>
    <p:extLst>
      <p:ext uri="{BB962C8B-B14F-4D97-AF65-F5344CB8AC3E}">
        <p14:creationId xmlns:p14="http://schemas.microsoft.com/office/powerpoint/2010/main" val="419880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bwMode="auto">
          <a:xfrm>
            <a:off x="228600" y="1862138"/>
            <a:ext cx="8893175" cy="4614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225425" indent="-225425" eaLnBrk="1" hangingPunct="1"/>
            <a:r>
              <a:rPr lang="en-US" altLang="en-US" sz="2400" dirty="0" smtClean="0">
                <a:latin typeface="MetaNormalLF-Roman"/>
              </a:rPr>
              <a:t>Value Add</a:t>
            </a:r>
            <a:r>
              <a:rPr lang="en-US" altLang="en-US" sz="2000" dirty="0" smtClean="0">
                <a:solidFill>
                  <a:schemeClr val="tx2"/>
                </a:solidFill>
                <a:latin typeface="MetaNormalLF-Roman"/>
              </a:rPr>
              <a:t> </a:t>
            </a:r>
          </a:p>
          <a:p>
            <a:pPr marL="795338" lvl="1" indent="-338138" eaLnBrk="1" hangingPunct="1"/>
            <a:r>
              <a:rPr lang="en-US" altLang="en-US" sz="2000" b="1" dirty="0" smtClean="0">
                <a:latin typeface="MetaNormalLF-Roman"/>
              </a:rPr>
              <a:t>Customer </a:t>
            </a:r>
            <a:r>
              <a:rPr lang="en-US" altLang="en-US" sz="2000" dirty="0" smtClean="0">
                <a:latin typeface="MetaNormalLF-Roman"/>
              </a:rPr>
              <a:t>believes it is important; willing to pay for this task</a:t>
            </a:r>
          </a:p>
          <a:p>
            <a:pPr marL="795338" lvl="1" indent="-338138" eaLnBrk="1" hangingPunct="1"/>
            <a:r>
              <a:rPr lang="en-US" altLang="en-US" sz="2000" dirty="0" smtClean="0">
                <a:latin typeface="MetaNormalLF-Roman"/>
              </a:rPr>
              <a:t>Physically changes the thing adding desired function, form, or feature</a:t>
            </a:r>
          </a:p>
          <a:p>
            <a:pPr marL="795338" lvl="1" indent="-338138" eaLnBrk="1" hangingPunct="1"/>
            <a:r>
              <a:rPr lang="en-US" altLang="en-US" sz="2000" dirty="0" smtClean="0">
                <a:latin typeface="MetaNormalLF-Roman"/>
              </a:rPr>
              <a:t>Work is done right the first time</a:t>
            </a:r>
          </a:p>
          <a:p>
            <a:pPr marL="225425" indent="-225425" eaLnBrk="1" hangingPunct="1"/>
            <a:r>
              <a:rPr lang="en-US" altLang="en-US" sz="2400" dirty="0" smtClean="0">
                <a:latin typeface="MetaNormalLF-Roman"/>
              </a:rPr>
              <a:t>Non-Value Add</a:t>
            </a:r>
            <a:r>
              <a:rPr lang="en-US" altLang="en-US" sz="2400" b="1" dirty="0" smtClean="0">
                <a:solidFill>
                  <a:schemeClr val="tx2"/>
                </a:solidFill>
                <a:latin typeface="MetaNormalLF-Roman"/>
              </a:rPr>
              <a:t> </a:t>
            </a:r>
          </a:p>
          <a:p>
            <a:pPr marL="795338" lvl="1" indent="-338138" eaLnBrk="1" hangingPunct="1"/>
            <a:r>
              <a:rPr lang="en-US" altLang="en-US" sz="2000" dirty="0" smtClean="0">
                <a:latin typeface="MetaNormalLF-Roman"/>
              </a:rPr>
              <a:t>Task adds no value as viewed by the customer</a:t>
            </a:r>
          </a:p>
          <a:p>
            <a:pPr marL="795338" lvl="1" indent="-338138" eaLnBrk="1" hangingPunct="1"/>
            <a:r>
              <a:rPr lang="en-US" altLang="en-US" sz="2000" dirty="0" smtClean="0">
                <a:latin typeface="MetaNormalLF-Roman"/>
              </a:rPr>
              <a:t>Examples include: correcting/reworking, expediting, multiple signatures, counting, handling, inspecting, set up time, downtime, transporting, moving, delaying, storing…etc.</a:t>
            </a:r>
          </a:p>
          <a:p>
            <a:pPr marL="225425" indent="-225425" eaLnBrk="1" hangingPunct="1"/>
            <a:r>
              <a:rPr lang="en-US" altLang="en-US" sz="2400" dirty="0" smtClean="0">
                <a:latin typeface="MetaNormalLF-Roman"/>
              </a:rPr>
              <a:t>Necessary Non Value Add</a:t>
            </a:r>
          </a:p>
          <a:p>
            <a:pPr marL="795338" lvl="1" indent="-338138" eaLnBrk="1" hangingPunct="1"/>
            <a:r>
              <a:rPr lang="en-US" altLang="en-US" sz="2000" dirty="0" smtClean="0">
                <a:latin typeface="MetaNormalLF-Roman"/>
              </a:rPr>
              <a:t>Process would break down if this task was not performed</a:t>
            </a:r>
            <a:r>
              <a:rPr lang="en-US" altLang="en-US" sz="2000" b="1" dirty="0" smtClean="0">
                <a:solidFill>
                  <a:schemeClr val="tx2"/>
                </a:solidFill>
                <a:latin typeface="MetaNormalLF-Roman"/>
              </a:rPr>
              <a:t> </a:t>
            </a:r>
          </a:p>
          <a:p>
            <a:pPr marL="795338" lvl="1" indent="-338138" eaLnBrk="1" hangingPunct="1"/>
            <a:r>
              <a:rPr lang="en-US" altLang="en-US" sz="2000" dirty="0" smtClean="0">
                <a:latin typeface="MetaNormalLF-Roman"/>
              </a:rPr>
              <a:t>Required by law or regulation</a:t>
            </a:r>
          </a:p>
          <a:p>
            <a:pPr marL="795338" lvl="1" indent="-338138" eaLnBrk="1" hangingPunct="1"/>
            <a:r>
              <a:rPr lang="en-US" altLang="en-US" sz="2000" dirty="0" smtClean="0">
                <a:latin typeface="MetaNormalLF-Roman"/>
              </a:rPr>
              <a:t>Task reduces financial risk</a:t>
            </a:r>
          </a:p>
          <a:p>
            <a:pPr marL="795338" lvl="1" indent="-338138" eaLnBrk="1" hangingPunct="1"/>
            <a:endParaRPr lang="en-US" altLang="en-US" sz="2000" dirty="0" smtClean="0">
              <a:latin typeface="MetaNormalLF-Roman"/>
            </a:endParaRPr>
          </a:p>
        </p:txBody>
      </p:sp>
      <p:sp>
        <p:nvSpPr>
          <p:cNvPr id="32771" name="Rectangle 2"/>
          <p:cNvSpPr>
            <a:spLocks noGrp="1" noChangeArrowheads="1"/>
          </p:cNvSpPr>
          <p:nvPr>
            <p:ph type="title" idx="4294967295"/>
          </p:nvPr>
        </p:nvSpPr>
        <p:spPr bwMode="auto">
          <a:xfrm>
            <a:off x="2286000" y="0"/>
            <a:ext cx="6858000" cy="160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altLang="en-US" sz="4500" dirty="0"/>
              <a:t>What Is </a:t>
            </a:r>
            <a:r>
              <a:rPr lang="en-GB" altLang="en-US" sz="4500" dirty="0" smtClean="0"/>
              <a:t>Value?</a:t>
            </a:r>
            <a:endParaRPr lang="en-US" altLang="en-US" sz="4500" dirty="0" smtClean="0">
              <a:latin typeface="MetaNormalLF-Roman"/>
            </a:endParaRPr>
          </a:p>
        </p:txBody>
      </p:sp>
    </p:spTree>
    <p:extLst>
      <p:ext uri="{BB962C8B-B14F-4D97-AF65-F5344CB8AC3E}">
        <p14:creationId xmlns:p14="http://schemas.microsoft.com/office/powerpoint/2010/main" val="10579367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9800" y="0"/>
            <a:ext cx="6934200" cy="1752600"/>
          </a:xfrm>
        </p:spPr>
        <p:txBody>
          <a:bodyPr/>
          <a:lstStyle/>
          <a:p>
            <a:r>
              <a:rPr lang="en-GB" altLang="en-US" sz="4500" dirty="0" smtClean="0"/>
              <a:t>What Is Waste?</a:t>
            </a:r>
            <a:endParaRPr lang="en-US" altLang="en-US" sz="4500" dirty="0" smtClean="0"/>
          </a:p>
        </p:txBody>
      </p:sp>
      <p:sp>
        <p:nvSpPr>
          <p:cNvPr id="21507" name="Text Box 3"/>
          <p:cNvSpPr txBox="1">
            <a:spLocks noChangeArrowheads="1"/>
          </p:cNvSpPr>
          <p:nvPr/>
        </p:nvSpPr>
        <p:spPr bwMode="auto">
          <a:xfrm>
            <a:off x="1247775" y="2228850"/>
            <a:ext cx="7315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800" u="none" dirty="0">
                <a:latin typeface="Arial" pitchFamily="34" charset="0"/>
              </a:rPr>
              <a:t>Waste is “anything other than the </a:t>
            </a:r>
            <a:r>
              <a:rPr lang="en-US" altLang="en-US" sz="2800" u="none" dirty="0">
                <a:solidFill>
                  <a:srgbClr val="6689CC"/>
                </a:solidFill>
                <a:latin typeface="Arial" pitchFamily="34" charset="0"/>
              </a:rPr>
              <a:t>minimum</a:t>
            </a:r>
            <a:r>
              <a:rPr lang="en-US" altLang="en-US" sz="2800" u="none" dirty="0">
                <a:latin typeface="Arial" pitchFamily="34" charset="0"/>
              </a:rPr>
              <a:t> amount of </a:t>
            </a:r>
            <a:r>
              <a:rPr lang="en-US" altLang="en-US" sz="2800" u="none" dirty="0">
                <a:solidFill>
                  <a:srgbClr val="6689CC"/>
                </a:solidFill>
                <a:latin typeface="Arial" pitchFamily="34" charset="0"/>
              </a:rPr>
              <a:t>equipment, materials, parts, space, and worker’s time</a:t>
            </a:r>
            <a:r>
              <a:rPr lang="en-US" altLang="en-US" sz="2800" u="none" dirty="0">
                <a:latin typeface="Arial" pitchFamily="34" charset="0"/>
              </a:rPr>
              <a:t> which are absolutely necessary to </a:t>
            </a:r>
            <a:r>
              <a:rPr lang="en-US" altLang="en-US" sz="2800" u="none" dirty="0">
                <a:solidFill>
                  <a:srgbClr val="6689CC"/>
                </a:solidFill>
                <a:latin typeface="Arial" pitchFamily="34" charset="0"/>
              </a:rPr>
              <a:t>add value</a:t>
            </a:r>
            <a:r>
              <a:rPr lang="en-US" altLang="en-US" sz="2800" u="none" dirty="0">
                <a:latin typeface="Arial" pitchFamily="34" charset="0"/>
              </a:rPr>
              <a:t> to the product.”</a:t>
            </a:r>
          </a:p>
          <a:p>
            <a:pPr algn="r">
              <a:spcBef>
                <a:spcPct val="50000"/>
              </a:spcBef>
              <a:buFontTx/>
              <a:buNone/>
            </a:pPr>
            <a:r>
              <a:rPr lang="en-US" altLang="en-US" sz="2800" u="none" dirty="0">
                <a:latin typeface="Tahoma" pitchFamily="34" charset="0"/>
              </a:rPr>
              <a:t> </a:t>
            </a:r>
            <a:r>
              <a:rPr lang="en-US" altLang="en-US" sz="2800" u="none" dirty="0">
                <a:latin typeface="Arial" pitchFamily="34" charset="0"/>
              </a:rPr>
              <a:t>- </a:t>
            </a:r>
            <a:r>
              <a:rPr lang="en-US" altLang="en-US" sz="2800" u="none" dirty="0" err="1">
                <a:latin typeface="Arial" pitchFamily="34" charset="0"/>
              </a:rPr>
              <a:t>Shoichiro</a:t>
            </a:r>
            <a:r>
              <a:rPr lang="en-US" altLang="en-US" sz="2800" u="none" dirty="0">
                <a:latin typeface="Arial" pitchFamily="34" charset="0"/>
              </a:rPr>
              <a:t> Toyoda, President, Toyota</a:t>
            </a:r>
          </a:p>
        </p:txBody>
      </p:sp>
    </p:spTree>
    <p:extLst>
      <p:ext uri="{BB962C8B-B14F-4D97-AF65-F5344CB8AC3E}">
        <p14:creationId xmlns:p14="http://schemas.microsoft.com/office/powerpoint/2010/main" val="8418038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jswoosley\Desktop\Leanprincipl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1213"/>
            <a:ext cx="7930742" cy="51532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52400" y="5181600"/>
            <a:ext cx="8839200" cy="1600200"/>
          </a:xfrm>
          <a:prstGeom prst="rect">
            <a:avLst/>
          </a:prstGeom>
          <a:gradFill rotWithShape="1">
            <a:gsLst>
              <a:gs pos="0">
                <a:srgbClr val="EAEAEA"/>
              </a:gs>
              <a:gs pos="100000">
                <a:srgbClr val="EAEAEA">
                  <a:gamma/>
                  <a:shade val="90980"/>
                  <a:invGamma/>
                </a:srgbClr>
              </a:gs>
            </a:gsLst>
            <a:path path="rect">
              <a:fillToRect t="100000" r="100000"/>
            </a:path>
          </a:gradFill>
          <a:ln w="9525">
            <a:solidFill>
              <a:schemeClr val="tx1"/>
            </a:solidFill>
            <a:miter lim="800000"/>
            <a:headEnd/>
            <a:tailEnd/>
          </a:ln>
          <a:effectLst>
            <a:outerShdw dist="107763" dir="2700000" algn="ctr" rotWithShape="0">
              <a:schemeClr val="bg2"/>
            </a:outerShdw>
          </a:effectLst>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339725" indent="-339725">
              <a:lnSpc>
                <a:spcPct val="85000"/>
              </a:lnSpc>
              <a:spcBef>
                <a:spcPct val="20000"/>
              </a:spcBef>
              <a:buClr>
                <a:schemeClr val="hlink"/>
              </a:buClr>
              <a:buSzPct val="85000"/>
              <a:buFont typeface="Wingdings" pitchFamily="2" charset="2"/>
              <a:buChar char="Ü"/>
              <a:defRPr/>
            </a:pPr>
            <a:r>
              <a:rPr lang="en-US" dirty="0">
                <a:latin typeface="Arial" charset="0"/>
                <a:cs typeface="Arial" charset="0"/>
              </a:rPr>
              <a:t>Value: what customers are willing to pay for</a:t>
            </a:r>
          </a:p>
          <a:p>
            <a:pPr marL="339725" indent="-339725">
              <a:lnSpc>
                <a:spcPct val="85000"/>
              </a:lnSpc>
              <a:spcBef>
                <a:spcPct val="20000"/>
              </a:spcBef>
              <a:buClr>
                <a:schemeClr val="hlink"/>
              </a:buClr>
              <a:buSzPct val="85000"/>
              <a:buFont typeface="Wingdings" pitchFamily="2" charset="2"/>
              <a:buChar char="Ü"/>
              <a:defRPr/>
            </a:pPr>
            <a:r>
              <a:rPr lang="en-US" dirty="0">
                <a:latin typeface="Arial" charset="0"/>
                <a:cs typeface="Arial" charset="0"/>
              </a:rPr>
              <a:t>Value Stream: all the steps in our processes that deliver value to our customers</a:t>
            </a:r>
          </a:p>
          <a:p>
            <a:pPr marL="339725" indent="-339725">
              <a:lnSpc>
                <a:spcPct val="85000"/>
              </a:lnSpc>
              <a:spcBef>
                <a:spcPct val="20000"/>
              </a:spcBef>
              <a:buClr>
                <a:schemeClr val="hlink"/>
              </a:buClr>
              <a:buSzPct val="85000"/>
              <a:buFont typeface="Wingdings" pitchFamily="2" charset="2"/>
              <a:buChar char="Ü"/>
              <a:defRPr/>
            </a:pPr>
            <a:r>
              <a:rPr lang="en-US" dirty="0">
                <a:latin typeface="Arial" charset="0"/>
                <a:cs typeface="Arial" charset="0"/>
              </a:rPr>
              <a:t>Flow: organizing the Value Stream to be continuous</a:t>
            </a:r>
          </a:p>
          <a:p>
            <a:pPr marL="339725" indent="-339725">
              <a:lnSpc>
                <a:spcPct val="85000"/>
              </a:lnSpc>
              <a:spcBef>
                <a:spcPct val="20000"/>
              </a:spcBef>
              <a:buClr>
                <a:schemeClr val="hlink"/>
              </a:buClr>
              <a:buSzPct val="85000"/>
              <a:buFont typeface="Wingdings" pitchFamily="2" charset="2"/>
              <a:buChar char="Ü"/>
              <a:defRPr/>
            </a:pPr>
            <a:r>
              <a:rPr lang="en-US" dirty="0">
                <a:latin typeface="Arial" charset="0"/>
                <a:cs typeface="Arial" charset="0"/>
              </a:rPr>
              <a:t>Pull: responding to downstream customer demand</a:t>
            </a:r>
          </a:p>
          <a:p>
            <a:pPr marL="339725" indent="-339725">
              <a:lnSpc>
                <a:spcPct val="85000"/>
              </a:lnSpc>
              <a:spcBef>
                <a:spcPct val="20000"/>
              </a:spcBef>
              <a:buClr>
                <a:schemeClr val="hlink"/>
              </a:buClr>
              <a:buSzPct val="85000"/>
              <a:buFont typeface="Wingdings" pitchFamily="2" charset="2"/>
              <a:buChar char="Ü"/>
              <a:defRPr/>
            </a:pPr>
            <a:r>
              <a:rPr lang="en-US" dirty="0">
                <a:latin typeface="Arial" charset="0"/>
                <a:cs typeface="Arial" charset="0"/>
              </a:rPr>
              <a:t>Perfection:  relentless </a:t>
            </a:r>
            <a:r>
              <a:rPr lang="en-US" b="1" dirty="0">
                <a:latin typeface="Arial" charset="0"/>
                <a:cs typeface="Arial" charset="0"/>
              </a:rPr>
              <a:t>continuous improvement</a:t>
            </a:r>
            <a:r>
              <a:rPr lang="en-US" dirty="0">
                <a:latin typeface="Arial" charset="0"/>
                <a:cs typeface="Arial" charset="0"/>
              </a:rPr>
              <a:t> culture; A continuous </a:t>
            </a:r>
            <a:r>
              <a:rPr lang="en-US" dirty="0" smtClean="0">
                <a:latin typeface="Arial" charset="0"/>
                <a:cs typeface="Arial" charset="0"/>
              </a:rPr>
              <a:t>journey</a:t>
            </a:r>
            <a:endParaRPr lang="en-US" dirty="0">
              <a:latin typeface="Arial" charset="0"/>
              <a:cs typeface="Arial" charset="0"/>
            </a:endParaRPr>
          </a:p>
        </p:txBody>
      </p:sp>
    </p:spTree>
    <p:extLst>
      <p:ext uri="{BB962C8B-B14F-4D97-AF65-F5344CB8AC3E}">
        <p14:creationId xmlns:p14="http://schemas.microsoft.com/office/powerpoint/2010/main" val="3257659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4218" name="Group 250"/>
          <p:cNvGraphicFramePr>
            <a:graphicFrameLocks noGrp="1"/>
          </p:cNvGraphicFramePr>
          <p:nvPr>
            <p:ph/>
            <p:extLst>
              <p:ext uri="{D42A27DB-BD31-4B8C-83A1-F6EECF244321}">
                <p14:modId xmlns:p14="http://schemas.microsoft.com/office/powerpoint/2010/main" val="1362003572"/>
              </p:ext>
            </p:extLst>
          </p:nvPr>
        </p:nvGraphicFramePr>
        <p:xfrm>
          <a:off x="304800" y="152397"/>
          <a:ext cx="8610600" cy="6477002"/>
        </p:xfrm>
        <a:graphic>
          <a:graphicData uri="http://schemas.openxmlformats.org/drawingml/2006/table">
            <a:tbl>
              <a:tblPr/>
              <a:tblGrid>
                <a:gridCol w="2461130"/>
                <a:gridCol w="6149470"/>
              </a:tblGrid>
              <a:tr h="4360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Lean WASTES</a:t>
                      </a:r>
                      <a:endParaRPr kumimoji="0" lang="en-US" sz="2000" b="0" i="0" u="none" strike="noStrike" cap="none" normalizeH="0" baseline="0" dirty="0" smtClean="0">
                        <a:ln>
                          <a:noFill/>
                        </a:ln>
                        <a:solidFill>
                          <a:srgbClr val="FFC000"/>
                        </a:solidFill>
                        <a:effectLst/>
                        <a:latin typeface="Arial" charset="0"/>
                      </a:endParaRPr>
                    </a:p>
                  </a:txBody>
                  <a:tcPr horzOverflow="overflow">
                    <a:lnL w="1016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08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Times New Roman" pitchFamily="18" charset="0"/>
                          <a:cs typeface="Times New Roman" pitchFamily="18" charset="0"/>
                        </a:rPr>
                        <a:t>EXAMPLES of DOWNTIME</a:t>
                      </a:r>
                      <a:endParaRPr kumimoji="0" lang="en-US" sz="2000" b="0" i="0" u="none" strike="noStrike" cap="none" normalizeH="0" baseline="0" dirty="0" smtClean="0">
                        <a:ln>
                          <a:noFill/>
                        </a:ln>
                        <a:solidFill>
                          <a:srgbClr val="FFC000"/>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508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66FF"/>
                    </a:solidFill>
                  </a:tcPr>
                </a:tc>
              </a:tr>
              <a:tr h="755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Defects</a:t>
                      </a:r>
                      <a:endParaRPr kumimoji="0" lang="en-US" sz="2000" b="0" i="0" u="none" strike="noStrike" cap="none" normalizeH="0" baseline="0" dirty="0" smtClean="0">
                        <a:ln>
                          <a:noFill/>
                        </a:ln>
                        <a:solidFill>
                          <a:schemeClr val="tx1"/>
                        </a:solidFill>
                        <a:effectLst/>
                        <a:latin typeface="Arial" charset="0"/>
                      </a:endParaRPr>
                    </a:p>
                  </a:txBody>
                  <a:tcPr horzOverflow="overflow">
                    <a:lnL w="101600" cap="flat" cmpd="sng" algn="ctr">
                      <a:solidFill>
                        <a:srgbClr val="000000"/>
                      </a:solidFill>
                      <a:prstDash val="solid"/>
                      <a:round/>
                      <a:headEnd type="none" w="med" len="med"/>
                      <a:tailEnd type="none" w="med" len="med"/>
                    </a:lnL>
                    <a:lnR w="1524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Data errors, missing info, errors in documents, confusing instructions or requirements, typos </a:t>
                      </a:r>
                      <a:endParaRPr kumimoji="0" lang="en-US" sz="2000" b="0" i="0" u="none" strike="noStrike" cap="none" normalizeH="0" baseline="0" dirty="0" smtClean="0">
                        <a:ln>
                          <a:noFill/>
                        </a:ln>
                        <a:solidFill>
                          <a:schemeClr val="tx1"/>
                        </a:solidFill>
                        <a:effectLst/>
                        <a:latin typeface="Arial" charset="0"/>
                      </a:endParaRPr>
                    </a:p>
                  </a:txBody>
                  <a:tcPr horzOverflow="overflow">
                    <a:lnL w="152400" cap="flat" cmpd="sng" algn="ctr">
                      <a:solidFill>
                        <a:srgbClr val="0063B3"/>
                      </a:solidFill>
                      <a:prstDash val="solid"/>
                      <a:round/>
                      <a:headEnd type="none" w="med" len="med"/>
                      <a:tailEnd type="none" w="med" len="med"/>
                    </a:lnL>
                    <a:lnR w="1016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755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Overproduction</a:t>
                      </a:r>
                      <a:endParaRPr kumimoji="0" lang="en-US" sz="2000" b="0" i="0" u="none" strike="noStrike" cap="none" normalizeH="0" baseline="0" smtClean="0">
                        <a:ln>
                          <a:noFill/>
                        </a:ln>
                        <a:solidFill>
                          <a:schemeClr val="tx1"/>
                        </a:solidFill>
                        <a:effectLst/>
                        <a:latin typeface="Arial" charset="0"/>
                      </a:endParaRPr>
                    </a:p>
                  </a:txBody>
                  <a:tcPr horzOverflow="overflow">
                    <a:lnL w="101600" cap="flat" cmpd="sng" algn="ctr">
                      <a:solidFill>
                        <a:srgbClr val="000000"/>
                      </a:solidFill>
                      <a:prstDash val="solid"/>
                      <a:round/>
                      <a:headEnd type="none" w="med" len="med"/>
                      <a:tailEnd type="none" w="med" len="med"/>
                    </a:lnL>
                    <a:lnR w="1524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Unneeded reports and copies, excess e-mail messages, doing work not requested </a:t>
                      </a:r>
                      <a:endParaRPr kumimoji="0" lang="en-US" sz="2000" b="0" i="0" u="none" strike="noStrike" cap="none" normalizeH="0" baseline="0" dirty="0" smtClean="0">
                        <a:ln>
                          <a:noFill/>
                        </a:ln>
                        <a:solidFill>
                          <a:schemeClr val="tx1"/>
                        </a:solidFill>
                        <a:effectLst/>
                        <a:latin typeface="Arial" charset="0"/>
                      </a:endParaRPr>
                    </a:p>
                  </a:txBody>
                  <a:tcPr horzOverflow="overflow">
                    <a:lnL w="152400" cap="flat" cmpd="sng" algn="ctr">
                      <a:solidFill>
                        <a:srgbClr val="0063B3"/>
                      </a:solidFill>
                      <a:prstDash val="solid"/>
                      <a:round/>
                      <a:headEnd type="none" w="med" len="med"/>
                      <a:tailEnd type="none" w="med" len="med"/>
                    </a:lnL>
                    <a:lnR w="1016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755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Waiting</a:t>
                      </a:r>
                      <a:endParaRPr kumimoji="0" lang="en-US" sz="2000" b="0" i="0" u="none" strike="noStrike" cap="none" normalizeH="0" baseline="0" smtClean="0">
                        <a:ln>
                          <a:noFill/>
                        </a:ln>
                        <a:solidFill>
                          <a:schemeClr val="tx1"/>
                        </a:solidFill>
                        <a:effectLst/>
                        <a:latin typeface="Arial" charset="0"/>
                      </a:endParaRPr>
                    </a:p>
                  </a:txBody>
                  <a:tcPr horzOverflow="overflow">
                    <a:lnL w="101600" cap="flat" cmpd="sng" algn="ctr">
                      <a:solidFill>
                        <a:srgbClr val="000000"/>
                      </a:solidFill>
                      <a:prstDash val="solid"/>
                      <a:round/>
                      <a:headEnd type="none" w="med" len="med"/>
                      <a:tailEnd type="none" w="med" len="med"/>
                    </a:lnL>
                    <a:lnR w="1524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Time for approval cycles, waiting for information or decisions, waiting for people in meetings </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52400" cap="flat" cmpd="sng" algn="ctr">
                      <a:solidFill>
                        <a:srgbClr val="0063B3"/>
                      </a:solidFill>
                      <a:prstDash val="solid"/>
                      <a:round/>
                      <a:headEnd type="none" w="med" len="med"/>
                      <a:tailEnd type="none" w="med" len="med"/>
                    </a:lnL>
                    <a:lnR w="1016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755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Not Utilizing</a:t>
                      </a:r>
                    </a:p>
                  </a:txBody>
                  <a:tcPr horzOverflow="overflow">
                    <a:lnL w="101600" cap="flat" cmpd="sng" algn="ctr">
                      <a:solidFill>
                        <a:srgbClr val="000000"/>
                      </a:solidFill>
                      <a:prstDash val="solid"/>
                      <a:round/>
                      <a:headEnd type="none" w="med" len="med"/>
                      <a:tailEnd type="none" w="med" len="med"/>
                    </a:lnL>
                    <a:lnR w="1524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People’s knowledge, skills, and abilities – mental, creative, physical</a:t>
                      </a:r>
                    </a:p>
                  </a:txBody>
                  <a:tcPr anchor="ctr" horzOverflow="overflow">
                    <a:lnL w="152400" cap="flat" cmpd="sng" algn="ctr">
                      <a:solidFill>
                        <a:srgbClr val="0063B3"/>
                      </a:solidFill>
                      <a:prstDash val="solid"/>
                      <a:round/>
                      <a:headEnd type="none" w="med" len="med"/>
                      <a:tailEnd type="none" w="med" len="med"/>
                    </a:lnL>
                    <a:lnR w="1016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755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Transportation</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01600" cap="flat" cmpd="sng" algn="ctr">
                      <a:solidFill>
                        <a:srgbClr val="000000"/>
                      </a:solidFill>
                      <a:prstDash val="solid"/>
                      <a:round/>
                      <a:headEnd type="none" w="med" len="med"/>
                      <a:tailEnd type="none" w="med" len="med"/>
                    </a:lnL>
                    <a:lnR w="1524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Transporting forms and information around the office unnecessarily or inefficiently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52400" cap="flat" cmpd="sng" algn="ctr">
                      <a:solidFill>
                        <a:srgbClr val="0063B3"/>
                      </a:solidFill>
                      <a:prstDash val="solid"/>
                      <a:round/>
                      <a:headEnd type="none" w="med" len="med"/>
                      <a:tailEnd type="none" w="med" len="med"/>
                    </a:lnL>
                    <a:lnR w="1016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755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Inventory</a:t>
                      </a:r>
                      <a:endParaRPr kumimoji="0" lang="en-US" sz="2000" b="0" i="0" u="none" strike="noStrike" cap="none" normalizeH="0" baseline="0" smtClean="0">
                        <a:ln>
                          <a:noFill/>
                        </a:ln>
                        <a:solidFill>
                          <a:schemeClr val="tx1"/>
                        </a:solidFill>
                        <a:effectLst/>
                        <a:latin typeface="Arial" charset="0"/>
                      </a:endParaRPr>
                    </a:p>
                  </a:txBody>
                  <a:tcPr horzOverflow="overflow">
                    <a:lnL w="101600" cap="flat" cmpd="sng" algn="ctr">
                      <a:solidFill>
                        <a:srgbClr val="000000"/>
                      </a:solidFill>
                      <a:prstDash val="solid"/>
                      <a:round/>
                      <a:headEnd type="none" w="med" len="med"/>
                      <a:tailEnd type="none" w="med" len="med"/>
                    </a:lnL>
                    <a:lnR w="1524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Backlog of work (permits, plan approvals), excess materials/info, obsolete databases/files/folders</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52400" cap="flat" cmpd="sng" algn="ctr">
                      <a:solidFill>
                        <a:srgbClr val="0063B3"/>
                      </a:solidFill>
                      <a:prstDash val="solid"/>
                      <a:round/>
                      <a:headEnd type="none" w="med" len="med"/>
                      <a:tailEnd type="none" w="med" len="med"/>
                    </a:lnL>
                    <a:lnR w="1016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755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Motion</a:t>
                      </a:r>
                      <a:endParaRPr kumimoji="0" lang="en-US" sz="2000" b="0" i="0" u="none" strike="noStrike" cap="none" normalizeH="0" baseline="0" smtClean="0">
                        <a:ln>
                          <a:noFill/>
                        </a:ln>
                        <a:solidFill>
                          <a:schemeClr val="tx1"/>
                        </a:solidFill>
                        <a:effectLst/>
                        <a:latin typeface="Arial" charset="0"/>
                      </a:endParaRPr>
                    </a:p>
                  </a:txBody>
                  <a:tcPr horzOverflow="overflow">
                    <a:lnL w="101600" cap="flat" cmpd="sng" algn="ctr">
                      <a:solidFill>
                        <a:srgbClr val="000000"/>
                      </a:solidFill>
                      <a:prstDash val="solid"/>
                      <a:round/>
                      <a:headEnd type="none" w="med" len="med"/>
                      <a:tailEnd type="none" w="med" len="med"/>
                    </a:lnL>
                    <a:lnR w="1524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Trips to printer and copier, unnecessary movement to find files or supplies, travel to meetings </a:t>
                      </a:r>
                      <a:endParaRPr kumimoji="0" lang="en-US" sz="2000" b="0" i="0" u="none" strike="noStrike" cap="none" normalizeH="0" baseline="0" dirty="0" smtClean="0">
                        <a:ln>
                          <a:noFill/>
                        </a:ln>
                        <a:solidFill>
                          <a:schemeClr val="tx1"/>
                        </a:solidFill>
                        <a:effectLst/>
                        <a:latin typeface="Arial" charset="0"/>
                      </a:endParaRPr>
                    </a:p>
                  </a:txBody>
                  <a:tcPr horzOverflow="overflow">
                    <a:lnL w="152400" cap="flat" cmpd="sng" algn="ctr">
                      <a:solidFill>
                        <a:srgbClr val="0063B3"/>
                      </a:solidFill>
                      <a:prstDash val="solid"/>
                      <a:round/>
                      <a:headEnd type="none" w="med" len="med"/>
                      <a:tailEnd type="none" w="med" len="med"/>
                    </a:lnL>
                    <a:lnR w="1016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7551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Excess Processing</a:t>
                      </a:r>
                      <a:endParaRPr kumimoji="0" lang="en-US" sz="2000" b="0" i="0" u="none" strike="noStrike" cap="none" normalizeH="0" baseline="0" dirty="0" smtClean="0">
                        <a:ln>
                          <a:noFill/>
                        </a:ln>
                        <a:solidFill>
                          <a:schemeClr val="tx1"/>
                        </a:solidFill>
                        <a:effectLst/>
                        <a:latin typeface="Arial" charset="0"/>
                      </a:endParaRPr>
                    </a:p>
                  </a:txBody>
                  <a:tcPr horzOverflow="overflow">
                    <a:lnL w="101600" cap="flat" cmpd="sng" algn="ctr">
                      <a:solidFill>
                        <a:srgbClr val="000000"/>
                      </a:solidFill>
                      <a:prstDash val="solid"/>
                      <a:round/>
                      <a:headEnd type="none" w="med" len="med"/>
                      <a:tailEnd type="none" w="med" len="med"/>
                    </a:lnL>
                    <a:lnR w="1524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Lack of communication, redundant inspection, re-entering of data, unnecessary process steps</a:t>
                      </a:r>
                    </a:p>
                  </a:txBody>
                  <a:tcPr anchor="ctr" horzOverflow="overflow">
                    <a:lnL w="152400" cap="flat" cmpd="sng" algn="ctr">
                      <a:solidFill>
                        <a:srgbClr val="0063B3"/>
                      </a:solidFill>
                      <a:prstDash val="solid"/>
                      <a:round/>
                      <a:headEnd type="none" w="med" len="med"/>
                      <a:tailEnd type="none" w="med" len="med"/>
                    </a:lnL>
                    <a:lnR w="101600" cap="flat" cmpd="sng" algn="ctr">
                      <a:solidFill>
                        <a:srgbClr val="0063B3"/>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bl>
          </a:graphicData>
        </a:graphic>
      </p:graphicFrame>
    </p:spTree>
    <p:extLst>
      <p:ext uri="{BB962C8B-B14F-4D97-AF65-F5344CB8AC3E}">
        <p14:creationId xmlns:p14="http://schemas.microsoft.com/office/powerpoint/2010/main" val="247728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09800" y="0"/>
            <a:ext cx="6934200" cy="1676400"/>
          </a:xfrm>
        </p:spPr>
        <p:txBody>
          <a:bodyPr/>
          <a:lstStyle/>
          <a:p>
            <a:r>
              <a:rPr lang="en-US" altLang="en-US" sz="3600" dirty="0" smtClean="0">
                <a:solidFill>
                  <a:srgbClr val="993300"/>
                </a:solidFill>
              </a:rPr>
              <a:t>7 </a:t>
            </a:r>
            <a:r>
              <a:rPr lang="en-US" altLang="en-US" sz="3600" dirty="0" smtClean="0">
                <a:solidFill>
                  <a:srgbClr val="008000"/>
                </a:solidFill>
              </a:rPr>
              <a:t>GREEN</a:t>
            </a:r>
            <a:r>
              <a:rPr lang="en-US" altLang="en-US" sz="3600" dirty="0" smtClean="0">
                <a:solidFill>
                  <a:srgbClr val="993300"/>
                </a:solidFill>
              </a:rPr>
              <a:t> Wastes</a:t>
            </a:r>
          </a:p>
        </p:txBody>
      </p:sp>
      <p:sp>
        <p:nvSpPr>
          <p:cNvPr id="62467" name="Rectangle 3"/>
          <p:cNvSpPr>
            <a:spLocks noGrp="1" noChangeArrowheads="1"/>
          </p:cNvSpPr>
          <p:nvPr>
            <p:ph idx="1"/>
          </p:nvPr>
        </p:nvSpPr>
        <p:spPr>
          <a:xfrm>
            <a:off x="2743200" y="1828800"/>
            <a:ext cx="3581400" cy="4114800"/>
          </a:xfrm>
        </p:spPr>
        <p:txBody>
          <a:bodyPr/>
          <a:lstStyle/>
          <a:p>
            <a:pPr>
              <a:buFontTx/>
              <a:buNone/>
            </a:pPr>
            <a:endParaRPr lang="en-US" altLang="en-US" sz="2800" dirty="0" smtClean="0">
              <a:solidFill>
                <a:srgbClr val="008000"/>
              </a:solidFill>
            </a:endParaRPr>
          </a:p>
          <a:p>
            <a:pPr>
              <a:buFontTx/>
              <a:buNone/>
            </a:pPr>
            <a:r>
              <a:rPr lang="en-US" altLang="en-US" sz="2800" dirty="0" smtClean="0">
                <a:solidFill>
                  <a:srgbClr val="008000"/>
                </a:solidFill>
              </a:rPr>
              <a:t>Energy</a:t>
            </a:r>
          </a:p>
          <a:p>
            <a:pPr>
              <a:buFontTx/>
              <a:buNone/>
            </a:pPr>
            <a:r>
              <a:rPr lang="en-US" altLang="en-US" sz="2800" dirty="0" smtClean="0">
                <a:solidFill>
                  <a:srgbClr val="008000"/>
                </a:solidFill>
              </a:rPr>
              <a:t>Water</a:t>
            </a:r>
          </a:p>
          <a:p>
            <a:pPr>
              <a:buFontTx/>
              <a:buNone/>
            </a:pPr>
            <a:r>
              <a:rPr lang="en-US" altLang="en-US" sz="2800" dirty="0" smtClean="0">
                <a:solidFill>
                  <a:srgbClr val="008000"/>
                </a:solidFill>
              </a:rPr>
              <a:t>Materials</a:t>
            </a:r>
          </a:p>
          <a:p>
            <a:pPr>
              <a:buFontTx/>
              <a:buNone/>
            </a:pPr>
            <a:r>
              <a:rPr lang="en-US" altLang="en-US" sz="2800" dirty="0" smtClean="0">
                <a:solidFill>
                  <a:srgbClr val="008000"/>
                </a:solidFill>
              </a:rPr>
              <a:t>Garbage</a:t>
            </a:r>
          </a:p>
          <a:p>
            <a:pPr>
              <a:buFontTx/>
              <a:buNone/>
            </a:pPr>
            <a:r>
              <a:rPr lang="en-US" altLang="en-US" sz="2800" dirty="0" smtClean="0">
                <a:solidFill>
                  <a:srgbClr val="008000"/>
                </a:solidFill>
              </a:rPr>
              <a:t>Transportation</a:t>
            </a:r>
          </a:p>
          <a:p>
            <a:pPr>
              <a:buFontTx/>
              <a:buNone/>
            </a:pPr>
            <a:r>
              <a:rPr lang="en-US" altLang="en-US" sz="2800" dirty="0" smtClean="0">
                <a:solidFill>
                  <a:srgbClr val="008000"/>
                </a:solidFill>
              </a:rPr>
              <a:t>Emissions</a:t>
            </a:r>
          </a:p>
          <a:p>
            <a:pPr>
              <a:buFontTx/>
              <a:buNone/>
            </a:pPr>
            <a:r>
              <a:rPr lang="en-US" altLang="en-US" sz="2800" dirty="0" smtClean="0">
                <a:solidFill>
                  <a:srgbClr val="008000"/>
                </a:solidFill>
              </a:rPr>
              <a:t>Biodiversity</a:t>
            </a:r>
          </a:p>
        </p:txBody>
      </p:sp>
      <p:grpSp>
        <p:nvGrpSpPr>
          <p:cNvPr id="62468" name="Group 17"/>
          <p:cNvGrpSpPr>
            <a:grpSpLocks/>
          </p:cNvGrpSpPr>
          <p:nvPr/>
        </p:nvGrpSpPr>
        <p:grpSpPr bwMode="auto">
          <a:xfrm>
            <a:off x="5321465" y="2447925"/>
            <a:ext cx="507193" cy="3403600"/>
            <a:chOff x="5107269" y="2414588"/>
            <a:chExt cx="589238" cy="3404092"/>
          </a:xfrm>
        </p:grpSpPr>
        <p:sp>
          <p:nvSpPr>
            <p:cNvPr id="7172" name="WordArt 31"/>
            <p:cNvSpPr>
              <a:spLocks noChangeArrowheads="1" noChangeShapeType="1"/>
            </p:cNvSpPr>
            <p:nvPr/>
          </p:nvSpPr>
          <p:spPr bwMode="auto">
            <a:xfrm rot="5400000">
              <a:off x="5251259" y="5561505"/>
              <a:ext cx="304800" cy="209549"/>
            </a:xfrm>
            <a:prstGeom prst="rect">
              <a:avLst/>
            </a:prstGeom>
          </p:spPr>
          <p:txBody>
            <a:bodyPr vert="wordArtVert" wrap="none" fromWordArt="1">
              <a:prstTxWarp prst="textPlain">
                <a:avLst>
                  <a:gd name="adj" fmla="val 50000"/>
                </a:avLst>
              </a:prstTxWarp>
            </a:bodyPr>
            <a:lstStyle/>
            <a:p>
              <a:pPr algn="ctr" fontAlgn="auto">
                <a:defRPr/>
              </a:pPr>
              <a:r>
                <a:rPr lang="en-CA" sz="3600" kern="10">
                  <a:ln w="9525">
                    <a:solidFill>
                      <a:srgbClr val="000000"/>
                    </a:solidFill>
                    <a:round/>
                    <a:headEnd/>
                    <a:tailEnd/>
                  </a:ln>
                  <a:solidFill>
                    <a:srgbClr val="00FF00"/>
                  </a:solidFill>
                  <a:latin typeface="Arial Black"/>
                </a:rPr>
                <a:t>B</a:t>
              </a:r>
            </a:p>
          </p:txBody>
        </p:sp>
        <p:pic>
          <p:nvPicPr>
            <p:cNvPr id="62471" name="Picture 51" descr="C:\Documents and Settings\Dawn.Sundly\Local Settings\Temporary Internet Files\Content.IE5\O5TN0KPS\MCj0432557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269" y="2414588"/>
              <a:ext cx="457199"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53" descr="water-flow.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0363" y="2924175"/>
              <a:ext cx="314326"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73" name="Group 206"/>
            <p:cNvGrpSpPr>
              <a:grpSpLocks/>
            </p:cNvGrpSpPr>
            <p:nvPr/>
          </p:nvGrpSpPr>
          <p:grpSpPr bwMode="auto">
            <a:xfrm>
              <a:off x="5119688" y="3378200"/>
              <a:ext cx="561975" cy="304800"/>
              <a:chOff x="5143500" y="3198813"/>
              <a:chExt cx="561975" cy="304800"/>
            </a:xfrm>
          </p:grpSpPr>
          <p:sp>
            <p:nvSpPr>
              <p:cNvPr id="62477" name="Oval 56"/>
              <p:cNvSpPr>
                <a:spLocks noChangeArrowheads="1"/>
              </p:cNvSpPr>
              <p:nvPr/>
            </p:nvSpPr>
            <p:spPr bwMode="auto">
              <a:xfrm>
                <a:off x="5366506" y="3198813"/>
                <a:ext cx="124883" cy="8255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800">
                  <a:latin typeface="Verdana" pitchFamily="34" charset="0"/>
                </a:endParaRPr>
              </a:p>
            </p:txBody>
          </p:sp>
          <p:sp>
            <p:nvSpPr>
              <p:cNvPr id="62478" name="Oval 57"/>
              <p:cNvSpPr>
                <a:spLocks noChangeArrowheads="1"/>
              </p:cNvSpPr>
              <p:nvPr/>
            </p:nvSpPr>
            <p:spPr bwMode="auto">
              <a:xfrm>
                <a:off x="5268383" y="3300413"/>
                <a:ext cx="124883" cy="8255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800">
                  <a:latin typeface="Verdana" pitchFamily="34" charset="0"/>
                </a:endParaRPr>
              </a:p>
            </p:txBody>
          </p:sp>
          <p:sp>
            <p:nvSpPr>
              <p:cNvPr id="62479" name="Oval 58"/>
              <p:cNvSpPr>
                <a:spLocks noChangeArrowheads="1"/>
              </p:cNvSpPr>
              <p:nvPr/>
            </p:nvSpPr>
            <p:spPr bwMode="auto">
              <a:xfrm>
                <a:off x="5455708" y="3300413"/>
                <a:ext cx="124883" cy="8255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800">
                  <a:latin typeface="Verdana" pitchFamily="34" charset="0"/>
                </a:endParaRPr>
              </a:p>
            </p:txBody>
          </p:sp>
          <p:sp>
            <p:nvSpPr>
              <p:cNvPr id="62480" name="Oval 59"/>
              <p:cNvSpPr>
                <a:spLocks noChangeArrowheads="1"/>
              </p:cNvSpPr>
              <p:nvPr/>
            </p:nvSpPr>
            <p:spPr bwMode="auto">
              <a:xfrm>
                <a:off x="5143500" y="3421063"/>
                <a:ext cx="124883" cy="8255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800">
                  <a:latin typeface="Verdana" pitchFamily="34" charset="0"/>
                </a:endParaRPr>
              </a:p>
            </p:txBody>
          </p:sp>
          <p:sp>
            <p:nvSpPr>
              <p:cNvPr id="62481" name="Oval 60"/>
              <p:cNvSpPr>
                <a:spLocks noChangeArrowheads="1"/>
              </p:cNvSpPr>
              <p:nvPr/>
            </p:nvSpPr>
            <p:spPr bwMode="auto">
              <a:xfrm>
                <a:off x="5366506" y="3421063"/>
                <a:ext cx="124883" cy="8255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800">
                  <a:latin typeface="Verdana" pitchFamily="34" charset="0"/>
                </a:endParaRPr>
              </a:p>
            </p:txBody>
          </p:sp>
          <p:sp>
            <p:nvSpPr>
              <p:cNvPr id="62482" name="Oval 61"/>
              <p:cNvSpPr>
                <a:spLocks noChangeArrowheads="1"/>
              </p:cNvSpPr>
              <p:nvPr/>
            </p:nvSpPr>
            <p:spPr bwMode="auto">
              <a:xfrm>
                <a:off x="5580592" y="3421063"/>
                <a:ext cx="124883" cy="8255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en-CA" altLang="en-US" sz="2800">
                  <a:latin typeface="Verdana" pitchFamily="34" charset="0"/>
                </a:endParaRPr>
              </a:p>
            </p:txBody>
          </p:sp>
        </p:grpSp>
        <p:pic>
          <p:nvPicPr>
            <p:cNvPr id="62474" name="Picture 52" descr="C:\Documents and Settings\Dawn.Sundly\Local Settings\Temporary Internet Files\Content.IE5\MRLV7R6B\MCj0389378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8244" y="3913188"/>
              <a:ext cx="276224"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54" descr="C:\Documents and Settings\Dawn.Sundly\Local Settings\Temporary Internet Files\Content.IE5\O5TN0KPS\MCj0310940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832" y="4506913"/>
              <a:ext cx="574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62" descr="C:\Documents and Settings\Dawn.Sundly\Local Settings\Temporary Internet Files\Content.IE5\3KWGG8MB\MMj01740080000[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0357" y="4935538"/>
              <a:ext cx="400049"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9" name="Rectangle 16"/>
          <p:cNvSpPr>
            <a:spLocks noChangeArrowheads="1"/>
          </p:cNvSpPr>
          <p:nvPr/>
        </p:nvSpPr>
        <p:spPr bwMode="auto">
          <a:xfrm>
            <a:off x="6043613" y="6140450"/>
            <a:ext cx="3100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1600" u="none">
                <a:solidFill>
                  <a:srgbClr val="00B050"/>
                </a:solidFill>
                <a:latin typeface="Verdana" pitchFamily="34" charset="0"/>
              </a:rPr>
              <a:t>www.greenenterprise.ca</a:t>
            </a:r>
          </a:p>
        </p:txBody>
      </p:sp>
    </p:spTree>
    <p:extLst>
      <p:ext uri="{BB962C8B-B14F-4D97-AF65-F5344CB8AC3E}">
        <p14:creationId xmlns:p14="http://schemas.microsoft.com/office/powerpoint/2010/main" val="285228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a:t>
            </a:r>
            <a:r>
              <a:rPr lang="en-US" dirty="0" smtClean="0"/>
              <a:t>Tools</a:t>
            </a:r>
            <a:endParaRPr lang="en-US" dirty="0"/>
          </a:p>
        </p:txBody>
      </p:sp>
      <p:sp>
        <p:nvSpPr>
          <p:cNvPr id="3" name="Content Placeholder 2"/>
          <p:cNvSpPr>
            <a:spLocks noGrp="1"/>
          </p:cNvSpPr>
          <p:nvPr>
            <p:ph idx="1"/>
          </p:nvPr>
        </p:nvSpPr>
        <p:spPr>
          <a:xfrm>
            <a:off x="76200" y="1752600"/>
            <a:ext cx="3352800" cy="4648200"/>
          </a:xfrm>
        </p:spPr>
        <p:txBody>
          <a:bodyPr/>
          <a:lstStyle/>
          <a:p>
            <a:r>
              <a:rPr lang="en-US" sz="1400" b="1" dirty="0"/>
              <a:t>2-Bin </a:t>
            </a:r>
            <a:r>
              <a:rPr lang="en-US" sz="1400" b="1" dirty="0" smtClean="0"/>
              <a:t>System</a:t>
            </a:r>
          </a:p>
          <a:p>
            <a:r>
              <a:rPr lang="en-US" sz="1400" b="1" dirty="0" smtClean="0"/>
              <a:t>5 Why’s</a:t>
            </a:r>
          </a:p>
          <a:p>
            <a:r>
              <a:rPr lang="en-US" sz="1400" b="1" dirty="0" smtClean="0"/>
              <a:t>5S</a:t>
            </a:r>
          </a:p>
          <a:p>
            <a:r>
              <a:rPr lang="en-US" sz="1400" b="1" dirty="0" smtClean="0"/>
              <a:t>A3 Report</a:t>
            </a:r>
            <a:endParaRPr lang="en-US" sz="1400" dirty="0"/>
          </a:p>
          <a:p>
            <a:r>
              <a:rPr lang="en-US" sz="1400" b="1" dirty="0"/>
              <a:t>ABC </a:t>
            </a:r>
            <a:r>
              <a:rPr lang="en-US" sz="1400" b="1" dirty="0" smtClean="0"/>
              <a:t>Inventory </a:t>
            </a:r>
          </a:p>
          <a:p>
            <a:r>
              <a:rPr lang="en-US" sz="1400" b="1" dirty="0" smtClean="0"/>
              <a:t>Benchmarking</a:t>
            </a:r>
            <a:endParaRPr lang="en-US" sz="1400" dirty="0"/>
          </a:p>
          <a:p>
            <a:r>
              <a:rPr lang="en-US" sz="1400" b="1" dirty="0"/>
              <a:t>Bottleneck </a:t>
            </a:r>
            <a:r>
              <a:rPr lang="en-US" sz="1400" b="1" dirty="0" smtClean="0"/>
              <a:t>Analysis</a:t>
            </a:r>
          </a:p>
          <a:p>
            <a:r>
              <a:rPr lang="en-US" sz="1400" b="1" dirty="0" smtClean="0"/>
              <a:t>Cause and Effect (Fishbone) Diagram</a:t>
            </a:r>
            <a:endParaRPr lang="en-US" sz="1400" dirty="0"/>
          </a:p>
          <a:p>
            <a:r>
              <a:rPr lang="en-US" sz="1400" b="1" dirty="0" smtClean="0"/>
              <a:t>Cellular Manufacturing</a:t>
            </a:r>
          </a:p>
          <a:p>
            <a:r>
              <a:rPr lang="en-US" sz="1400" b="1" dirty="0" smtClean="0"/>
              <a:t>Check Sheet</a:t>
            </a:r>
          </a:p>
          <a:p>
            <a:r>
              <a:rPr lang="en-US" sz="1400" b="1" dirty="0" smtClean="0"/>
              <a:t>Cross-training</a:t>
            </a:r>
            <a:endParaRPr lang="en-US" sz="1400" dirty="0"/>
          </a:p>
          <a:p>
            <a:r>
              <a:rPr lang="en-US" sz="1400" b="1" dirty="0"/>
              <a:t>Current State </a:t>
            </a:r>
            <a:r>
              <a:rPr lang="en-US" sz="1400" b="1" dirty="0" smtClean="0"/>
              <a:t>Map</a:t>
            </a:r>
          </a:p>
          <a:p>
            <a:r>
              <a:rPr lang="en-US" sz="1400" b="1" dirty="0" smtClean="0"/>
              <a:t>Dynamic Scheduling</a:t>
            </a:r>
            <a:endParaRPr lang="en-US" sz="1400" dirty="0"/>
          </a:p>
          <a:p>
            <a:r>
              <a:rPr lang="en-US" sz="1400" b="1" dirty="0" smtClean="0"/>
              <a:t>Empowerment</a:t>
            </a:r>
          </a:p>
          <a:p>
            <a:r>
              <a:rPr lang="en-US" sz="1400" b="1" dirty="0" smtClean="0"/>
              <a:t>ERP</a:t>
            </a:r>
          </a:p>
          <a:p>
            <a:r>
              <a:rPr lang="en-US" sz="1400" b="1" dirty="0" smtClean="0"/>
              <a:t>External Setups</a:t>
            </a:r>
          </a:p>
          <a:p>
            <a:r>
              <a:rPr lang="en-US" sz="1400" b="1" dirty="0" smtClean="0"/>
              <a:t>Failure Modes and Effects Analysis (FMEA)</a:t>
            </a:r>
          </a:p>
          <a:p>
            <a:pPr marL="0" indent="0">
              <a:buNone/>
            </a:pPr>
            <a:endParaRPr lang="en-US" sz="1400" dirty="0"/>
          </a:p>
        </p:txBody>
      </p:sp>
      <p:sp>
        <p:nvSpPr>
          <p:cNvPr id="5" name="Content Placeholder 2"/>
          <p:cNvSpPr txBox="1">
            <a:spLocks/>
          </p:cNvSpPr>
          <p:nvPr/>
        </p:nvSpPr>
        <p:spPr bwMode="auto">
          <a:xfrm>
            <a:off x="3352800" y="1752600"/>
            <a:ext cx="327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400" b="1" dirty="0"/>
              <a:t>Flexible Manufacturing System</a:t>
            </a:r>
          </a:p>
          <a:p>
            <a:r>
              <a:rPr lang="en-US" sz="1400" b="1" dirty="0" smtClean="0"/>
              <a:t>Flow </a:t>
            </a:r>
            <a:r>
              <a:rPr lang="en-US" sz="1400" b="1" dirty="0"/>
              <a:t>Chart</a:t>
            </a:r>
            <a:r>
              <a:rPr lang="en-US" sz="1400" dirty="0"/>
              <a:t>.</a:t>
            </a:r>
          </a:p>
          <a:p>
            <a:r>
              <a:rPr lang="en-US" sz="1400" b="1" dirty="0"/>
              <a:t>Future State Map</a:t>
            </a:r>
            <a:endParaRPr lang="en-US" sz="1400" dirty="0"/>
          </a:p>
          <a:p>
            <a:r>
              <a:rPr lang="en-US" sz="1400" b="1" dirty="0" err="1"/>
              <a:t>Heijunka</a:t>
            </a:r>
            <a:endParaRPr lang="en-US" sz="1400" b="1" dirty="0"/>
          </a:p>
          <a:p>
            <a:r>
              <a:rPr lang="en-US" sz="1400" b="1" kern="0" dirty="0" smtClean="0"/>
              <a:t>ISO standards</a:t>
            </a:r>
            <a:r>
              <a:rPr lang="en-US" sz="1400" kern="0" dirty="0" smtClean="0"/>
              <a:t> </a:t>
            </a:r>
          </a:p>
          <a:p>
            <a:r>
              <a:rPr lang="en-US" sz="1400" b="1" kern="0" dirty="0" smtClean="0"/>
              <a:t>JIT/Inventory Reduction</a:t>
            </a:r>
            <a:endParaRPr lang="en-US" sz="1400" kern="0" dirty="0" smtClean="0"/>
          </a:p>
          <a:p>
            <a:r>
              <a:rPr lang="en-US" sz="1400" b="1" kern="0" dirty="0" err="1" smtClean="0"/>
              <a:t>Jikoda</a:t>
            </a:r>
            <a:endParaRPr lang="en-US" sz="1400" b="1" kern="0" dirty="0" smtClean="0"/>
          </a:p>
          <a:p>
            <a:r>
              <a:rPr lang="en-US" sz="1400" b="1" kern="0" dirty="0" smtClean="0"/>
              <a:t>Kaizen Events</a:t>
            </a:r>
            <a:endParaRPr lang="en-US" sz="1400" kern="0" dirty="0" smtClean="0"/>
          </a:p>
          <a:p>
            <a:r>
              <a:rPr lang="en-US" sz="1400" b="1" kern="0" dirty="0" smtClean="0"/>
              <a:t>Kanban/Small Batch Sizes</a:t>
            </a:r>
          </a:p>
          <a:p>
            <a:r>
              <a:rPr lang="en-US" sz="1400" b="1" kern="0" dirty="0" smtClean="0"/>
              <a:t>Lean Supermarket</a:t>
            </a:r>
          </a:p>
          <a:p>
            <a:r>
              <a:rPr lang="en-US" sz="1400" b="1" kern="0" dirty="0" smtClean="0"/>
              <a:t>Level Loading</a:t>
            </a:r>
            <a:endParaRPr lang="en-US" sz="1400" kern="0" dirty="0" smtClean="0"/>
          </a:p>
          <a:p>
            <a:r>
              <a:rPr lang="en-US" sz="1400" b="1" kern="0" dirty="0" smtClean="0"/>
              <a:t>Mass Customization</a:t>
            </a:r>
          </a:p>
          <a:p>
            <a:r>
              <a:rPr lang="en-US" sz="1400" b="1" kern="0" dirty="0" smtClean="0"/>
              <a:t>Metrics Based Process Mapping</a:t>
            </a:r>
          </a:p>
          <a:p>
            <a:r>
              <a:rPr lang="en-US" sz="1400" b="1" kern="0" dirty="0" smtClean="0"/>
              <a:t>Milk Run</a:t>
            </a:r>
            <a:endParaRPr lang="en-US" sz="1400" kern="0" dirty="0" smtClean="0"/>
          </a:p>
          <a:p>
            <a:r>
              <a:rPr lang="en-US" sz="1400" b="1" kern="0" dirty="0" smtClean="0"/>
              <a:t>Mind Maps</a:t>
            </a:r>
            <a:endParaRPr lang="en-US" sz="1400" kern="0" dirty="0" smtClean="0"/>
          </a:p>
          <a:p>
            <a:r>
              <a:rPr lang="en-US" sz="1400" b="1" kern="0" dirty="0" smtClean="0"/>
              <a:t>One Piece Flow</a:t>
            </a:r>
            <a:endParaRPr lang="en-US" sz="1400" kern="0" dirty="0" smtClean="0"/>
          </a:p>
          <a:p>
            <a:r>
              <a:rPr lang="en-US" sz="1400" b="1" kern="0" dirty="0" smtClean="0"/>
              <a:t>One-Touch Exchange of Dies</a:t>
            </a:r>
          </a:p>
          <a:p>
            <a:r>
              <a:rPr lang="en-US" sz="1400" b="1" kern="0" dirty="0" smtClean="0"/>
              <a:t>Pareto Charts</a:t>
            </a:r>
            <a:endParaRPr lang="en-US" sz="1400" kern="0" dirty="0" smtClean="0"/>
          </a:p>
          <a:p>
            <a:pPr marL="0" indent="0">
              <a:buNone/>
            </a:pPr>
            <a:endParaRPr lang="en-US" sz="1400" kern="0" dirty="0"/>
          </a:p>
        </p:txBody>
      </p:sp>
      <p:sp>
        <p:nvSpPr>
          <p:cNvPr id="6" name="Content Placeholder 2"/>
          <p:cNvSpPr txBox="1">
            <a:spLocks/>
          </p:cNvSpPr>
          <p:nvPr/>
        </p:nvSpPr>
        <p:spPr bwMode="auto">
          <a:xfrm>
            <a:off x="6324600" y="1752600"/>
            <a:ext cx="280684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400" b="1" kern="0" dirty="0"/>
              <a:t>Poke-a-Yoke/Error-proofing</a:t>
            </a:r>
          </a:p>
          <a:p>
            <a:r>
              <a:rPr lang="en-US" sz="1400" b="1" kern="0" dirty="0"/>
              <a:t>S&amp;OP</a:t>
            </a:r>
            <a:endParaRPr lang="en-US" sz="1400" kern="0" dirty="0"/>
          </a:p>
          <a:p>
            <a:r>
              <a:rPr lang="en-US" sz="1400" b="1" kern="0" dirty="0" smtClean="0"/>
              <a:t>Six </a:t>
            </a:r>
            <a:r>
              <a:rPr lang="en-US" sz="1400" b="1" kern="0" dirty="0"/>
              <a:t>Sigma</a:t>
            </a:r>
          </a:p>
          <a:p>
            <a:r>
              <a:rPr lang="en-US" sz="1400" b="1" kern="0" dirty="0"/>
              <a:t>SMART Goals</a:t>
            </a:r>
          </a:p>
          <a:p>
            <a:r>
              <a:rPr lang="en-US" sz="1400" b="1" kern="0" dirty="0"/>
              <a:t>Single Minute Exchange of Dies (SMED)</a:t>
            </a:r>
          </a:p>
          <a:p>
            <a:r>
              <a:rPr lang="en-US" sz="1400" b="1" kern="0" dirty="0"/>
              <a:t>Spaghetti Diagram</a:t>
            </a:r>
          </a:p>
          <a:p>
            <a:r>
              <a:rPr lang="en-US" sz="1400" b="1" kern="0" dirty="0"/>
              <a:t>Standardized Work</a:t>
            </a:r>
          </a:p>
          <a:p>
            <a:r>
              <a:rPr lang="en-US" sz="1400" b="1" kern="0" dirty="0" smtClean="0"/>
              <a:t>Statistical Process Control</a:t>
            </a:r>
            <a:endParaRPr lang="en-US" sz="1400" kern="0" dirty="0" smtClean="0"/>
          </a:p>
          <a:p>
            <a:r>
              <a:rPr lang="en-US" sz="1400" b="1" kern="0" dirty="0" err="1" smtClean="0"/>
              <a:t>Takt</a:t>
            </a:r>
            <a:r>
              <a:rPr lang="en-US" sz="1400" b="1" kern="0" dirty="0" smtClean="0"/>
              <a:t> Time</a:t>
            </a:r>
            <a:endParaRPr lang="en-US" sz="1400" kern="0" dirty="0" smtClean="0"/>
          </a:p>
          <a:p>
            <a:r>
              <a:rPr lang="en-US" sz="1400" b="1" kern="0" dirty="0" smtClean="0"/>
              <a:t>Time Study</a:t>
            </a:r>
          </a:p>
          <a:p>
            <a:r>
              <a:rPr lang="en-US" sz="1400" b="1" kern="0" dirty="0" smtClean="0"/>
              <a:t>Total Productive Maintenance</a:t>
            </a:r>
            <a:endParaRPr lang="en-US" sz="1400" kern="0" dirty="0" smtClean="0"/>
          </a:p>
          <a:p>
            <a:r>
              <a:rPr lang="en-US" sz="1400" b="1" kern="0" dirty="0" smtClean="0"/>
              <a:t>Value Stream Mapping</a:t>
            </a:r>
            <a:endParaRPr lang="en-US" sz="1400" kern="0" dirty="0" smtClean="0"/>
          </a:p>
          <a:p>
            <a:r>
              <a:rPr lang="en-US" sz="1400" b="1" kern="0" dirty="0" smtClean="0"/>
              <a:t>Visual Cues/Painted Floor</a:t>
            </a:r>
          </a:p>
          <a:p>
            <a:r>
              <a:rPr lang="en-US" sz="1400" b="1" kern="0" dirty="0" smtClean="0"/>
              <a:t>Visual Metrics</a:t>
            </a:r>
            <a:endParaRPr lang="en-US" sz="1400" kern="0" dirty="0" smtClean="0"/>
          </a:p>
          <a:p>
            <a:r>
              <a:rPr lang="en-US" sz="1400" b="1" kern="0" dirty="0" smtClean="0"/>
              <a:t>Visual Status Indicators</a:t>
            </a:r>
            <a:endParaRPr lang="en-US" sz="1400" kern="0" dirty="0" smtClean="0"/>
          </a:p>
          <a:p>
            <a:r>
              <a:rPr lang="en-US" sz="1400" b="1" kern="0" dirty="0" smtClean="0"/>
              <a:t>Waste Walk</a:t>
            </a:r>
          </a:p>
          <a:p>
            <a:r>
              <a:rPr lang="en-US" sz="1400" b="1" kern="0" dirty="0" smtClean="0"/>
              <a:t>Zero Quality Control</a:t>
            </a:r>
            <a:endParaRPr lang="en-US" sz="1400" kern="0" dirty="0"/>
          </a:p>
        </p:txBody>
      </p:sp>
    </p:spTree>
    <p:extLst>
      <p:ext uri="{BB962C8B-B14F-4D97-AF65-F5344CB8AC3E}">
        <p14:creationId xmlns:p14="http://schemas.microsoft.com/office/powerpoint/2010/main" val="3713175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Lean </a:t>
            </a:r>
            <a:r>
              <a:rPr lang="en-US" dirty="0" smtClean="0">
                <a:solidFill>
                  <a:srgbClr val="FF0000"/>
                </a:solidFill>
              </a:rPr>
              <a:t>Office Tools</a:t>
            </a:r>
            <a:endParaRPr lang="en-US" dirty="0">
              <a:solidFill>
                <a:srgbClr val="FF0000"/>
              </a:solidFill>
            </a:endParaRPr>
          </a:p>
        </p:txBody>
      </p:sp>
      <p:sp>
        <p:nvSpPr>
          <p:cNvPr id="3" name="Content Placeholder 2"/>
          <p:cNvSpPr>
            <a:spLocks noGrp="1"/>
          </p:cNvSpPr>
          <p:nvPr>
            <p:ph idx="1"/>
          </p:nvPr>
        </p:nvSpPr>
        <p:spPr>
          <a:xfrm>
            <a:off x="76200" y="1752600"/>
            <a:ext cx="3352800" cy="4648200"/>
          </a:xfrm>
        </p:spPr>
        <p:txBody>
          <a:bodyPr/>
          <a:lstStyle/>
          <a:p>
            <a:r>
              <a:rPr lang="en-US" sz="1400" b="1" dirty="0"/>
              <a:t>2-Bin </a:t>
            </a:r>
            <a:r>
              <a:rPr lang="en-US" sz="1400" b="1" dirty="0" smtClean="0"/>
              <a:t>System</a:t>
            </a:r>
          </a:p>
          <a:p>
            <a:r>
              <a:rPr lang="en-US" sz="1400" b="1" dirty="0" smtClean="0">
                <a:solidFill>
                  <a:srgbClr val="FF0000"/>
                </a:solidFill>
              </a:rPr>
              <a:t>5 Why’s</a:t>
            </a:r>
          </a:p>
          <a:p>
            <a:r>
              <a:rPr lang="en-US" sz="1400" b="1" dirty="0" smtClean="0">
                <a:solidFill>
                  <a:srgbClr val="FF0000"/>
                </a:solidFill>
              </a:rPr>
              <a:t>5S</a:t>
            </a:r>
          </a:p>
          <a:p>
            <a:r>
              <a:rPr lang="en-US" sz="1400" b="1" dirty="0" smtClean="0">
                <a:solidFill>
                  <a:srgbClr val="FF0000"/>
                </a:solidFill>
              </a:rPr>
              <a:t>A3 Report</a:t>
            </a:r>
            <a:endParaRPr lang="en-US" sz="1400" dirty="0">
              <a:solidFill>
                <a:srgbClr val="FF0000"/>
              </a:solidFill>
            </a:endParaRPr>
          </a:p>
          <a:p>
            <a:r>
              <a:rPr lang="en-US" sz="1400" b="1" dirty="0">
                <a:solidFill>
                  <a:srgbClr val="FF0000"/>
                </a:solidFill>
              </a:rPr>
              <a:t>ABC </a:t>
            </a:r>
            <a:r>
              <a:rPr lang="en-US" sz="1400" b="1" dirty="0" smtClean="0">
                <a:solidFill>
                  <a:srgbClr val="FF0000"/>
                </a:solidFill>
              </a:rPr>
              <a:t>Inventory </a:t>
            </a:r>
          </a:p>
          <a:p>
            <a:r>
              <a:rPr lang="en-US" sz="1400" b="1" dirty="0" smtClean="0">
                <a:solidFill>
                  <a:srgbClr val="FF0000"/>
                </a:solidFill>
              </a:rPr>
              <a:t>Benchmarking</a:t>
            </a:r>
            <a:endParaRPr lang="en-US" sz="1400" dirty="0">
              <a:solidFill>
                <a:srgbClr val="FF0000"/>
              </a:solidFill>
            </a:endParaRPr>
          </a:p>
          <a:p>
            <a:r>
              <a:rPr lang="en-US" sz="1400" b="1" dirty="0">
                <a:solidFill>
                  <a:srgbClr val="FF0000"/>
                </a:solidFill>
              </a:rPr>
              <a:t>Bottleneck </a:t>
            </a:r>
            <a:r>
              <a:rPr lang="en-US" sz="1400" b="1" dirty="0" smtClean="0">
                <a:solidFill>
                  <a:srgbClr val="FF0000"/>
                </a:solidFill>
              </a:rPr>
              <a:t>Analysis</a:t>
            </a:r>
          </a:p>
          <a:p>
            <a:r>
              <a:rPr lang="en-US" sz="1400" b="1" dirty="0" smtClean="0">
                <a:solidFill>
                  <a:srgbClr val="FF0000"/>
                </a:solidFill>
              </a:rPr>
              <a:t>Cause and Effect (Fishbone) Diagram</a:t>
            </a:r>
            <a:endParaRPr lang="en-US" sz="1400" dirty="0">
              <a:solidFill>
                <a:srgbClr val="FF0000"/>
              </a:solidFill>
            </a:endParaRPr>
          </a:p>
          <a:p>
            <a:r>
              <a:rPr lang="en-US" sz="1400" b="1" dirty="0" smtClean="0"/>
              <a:t>Cellular Manufacturing</a:t>
            </a:r>
          </a:p>
          <a:p>
            <a:r>
              <a:rPr lang="en-US" sz="1400" b="1" dirty="0" smtClean="0">
                <a:solidFill>
                  <a:srgbClr val="FF0000"/>
                </a:solidFill>
              </a:rPr>
              <a:t>Check Sheet</a:t>
            </a:r>
          </a:p>
          <a:p>
            <a:r>
              <a:rPr lang="en-US" sz="1400" b="1" dirty="0" smtClean="0">
                <a:solidFill>
                  <a:srgbClr val="FF0000"/>
                </a:solidFill>
              </a:rPr>
              <a:t>Cross-training</a:t>
            </a:r>
            <a:endParaRPr lang="en-US" sz="1400" dirty="0">
              <a:solidFill>
                <a:srgbClr val="FF0000"/>
              </a:solidFill>
            </a:endParaRPr>
          </a:p>
          <a:p>
            <a:r>
              <a:rPr lang="en-US" sz="1400" b="1" dirty="0">
                <a:solidFill>
                  <a:srgbClr val="FF0000"/>
                </a:solidFill>
              </a:rPr>
              <a:t>Current State </a:t>
            </a:r>
            <a:r>
              <a:rPr lang="en-US" sz="1400" b="1" dirty="0" smtClean="0">
                <a:solidFill>
                  <a:srgbClr val="FF0000"/>
                </a:solidFill>
              </a:rPr>
              <a:t>Map</a:t>
            </a:r>
          </a:p>
          <a:p>
            <a:r>
              <a:rPr lang="en-US" sz="1400" b="1" dirty="0" smtClean="0"/>
              <a:t>Dynamic Scheduling</a:t>
            </a:r>
            <a:endParaRPr lang="en-US" sz="1400" dirty="0"/>
          </a:p>
          <a:p>
            <a:r>
              <a:rPr lang="en-US" sz="1400" b="1" dirty="0" smtClean="0">
                <a:solidFill>
                  <a:srgbClr val="FF0000"/>
                </a:solidFill>
              </a:rPr>
              <a:t>Empowerment</a:t>
            </a:r>
          </a:p>
          <a:p>
            <a:r>
              <a:rPr lang="en-US" sz="1400" b="1" dirty="0" smtClean="0"/>
              <a:t>ERP</a:t>
            </a:r>
          </a:p>
          <a:p>
            <a:r>
              <a:rPr lang="en-US" sz="1400" b="1" dirty="0" smtClean="0"/>
              <a:t>External Setups</a:t>
            </a:r>
          </a:p>
          <a:p>
            <a:r>
              <a:rPr lang="en-US" sz="1400" b="1" dirty="0" smtClean="0"/>
              <a:t>Failure Modes and Effects Analysis (FMEA)</a:t>
            </a:r>
          </a:p>
          <a:p>
            <a:pPr marL="0" indent="0">
              <a:buNone/>
            </a:pPr>
            <a:endParaRPr lang="en-US" sz="1400" dirty="0"/>
          </a:p>
        </p:txBody>
      </p:sp>
      <p:sp>
        <p:nvSpPr>
          <p:cNvPr id="5" name="Content Placeholder 2"/>
          <p:cNvSpPr txBox="1">
            <a:spLocks/>
          </p:cNvSpPr>
          <p:nvPr/>
        </p:nvSpPr>
        <p:spPr bwMode="auto">
          <a:xfrm>
            <a:off x="3352800" y="1752600"/>
            <a:ext cx="327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400" b="1" dirty="0"/>
              <a:t>Flexible Manufacturing System</a:t>
            </a:r>
          </a:p>
          <a:p>
            <a:r>
              <a:rPr lang="en-US" sz="1400" b="1" dirty="0" smtClean="0">
                <a:solidFill>
                  <a:srgbClr val="FF0000"/>
                </a:solidFill>
              </a:rPr>
              <a:t>Flow </a:t>
            </a:r>
            <a:r>
              <a:rPr lang="en-US" sz="1400" b="1" dirty="0">
                <a:solidFill>
                  <a:srgbClr val="FF0000"/>
                </a:solidFill>
              </a:rPr>
              <a:t>Chart</a:t>
            </a:r>
            <a:r>
              <a:rPr lang="en-US" sz="1400" dirty="0">
                <a:solidFill>
                  <a:srgbClr val="FF0000"/>
                </a:solidFill>
              </a:rPr>
              <a:t>.</a:t>
            </a:r>
          </a:p>
          <a:p>
            <a:r>
              <a:rPr lang="en-US" sz="1400" b="1" dirty="0">
                <a:solidFill>
                  <a:srgbClr val="FF0000"/>
                </a:solidFill>
              </a:rPr>
              <a:t>Future State Map</a:t>
            </a:r>
            <a:endParaRPr lang="en-US" sz="1400" dirty="0">
              <a:solidFill>
                <a:srgbClr val="FF0000"/>
              </a:solidFill>
            </a:endParaRPr>
          </a:p>
          <a:p>
            <a:r>
              <a:rPr lang="en-US" sz="1400" b="1" dirty="0" err="1"/>
              <a:t>Heijunka</a:t>
            </a:r>
            <a:endParaRPr lang="en-US" sz="1400" b="1" dirty="0"/>
          </a:p>
          <a:p>
            <a:r>
              <a:rPr lang="en-US" sz="1400" b="1" kern="0" dirty="0" smtClean="0">
                <a:solidFill>
                  <a:srgbClr val="FF0000"/>
                </a:solidFill>
              </a:rPr>
              <a:t>ISO standards</a:t>
            </a:r>
            <a:r>
              <a:rPr lang="en-US" sz="1400" kern="0" dirty="0" smtClean="0">
                <a:solidFill>
                  <a:srgbClr val="FF0000"/>
                </a:solidFill>
              </a:rPr>
              <a:t> </a:t>
            </a:r>
          </a:p>
          <a:p>
            <a:r>
              <a:rPr lang="en-US" sz="1400" b="1" kern="0" dirty="0" smtClean="0"/>
              <a:t>JIT/Inventory Reduction</a:t>
            </a:r>
            <a:endParaRPr lang="en-US" sz="1400" kern="0" dirty="0" smtClean="0"/>
          </a:p>
          <a:p>
            <a:r>
              <a:rPr lang="en-US" sz="1400" b="1" kern="0" dirty="0" err="1" smtClean="0"/>
              <a:t>Jikoda</a:t>
            </a:r>
            <a:endParaRPr lang="en-US" sz="1400" b="1" kern="0" dirty="0" smtClean="0"/>
          </a:p>
          <a:p>
            <a:r>
              <a:rPr lang="en-US" sz="1400" b="1" kern="0" dirty="0" smtClean="0">
                <a:solidFill>
                  <a:srgbClr val="FF0000"/>
                </a:solidFill>
              </a:rPr>
              <a:t>Kaizen Events</a:t>
            </a:r>
            <a:endParaRPr lang="en-US" sz="1400" kern="0" dirty="0" smtClean="0">
              <a:solidFill>
                <a:srgbClr val="FF0000"/>
              </a:solidFill>
            </a:endParaRPr>
          </a:p>
          <a:p>
            <a:r>
              <a:rPr lang="en-US" sz="1400" b="1" kern="0" dirty="0" smtClean="0"/>
              <a:t>Kanban/Small Batch Sizes</a:t>
            </a:r>
          </a:p>
          <a:p>
            <a:r>
              <a:rPr lang="en-US" sz="1400" b="1" kern="0" dirty="0" smtClean="0"/>
              <a:t>Lean Supermarket</a:t>
            </a:r>
          </a:p>
          <a:p>
            <a:r>
              <a:rPr lang="en-US" sz="1400" b="1" kern="0" dirty="0" smtClean="0"/>
              <a:t>Level Loading</a:t>
            </a:r>
            <a:endParaRPr lang="en-US" sz="1400" kern="0" dirty="0" smtClean="0"/>
          </a:p>
          <a:p>
            <a:r>
              <a:rPr lang="en-US" sz="1400" b="1" kern="0" dirty="0" smtClean="0"/>
              <a:t>Mass Customization</a:t>
            </a:r>
          </a:p>
          <a:p>
            <a:r>
              <a:rPr lang="en-US" sz="1400" b="1" kern="0" dirty="0" smtClean="0">
                <a:solidFill>
                  <a:srgbClr val="FF0000"/>
                </a:solidFill>
              </a:rPr>
              <a:t>Metrics Based Process Mapping</a:t>
            </a:r>
          </a:p>
          <a:p>
            <a:r>
              <a:rPr lang="en-US" sz="1400" b="1" kern="0" dirty="0" smtClean="0"/>
              <a:t>Milk Run</a:t>
            </a:r>
            <a:endParaRPr lang="en-US" sz="1400" kern="0" dirty="0" smtClean="0"/>
          </a:p>
          <a:p>
            <a:r>
              <a:rPr lang="en-US" sz="1400" b="1" kern="0" dirty="0" smtClean="0">
                <a:solidFill>
                  <a:srgbClr val="FF0000"/>
                </a:solidFill>
              </a:rPr>
              <a:t>Mind Maps</a:t>
            </a:r>
            <a:endParaRPr lang="en-US" sz="1400" kern="0" dirty="0" smtClean="0">
              <a:solidFill>
                <a:srgbClr val="FF0000"/>
              </a:solidFill>
            </a:endParaRPr>
          </a:p>
          <a:p>
            <a:r>
              <a:rPr lang="en-US" sz="1400" b="1" kern="0" dirty="0" smtClean="0"/>
              <a:t>One Piece Flow</a:t>
            </a:r>
            <a:endParaRPr lang="en-US" sz="1400" kern="0" dirty="0" smtClean="0"/>
          </a:p>
          <a:p>
            <a:r>
              <a:rPr lang="en-US" sz="1400" b="1" kern="0" dirty="0" smtClean="0"/>
              <a:t>One-Touch Exchange of Dies</a:t>
            </a:r>
          </a:p>
          <a:p>
            <a:r>
              <a:rPr lang="en-US" sz="1400" b="1" kern="0" dirty="0" smtClean="0">
                <a:solidFill>
                  <a:srgbClr val="FF0000"/>
                </a:solidFill>
              </a:rPr>
              <a:t>Pareto Charts</a:t>
            </a:r>
            <a:endParaRPr lang="en-US" sz="1400" kern="0" dirty="0" smtClean="0">
              <a:solidFill>
                <a:srgbClr val="FF0000"/>
              </a:solidFill>
            </a:endParaRPr>
          </a:p>
          <a:p>
            <a:pPr marL="0" indent="0">
              <a:buNone/>
            </a:pPr>
            <a:endParaRPr lang="en-US" sz="1400" kern="0" dirty="0"/>
          </a:p>
        </p:txBody>
      </p:sp>
      <p:sp>
        <p:nvSpPr>
          <p:cNvPr id="6" name="Content Placeholder 2"/>
          <p:cNvSpPr txBox="1">
            <a:spLocks/>
          </p:cNvSpPr>
          <p:nvPr/>
        </p:nvSpPr>
        <p:spPr bwMode="auto">
          <a:xfrm>
            <a:off x="6324600" y="1752600"/>
            <a:ext cx="280684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400" b="1" kern="0" dirty="0"/>
              <a:t>Poke-a-Yoke/Error-proofing</a:t>
            </a:r>
          </a:p>
          <a:p>
            <a:r>
              <a:rPr lang="en-US" sz="1400" b="1" kern="0" dirty="0">
                <a:solidFill>
                  <a:srgbClr val="FF0000"/>
                </a:solidFill>
              </a:rPr>
              <a:t>S&amp;OP</a:t>
            </a:r>
            <a:endParaRPr lang="en-US" sz="1400" kern="0" dirty="0">
              <a:solidFill>
                <a:srgbClr val="FF0000"/>
              </a:solidFill>
            </a:endParaRPr>
          </a:p>
          <a:p>
            <a:r>
              <a:rPr lang="en-US" sz="1400" b="1" kern="0" dirty="0" smtClean="0"/>
              <a:t>Six </a:t>
            </a:r>
            <a:r>
              <a:rPr lang="en-US" sz="1400" b="1" kern="0" dirty="0"/>
              <a:t>Sigma</a:t>
            </a:r>
          </a:p>
          <a:p>
            <a:r>
              <a:rPr lang="en-US" sz="1400" b="1" kern="0" dirty="0">
                <a:solidFill>
                  <a:srgbClr val="FF0000"/>
                </a:solidFill>
              </a:rPr>
              <a:t>SMART Goals</a:t>
            </a:r>
          </a:p>
          <a:p>
            <a:r>
              <a:rPr lang="en-US" sz="1400" b="1" kern="0" dirty="0"/>
              <a:t>Single Minute Exchange of Dies (SMED)</a:t>
            </a:r>
          </a:p>
          <a:p>
            <a:r>
              <a:rPr lang="en-US" sz="1400" b="1" kern="0" dirty="0">
                <a:solidFill>
                  <a:srgbClr val="FF0000"/>
                </a:solidFill>
              </a:rPr>
              <a:t>Spaghetti Diagram</a:t>
            </a:r>
          </a:p>
          <a:p>
            <a:r>
              <a:rPr lang="en-US" sz="1400" b="1" kern="0" dirty="0">
                <a:solidFill>
                  <a:srgbClr val="FF0000"/>
                </a:solidFill>
              </a:rPr>
              <a:t>Standardized Work</a:t>
            </a:r>
          </a:p>
          <a:p>
            <a:r>
              <a:rPr lang="en-US" sz="1400" b="1" kern="0" dirty="0" smtClean="0"/>
              <a:t>Statistical Process Control</a:t>
            </a:r>
            <a:endParaRPr lang="en-US" sz="1400" kern="0" dirty="0" smtClean="0"/>
          </a:p>
          <a:p>
            <a:r>
              <a:rPr lang="en-US" sz="1400" b="1" kern="0" dirty="0" err="1" smtClean="0"/>
              <a:t>Takt</a:t>
            </a:r>
            <a:r>
              <a:rPr lang="en-US" sz="1400" b="1" kern="0" dirty="0" smtClean="0"/>
              <a:t> Time</a:t>
            </a:r>
            <a:endParaRPr lang="en-US" sz="1400" kern="0" dirty="0" smtClean="0"/>
          </a:p>
          <a:p>
            <a:r>
              <a:rPr lang="en-US" sz="1400" b="1" kern="0" dirty="0" smtClean="0">
                <a:solidFill>
                  <a:srgbClr val="FF0000"/>
                </a:solidFill>
              </a:rPr>
              <a:t>Time Study</a:t>
            </a:r>
          </a:p>
          <a:p>
            <a:r>
              <a:rPr lang="en-US" sz="1400" b="1" kern="0" dirty="0" smtClean="0"/>
              <a:t>Total Productive Maintenance</a:t>
            </a:r>
            <a:endParaRPr lang="en-US" sz="1400" kern="0" dirty="0" smtClean="0"/>
          </a:p>
          <a:p>
            <a:r>
              <a:rPr lang="en-US" sz="1400" b="1" kern="0" dirty="0" smtClean="0">
                <a:solidFill>
                  <a:srgbClr val="FF0000"/>
                </a:solidFill>
              </a:rPr>
              <a:t>Value Stream Mapping</a:t>
            </a:r>
            <a:endParaRPr lang="en-US" sz="1400" kern="0" dirty="0" smtClean="0">
              <a:solidFill>
                <a:srgbClr val="FF0000"/>
              </a:solidFill>
            </a:endParaRPr>
          </a:p>
          <a:p>
            <a:r>
              <a:rPr lang="en-US" sz="1400" b="1" kern="0" dirty="0" smtClean="0">
                <a:solidFill>
                  <a:srgbClr val="FF0000"/>
                </a:solidFill>
              </a:rPr>
              <a:t>Visual Cues/Painted Floor</a:t>
            </a:r>
          </a:p>
          <a:p>
            <a:r>
              <a:rPr lang="en-US" sz="1400" b="1" kern="0" dirty="0" smtClean="0">
                <a:solidFill>
                  <a:srgbClr val="FF0000"/>
                </a:solidFill>
              </a:rPr>
              <a:t>Visual Metrics</a:t>
            </a:r>
            <a:endParaRPr lang="en-US" sz="1400" kern="0" dirty="0" smtClean="0">
              <a:solidFill>
                <a:srgbClr val="FF0000"/>
              </a:solidFill>
            </a:endParaRPr>
          </a:p>
          <a:p>
            <a:r>
              <a:rPr lang="en-US" sz="1400" b="1" kern="0" dirty="0" smtClean="0"/>
              <a:t>Visual Status Indicators</a:t>
            </a:r>
            <a:endParaRPr lang="en-US" sz="1400" kern="0" dirty="0" smtClean="0"/>
          </a:p>
          <a:p>
            <a:r>
              <a:rPr lang="en-US" sz="1400" b="1" kern="0" dirty="0" smtClean="0">
                <a:solidFill>
                  <a:srgbClr val="FF0000"/>
                </a:solidFill>
              </a:rPr>
              <a:t>Waste Walk</a:t>
            </a:r>
          </a:p>
          <a:p>
            <a:r>
              <a:rPr lang="en-US" sz="1400" b="1" kern="0" dirty="0" smtClean="0"/>
              <a:t>Zero Quality Control</a:t>
            </a:r>
            <a:endParaRPr lang="en-US" sz="1400" kern="0" dirty="0"/>
          </a:p>
        </p:txBody>
      </p:sp>
    </p:spTree>
    <p:extLst>
      <p:ext uri="{BB962C8B-B14F-4D97-AF65-F5344CB8AC3E}">
        <p14:creationId xmlns:p14="http://schemas.microsoft.com/office/powerpoint/2010/main" val="4026183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I background">
  <a:themeElements>
    <a:clrScheme name="">
      <a:dk1>
        <a:srgbClr val="006600"/>
      </a:dk1>
      <a:lt1>
        <a:srgbClr val="FEED9A"/>
      </a:lt1>
      <a:dk2>
        <a:srgbClr val="336699"/>
      </a:dk2>
      <a:lt2>
        <a:srgbClr val="808080"/>
      </a:lt2>
      <a:accent1>
        <a:srgbClr val="F4C600"/>
      </a:accent1>
      <a:accent2>
        <a:srgbClr val="3333CC"/>
      </a:accent2>
      <a:accent3>
        <a:srgbClr val="FEF4CA"/>
      </a:accent3>
      <a:accent4>
        <a:srgbClr val="005600"/>
      </a:accent4>
      <a:accent5>
        <a:srgbClr val="F8DFAA"/>
      </a:accent5>
      <a:accent6>
        <a:srgbClr val="2D2DB9"/>
      </a:accent6>
      <a:hlink>
        <a:srgbClr val="006600"/>
      </a:hlink>
      <a:folHlink>
        <a:srgbClr val="99663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ESI background</Template>
  <TotalTime>673</TotalTime>
  <Words>2749</Words>
  <Application>Microsoft Office PowerPoint</Application>
  <PresentationFormat>On-screen Show (4:3)</PresentationFormat>
  <Paragraphs>274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ESI background</vt:lpstr>
      <vt:lpstr>LEAN Basics for Offices</vt:lpstr>
      <vt:lpstr>What is “LEAN”?</vt:lpstr>
      <vt:lpstr>What Is Value?</vt:lpstr>
      <vt:lpstr>What Is Waste?</vt:lpstr>
      <vt:lpstr>PowerPoint Presentation</vt:lpstr>
      <vt:lpstr>PowerPoint Presentation</vt:lpstr>
      <vt:lpstr>7 GREEN Wastes</vt:lpstr>
      <vt:lpstr>Lean Tools</vt:lpstr>
      <vt:lpstr>Lean Office Tools</vt:lpstr>
      <vt:lpstr>PowerPoint Presentation</vt:lpstr>
      <vt:lpstr>PowerPoint Presentation</vt:lpstr>
      <vt:lpstr>PowerPoint Presentation</vt:lpstr>
      <vt:lpstr>Selecting a Lean Project</vt:lpstr>
      <vt:lpstr>PowerPoint Presentation</vt:lpstr>
      <vt:lpstr>Questions?</vt:lpstr>
    </vt:vector>
  </TitlesOfParts>
  <Company>DENR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in HWS</dc:title>
  <dc:creator>Angela Barger</dc:creator>
  <cp:lastModifiedBy>Angela Barger</cp:lastModifiedBy>
  <cp:revision>27</cp:revision>
  <cp:lastPrinted>2015-01-13T13:58:17Z</cp:lastPrinted>
  <dcterms:created xsi:type="dcterms:W3CDTF">2015-01-05T22:57:24Z</dcterms:created>
  <dcterms:modified xsi:type="dcterms:W3CDTF">2015-01-13T20:27:46Z</dcterms:modified>
</cp:coreProperties>
</file>