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64" r:id="rId3"/>
    <p:sldId id="265" r:id="rId4"/>
    <p:sldId id="296" r:id="rId5"/>
    <p:sldId id="269" r:id="rId6"/>
    <p:sldId id="277" r:id="rId7"/>
    <p:sldId id="279" r:id="rId8"/>
    <p:sldId id="283" r:id="rId9"/>
    <p:sldId id="278" r:id="rId10"/>
    <p:sldId id="280" r:id="rId11"/>
    <p:sldId id="282" r:id="rId12"/>
    <p:sldId id="295" r:id="rId13"/>
    <p:sldId id="271" r:id="rId14"/>
    <p:sldId id="297" r:id="rId15"/>
    <p:sldId id="285" r:id="rId16"/>
    <p:sldId id="299" r:id="rId17"/>
    <p:sldId id="300" r:id="rId18"/>
    <p:sldId id="29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950" autoAdjust="0"/>
    <p:restoredTop sz="94660"/>
  </p:normalViewPr>
  <p:slideViewPr>
    <p:cSldViewPr>
      <p:cViewPr varScale="1">
        <p:scale>
          <a:sx n="115" d="100"/>
          <a:sy n="115" d="100"/>
        </p:scale>
        <p:origin x="111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189088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302383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76853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92361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275972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210782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385926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234344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418603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104415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A71A6-057C-44F3-9AD4-584B91853FA4}" type="datetimeFigureOut">
              <a:rPr lang="en-US" smtClean="0"/>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38A38D-49FF-449D-9ADB-2FF207EC398A}" type="slidenum">
              <a:rPr lang="en-US" smtClean="0"/>
              <a:t>‹#›</a:t>
            </a:fld>
            <a:endParaRPr lang="en-US" dirty="0"/>
          </a:p>
        </p:txBody>
      </p:sp>
    </p:spTree>
    <p:extLst>
      <p:ext uri="{BB962C8B-B14F-4D97-AF65-F5344CB8AC3E}">
        <p14:creationId xmlns:p14="http://schemas.microsoft.com/office/powerpoint/2010/main" val="74531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A71A6-057C-44F3-9AD4-584B91853FA4}" type="datetimeFigureOut">
              <a:rPr lang="en-US" smtClean="0"/>
              <a:t>5/11/2016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8A38D-49FF-449D-9ADB-2FF207EC398A}" type="slidenum">
              <a:rPr lang="en-US" smtClean="0"/>
              <a:t>‹#›</a:t>
            </a:fld>
            <a:endParaRPr lang="en-US" dirty="0"/>
          </a:p>
        </p:txBody>
      </p:sp>
    </p:spTree>
    <p:extLst>
      <p:ext uri="{BB962C8B-B14F-4D97-AF65-F5344CB8AC3E}">
        <p14:creationId xmlns:p14="http://schemas.microsoft.com/office/powerpoint/2010/main" val="1568414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990600"/>
            <a:ext cx="7795339" cy="2554545"/>
          </a:xfrm>
          <a:prstGeom prst="rect">
            <a:avLst/>
          </a:prstGeom>
          <a:noFill/>
        </p:spPr>
        <p:txBody>
          <a:bodyPr wrap="none" rtlCol="0">
            <a:spAutoFit/>
          </a:bodyPr>
          <a:lstStyle/>
          <a:p>
            <a:pPr algn="ctr"/>
            <a:r>
              <a:rPr lang="en-US" sz="8000" dirty="0" smtClean="0"/>
              <a:t>ENVIRONMENTAL </a:t>
            </a:r>
          </a:p>
          <a:p>
            <a:pPr algn="ctr"/>
            <a:r>
              <a:rPr lang="en-US" sz="8000" dirty="0" smtClean="0"/>
              <a:t>SUCCESSES</a:t>
            </a:r>
            <a:endParaRPr lang="en-US" sz="80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1675" y="4572000"/>
            <a:ext cx="5200650" cy="186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14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71836"/>
            <a:ext cx="15716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093" y="1078354"/>
            <a:ext cx="3967355" cy="283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5144" y="4114800"/>
            <a:ext cx="8706678" cy="2308324"/>
          </a:xfrm>
          <a:prstGeom prst="rect">
            <a:avLst/>
          </a:prstGeom>
          <a:noFill/>
        </p:spPr>
        <p:txBody>
          <a:bodyPr wrap="none" rtlCol="0">
            <a:spAutoFit/>
          </a:bodyPr>
          <a:lstStyle/>
          <a:p>
            <a:pPr algn="ctr"/>
            <a:r>
              <a:rPr lang="en-US" sz="2400" dirty="0" smtClean="0"/>
              <a:t>We partnered with Terra Cycle in 2012 for a first of its kind in the US</a:t>
            </a:r>
          </a:p>
          <a:p>
            <a:pPr algn="ctr"/>
            <a:r>
              <a:rPr lang="en-US" sz="2400" dirty="0"/>
              <a:t>c</a:t>
            </a:r>
            <a:r>
              <a:rPr lang="en-US" sz="2400" dirty="0" smtClean="0"/>
              <a:t>igarette butt recycling program. This program lets consumers/</a:t>
            </a:r>
          </a:p>
          <a:p>
            <a:pPr algn="ctr"/>
            <a:r>
              <a:rPr lang="en-US" sz="2400" dirty="0"/>
              <a:t>r</a:t>
            </a:r>
            <a:r>
              <a:rPr lang="en-US" sz="2400" dirty="0" smtClean="0"/>
              <a:t>ecyclers collect butts and mail them in for credits they can have </a:t>
            </a:r>
          </a:p>
          <a:p>
            <a:pPr algn="ctr"/>
            <a:r>
              <a:rPr lang="en-US" sz="2400" dirty="0"/>
              <a:t>d</a:t>
            </a:r>
            <a:r>
              <a:rPr lang="en-US" sz="2400" dirty="0" smtClean="0"/>
              <a:t>onated to charities. Terra Cycle “up-cycles” the butts collected into </a:t>
            </a:r>
          </a:p>
          <a:p>
            <a:pPr algn="ctr"/>
            <a:r>
              <a:rPr lang="en-US" sz="2400" dirty="0"/>
              <a:t>p</a:t>
            </a:r>
            <a:r>
              <a:rPr lang="en-US" sz="2400" dirty="0" smtClean="0"/>
              <a:t>lastic pellets that are used to make plastic pallets and plastic</a:t>
            </a:r>
          </a:p>
          <a:p>
            <a:pPr algn="ctr"/>
            <a:r>
              <a:rPr lang="en-US" sz="2400" dirty="0" smtClean="0"/>
              <a:t>Lawn furniture.</a:t>
            </a:r>
          </a:p>
        </p:txBody>
      </p:sp>
    </p:spTree>
    <p:extLst>
      <p:ext uri="{BB962C8B-B14F-4D97-AF65-F5344CB8AC3E}">
        <p14:creationId xmlns:p14="http://schemas.microsoft.com/office/powerpoint/2010/main" val="506968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ttp://t2.gstatic.com/images?q=tbn:ANd9GcR5AYEJPDGP1QdoBouezD_rFdopi64JOJ1LZUXvdYS_JYiJInO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71600"/>
            <a:ext cx="2667000" cy="34347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sp>
        <p:nvSpPr>
          <p:cNvPr id="2" name="TextBox 1"/>
          <p:cNvSpPr txBox="1"/>
          <p:nvPr/>
        </p:nvSpPr>
        <p:spPr>
          <a:xfrm>
            <a:off x="300831" y="4953000"/>
            <a:ext cx="8995569" cy="1569660"/>
          </a:xfrm>
          <a:prstGeom prst="rect">
            <a:avLst/>
          </a:prstGeom>
          <a:noFill/>
        </p:spPr>
        <p:txBody>
          <a:bodyPr wrap="square" rtlCol="0">
            <a:spAutoFit/>
          </a:bodyPr>
          <a:lstStyle/>
          <a:p>
            <a:pPr algn="ctr"/>
            <a:r>
              <a:rPr lang="en-US" sz="3200" dirty="0" smtClean="0"/>
              <a:t>Landfill Free Manufacturing Process  January 2013. </a:t>
            </a:r>
            <a:r>
              <a:rPr lang="en-US" sz="3200" u="sng" dirty="0" smtClean="0"/>
              <a:t>On Oct. 30, 2013 SFNTC Oxford went 100% Landfill free. </a:t>
            </a:r>
            <a:endParaRPr lang="en-US" sz="3200" u="sng" dirty="0"/>
          </a:p>
        </p:txBody>
      </p:sp>
    </p:spTree>
    <p:extLst>
      <p:ext uri="{BB962C8B-B14F-4D97-AF65-F5344CB8AC3E}">
        <p14:creationId xmlns:p14="http://schemas.microsoft.com/office/powerpoint/2010/main" val="2970604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30979" y="458720"/>
            <a:ext cx="5415009" cy="584775"/>
          </a:xfrm>
          <a:prstGeom prst="rect">
            <a:avLst/>
          </a:prstGeom>
          <a:noFill/>
        </p:spPr>
        <p:txBody>
          <a:bodyPr wrap="none" rtlCol="0">
            <a:spAutoFit/>
          </a:bodyPr>
          <a:lstStyle/>
          <a:p>
            <a:pPr algn="ctr"/>
            <a:r>
              <a:rPr lang="en-US" sz="3200" b="1" dirty="0" smtClean="0"/>
              <a:t>SFNTC Wildlife Habitat Project </a:t>
            </a:r>
            <a:endParaRPr lang="en-US" sz="3200" b="1" dirty="0"/>
          </a:p>
        </p:txBody>
      </p:sp>
      <p:sp>
        <p:nvSpPr>
          <p:cNvPr id="4" name="TextBox 3"/>
          <p:cNvSpPr txBox="1"/>
          <p:nvPr/>
        </p:nvSpPr>
        <p:spPr>
          <a:xfrm>
            <a:off x="0" y="4876800"/>
            <a:ext cx="9144000" cy="1815882"/>
          </a:xfrm>
          <a:prstGeom prst="rect">
            <a:avLst/>
          </a:prstGeom>
          <a:noFill/>
        </p:spPr>
        <p:txBody>
          <a:bodyPr wrap="square" rtlCol="0">
            <a:spAutoFit/>
          </a:bodyPr>
          <a:lstStyle/>
          <a:p>
            <a:pPr algn="ctr"/>
            <a:r>
              <a:rPr lang="en-US" sz="2800" dirty="0" smtClean="0"/>
              <a:t>In 2013 we planted our first Wildlife Habitat Area. We increased field boarders and planted Buckwheat and Sunflowers for seed and cover. This area has been replanted for 2015 with Sunflowers, Lespedeza and Native Grasses.    </a:t>
            </a:r>
          </a:p>
        </p:txBody>
      </p:sp>
      <p:pic>
        <p:nvPicPr>
          <p:cNvPr id="1026" name="Picture 2" descr="C:\Users\morganj2\AppData\Local\Microsoft\Windows\Temporary Internet Files\Content.Outlook\8UXGHTHT\7x5sunflower6949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52600"/>
            <a:ext cx="427445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Wildlife project\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752600"/>
            <a:ext cx="39624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7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sp>
        <p:nvSpPr>
          <p:cNvPr id="4" name="TextBox 3"/>
          <p:cNvSpPr txBox="1"/>
          <p:nvPr/>
        </p:nvSpPr>
        <p:spPr>
          <a:xfrm>
            <a:off x="0" y="4876800"/>
            <a:ext cx="9144000" cy="1384995"/>
          </a:xfrm>
          <a:prstGeom prst="rect">
            <a:avLst/>
          </a:prstGeom>
          <a:noFill/>
        </p:spPr>
        <p:txBody>
          <a:bodyPr wrap="square" rtlCol="0">
            <a:spAutoFit/>
          </a:bodyPr>
          <a:lstStyle/>
          <a:p>
            <a:pPr algn="ctr"/>
            <a:r>
              <a:rPr lang="en-US" sz="2800" dirty="0" smtClean="0"/>
              <a:t>On Nov. 20, 2013-Oxford was recognized as a full Steward by the N.C. Environmental Stewardship Initiative. This is Highest Environmental Award in the State of North Carolina.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332" y="1431131"/>
            <a:ext cx="4727336" cy="314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71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2771" y="1020204"/>
            <a:ext cx="5116209" cy="584775"/>
          </a:xfrm>
          <a:prstGeom prst="rect">
            <a:avLst/>
          </a:prstGeom>
          <a:noFill/>
        </p:spPr>
        <p:txBody>
          <a:bodyPr wrap="none" rtlCol="0">
            <a:spAutoFit/>
          </a:bodyPr>
          <a:lstStyle/>
          <a:p>
            <a:r>
              <a:rPr lang="en-US" sz="3200" dirty="0" smtClean="0">
                <a:solidFill>
                  <a:prstClr val="black"/>
                </a:solidFill>
              </a:rPr>
              <a:t>Real Time Energy Dashboards</a:t>
            </a:r>
            <a:endParaRPr lang="en-US" sz="3200"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19942"/>
            <a:ext cx="4532539" cy="184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75313"/>
            <a:ext cx="4419601" cy="25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364514"/>
            <a:ext cx="9285555" cy="523220"/>
          </a:xfrm>
          <a:prstGeom prst="rect">
            <a:avLst/>
          </a:prstGeom>
          <a:noFill/>
        </p:spPr>
        <p:txBody>
          <a:bodyPr wrap="none" rtlCol="0">
            <a:spAutoFit/>
          </a:bodyPr>
          <a:lstStyle/>
          <a:p>
            <a:r>
              <a:rPr lang="en-US" sz="2800" dirty="0" smtClean="0">
                <a:solidFill>
                  <a:prstClr val="black"/>
                </a:solidFill>
              </a:rPr>
              <a:t>Measuring inputs to determine targeted reduction strategies...</a:t>
            </a:r>
            <a:endParaRPr lang="en-US" sz="2800" dirty="0">
              <a:solidFill>
                <a:prstClr val="black"/>
              </a:solidFill>
            </a:endParaRPr>
          </a:p>
        </p:txBody>
      </p:sp>
    </p:spTree>
    <p:extLst>
      <p:ext uri="{BB962C8B-B14F-4D97-AF65-F5344CB8AC3E}">
        <p14:creationId xmlns:p14="http://schemas.microsoft.com/office/powerpoint/2010/main" val="1660244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685800"/>
            <a:ext cx="7696200" cy="830997"/>
          </a:xfrm>
          <a:prstGeom prst="rect">
            <a:avLst/>
          </a:prstGeom>
          <a:noFill/>
        </p:spPr>
        <p:txBody>
          <a:bodyPr wrap="square" rtlCol="0">
            <a:spAutoFit/>
          </a:bodyPr>
          <a:lstStyle/>
          <a:p>
            <a:pPr algn="ctr"/>
            <a:r>
              <a:rPr lang="en-US" sz="4800" dirty="0" smtClean="0"/>
              <a:t>Certified  ISO 50001 </a:t>
            </a:r>
            <a:endParaRPr lang="en-US" sz="4800" dirty="0"/>
          </a:p>
        </p:txBody>
      </p:sp>
      <p:sp>
        <p:nvSpPr>
          <p:cNvPr id="3" name="TextBox 2"/>
          <p:cNvSpPr txBox="1"/>
          <p:nvPr/>
        </p:nvSpPr>
        <p:spPr>
          <a:xfrm>
            <a:off x="457200" y="1686580"/>
            <a:ext cx="5742726" cy="523220"/>
          </a:xfrm>
          <a:prstGeom prst="rect">
            <a:avLst/>
          </a:prstGeom>
          <a:noFill/>
        </p:spPr>
        <p:txBody>
          <a:bodyPr wrap="none" rtlCol="0">
            <a:spAutoFit/>
          </a:bodyPr>
          <a:lstStyle/>
          <a:p>
            <a:r>
              <a:rPr lang="en-US" sz="2800" u="sng" dirty="0" smtClean="0"/>
              <a:t>EnMS or Energy Management System:</a:t>
            </a:r>
            <a:endParaRPr lang="en-US" sz="2800" u="sng" dirty="0"/>
          </a:p>
        </p:txBody>
      </p:sp>
      <p:sp>
        <p:nvSpPr>
          <p:cNvPr id="4" name="TextBox 3"/>
          <p:cNvSpPr txBox="1"/>
          <p:nvPr/>
        </p:nvSpPr>
        <p:spPr>
          <a:xfrm>
            <a:off x="304800" y="2667000"/>
            <a:ext cx="8458200" cy="1200329"/>
          </a:xfrm>
          <a:prstGeom prst="rect">
            <a:avLst/>
          </a:prstGeom>
          <a:noFill/>
        </p:spPr>
        <p:txBody>
          <a:bodyPr wrap="square" rtlCol="0">
            <a:spAutoFit/>
          </a:bodyPr>
          <a:lstStyle/>
          <a:p>
            <a:pPr algn="ctr"/>
            <a:r>
              <a:rPr lang="en-US" sz="3600" dirty="0" smtClean="0"/>
              <a:t>Our Energy Management System was </a:t>
            </a:r>
          </a:p>
          <a:p>
            <a:pPr algn="ctr"/>
            <a:r>
              <a:rPr lang="en-US" sz="3600" dirty="0" smtClean="0"/>
              <a:t>certified October 2014</a:t>
            </a:r>
            <a:endParaRPr lang="en-US" sz="3600"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5638800"/>
            <a:ext cx="5724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36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51420" y="381000"/>
            <a:ext cx="441146" cy="769441"/>
          </a:xfrm>
          <a:prstGeom prst="rect">
            <a:avLst/>
          </a:prstGeom>
          <a:noFill/>
        </p:spPr>
        <p:txBody>
          <a:bodyPr wrap="none" rtlCol="0">
            <a:spAutoFit/>
          </a:bodyPr>
          <a:lstStyle/>
          <a:p>
            <a:pPr algn="ctr"/>
            <a:r>
              <a:rPr lang="en-US" sz="4400" b="1" dirty="0" smtClean="0"/>
              <a:t>  </a:t>
            </a:r>
            <a:endParaRPr lang="en-US" sz="4400" b="1" dirty="0"/>
          </a:p>
        </p:txBody>
      </p:sp>
      <p:sp>
        <p:nvSpPr>
          <p:cNvPr id="4" name="TextBox 3"/>
          <p:cNvSpPr txBox="1"/>
          <p:nvPr/>
        </p:nvSpPr>
        <p:spPr>
          <a:xfrm>
            <a:off x="0" y="1600200"/>
            <a:ext cx="9144000" cy="4524315"/>
          </a:xfrm>
          <a:prstGeom prst="rect">
            <a:avLst/>
          </a:prstGeom>
          <a:noFill/>
        </p:spPr>
        <p:txBody>
          <a:bodyPr wrap="square" rtlCol="0">
            <a:spAutoFit/>
          </a:bodyPr>
          <a:lstStyle/>
          <a:p>
            <a:pPr marL="457200" indent="-457200">
              <a:buAutoNum type="arabicPeriod"/>
            </a:pPr>
            <a:r>
              <a:rPr lang="en-US" sz="2400" b="1" u="sng" dirty="0" smtClean="0"/>
              <a:t>Sustainable</a:t>
            </a:r>
            <a:r>
              <a:rPr lang="en-US" sz="2400" dirty="0" smtClean="0"/>
              <a:t>- Our certified ISO 14001 Environmental Management System and the earning the Highest Environmental Recognition for the State of N.C. </a:t>
            </a:r>
          </a:p>
          <a:p>
            <a:pPr marL="457200" indent="-457200">
              <a:buAutoNum type="arabicPeriod" startAt="2"/>
            </a:pPr>
            <a:r>
              <a:rPr lang="en-US" sz="2400" b="1" u="sng" dirty="0" smtClean="0"/>
              <a:t>Efficient</a:t>
            </a:r>
            <a:r>
              <a:rPr lang="en-US" sz="2400" dirty="0" smtClean="0"/>
              <a:t>- Our certified ISO 50001 Energy Management System, our Energy Monitoring Equipment and Energy Performance Indicators all  show we are continually improving. </a:t>
            </a:r>
          </a:p>
          <a:p>
            <a:pPr marL="457200" indent="-457200">
              <a:buAutoNum type="arabicPeriod" startAt="2"/>
            </a:pPr>
            <a:r>
              <a:rPr lang="en-US" sz="2400" b="1" u="sng" dirty="0" smtClean="0"/>
              <a:t>Highest Quality All Natural Tobacco Products- </a:t>
            </a:r>
            <a:r>
              <a:rPr lang="en-US" sz="2400" dirty="0" smtClean="0"/>
              <a:t> We only use the highest quality tobacco leaf and every delivery is sampled and tested. Our Menthol is certified Organic and our Organic products use a vegetable base glue, not synthetic.     </a:t>
            </a:r>
          </a:p>
          <a:p>
            <a:pPr marL="457200" indent="-457200">
              <a:buAutoNum type="arabicPeriod" startAt="2"/>
            </a:pPr>
            <a:endParaRPr lang="en-US" sz="2400" dirty="0" smtClean="0"/>
          </a:p>
          <a:p>
            <a:pPr algn="ctr"/>
            <a:r>
              <a:rPr lang="en-US" sz="2400" dirty="0"/>
              <a:t> </a:t>
            </a:r>
            <a:r>
              <a:rPr lang="en-US" sz="2400" dirty="0" smtClean="0"/>
              <a:t>    </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4419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405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27909" y="381000"/>
            <a:ext cx="5288179" cy="769441"/>
          </a:xfrm>
          <a:prstGeom prst="rect">
            <a:avLst/>
          </a:prstGeom>
          <a:noFill/>
        </p:spPr>
        <p:txBody>
          <a:bodyPr wrap="none" rtlCol="0">
            <a:spAutoFit/>
          </a:bodyPr>
          <a:lstStyle/>
          <a:p>
            <a:pPr algn="ctr"/>
            <a:r>
              <a:rPr lang="en-US" sz="4400" b="1" dirty="0" smtClean="0"/>
              <a:t>Some 2015 Numbers  </a:t>
            </a:r>
            <a:endParaRPr lang="en-US" sz="4400" b="1" dirty="0"/>
          </a:p>
        </p:txBody>
      </p:sp>
      <p:sp>
        <p:nvSpPr>
          <p:cNvPr id="3" name="TextBox 2"/>
          <p:cNvSpPr txBox="1"/>
          <p:nvPr/>
        </p:nvSpPr>
        <p:spPr>
          <a:xfrm>
            <a:off x="170603" y="1524000"/>
            <a:ext cx="8802794" cy="4154984"/>
          </a:xfrm>
          <a:prstGeom prst="rect">
            <a:avLst/>
          </a:prstGeom>
          <a:noFill/>
        </p:spPr>
        <p:txBody>
          <a:bodyPr wrap="none" rtlCol="0">
            <a:spAutoFit/>
          </a:bodyPr>
          <a:lstStyle/>
          <a:p>
            <a:r>
              <a:rPr lang="en-US" dirty="0" smtClean="0"/>
              <a:t> </a:t>
            </a:r>
            <a:r>
              <a:rPr lang="en-US" sz="2400" dirty="0" smtClean="0"/>
              <a:t>1. Over a </a:t>
            </a:r>
            <a:r>
              <a:rPr lang="en-US" sz="2400" b="1" u="sng" dirty="0" smtClean="0"/>
              <a:t>million pounds</a:t>
            </a:r>
            <a:r>
              <a:rPr lang="en-US" sz="2400" dirty="0" smtClean="0"/>
              <a:t> recycled from SFNTC.</a:t>
            </a:r>
          </a:p>
          <a:p>
            <a:endParaRPr lang="en-US" sz="2400" dirty="0" smtClean="0"/>
          </a:p>
          <a:p>
            <a:r>
              <a:rPr lang="en-US" sz="2400" dirty="0" smtClean="0"/>
              <a:t> 2.   </a:t>
            </a:r>
            <a:r>
              <a:rPr lang="en-US" sz="2400" b="1" u="sng" dirty="0" smtClean="0"/>
              <a:t>382.69 tons</a:t>
            </a:r>
            <a:r>
              <a:rPr lang="en-US" sz="2400" dirty="0" smtClean="0"/>
              <a:t> of tobacco dust was composted instead of landfilled.</a:t>
            </a:r>
          </a:p>
          <a:p>
            <a:pPr marL="342900" indent="-342900">
              <a:buAutoNum type="arabicPeriod"/>
            </a:pPr>
            <a:endParaRPr lang="en-US" sz="2400" dirty="0" smtClean="0"/>
          </a:p>
          <a:p>
            <a:r>
              <a:rPr lang="en-US" sz="2400" dirty="0" smtClean="0"/>
              <a:t> 3. We </a:t>
            </a:r>
            <a:r>
              <a:rPr lang="en-US" sz="2400" dirty="0"/>
              <a:t>paid to have </a:t>
            </a:r>
            <a:r>
              <a:rPr lang="en-US" sz="2400" b="1" u="sng" dirty="0"/>
              <a:t>8.7 million</a:t>
            </a:r>
            <a:r>
              <a:rPr lang="en-US" sz="2400" dirty="0"/>
              <a:t> kwh of wind energy produced and </a:t>
            </a:r>
          </a:p>
          <a:p>
            <a:r>
              <a:rPr lang="en-US" sz="2400" dirty="0"/>
              <a:t> </a:t>
            </a:r>
            <a:r>
              <a:rPr lang="en-US" sz="2400" dirty="0" smtClean="0"/>
              <a:t>    put </a:t>
            </a:r>
            <a:r>
              <a:rPr lang="en-US" sz="2400" dirty="0"/>
              <a:t>back on the grid in Mew Mexico.</a:t>
            </a:r>
          </a:p>
          <a:p>
            <a:endParaRPr lang="en-US" sz="2400" dirty="0" smtClean="0"/>
          </a:p>
          <a:p>
            <a:r>
              <a:rPr lang="en-US" sz="2400" dirty="0" smtClean="0"/>
              <a:t> 4.  We off set </a:t>
            </a:r>
            <a:r>
              <a:rPr lang="en-US" sz="2400" b="1" u="sng" dirty="0" smtClean="0"/>
              <a:t>4523 MtC02</a:t>
            </a:r>
            <a:r>
              <a:rPr lang="en-US" sz="2400" dirty="0" smtClean="0"/>
              <a:t> with tree replacement initiatives in N.C.</a:t>
            </a:r>
          </a:p>
          <a:p>
            <a:endParaRPr lang="en-US" sz="2400" dirty="0" smtClean="0"/>
          </a:p>
          <a:p>
            <a:r>
              <a:rPr lang="en-US" sz="2400" dirty="0"/>
              <a:t> </a:t>
            </a:r>
            <a:r>
              <a:rPr lang="en-US" sz="2400" dirty="0" smtClean="0"/>
              <a:t>5. </a:t>
            </a:r>
            <a:r>
              <a:rPr lang="en-US" sz="2400" b="1" u="sng" dirty="0" smtClean="0"/>
              <a:t>23 percent </a:t>
            </a:r>
            <a:r>
              <a:rPr lang="en-US" sz="2400" dirty="0" smtClean="0"/>
              <a:t>efficiency gains in BTUs needed to produce products in</a:t>
            </a:r>
          </a:p>
          <a:p>
            <a:r>
              <a:rPr lang="en-US" sz="2400" dirty="0"/>
              <a:t> </a:t>
            </a:r>
            <a:r>
              <a:rPr lang="en-US" sz="2400" dirty="0" smtClean="0"/>
              <a:t>    2015 compared to 2013.</a:t>
            </a:r>
          </a:p>
        </p:txBody>
      </p:sp>
    </p:spTree>
    <p:extLst>
      <p:ext uri="{BB962C8B-B14F-4D97-AF65-F5344CB8AC3E}">
        <p14:creationId xmlns:p14="http://schemas.microsoft.com/office/powerpoint/2010/main" val="579302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7548" y="2257961"/>
            <a:ext cx="6753452" cy="1323439"/>
          </a:xfrm>
          <a:prstGeom prst="rect">
            <a:avLst/>
          </a:prstGeom>
          <a:noFill/>
        </p:spPr>
        <p:txBody>
          <a:bodyPr wrap="none" rtlCol="0">
            <a:spAutoFit/>
          </a:bodyPr>
          <a:lstStyle/>
          <a:p>
            <a:r>
              <a:rPr lang="en-US" sz="8000" dirty="0" smtClean="0"/>
              <a:t>Questions?????</a:t>
            </a:r>
            <a:endParaRPr lang="en-US" sz="8000" dirty="0"/>
          </a:p>
        </p:txBody>
      </p:sp>
    </p:spTree>
    <p:extLst>
      <p:ext uri="{BB962C8B-B14F-4D97-AF65-F5344CB8AC3E}">
        <p14:creationId xmlns:p14="http://schemas.microsoft.com/office/powerpoint/2010/main" val="275707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81" y="381000"/>
            <a:ext cx="65103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738" y="1219200"/>
            <a:ext cx="5724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2097087"/>
            <a:ext cx="8467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8138" y="4343400"/>
            <a:ext cx="8685070" cy="615553"/>
          </a:xfrm>
          <a:prstGeom prst="rect">
            <a:avLst/>
          </a:prstGeom>
          <a:noFill/>
        </p:spPr>
        <p:txBody>
          <a:bodyPr wrap="none" rtlCol="0">
            <a:spAutoFit/>
          </a:bodyPr>
          <a:lstStyle/>
          <a:p>
            <a:r>
              <a:rPr lang="en-US" b="1" dirty="0" smtClean="0"/>
              <a:t>WORK		</a:t>
            </a:r>
            <a:r>
              <a:rPr lang="en-US" sz="1600" b="1" dirty="0" smtClean="0"/>
              <a:t>Our people processes, quality checks, equipment and innovations provide the </a:t>
            </a:r>
          </a:p>
          <a:p>
            <a:r>
              <a:rPr lang="en-US" sz="1600" b="1" dirty="0"/>
              <a:t>	</a:t>
            </a:r>
            <a:r>
              <a:rPr lang="en-US" sz="1600" b="1" dirty="0" smtClean="0"/>
              <a:t>	means by which our </a:t>
            </a:r>
            <a:r>
              <a:rPr lang="en-US" sz="1600" b="1" dirty="0"/>
              <a:t>superior products are produced</a:t>
            </a:r>
            <a:r>
              <a:rPr lang="en-US" sz="1600" b="1" dirty="0" smtClean="0"/>
              <a:t>.</a:t>
            </a:r>
            <a:endParaRPr lang="en-US" sz="1600" b="1" dirty="0"/>
          </a:p>
        </p:txBody>
      </p:sp>
      <p:sp>
        <p:nvSpPr>
          <p:cNvPr id="14" name="TextBox 13"/>
          <p:cNvSpPr txBox="1"/>
          <p:nvPr/>
        </p:nvSpPr>
        <p:spPr>
          <a:xfrm>
            <a:off x="304800" y="5029200"/>
            <a:ext cx="8230586" cy="615553"/>
          </a:xfrm>
          <a:prstGeom prst="rect">
            <a:avLst/>
          </a:prstGeom>
          <a:noFill/>
        </p:spPr>
        <p:txBody>
          <a:bodyPr wrap="none" rtlCol="0">
            <a:spAutoFit/>
          </a:bodyPr>
          <a:lstStyle/>
          <a:p>
            <a:r>
              <a:rPr lang="en-US" b="1" dirty="0" smtClean="0"/>
              <a:t>ENVIRONMENT	</a:t>
            </a:r>
            <a:r>
              <a:rPr lang="en-US" sz="1600" b="1" dirty="0" smtClean="0"/>
              <a:t>The conscientiousness of our people drives our cleanliness, sustainability</a:t>
            </a:r>
          </a:p>
          <a:p>
            <a:r>
              <a:rPr lang="en-US" sz="1600" b="1" dirty="0"/>
              <a:t>	</a:t>
            </a:r>
            <a:r>
              <a:rPr lang="en-US" sz="1600" b="1" dirty="0" smtClean="0"/>
              <a:t>	 and the overall quality </a:t>
            </a:r>
            <a:r>
              <a:rPr lang="en-US" sz="1600" b="1" dirty="0"/>
              <a:t>of our environment</a:t>
            </a:r>
            <a:r>
              <a:rPr lang="en-US" sz="1600" b="1" dirty="0" smtClean="0"/>
              <a:t>.</a:t>
            </a:r>
            <a:endParaRPr lang="en-US" sz="1600" b="1" dirty="0"/>
          </a:p>
        </p:txBody>
      </p:sp>
      <p:sp>
        <p:nvSpPr>
          <p:cNvPr id="15" name="TextBox 14"/>
          <p:cNvSpPr txBox="1"/>
          <p:nvPr/>
        </p:nvSpPr>
        <p:spPr>
          <a:xfrm>
            <a:off x="302825" y="5715000"/>
            <a:ext cx="8346709" cy="861774"/>
          </a:xfrm>
          <a:prstGeom prst="rect">
            <a:avLst/>
          </a:prstGeom>
          <a:noFill/>
        </p:spPr>
        <p:txBody>
          <a:bodyPr wrap="none" rtlCol="0">
            <a:spAutoFit/>
          </a:bodyPr>
          <a:lstStyle/>
          <a:p>
            <a:r>
              <a:rPr lang="en-US" b="1" dirty="0" smtClean="0"/>
              <a:t>RELATIONSHIPS	</a:t>
            </a:r>
            <a:r>
              <a:rPr lang="en-US" sz="1600" b="1" dirty="0" smtClean="0"/>
              <a:t>The quality of our established internal and external relationships with our </a:t>
            </a:r>
          </a:p>
          <a:p>
            <a:r>
              <a:rPr lang="en-US" sz="1600" b="1" dirty="0"/>
              <a:t>	</a:t>
            </a:r>
            <a:r>
              <a:rPr lang="en-US" sz="1600" b="1" dirty="0" smtClean="0"/>
              <a:t>	employees, vendors </a:t>
            </a:r>
            <a:r>
              <a:rPr lang="en-US" sz="1600" b="1" dirty="0"/>
              <a:t>and suppliers contribute to the success </a:t>
            </a:r>
            <a:endParaRPr lang="en-US" sz="1600" b="1" dirty="0" smtClean="0"/>
          </a:p>
          <a:p>
            <a:r>
              <a:rPr lang="en-US" sz="1600" b="1" dirty="0"/>
              <a:t>	</a:t>
            </a:r>
            <a:r>
              <a:rPr lang="en-US" sz="1600" b="1" dirty="0" smtClean="0"/>
              <a:t>	of our organization and our products.</a:t>
            </a:r>
            <a:endParaRPr lang="en-US" sz="1600" b="1" dirty="0"/>
          </a:p>
        </p:txBody>
      </p:sp>
      <p:sp>
        <p:nvSpPr>
          <p:cNvPr id="11" name="TextBox 10"/>
          <p:cNvSpPr txBox="1"/>
          <p:nvPr/>
        </p:nvSpPr>
        <p:spPr>
          <a:xfrm>
            <a:off x="304800" y="2611244"/>
            <a:ext cx="8669425" cy="861774"/>
          </a:xfrm>
          <a:prstGeom prst="rect">
            <a:avLst/>
          </a:prstGeom>
          <a:noFill/>
        </p:spPr>
        <p:txBody>
          <a:bodyPr wrap="none" rtlCol="0">
            <a:spAutoFit/>
          </a:bodyPr>
          <a:lstStyle/>
          <a:p>
            <a:r>
              <a:rPr lang="en-US" b="1" dirty="0" smtClean="0"/>
              <a:t>PRODUCT	</a:t>
            </a:r>
            <a:r>
              <a:rPr lang="en-US" sz="1600" b="1" dirty="0" smtClean="0"/>
              <a:t>SFNTC prides itself on manufacturing the best additive-free cigarette in the </a:t>
            </a:r>
          </a:p>
          <a:p>
            <a:r>
              <a:rPr lang="en-US" sz="1600" b="1" dirty="0"/>
              <a:t>	</a:t>
            </a:r>
            <a:r>
              <a:rPr lang="en-US" sz="1600" b="1" dirty="0" smtClean="0"/>
              <a:t>	world. Our high standards, as well as the quality of our tobacco and materials,</a:t>
            </a:r>
          </a:p>
          <a:p>
            <a:r>
              <a:rPr lang="en-US" sz="1600" b="1" dirty="0"/>
              <a:t>	</a:t>
            </a:r>
            <a:r>
              <a:rPr lang="en-US" sz="1600" b="1" dirty="0" smtClean="0"/>
              <a:t>	contribute to the success of our brand.</a:t>
            </a:r>
            <a:endParaRPr lang="en-US" sz="1600" b="1" dirty="0"/>
          </a:p>
        </p:txBody>
      </p:sp>
      <p:sp>
        <p:nvSpPr>
          <p:cNvPr id="12" name="TextBox 11"/>
          <p:cNvSpPr txBox="1"/>
          <p:nvPr/>
        </p:nvSpPr>
        <p:spPr>
          <a:xfrm>
            <a:off x="284896" y="3485441"/>
            <a:ext cx="8574207" cy="861774"/>
          </a:xfrm>
          <a:prstGeom prst="rect">
            <a:avLst/>
          </a:prstGeom>
          <a:noFill/>
        </p:spPr>
        <p:txBody>
          <a:bodyPr wrap="none" rtlCol="0">
            <a:spAutoFit/>
          </a:bodyPr>
          <a:lstStyle/>
          <a:p>
            <a:r>
              <a:rPr lang="en-US" b="1" dirty="0" smtClean="0"/>
              <a:t>ORGANIZATION	</a:t>
            </a:r>
            <a:r>
              <a:rPr lang="en-US" sz="1600" b="1" dirty="0" smtClean="0"/>
              <a:t>Our people and resources produce and support the production of our quality</a:t>
            </a:r>
          </a:p>
          <a:p>
            <a:r>
              <a:rPr lang="en-US" sz="1600" b="1" dirty="0"/>
              <a:t>	</a:t>
            </a:r>
            <a:r>
              <a:rPr lang="en-US" sz="1600" b="1" dirty="0" smtClean="0"/>
              <a:t>	products. The success of our products depends upon the quality of </a:t>
            </a:r>
          </a:p>
          <a:p>
            <a:r>
              <a:rPr lang="en-US" sz="1600" b="1" dirty="0"/>
              <a:t>	</a:t>
            </a:r>
            <a:r>
              <a:rPr lang="en-US" sz="1600" b="1" dirty="0" smtClean="0"/>
              <a:t>	organization.</a:t>
            </a:r>
            <a:endParaRPr lang="en-US" sz="1600" b="1" dirty="0"/>
          </a:p>
        </p:txBody>
      </p:sp>
    </p:spTree>
    <p:extLst>
      <p:ext uri="{BB962C8B-B14F-4D97-AF65-F5344CB8AC3E}">
        <p14:creationId xmlns:p14="http://schemas.microsoft.com/office/powerpoint/2010/main" val="680628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7983" y="381000"/>
            <a:ext cx="8508035" cy="769441"/>
          </a:xfrm>
          <a:prstGeom prst="rect">
            <a:avLst/>
          </a:prstGeom>
          <a:noFill/>
        </p:spPr>
        <p:txBody>
          <a:bodyPr wrap="none" rtlCol="0">
            <a:spAutoFit/>
          </a:bodyPr>
          <a:lstStyle/>
          <a:p>
            <a:pPr algn="ctr"/>
            <a:r>
              <a:rPr lang="en-US" sz="4400" b="1" dirty="0" smtClean="0"/>
              <a:t>What Makes our Product Different  </a:t>
            </a:r>
            <a:endParaRPr lang="en-US" sz="4400" b="1" dirty="0"/>
          </a:p>
        </p:txBody>
      </p:sp>
      <p:sp>
        <p:nvSpPr>
          <p:cNvPr id="4" name="TextBox 3"/>
          <p:cNvSpPr txBox="1"/>
          <p:nvPr/>
        </p:nvSpPr>
        <p:spPr>
          <a:xfrm>
            <a:off x="0" y="1600200"/>
            <a:ext cx="9144000" cy="4893647"/>
          </a:xfrm>
          <a:prstGeom prst="rect">
            <a:avLst/>
          </a:prstGeom>
          <a:noFill/>
        </p:spPr>
        <p:txBody>
          <a:bodyPr wrap="square" rtlCol="0">
            <a:spAutoFit/>
          </a:bodyPr>
          <a:lstStyle/>
          <a:p>
            <a:pPr marL="457200" indent="-457200">
              <a:buAutoNum type="arabicPeriod"/>
            </a:pPr>
            <a:r>
              <a:rPr lang="en-US" sz="2400" dirty="0" smtClean="0"/>
              <a:t>We add absolutely nothing to our tobaccos- No additives, no                                    reconstituted sheet or puffed stems.</a:t>
            </a:r>
          </a:p>
          <a:p>
            <a:pPr marL="457200" indent="-457200">
              <a:buAutoNum type="arabicPeriod" startAt="2"/>
            </a:pPr>
            <a:r>
              <a:rPr lang="en-US" sz="2400" dirty="0" smtClean="0"/>
              <a:t>We purchase and blend only the </a:t>
            </a:r>
            <a:r>
              <a:rPr lang="en-US" sz="2400" u="sng" dirty="0" smtClean="0"/>
              <a:t>best tobacco </a:t>
            </a:r>
            <a:r>
              <a:rPr lang="en-US" sz="2400" dirty="0" smtClean="0"/>
              <a:t>leaf available, no flavorings are needed. Menthol is in the filter, not applied to the leaf.</a:t>
            </a:r>
          </a:p>
          <a:p>
            <a:pPr marL="457200" indent="-457200">
              <a:buAutoNum type="arabicPeriod" startAt="2"/>
            </a:pPr>
            <a:r>
              <a:rPr lang="en-US" sz="2400" dirty="0" smtClean="0"/>
              <a:t>Our farmers produce our Organic tobacco under USDA  standards and every delivery is sampled and tested at a lab to ensure </a:t>
            </a:r>
            <a:r>
              <a:rPr lang="en-US" sz="2400" u="sng" dirty="0" smtClean="0"/>
              <a:t>no</a:t>
            </a:r>
            <a:r>
              <a:rPr lang="en-US" sz="2400" dirty="0" smtClean="0"/>
              <a:t> unacceptable chemicals have been applied. </a:t>
            </a:r>
          </a:p>
          <a:p>
            <a:pPr marL="457200" indent="-457200">
              <a:buAutoNum type="arabicPeriod" startAt="2"/>
            </a:pPr>
            <a:r>
              <a:rPr lang="en-US" sz="2400" dirty="0" smtClean="0"/>
              <a:t>Our brands have up to 25% more tobacco than other brands. </a:t>
            </a:r>
          </a:p>
          <a:p>
            <a:pPr marL="457200" indent="-457200">
              <a:buAutoNum type="arabicPeriod" startAt="2"/>
            </a:pPr>
            <a:r>
              <a:rPr lang="en-US" sz="2400" dirty="0" smtClean="0"/>
              <a:t>Our Menthol is certified Organic. </a:t>
            </a:r>
          </a:p>
          <a:p>
            <a:pPr marL="457200" indent="-457200">
              <a:buAutoNum type="arabicPeriod" startAt="2"/>
            </a:pPr>
            <a:r>
              <a:rPr lang="en-US" sz="2400" dirty="0" smtClean="0"/>
              <a:t>Our glue used in Organic production is vegetable based-not synthetic.  </a:t>
            </a:r>
          </a:p>
          <a:p>
            <a:pPr marL="457200" indent="-457200">
              <a:buAutoNum type="arabicPeriod" startAt="2"/>
            </a:pPr>
            <a:endParaRPr lang="en-US" sz="2400" dirty="0" smtClean="0"/>
          </a:p>
          <a:p>
            <a:pPr algn="ctr"/>
            <a:r>
              <a:rPr lang="en-US" sz="2400" dirty="0"/>
              <a:t> </a:t>
            </a:r>
            <a:r>
              <a:rPr lang="en-US" sz="2400" dirty="0" smtClean="0"/>
              <a:t>    </a:t>
            </a:r>
          </a:p>
        </p:txBody>
      </p:sp>
    </p:spTree>
    <p:extLst>
      <p:ext uri="{BB962C8B-B14F-4D97-AF65-F5344CB8AC3E}">
        <p14:creationId xmlns:p14="http://schemas.microsoft.com/office/powerpoint/2010/main" val="320110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70"/>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8302" y="457199"/>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pic>
        <p:nvPicPr>
          <p:cNvPr id="1026" name="Picture 2" descr="http://reynoldsamerican.com/images/supplier-resp-sustainablefarmingblur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92" y="1295400"/>
            <a:ext cx="2963333"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038600"/>
            <a:ext cx="9622058" cy="2246769"/>
          </a:xfrm>
          <a:prstGeom prst="rect">
            <a:avLst/>
          </a:prstGeom>
          <a:noFill/>
        </p:spPr>
        <p:txBody>
          <a:bodyPr wrap="none" rtlCol="0">
            <a:spAutoFit/>
          </a:bodyPr>
          <a:lstStyle/>
          <a:p>
            <a:pPr algn="ctr"/>
            <a:r>
              <a:rPr lang="en-US" sz="2400" dirty="0" smtClean="0"/>
              <a:t>    </a:t>
            </a:r>
            <a:r>
              <a:rPr lang="en-US" sz="2800" dirty="0" smtClean="0"/>
              <a:t>SFNTC has pioneered Sustainable and Organic Tobacco Farming</a:t>
            </a:r>
          </a:p>
          <a:p>
            <a:pPr algn="ctr"/>
            <a:r>
              <a:rPr lang="en-US" sz="2800" dirty="0"/>
              <a:t> </a:t>
            </a:r>
            <a:r>
              <a:rPr lang="en-US" sz="2800" dirty="0" smtClean="0"/>
              <a:t>   Programs since 1989. Today, our dedicated farmers have over</a:t>
            </a:r>
          </a:p>
          <a:p>
            <a:pPr algn="ctr"/>
            <a:r>
              <a:rPr lang="en-US" sz="2800" dirty="0"/>
              <a:t> </a:t>
            </a:r>
            <a:r>
              <a:rPr lang="en-US" sz="2800" dirty="0" smtClean="0"/>
              <a:t>   25,000 acres under sustainable/organic practices which</a:t>
            </a:r>
          </a:p>
          <a:p>
            <a:pPr algn="ctr"/>
            <a:r>
              <a:rPr lang="en-US" sz="2800" dirty="0"/>
              <a:t> </a:t>
            </a:r>
            <a:r>
              <a:rPr lang="en-US" sz="2800" dirty="0" smtClean="0"/>
              <a:t>   promote much more environmentally friendlier practices than </a:t>
            </a:r>
          </a:p>
          <a:p>
            <a:pPr algn="ctr"/>
            <a:r>
              <a:rPr lang="en-US" sz="2800" dirty="0"/>
              <a:t> </a:t>
            </a:r>
            <a:r>
              <a:rPr lang="en-US" sz="2800" dirty="0" smtClean="0"/>
              <a:t>   conventional farming.</a:t>
            </a:r>
          </a:p>
        </p:txBody>
      </p:sp>
      <p:pic>
        <p:nvPicPr>
          <p:cNvPr id="1028" name="Picture 4" descr="An organic tobacco farmer in North Carolina inspects his crop for p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400297"/>
            <a:ext cx="4261684" cy="207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8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pic>
        <p:nvPicPr>
          <p:cNvPr id="2050" name="Picture 2" descr="http://www.abci-consultants.com/images/ISO_14001_Certifi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40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167" y="4724400"/>
            <a:ext cx="8550033" cy="1077218"/>
          </a:xfrm>
          <a:prstGeom prst="rect">
            <a:avLst/>
          </a:prstGeom>
          <a:noFill/>
        </p:spPr>
        <p:txBody>
          <a:bodyPr wrap="none" rtlCol="0">
            <a:spAutoFit/>
          </a:bodyPr>
          <a:lstStyle/>
          <a:p>
            <a:pPr algn="ctr"/>
            <a:r>
              <a:rPr lang="en-US" sz="3200" dirty="0" smtClean="0"/>
              <a:t>Our Environmental Management System has been</a:t>
            </a:r>
          </a:p>
          <a:p>
            <a:pPr algn="ctr"/>
            <a:r>
              <a:rPr lang="en-US" sz="3200" dirty="0" smtClean="0"/>
              <a:t> ISO 14001 certified since 11/08.</a:t>
            </a:r>
            <a:endParaRPr lang="en-US" sz="3200" dirty="0"/>
          </a:p>
        </p:txBody>
      </p:sp>
    </p:spTree>
    <p:extLst>
      <p:ext uri="{BB962C8B-B14F-4D97-AF65-F5344CB8AC3E}">
        <p14:creationId xmlns:p14="http://schemas.microsoft.com/office/powerpoint/2010/main" val="173671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219200"/>
            <a:ext cx="1657309"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9659" y="3012707"/>
            <a:ext cx="8257645" cy="830997"/>
          </a:xfrm>
          <a:prstGeom prst="rect">
            <a:avLst/>
          </a:prstGeom>
          <a:noFill/>
        </p:spPr>
        <p:txBody>
          <a:bodyPr wrap="none" rtlCol="0">
            <a:spAutoFit/>
          </a:bodyPr>
          <a:lstStyle/>
          <a:p>
            <a:pPr algn="ctr"/>
            <a:r>
              <a:rPr lang="en-US" sz="2400" dirty="0" smtClean="0"/>
              <a:t>We have replaced all electrical consumption used company-wide</a:t>
            </a:r>
          </a:p>
          <a:p>
            <a:pPr algn="ctr"/>
            <a:r>
              <a:rPr lang="en-US" sz="2400" dirty="0" smtClean="0"/>
              <a:t> with wind Energy Credits since 2009.</a:t>
            </a:r>
            <a:endParaRPr lang="en-US" sz="2400" dirty="0"/>
          </a:p>
        </p:txBody>
      </p:sp>
      <p:pic>
        <p:nvPicPr>
          <p:cNvPr id="3077" name="Picture 5" descr="http://www.poweringthewestblog.com/wp-content/uploads/2010/10/LPEA-green-power-aw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19050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759" y="4168434"/>
            <a:ext cx="2122589" cy="118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162175" cy="161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5017" y="5791200"/>
            <a:ext cx="9031640" cy="707886"/>
          </a:xfrm>
          <a:prstGeom prst="rect">
            <a:avLst/>
          </a:prstGeom>
          <a:noFill/>
        </p:spPr>
        <p:txBody>
          <a:bodyPr wrap="none" rtlCol="0">
            <a:spAutoFit/>
          </a:bodyPr>
          <a:lstStyle/>
          <a:p>
            <a:pPr algn="ctr"/>
            <a:r>
              <a:rPr lang="en-US" sz="2000" dirty="0" smtClean="0"/>
              <a:t>SFNTC is the only tobacco company that has earned the EPA prestigious Green Power</a:t>
            </a:r>
          </a:p>
          <a:p>
            <a:pPr algn="ctr"/>
            <a:r>
              <a:rPr lang="en-US" sz="2000" dirty="0" smtClean="0"/>
              <a:t>Leadership Award every year since 2010. </a:t>
            </a:r>
            <a:endParaRPr lang="en-US" sz="2000" dirty="0"/>
          </a:p>
        </p:txBody>
      </p:sp>
    </p:spTree>
    <p:extLst>
      <p:ext uri="{BB962C8B-B14F-4D97-AF65-F5344CB8AC3E}">
        <p14:creationId xmlns:p14="http://schemas.microsoft.com/office/powerpoint/2010/main" val="267059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721" y="1371600"/>
            <a:ext cx="28575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8352" y="2526846"/>
            <a:ext cx="8910644" cy="1323439"/>
          </a:xfrm>
          <a:prstGeom prst="rect">
            <a:avLst/>
          </a:prstGeom>
          <a:noFill/>
        </p:spPr>
        <p:txBody>
          <a:bodyPr wrap="none" rtlCol="0">
            <a:spAutoFit/>
          </a:bodyPr>
          <a:lstStyle/>
          <a:p>
            <a:pPr algn="ctr"/>
            <a:r>
              <a:rPr lang="en-US" sz="2000" dirty="0" smtClean="0"/>
              <a:t>We replace all fuel consumption with Verified Emission Reduction credits (VERs)</a:t>
            </a:r>
          </a:p>
          <a:p>
            <a:pPr algn="ctr"/>
            <a:r>
              <a:rPr lang="en-US" sz="2000" dirty="0"/>
              <a:t>s</a:t>
            </a:r>
            <a:r>
              <a:rPr lang="en-US" sz="2000" dirty="0" smtClean="0"/>
              <a:t>ince 2011. This encompasses determining the carbon emissions from natural gas in</a:t>
            </a:r>
          </a:p>
          <a:p>
            <a:pPr algn="ctr"/>
            <a:r>
              <a:rPr lang="en-US" sz="2000" dirty="0" smtClean="0"/>
              <a:t>Manufacturing and company vehicle fuels and offsetting the amount thru</a:t>
            </a:r>
          </a:p>
          <a:p>
            <a:pPr algn="ctr"/>
            <a:r>
              <a:rPr lang="en-US" sz="2000" dirty="0" smtClean="0"/>
              <a:t>Initiatives such as reforestation. </a:t>
            </a:r>
            <a:endParaRPr lang="en-US" sz="2000" dirty="0"/>
          </a:p>
        </p:txBody>
      </p:sp>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2456" y="3919922"/>
            <a:ext cx="2650944"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19922"/>
            <a:ext cx="27432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44578" y="5212147"/>
            <a:ext cx="7164077" cy="1200329"/>
          </a:xfrm>
          <a:prstGeom prst="rect">
            <a:avLst/>
          </a:prstGeom>
          <a:noFill/>
        </p:spPr>
        <p:txBody>
          <a:bodyPr wrap="none" rtlCol="0">
            <a:spAutoFit/>
          </a:bodyPr>
          <a:lstStyle/>
          <a:p>
            <a:pPr algn="ctr"/>
            <a:r>
              <a:rPr lang="en-US" sz="2400" dirty="0" smtClean="0"/>
              <a:t>We started replacing the foil in packs with more easily</a:t>
            </a:r>
          </a:p>
          <a:p>
            <a:pPr algn="ctr"/>
            <a:r>
              <a:rPr lang="en-US" sz="2400" dirty="0" smtClean="0"/>
              <a:t>recyclable paper liner in late 2012. SFNTC has  </a:t>
            </a:r>
          </a:p>
          <a:p>
            <a:pPr algn="ctr"/>
            <a:r>
              <a:rPr lang="en-US" sz="2400" dirty="0" smtClean="0"/>
              <a:t>Changed all domestic production to paper liner. </a:t>
            </a:r>
            <a:endParaRPr lang="en-US" sz="2400" dirty="0"/>
          </a:p>
        </p:txBody>
      </p:sp>
    </p:spTree>
    <p:extLst>
      <p:ext uri="{BB962C8B-B14F-4D97-AF65-F5344CB8AC3E}">
        <p14:creationId xmlns:p14="http://schemas.microsoft.com/office/powerpoint/2010/main" val="1247504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sp>
        <p:nvSpPr>
          <p:cNvPr id="2" name="TextBox 1"/>
          <p:cNvSpPr txBox="1"/>
          <p:nvPr/>
        </p:nvSpPr>
        <p:spPr>
          <a:xfrm>
            <a:off x="152400" y="5265003"/>
            <a:ext cx="8915400" cy="1569660"/>
          </a:xfrm>
          <a:prstGeom prst="rect">
            <a:avLst/>
          </a:prstGeom>
          <a:noFill/>
        </p:spPr>
        <p:txBody>
          <a:bodyPr wrap="square" rtlCol="0">
            <a:spAutoFit/>
          </a:bodyPr>
          <a:lstStyle/>
          <a:p>
            <a:pPr algn="ctr"/>
            <a:r>
              <a:rPr lang="en-US" sz="2400" dirty="0" smtClean="0"/>
              <a:t>Certified “Carbon Neutral” December 20, 2012 by SGS by meeting the </a:t>
            </a:r>
          </a:p>
          <a:p>
            <a:pPr algn="ctr"/>
            <a:r>
              <a:rPr lang="en-US" sz="2400" dirty="0" smtClean="0"/>
              <a:t>Requirements of ISO 14064-1. We have been certified Carbon Neutral for 2011, 2012, 2013 and 2014. We will certify our 2015 numbers this Spring.</a:t>
            </a: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46414"/>
            <a:ext cx="280392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60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4785" y="458720"/>
            <a:ext cx="8047396" cy="584775"/>
          </a:xfrm>
          <a:prstGeom prst="rect">
            <a:avLst/>
          </a:prstGeom>
          <a:noFill/>
        </p:spPr>
        <p:txBody>
          <a:bodyPr wrap="none" rtlCol="0">
            <a:spAutoFit/>
          </a:bodyPr>
          <a:lstStyle/>
          <a:p>
            <a:pPr algn="ctr"/>
            <a:r>
              <a:rPr lang="en-US" sz="3200" b="1" dirty="0" smtClean="0"/>
              <a:t>SFNTC Deliberately Different  -  People &amp; Plant</a:t>
            </a:r>
            <a:endParaRPr lang="en-US" sz="3200" b="1" dirty="0"/>
          </a:p>
        </p:txBody>
      </p:sp>
      <p:sp>
        <p:nvSpPr>
          <p:cNvPr id="2" name="TextBox 1"/>
          <p:cNvSpPr txBox="1"/>
          <p:nvPr/>
        </p:nvSpPr>
        <p:spPr>
          <a:xfrm>
            <a:off x="152400" y="2133600"/>
            <a:ext cx="8625182" cy="461665"/>
          </a:xfrm>
          <a:prstGeom prst="rect">
            <a:avLst/>
          </a:prstGeom>
          <a:noFill/>
        </p:spPr>
        <p:txBody>
          <a:bodyPr wrap="none" rtlCol="0">
            <a:spAutoFit/>
          </a:bodyPr>
          <a:lstStyle/>
          <a:p>
            <a:r>
              <a:rPr lang="en-US" sz="2400" dirty="0" smtClean="0"/>
              <a:t>All copier paper used at SFNTC is 100% recycled content since 2010.</a:t>
            </a:r>
            <a:endParaRPr lang="en-US" sz="2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312" y="1175543"/>
            <a:ext cx="958057" cy="95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76714" y="5029200"/>
            <a:ext cx="7479996" cy="1200329"/>
          </a:xfrm>
          <a:prstGeom prst="rect">
            <a:avLst/>
          </a:prstGeom>
          <a:noFill/>
        </p:spPr>
        <p:txBody>
          <a:bodyPr wrap="none" rtlCol="0">
            <a:spAutoFit/>
          </a:bodyPr>
          <a:lstStyle/>
          <a:p>
            <a:pPr algn="ctr"/>
            <a:r>
              <a:rPr lang="en-US" sz="2400" dirty="0" smtClean="0"/>
              <a:t>Tobacco dust produced is shipped to a composting facility. </a:t>
            </a:r>
          </a:p>
          <a:p>
            <a:pPr algn="ctr"/>
            <a:r>
              <a:rPr lang="en-US" sz="2400" dirty="0" smtClean="0"/>
              <a:t>We have averted over 1169 tons</a:t>
            </a:r>
          </a:p>
          <a:p>
            <a:pPr algn="ctr"/>
            <a:r>
              <a:rPr lang="en-US" sz="2400" dirty="0"/>
              <a:t>f</a:t>
            </a:r>
            <a:r>
              <a:rPr lang="en-US" sz="2400" dirty="0" smtClean="0"/>
              <a:t>rom landfill between April 2010 and January 2016.</a:t>
            </a:r>
            <a:endParaRPr lang="en-US" sz="2400"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483" y="3200400"/>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526" y="3295650"/>
            <a:ext cx="18669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08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786</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RJRT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Tammie S</dc:creator>
  <cp:lastModifiedBy>Conners, Davis</cp:lastModifiedBy>
  <cp:revision>70</cp:revision>
  <cp:lastPrinted>2016-03-10T20:09:18Z</cp:lastPrinted>
  <dcterms:created xsi:type="dcterms:W3CDTF">2013-04-08T19:52:37Z</dcterms:created>
  <dcterms:modified xsi:type="dcterms:W3CDTF">2016-05-11T14:14:10Z</dcterms:modified>
</cp:coreProperties>
</file>