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4"/>
  </p:notesMasterIdLst>
  <p:sldIdLst>
    <p:sldId id="256" r:id="rId5"/>
    <p:sldId id="330" r:id="rId6"/>
    <p:sldId id="328" r:id="rId7"/>
    <p:sldId id="332" r:id="rId8"/>
    <p:sldId id="337" r:id="rId9"/>
    <p:sldId id="338" r:id="rId10"/>
    <p:sldId id="333" r:id="rId11"/>
    <p:sldId id="289" r:id="rId12"/>
    <p:sldId id="32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9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0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4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 smtClean="0"/>
              <a:t>March </a:t>
            </a:r>
            <a:r>
              <a:rPr lang="en-US" i="1" dirty="0" smtClean="0"/>
              <a:t>25, </a:t>
            </a:r>
            <a:r>
              <a:rPr lang="en-US" i="1" dirty="0" smtClean="0"/>
              <a:t>2019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61987" y="2637065"/>
            <a:ext cx="1063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NPDES MS4 Phase II 101</a:t>
            </a:r>
          </a:p>
          <a:p>
            <a:pPr algn="ctr"/>
            <a:r>
              <a:rPr lang="en-US" sz="3200" b="1" dirty="0" smtClean="0"/>
              <a:t>An Introduction to MS4 Permits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80" y="2437718"/>
            <a:ext cx="5894614" cy="3839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36" y="73113"/>
            <a:ext cx="4392385" cy="66467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44" y="1538623"/>
            <a:ext cx="6441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Back in the day…</a:t>
            </a:r>
          </a:p>
          <a:p>
            <a:r>
              <a:rPr lang="en-US" sz="1600" i="1" dirty="0" smtClean="0"/>
              <a:t>Circa 1969</a:t>
            </a:r>
            <a:endParaRPr lang="en-US" sz="1600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273501" y="268128"/>
            <a:ext cx="8560256" cy="557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The Evolution of Water Quality Regulations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Evolution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Water Quality </a:t>
            </a:r>
            <a:r>
              <a:rPr lang="en-US" dirty="0">
                <a:solidFill>
                  <a:srgbClr val="002060"/>
                </a:solidFill>
              </a:rPr>
              <a:t>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80" y="1921275"/>
            <a:ext cx="6184449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b="1" dirty="0" smtClean="0"/>
              <a:t>1970  EPA </a:t>
            </a:r>
            <a:r>
              <a:rPr lang="en-US" sz="2400" b="1" dirty="0"/>
              <a:t>Established</a:t>
            </a:r>
          </a:p>
          <a:p>
            <a:pPr>
              <a:spcAft>
                <a:spcPts val="1200"/>
              </a:spcAft>
              <a:defRPr/>
            </a:pPr>
            <a:r>
              <a:rPr lang="en-US" sz="2400" b="1" dirty="0"/>
              <a:t>1972 </a:t>
            </a:r>
            <a:r>
              <a:rPr lang="en-US" sz="2400" b="1" dirty="0" smtClean="0"/>
              <a:t> Clean </a:t>
            </a:r>
            <a:r>
              <a:rPr lang="en-US" sz="2400" b="1" dirty="0"/>
              <a:t>Water </a:t>
            </a:r>
            <a:r>
              <a:rPr lang="en-US" sz="2400" b="1" dirty="0" smtClean="0"/>
              <a:t>Act – NPDES</a:t>
            </a:r>
          </a:p>
          <a:p>
            <a:pPr>
              <a:spcAft>
                <a:spcPts val="1200"/>
              </a:spcAft>
              <a:defRPr/>
            </a:pPr>
            <a:endParaRPr lang="en-US" sz="2400" b="1" dirty="0" smtClean="0"/>
          </a:p>
          <a:p>
            <a:pPr>
              <a:spcAft>
                <a:spcPts val="1200"/>
              </a:spcAft>
              <a:defRPr/>
            </a:pPr>
            <a:r>
              <a:rPr lang="en-US" sz="2400" b="1" dirty="0" smtClean="0"/>
              <a:t>The </a:t>
            </a:r>
            <a:r>
              <a:rPr lang="en-US" sz="2400" b="1" dirty="0"/>
              <a:t>Low Hanging Fruit: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 smtClean="0"/>
              <a:t>1973 NPDES Wastewater Permits</a:t>
            </a:r>
            <a:endParaRPr lang="en-US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/>
              <a:t>1974 </a:t>
            </a:r>
            <a:r>
              <a:rPr lang="en-US" sz="2400" b="1" dirty="0" smtClean="0"/>
              <a:t> Safe </a:t>
            </a:r>
            <a:r>
              <a:rPr lang="en-US" sz="2400" b="1" dirty="0"/>
              <a:t>Drinking Water </a:t>
            </a:r>
            <a:r>
              <a:rPr lang="en-US" sz="2400" b="1" dirty="0" smtClean="0"/>
              <a:t>Act</a:t>
            </a: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475220"/>
            <a:ext cx="3790988" cy="224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3956274"/>
            <a:ext cx="3790988" cy="2544288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390" y="1690914"/>
            <a:ext cx="18764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2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</a:t>
            </a:r>
            <a:r>
              <a:rPr lang="en-US" dirty="0" smtClean="0">
                <a:solidFill>
                  <a:srgbClr val="002060"/>
                </a:solidFill>
              </a:rPr>
              <a:t>Evolution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Water Quality </a:t>
            </a:r>
            <a:r>
              <a:rPr lang="en-US" dirty="0">
                <a:solidFill>
                  <a:srgbClr val="002060"/>
                </a:solidFill>
              </a:rPr>
              <a:t>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971" y="1429091"/>
            <a:ext cx="114206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Stormwater runoff is now the #1 source of surface water pollution in the U.S.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1990  Phase I Stormwater (&gt; 100,000 pop.)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smtClean="0"/>
              <a:t>1999  Phase II Stormwater (small MS4s)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10" y="3346462"/>
            <a:ext cx="3173272" cy="237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73" y="3312103"/>
            <a:ext cx="32194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214" y="3312103"/>
            <a:ext cx="3009631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NPDES </a:t>
            </a:r>
            <a:r>
              <a:rPr lang="en-US" dirty="0" smtClean="0">
                <a:solidFill>
                  <a:srgbClr val="002060"/>
                </a:solidFill>
              </a:rPr>
              <a:t>MS4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7139" y="1448265"/>
            <a:ext cx="879702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National </a:t>
            </a:r>
            <a:r>
              <a:rPr lang="en-US" sz="2400" b="1" i="1" u="sng" dirty="0" smtClean="0"/>
              <a:t>Pollutant Discharge Elimination </a:t>
            </a:r>
            <a:r>
              <a:rPr lang="en-US" sz="2400" b="1" dirty="0" smtClean="0"/>
              <a:t>System (NPDES)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Municipal Separate Storm Sewer System (MS4)</a:t>
            </a:r>
          </a:p>
          <a:p>
            <a:endParaRPr lang="en-US" sz="2400" b="1" dirty="0" smtClean="0"/>
          </a:p>
          <a:p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conveyance or system of conveyances (including roads with drainage systems, municipal streets, catch basins, curbs, gutters, ditches, manmade channels, or storm drains) owned or operated by the United States, a State, city, town, county, district, association, or other public </a:t>
            </a:r>
            <a:r>
              <a:rPr lang="en-US" dirty="0" smtClean="0"/>
              <a:t>body…</a:t>
            </a:r>
            <a:r>
              <a:rPr lang="en-US" dirty="0"/>
              <a:t>that discharges to waters of the United States or waters of the State that is designed or used for collecting or conveying </a:t>
            </a:r>
            <a:r>
              <a:rPr lang="en-US" dirty="0" smtClean="0"/>
              <a:t>stormwater…</a:t>
            </a:r>
            <a:endParaRPr lang="en-US" sz="2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16" y="1568814"/>
            <a:ext cx="3011549" cy="39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Regulated Small MS4s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580" y="1521744"/>
            <a:ext cx="743358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Federal </a:t>
            </a:r>
            <a:r>
              <a:rPr lang="en-US" sz="2400" b="1" dirty="0" smtClean="0"/>
              <a:t>Designation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Urbanized Areas &gt; 50,000 </a:t>
            </a:r>
            <a:r>
              <a:rPr lang="en-US" sz="2000" b="1" dirty="0" smtClean="0"/>
              <a:t>pop.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Contiguous </a:t>
            </a:r>
            <a:r>
              <a:rPr lang="en-US" sz="2000" b="1" dirty="0"/>
              <a:t>c</a:t>
            </a:r>
            <a:r>
              <a:rPr lang="en-US" sz="2000" b="1" dirty="0" smtClean="0"/>
              <a:t>ensus </a:t>
            </a:r>
            <a:r>
              <a:rPr lang="en-US" sz="2000" b="1" dirty="0"/>
              <a:t>b</a:t>
            </a:r>
            <a:r>
              <a:rPr lang="en-US" sz="2000" b="1" dirty="0" smtClean="0"/>
              <a:t>lock groups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Core p</a:t>
            </a:r>
            <a:r>
              <a:rPr lang="en-US" sz="2000" b="1" dirty="0" smtClean="0"/>
              <a:t>op. </a:t>
            </a:r>
            <a:r>
              <a:rPr lang="en-US" sz="2000" b="1" u="sng" dirty="0" smtClean="0"/>
              <a:t>&gt;</a:t>
            </a:r>
            <a:r>
              <a:rPr lang="en-US" sz="2000" b="1" dirty="0" smtClean="0"/>
              <a:t> 1,000 / sq. mi</a:t>
            </a:r>
            <a:r>
              <a:rPr lang="en-US" sz="2000" b="1" dirty="0" smtClean="0"/>
              <a:t>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Surrounding core </a:t>
            </a:r>
            <a:r>
              <a:rPr lang="en-US" sz="2000" b="1" u="sng" dirty="0" smtClean="0"/>
              <a:t>&gt;</a:t>
            </a:r>
            <a:r>
              <a:rPr lang="en-US" sz="2000" b="1" dirty="0" smtClean="0"/>
              <a:t> 500 / sq. mi. </a:t>
            </a:r>
            <a:endParaRPr lang="en-US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State </a:t>
            </a:r>
            <a:r>
              <a:rPr lang="en-US" sz="2400" b="1" dirty="0"/>
              <a:t>Designation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Potential for adverse impact to water </a:t>
            </a:r>
            <a:r>
              <a:rPr lang="en-US" sz="2000" b="1" dirty="0" smtClean="0"/>
              <a:t>quality, or</a:t>
            </a:r>
            <a:endParaRPr lang="en-US" sz="2000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Either pop</a:t>
            </a:r>
            <a:r>
              <a:rPr lang="en-US" sz="2000" b="1" dirty="0" smtClean="0"/>
              <a:t>. &gt; 10,000 or &gt; 4,000 housing units, 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Either density </a:t>
            </a:r>
            <a:r>
              <a:rPr lang="en-US" sz="2000" b="1" u="sng" dirty="0" smtClean="0"/>
              <a:t>&gt;</a:t>
            </a:r>
            <a:r>
              <a:rPr lang="en-US" sz="2000" b="1" dirty="0" smtClean="0"/>
              <a:t> 1,000 </a:t>
            </a:r>
            <a:r>
              <a:rPr lang="en-US" sz="2000" b="1" dirty="0" err="1" smtClean="0"/>
              <a:t>ppsm</a:t>
            </a:r>
            <a:r>
              <a:rPr lang="en-US" sz="2000" b="1" dirty="0" smtClean="0"/>
              <a:t> or &gt; 400 </a:t>
            </a:r>
            <a:r>
              <a:rPr lang="en-US" sz="2000" b="1" dirty="0" err="1" smtClean="0"/>
              <a:t>hupsm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62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NPDES MS4 Phase II Permit Requirements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7343" y="2891130"/>
            <a:ext cx="6755949" cy="2628901"/>
          </a:xfrm>
        </p:spPr>
        <p:txBody>
          <a:bodyPr>
            <a:normAutofit/>
          </a:bodyPr>
          <a:lstStyle/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Public Education &amp; Outreach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Public Participation &amp; Involvement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Illicit Discharge Detection &amp; Elimination (IDDE)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Construction Site Runoff Controls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Post-Construction Runoff Controls (PC)</a:t>
            </a:r>
          </a:p>
          <a:p>
            <a:pPr marL="514350" indent="-514350">
              <a:spcBef>
                <a:spcPct val="0"/>
              </a:spcBef>
              <a:spcAft>
                <a:spcPts val="1200"/>
              </a:spcAft>
              <a:buFont typeface="Univers LT Std 57 Cn" pitchFamily="34" charset="0"/>
              <a:buAutoNum type="arabicPeriod"/>
            </a:pPr>
            <a:r>
              <a:rPr lang="en-US" altLang="en-US" b="1" dirty="0" smtClean="0">
                <a:solidFill>
                  <a:schemeClr val="tx1"/>
                </a:solidFill>
              </a:rPr>
              <a:t>Pollution Prevention/Good Housekeeping (PP/GH)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343" y="1487730"/>
            <a:ext cx="118096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/>
              <a:t>Develop a comprehensive Stormwater Management Plan (SWMP) </a:t>
            </a:r>
            <a:endParaRPr lang="en-US" sz="2400" b="1" dirty="0" smtClean="0"/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1" dirty="0" smtClean="0"/>
              <a:t>to </a:t>
            </a:r>
            <a:r>
              <a:rPr lang="en-US" sz="2400" b="1" dirty="0"/>
              <a:t>address</a:t>
            </a:r>
            <a:r>
              <a:rPr lang="en-US" altLang="en-US" sz="2400" b="1" dirty="0"/>
              <a:t> six Minimum Control Measures (MCMs):</a:t>
            </a:r>
          </a:p>
        </p:txBody>
      </p:sp>
      <p:sp>
        <p:nvSpPr>
          <p:cNvPr id="4" name="TextBox 3"/>
          <p:cNvSpPr txBox="1"/>
          <p:nvPr/>
        </p:nvSpPr>
        <p:spPr>
          <a:xfrm rot="20082051">
            <a:off x="7759235" y="3005985"/>
            <a:ext cx="4251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plus Program Administration</a:t>
            </a:r>
            <a:endParaRPr lang="en-US" altLang="en-US" sz="2000" b="1" dirty="0"/>
          </a:p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 smtClean="0"/>
              <a:t>and </a:t>
            </a:r>
            <a:r>
              <a:rPr lang="en-US" altLang="en-US" sz="2000" b="1" dirty="0"/>
              <a:t>sometimes TMDLs</a:t>
            </a:r>
          </a:p>
        </p:txBody>
      </p:sp>
    </p:spTree>
    <p:extLst>
      <p:ext uri="{BB962C8B-B14F-4D97-AF65-F5344CB8AC3E}">
        <p14:creationId xmlns:p14="http://schemas.microsoft.com/office/powerpoint/2010/main" val="27304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323741" cy="5572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DEQ MS4 Stormwater Program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432CDB4D-A600-4A12-B16A-1E60BEF7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80" y="2151385"/>
            <a:ext cx="7874456" cy="4221305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DEQ </a:t>
            </a:r>
            <a:r>
              <a:rPr lang="en-US" sz="2600" b="1" dirty="0" smtClean="0">
                <a:solidFill>
                  <a:schemeClr val="tx1"/>
                </a:solidFill>
              </a:rPr>
              <a:t>is required to: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Develop &amp; Issue NPDES MS4 Permits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</a:rPr>
              <a:t>Review &amp; Approve MS4 Stormwater Management Plans (SWMPs)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Perform &amp; </a:t>
            </a:r>
            <a:r>
              <a:rPr lang="en-US" sz="2200" b="1" dirty="0" smtClean="0">
                <a:solidFill>
                  <a:schemeClr val="tx1"/>
                </a:solidFill>
              </a:rPr>
              <a:t>Document Permit Compliance </a:t>
            </a:r>
            <a:r>
              <a:rPr lang="en-US" sz="2200" b="1" dirty="0" smtClean="0">
                <a:solidFill>
                  <a:schemeClr val="tx1"/>
                </a:solidFill>
              </a:rPr>
              <a:t>Audits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Audit 20% of Permittees </a:t>
            </a:r>
            <a:r>
              <a:rPr lang="en-US" sz="2200" b="1" dirty="0">
                <a:solidFill>
                  <a:schemeClr val="tx1"/>
                </a:solidFill>
              </a:rPr>
              <a:t>P</a:t>
            </a:r>
            <a:r>
              <a:rPr lang="en-US" sz="2200" b="1" dirty="0" smtClean="0">
                <a:solidFill>
                  <a:schemeClr val="tx1"/>
                </a:solidFill>
              </a:rPr>
              <a:t>er Year</a:t>
            </a:r>
          </a:p>
          <a:p>
            <a:pPr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</a:rPr>
              <a:t>Approve Permitted Program Changes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chemeClr val="tx1"/>
                </a:solidFill>
              </a:rPr>
              <a:t>Review </a:t>
            </a:r>
            <a:r>
              <a:rPr lang="en-US" sz="2200" b="1" dirty="0">
                <a:solidFill>
                  <a:schemeClr val="tx1"/>
                </a:solidFill>
              </a:rPr>
              <a:t>Annual </a:t>
            </a:r>
            <a:r>
              <a:rPr lang="en-US" sz="2200" b="1" dirty="0" smtClean="0">
                <a:solidFill>
                  <a:schemeClr val="tx1"/>
                </a:solidFill>
              </a:rPr>
              <a:t>Reports</a:t>
            </a:r>
            <a:endParaRPr lang="en-US" sz="22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07" y="1782621"/>
            <a:ext cx="3772247" cy="3341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580" y="1377962"/>
            <a:ext cx="10911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EPA has delegated the federal NPDES MS4 Program to DEQ.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23414" y="2424222"/>
            <a:ext cx="4506159" cy="223283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Jeanette Powell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MS4 Program Coordinator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(919) 707-3620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jeanette.powell@ncdenr.gov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E347C4-91BB-4D61-9F37-5A6885E294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97c26e27-a340-4306-98a7-c36055956ab5"/>
    <ds:schemaRef ds:uri="http://purl.org/dc/elements/1.1/"/>
    <ds:schemaRef ds:uri="2893163c-4790-4570-a539-5f3cb3bacb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427</Words>
  <Application>Microsoft Office PowerPoint</Application>
  <PresentationFormat>Widescreen</PresentationFormat>
  <Paragraphs>81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Univers LT Std 57 Cn</vt:lpstr>
      <vt:lpstr>2_Office Theme</vt:lpstr>
      <vt:lpstr>PowerPoint Presentation</vt:lpstr>
      <vt:lpstr>PowerPoint Presentation</vt:lpstr>
      <vt:lpstr>The Evolution of Water Quality Regulations</vt:lpstr>
      <vt:lpstr>The Evolution of Water Quality Regulations</vt:lpstr>
      <vt:lpstr>NPDES MS4</vt:lpstr>
      <vt:lpstr>Regulated Small MS4s</vt:lpstr>
      <vt:lpstr>NPDES MS4 Phase II Permit Requirements</vt:lpstr>
      <vt:lpstr>DEQ MS4 Stormwater Program</vt:lpstr>
      <vt:lpstr>Jeanette Powell MS4 Program Coordinator  (919) 707-3620 jeanette.powell@ncdenr.gov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Powell, Jeanette</cp:lastModifiedBy>
  <cp:revision>319</cp:revision>
  <dcterms:created xsi:type="dcterms:W3CDTF">2015-06-24T15:01:50Z</dcterms:created>
  <dcterms:modified xsi:type="dcterms:W3CDTF">2019-03-25T15:49:28Z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