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Lst>
  <p:notesMasterIdLst>
    <p:notesMasterId r:id="rId16"/>
  </p:notesMasterIdLst>
  <p:sldIdLst>
    <p:sldId id="511" r:id="rId5"/>
    <p:sldId id="506" r:id="rId6"/>
    <p:sldId id="512" r:id="rId7"/>
    <p:sldId id="513" r:id="rId8"/>
    <p:sldId id="517" r:id="rId9"/>
    <p:sldId id="518" r:id="rId10"/>
    <p:sldId id="522" r:id="rId11"/>
    <p:sldId id="519" r:id="rId12"/>
    <p:sldId id="520" r:id="rId13"/>
    <p:sldId id="521" r:id="rId14"/>
    <p:sldId id="449" r:id="rId15"/>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33" autoAdjust="0"/>
  </p:normalViewPr>
  <p:slideViewPr>
    <p:cSldViewPr snapToGrid="0">
      <p:cViewPr varScale="1">
        <p:scale>
          <a:sx n="70" d="100"/>
          <a:sy n="70" d="100"/>
        </p:scale>
        <p:origin x="960" y="43"/>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1440" tIns="45720" rIns="91440" bIns="45720" rtlCol="0"/>
          <a:lstStyle>
            <a:lvl1pPr algn="r">
              <a:defRPr sz="1200"/>
            </a:lvl1pPr>
          </a:lstStyle>
          <a:p>
            <a:fld id="{C586D9D0-2E9B-4F2F-924A-B3B3E9CFCAEC}" type="datetimeFigureOut">
              <a:rPr lang="en-US" smtClean="0"/>
              <a:t>7/1/2022</a:t>
            </a:fld>
            <a:endParaRPr lang="en-US"/>
          </a:p>
        </p:txBody>
      </p:sp>
      <p:sp>
        <p:nvSpPr>
          <p:cNvPr id="4" name="Slide Image Placeholder 3"/>
          <p:cNvSpPr>
            <a:spLocks noGrp="1" noRot="1" noChangeAspect="1"/>
          </p:cNvSpPr>
          <p:nvPr>
            <p:ph type="sldImg" idx="2"/>
          </p:nvPr>
        </p:nvSpPr>
        <p:spPr>
          <a:xfrm>
            <a:off x="652463" y="1162050"/>
            <a:ext cx="5576887"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1440" tIns="45720" rIns="91440" bIns="45720"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a:t>
            </a:fld>
            <a:endParaRPr lang="en-US"/>
          </a:p>
        </p:txBody>
      </p:sp>
    </p:spTree>
    <p:extLst>
      <p:ext uri="{BB962C8B-B14F-4D97-AF65-F5344CB8AC3E}">
        <p14:creationId xmlns:p14="http://schemas.microsoft.com/office/powerpoint/2010/main" val="142022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35255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Questions</a:t>
            </a:r>
          </a:p>
        </p:txBody>
      </p:sp>
      <p:sp>
        <p:nvSpPr>
          <p:cNvPr id="4" name="Slide Number Placeholder 3"/>
          <p:cNvSpPr>
            <a:spLocks noGrp="1"/>
          </p:cNvSpPr>
          <p:nvPr>
            <p:ph type="sldNum" sz="quarter" idx="10"/>
          </p:nvPr>
        </p:nvSpPr>
        <p:spPr/>
        <p:txBody>
          <a:bodyPr/>
          <a:lstStyle/>
          <a:p>
            <a:fld id="{DBCC7D24-0DC9-4E9C-89C0-35D79A09D337}" type="slidenum">
              <a:rPr lang="en-US" smtClean="0"/>
              <a:t>11</a:t>
            </a:fld>
            <a:endParaRPr lang="en-US"/>
          </a:p>
        </p:txBody>
      </p:sp>
    </p:spTree>
    <p:extLst>
      <p:ext uri="{BB962C8B-B14F-4D97-AF65-F5344CB8AC3E}">
        <p14:creationId xmlns:p14="http://schemas.microsoft.com/office/powerpoint/2010/main" val="1137067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a:t>Text slide – long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850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37878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23756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54493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1693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644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65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 id="2147483711" r:id="rId25"/>
    <p:sldLayoutId id="2147483712"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131884" y="2754477"/>
            <a:ext cx="12060115" cy="1167833"/>
          </a:xfrm>
        </p:spPr>
        <p:txBody>
          <a:bodyPr>
            <a:normAutofit/>
          </a:bodyPr>
          <a:lstStyle/>
          <a:p>
            <a:pPr algn="l"/>
            <a:r>
              <a:rPr lang="en-US" i="0" dirty="0">
                <a:latin typeface="+mn-lt"/>
              </a:rPr>
              <a:t>Review and Revision of SCM Nutrient Performance and Data Standards</a:t>
            </a:r>
          </a:p>
        </p:txBody>
      </p:sp>
      <p:sp>
        <p:nvSpPr>
          <p:cNvPr id="6" name="Subtitle 2"/>
          <p:cNvSpPr>
            <a:spLocks noGrp="1"/>
          </p:cNvSpPr>
          <p:nvPr>
            <p:ph type="subTitle" idx="1"/>
          </p:nvPr>
        </p:nvSpPr>
        <p:spPr>
          <a:xfrm>
            <a:off x="131885" y="2398419"/>
            <a:ext cx="11124077" cy="506039"/>
          </a:xfrm>
        </p:spPr>
        <p:txBody>
          <a:bodyPr>
            <a:normAutofit/>
          </a:bodyPr>
          <a:lstStyle/>
          <a:p>
            <a:pPr algn="l"/>
            <a:r>
              <a:rPr lang="en-US" b="1" dirty="0"/>
              <a:t>July 2022 Nutrient Scientific Advisory Board</a:t>
            </a:r>
          </a:p>
        </p:txBody>
      </p:sp>
      <p:sp>
        <p:nvSpPr>
          <p:cNvPr id="8" name="Subtitle 2">
            <a:extLst>
              <a:ext uri="{FF2B5EF4-FFF2-40B4-BE49-F238E27FC236}">
                <a16:creationId xmlns:a16="http://schemas.microsoft.com/office/drawing/2014/main" id="{EF5067B9-C4BC-4800-920B-4029F2096DC3}"/>
              </a:ext>
            </a:extLst>
          </p:cNvPr>
          <p:cNvSpPr txBox="1">
            <a:spLocks/>
          </p:cNvSpPr>
          <p:nvPr/>
        </p:nvSpPr>
        <p:spPr>
          <a:xfrm>
            <a:off x="131885" y="3920802"/>
            <a:ext cx="11124077" cy="614779"/>
          </a:xfrm>
          <a:prstGeom prst="rect">
            <a:avLst/>
          </a:prstGeom>
        </p:spPr>
        <p:txBody>
          <a:bodyPr vert="horz" lIns="91440" tIns="45720" rIns="91440" bIns="45720" rtlCol="0" anchor="ctr">
            <a:normAutofit fontScale="85000" lnSpcReduction="20000"/>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Trish D’Arconte</a:t>
            </a:r>
          </a:p>
          <a:p>
            <a:pPr algn="l"/>
            <a:r>
              <a:rPr lang="en-US" i="1" dirty="0"/>
              <a:t>Division of Water Resources, Nonpoint Source Planning Branch</a:t>
            </a:r>
          </a:p>
        </p:txBody>
      </p:sp>
    </p:spTree>
    <p:extLst>
      <p:ext uri="{BB962C8B-B14F-4D97-AF65-F5344CB8AC3E}">
        <p14:creationId xmlns:p14="http://schemas.microsoft.com/office/powerpoint/2010/main" val="1690229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709-2DD4-90A4-D00A-65EFC10138EE}"/>
              </a:ext>
            </a:extLst>
          </p:cNvPr>
          <p:cNvSpPr>
            <a:spLocks noGrp="1"/>
          </p:cNvSpPr>
          <p:nvPr>
            <p:ph type="title"/>
          </p:nvPr>
        </p:nvSpPr>
        <p:spPr>
          <a:xfrm>
            <a:off x="104774" y="83639"/>
            <a:ext cx="10145011" cy="557215"/>
          </a:xfrm>
        </p:spPr>
        <p:txBody>
          <a:bodyPr/>
          <a:lstStyle/>
          <a:p>
            <a:r>
              <a:rPr lang="en-US" dirty="0"/>
              <a:t>Next Steps</a:t>
            </a:r>
          </a:p>
        </p:txBody>
      </p:sp>
      <p:sp>
        <p:nvSpPr>
          <p:cNvPr id="3" name="Content Placeholder 2">
            <a:extLst>
              <a:ext uri="{FF2B5EF4-FFF2-40B4-BE49-F238E27FC236}">
                <a16:creationId xmlns:a16="http://schemas.microsoft.com/office/drawing/2014/main" id="{EC9517D4-7CF0-1D73-0B5A-9EB59D2F4F17}"/>
              </a:ext>
            </a:extLst>
          </p:cNvPr>
          <p:cNvSpPr>
            <a:spLocks noGrp="1"/>
          </p:cNvSpPr>
          <p:nvPr>
            <p:ph idx="1"/>
          </p:nvPr>
        </p:nvSpPr>
        <p:spPr>
          <a:xfrm>
            <a:off x="210879" y="1373244"/>
            <a:ext cx="10515600" cy="4755355"/>
          </a:xfrm>
        </p:spPr>
        <p:txBody>
          <a:bodyPr/>
          <a:lstStyle/>
          <a:p>
            <a:pPr marL="0" indent="0">
              <a:buNone/>
            </a:pPr>
            <a:r>
              <a:rPr lang="en-US" dirty="0">
                <a:solidFill>
                  <a:schemeClr val="tx1"/>
                </a:solidFill>
              </a:rPr>
              <a:t>Mid-July:</a:t>
            </a:r>
          </a:p>
          <a:p>
            <a:r>
              <a:rPr lang="en-US" dirty="0">
                <a:solidFill>
                  <a:schemeClr val="tx1"/>
                </a:solidFill>
              </a:rPr>
              <a:t>Complete SCM Credit Document with today’s input</a:t>
            </a:r>
          </a:p>
          <a:p>
            <a:r>
              <a:rPr lang="en-US" dirty="0">
                <a:solidFill>
                  <a:schemeClr val="tx1"/>
                </a:solidFill>
              </a:rPr>
              <a:t>Final discussions of some SCMs with DEMLR</a:t>
            </a:r>
          </a:p>
          <a:p>
            <a:r>
              <a:rPr lang="en-US" dirty="0">
                <a:solidFill>
                  <a:schemeClr val="tx1"/>
                </a:solidFill>
              </a:rPr>
              <a:t>Get Doc out to everyone for review &amp; comment with final set of SCM EMCs</a:t>
            </a:r>
          </a:p>
          <a:p>
            <a:pPr marL="0" indent="0">
              <a:buNone/>
            </a:pPr>
            <a:r>
              <a:rPr lang="en-US" dirty="0">
                <a:solidFill>
                  <a:schemeClr val="tx1"/>
                </a:solidFill>
              </a:rPr>
              <a:t>Mid-August:</a:t>
            </a:r>
          </a:p>
          <a:p>
            <a:r>
              <a:rPr lang="en-US" dirty="0">
                <a:solidFill>
                  <a:schemeClr val="tx1"/>
                </a:solidFill>
              </a:rPr>
              <a:t>Use updated SCM performance to update SNAP Tool</a:t>
            </a:r>
          </a:p>
          <a:p>
            <a:pPr marL="0" indent="0">
              <a:buNone/>
            </a:pPr>
            <a:r>
              <a:rPr lang="en-US" dirty="0">
                <a:solidFill>
                  <a:schemeClr val="tx1"/>
                </a:solidFill>
              </a:rPr>
              <a:t>Mid-September:</a:t>
            </a:r>
          </a:p>
          <a:p>
            <a:r>
              <a:rPr lang="en-US" dirty="0">
                <a:solidFill>
                  <a:schemeClr val="tx1"/>
                </a:solidFill>
              </a:rPr>
              <a:t>SNAP Tool out for comment</a:t>
            </a:r>
          </a:p>
          <a:p>
            <a:pPr marL="0" indent="0">
              <a:buNone/>
            </a:pPr>
            <a:r>
              <a:rPr lang="en-US" dirty="0">
                <a:solidFill>
                  <a:schemeClr val="tx1"/>
                </a:solidFill>
              </a:rPr>
              <a:t>Mid-October:</a:t>
            </a:r>
          </a:p>
          <a:p>
            <a:r>
              <a:rPr lang="en-US" dirty="0">
                <a:solidFill>
                  <a:schemeClr val="tx1"/>
                </a:solidFill>
              </a:rPr>
              <a:t>SNAP release</a:t>
            </a:r>
          </a:p>
        </p:txBody>
      </p:sp>
      <p:sp>
        <p:nvSpPr>
          <p:cNvPr id="4" name="Slide Number Placeholder 3">
            <a:extLst>
              <a:ext uri="{FF2B5EF4-FFF2-40B4-BE49-F238E27FC236}">
                <a16:creationId xmlns:a16="http://schemas.microsoft.com/office/drawing/2014/main" id="{3D28B8AB-8C24-32F6-78ED-C9B8D22941ED}"/>
              </a:ext>
            </a:extLst>
          </p:cNvPr>
          <p:cNvSpPr>
            <a:spLocks noGrp="1"/>
          </p:cNvSpPr>
          <p:nvPr>
            <p:ph type="sldNum" sz="quarter" idx="12"/>
          </p:nvPr>
        </p:nvSpPr>
        <p:spPr/>
        <p:txBody>
          <a:bodyPr/>
          <a:lstStyle/>
          <a:p>
            <a:fld id="{11F27F3A-B3E9-41ED-AF8F-A365F10BB65F}" type="slidenum">
              <a:rPr lang="en-US" smtClean="0"/>
              <a:pPr/>
              <a:t>10</a:t>
            </a:fld>
            <a:endParaRPr lang="en-US"/>
          </a:p>
        </p:txBody>
      </p:sp>
      <p:sp>
        <p:nvSpPr>
          <p:cNvPr id="5" name="Subtitle 4">
            <a:extLst>
              <a:ext uri="{FF2B5EF4-FFF2-40B4-BE49-F238E27FC236}">
                <a16:creationId xmlns:a16="http://schemas.microsoft.com/office/drawing/2014/main" id="{D530FD28-40DF-F28F-F3BA-E3F3AE979EB1}"/>
              </a:ext>
            </a:extLst>
          </p:cNvPr>
          <p:cNvSpPr>
            <a:spLocks noGrp="1"/>
          </p:cNvSpPr>
          <p:nvPr>
            <p:ph type="subTitle" idx="13"/>
          </p:nvPr>
        </p:nvSpPr>
        <p:spPr>
          <a:xfrm>
            <a:off x="104774" y="591732"/>
            <a:ext cx="6753226" cy="571353"/>
          </a:xfrm>
        </p:spPr>
        <p:txBody>
          <a:bodyPr/>
          <a:lstStyle/>
          <a:p>
            <a:r>
              <a:rPr lang="en-US" dirty="0"/>
              <a:t>All of this was going somewhere after all…</a:t>
            </a:r>
          </a:p>
        </p:txBody>
      </p:sp>
    </p:spTree>
    <p:extLst>
      <p:ext uri="{BB962C8B-B14F-4D97-AF65-F5344CB8AC3E}">
        <p14:creationId xmlns:p14="http://schemas.microsoft.com/office/powerpoint/2010/main" val="3632270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775" y="121432"/>
            <a:ext cx="7003232" cy="557215"/>
          </a:xfrm>
        </p:spPr>
        <p:txBody>
          <a:bodyPr>
            <a:normAutofit/>
          </a:bodyPr>
          <a:lstStyle/>
          <a:p>
            <a:r>
              <a:rPr lang="en-US" dirty="0"/>
              <a:t>QUESTIONS / COMMENTS</a:t>
            </a:r>
          </a:p>
        </p:txBody>
      </p:sp>
      <p:sp>
        <p:nvSpPr>
          <p:cNvPr id="7" name="Content Placeholder 6"/>
          <p:cNvSpPr>
            <a:spLocks noGrp="1"/>
          </p:cNvSpPr>
          <p:nvPr>
            <p:ph idx="1"/>
          </p:nvPr>
        </p:nvSpPr>
        <p:spPr>
          <a:xfrm>
            <a:off x="104775" y="1302707"/>
            <a:ext cx="12087225" cy="4641034"/>
          </a:xfrm>
        </p:spPr>
        <p:txBody>
          <a:bodyPr>
            <a:normAutofit/>
          </a:bodyPr>
          <a:lstStyle/>
          <a:p>
            <a:pPr marL="742950" lvl="1" indent="-342900"/>
            <a:endParaRPr lang="en-US" sz="2400" dirty="0">
              <a:solidFill>
                <a:schemeClr val="tx1"/>
              </a:solidFill>
            </a:endParaRPr>
          </a:p>
          <a:p>
            <a:pPr marL="0" indent="0">
              <a:buNone/>
            </a:pPr>
            <a:r>
              <a:rPr lang="en-US" sz="2800" b="1" dirty="0">
                <a:solidFill>
                  <a:schemeClr val="tx1"/>
                </a:solidFill>
                <a:ea typeface="Times New Roman" panose="02020603050405020304" pitchFamily="18" charset="0"/>
                <a:cs typeface="Times New Roman" panose="02020603050405020304" pitchFamily="18" charset="0"/>
              </a:rPr>
              <a:t>Trish D’Arconte</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i="1" dirty="0">
                <a:solidFill>
                  <a:schemeClr val="tx1"/>
                </a:solidFill>
                <a:latin typeface="+mj-lt"/>
                <a:ea typeface="Times New Roman" panose="02020603050405020304" pitchFamily="18" charset="0"/>
                <a:cs typeface="Times New Roman" panose="02020603050405020304" pitchFamily="18" charset="0"/>
              </a:rPr>
              <a:t>Environmental Program Consultant</a:t>
            </a:r>
            <a:endParaRPr lang="en-US" sz="2800" i="1" dirty="0">
              <a:solidFill>
                <a:schemeClr val="tx1"/>
              </a:solidFill>
              <a:latin typeface="+mj-lt"/>
              <a:ea typeface="Calibri" panose="020F0502020204030204" pitchFamily="34" charset="0"/>
              <a:cs typeface="Times New Roman" panose="02020603050405020304" pitchFamily="18" charset="0"/>
            </a:endParaRPr>
          </a:p>
          <a:p>
            <a:pPr marL="0" indent="0">
              <a:buNone/>
            </a:pPr>
            <a:r>
              <a:rPr lang="en-US" sz="2800" i="1" dirty="0">
                <a:solidFill>
                  <a:schemeClr val="tx1"/>
                </a:solidFill>
                <a:latin typeface="+mj-lt"/>
                <a:ea typeface="Times New Roman" panose="02020603050405020304" pitchFamily="18" charset="0"/>
                <a:cs typeface="Times New Roman" panose="02020603050405020304" pitchFamily="18" charset="0"/>
              </a:rPr>
              <a:t>N.C. Dept. Of Environmental Quality</a:t>
            </a:r>
            <a:endParaRPr lang="en-US" sz="2800" i="1" dirty="0">
              <a:solidFill>
                <a:schemeClr val="tx1"/>
              </a:solidFill>
              <a:latin typeface="+mj-lt"/>
              <a:ea typeface="Calibri" panose="020F0502020204030204" pitchFamily="34" charset="0"/>
              <a:cs typeface="Times New Roman" panose="02020603050405020304" pitchFamily="18" charset="0"/>
            </a:endParaRPr>
          </a:p>
          <a:p>
            <a:pPr marL="0" indent="0">
              <a:buNone/>
            </a:pPr>
            <a:r>
              <a:rPr lang="en-US" sz="2800" i="1" dirty="0">
                <a:solidFill>
                  <a:schemeClr val="tx1"/>
                </a:solidFill>
                <a:latin typeface="+mj-lt"/>
                <a:ea typeface="Times New Roman" panose="02020603050405020304" pitchFamily="18" charset="0"/>
                <a:cs typeface="Times New Roman" panose="02020603050405020304" pitchFamily="18" charset="0"/>
              </a:rPr>
              <a:t>Division of Water Resources</a:t>
            </a:r>
            <a:br>
              <a:rPr lang="en-US" sz="2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i="1" dirty="0">
                <a:solidFill>
                  <a:schemeClr val="tx1"/>
                </a:solidFill>
                <a:latin typeface="+mj-lt"/>
                <a:ea typeface="Times New Roman" panose="02020603050405020304" pitchFamily="18" charset="0"/>
                <a:cs typeface="Times New Roman" panose="02020603050405020304" pitchFamily="18" charset="0"/>
              </a:rPr>
              <a:t>trish.darconte@ncdenr.gov</a:t>
            </a:r>
            <a:endParaRPr lang="en-US" sz="2800" i="1" dirty="0">
              <a:solidFill>
                <a:schemeClr val="tx1"/>
              </a:solidFill>
              <a:latin typeface="+mj-lt"/>
              <a:ea typeface="Calibri" panose="020F0502020204030204" pitchFamily="34" charset="0"/>
              <a:cs typeface="Times New Roman" panose="02020603050405020304" pitchFamily="18" charset="0"/>
            </a:endParaRPr>
          </a:p>
          <a:p>
            <a:pPr marL="400050" lvl="1" indent="0">
              <a:buNone/>
            </a:pPr>
            <a:endParaRPr lang="en-US" sz="2400" dirty="0">
              <a:solidFill>
                <a:schemeClr val="tx1"/>
              </a:solidFill>
            </a:endParaRPr>
          </a:p>
          <a:p>
            <a:pPr marL="400050" lvl="1" indent="0">
              <a:buNone/>
            </a:pPr>
            <a:endParaRPr lang="en-US" sz="2400" dirty="0"/>
          </a:p>
          <a:p>
            <a:pPr marL="742950" lvl="2" indent="0">
              <a:buNone/>
            </a:pPr>
            <a:endParaRPr lang="en-US" sz="2000" dirty="0"/>
          </a:p>
          <a:p>
            <a:pPr marL="1085850" lvl="2" indent="-342900"/>
            <a:endParaRPr lang="en-US" sz="2000" dirty="0"/>
          </a:p>
          <a:p>
            <a:pPr marL="742950" lvl="2" indent="0">
              <a:buNone/>
            </a:pPr>
            <a:endParaRPr lang="en-US" sz="2000" dirty="0"/>
          </a:p>
          <a:p>
            <a:pPr marL="1085850" lvl="2" indent="-342900"/>
            <a:endParaRPr lang="en-US" sz="2400" dirty="0"/>
          </a:p>
          <a:p>
            <a:pPr marL="1085850" lvl="2" indent="-342900"/>
            <a:endParaRPr lang="en-US" sz="2000" dirty="0"/>
          </a:p>
          <a:p>
            <a:pPr marL="742950" lvl="2" indent="0">
              <a:buNone/>
            </a:pPr>
            <a:endParaRPr lang="en-US" sz="2000" dirty="0"/>
          </a:p>
          <a:p>
            <a:pPr marL="1085850" lvl="2" indent="-342900"/>
            <a:endParaRPr lang="en-US" sz="2000" dirty="0"/>
          </a:p>
          <a:p>
            <a:pPr marL="1085850" lvl="2" indent="-342900"/>
            <a:endParaRPr lang="en-US" sz="2000" dirty="0"/>
          </a:p>
          <a:p>
            <a:pPr marL="742950" lvl="2" indent="0">
              <a:buNone/>
            </a:pPr>
            <a:endParaRPr lang="en-US" sz="2400" dirty="0"/>
          </a:p>
          <a:p>
            <a:pPr marL="400050" lvl="1" indent="0">
              <a:buNone/>
            </a:pPr>
            <a:endParaRPr lang="en-US" sz="2000" dirty="0"/>
          </a:p>
          <a:p>
            <a:pPr marL="1085850" lvl="2" indent="-342900"/>
            <a:endParaRPr lang="en-US" sz="2400" dirty="0"/>
          </a:p>
          <a:p>
            <a:pPr marL="571500" lvl="1"/>
            <a:endParaRPr lang="en-US" sz="2400" dirty="0"/>
          </a:p>
          <a:p>
            <a:pPr marL="571500" lvl="1"/>
            <a:endParaRPr lang="en-US" sz="2000" dirty="0"/>
          </a:p>
          <a:p>
            <a:pPr marL="914400" lvl="2"/>
            <a:endParaRPr lang="en-US" sz="2000" dirty="0"/>
          </a:p>
          <a:p>
            <a:pPr marL="914400" lvl="2"/>
            <a:endParaRPr lang="en-US" sz="1800" dirty="0"/>
          </a:p>
          <a:p>
            <a:pPr marL="742950" lvl="2" indent="0">
              <a:buNone/>
            </a:pPr>
            <a:endParaRPr lang="en-US" sz="1800" dirty="0"/>
          </a:p>
          <a:p>
            <a:pPr marL="914400" lvl="2"/>
            <a:endParaRPr lang="en-US" sz="1800" dirty="0"/>
          </a:p>
          <a:p>
            <a:pPr marL="571500" lvl="1"/>
            <a:endParaRPr lang="en-US" dirty="0"/>
          </a:p>
          <a:p>
            <a:pPr marL="571500" lvl="1"/>
            <a:endParaRPr lang="en-US" dirty="0"/>
          </a:p>
          <a:p>
            <a:pPr marL="971550" lvl="1" indent="-571500"/>
            <a:endParaRPr lang="en-US" sz="1200" dirty="0"/>
          </a:p>
        </p:txBody>
      </p:sp>
      <p:sp>
        <p:nvSpPr>
          <p:cNvPr id="2" name="Slide Number Placeholder 1"/>
          <p:cNvSpPr>
            <a:spLocks noGrp="1"/>
          </p:cNvSpPr>
          <p:nvPr>
            <p:ph type="sldNum" sz="quarter" idx="12"/>
          </p:nvPr>
        </p:nvSpPr>
        <p:spPr/>
        <p:txBody>
          <a:bodyPr/>
          <a:lstStyle/>
          <a:p>
            <a:fld id="{11F27F3A-B3E9-41ED-AF8F-A365F10BB65F}" type="slidenum">
              <a:rPr lang="en-US" smtClean="0"/>
              <a:pPr/>
              <a:t>11</a:t>
            </a:fld>
            <a:endParaRPr lang="en-US"/>
          </a:p>
        </p:txBody>
      </p:sp>
      <p:pic>
        <p:nvPicPr>
          <p:cNvPr id="9" name="Picture 8">
            <a:extLst>
              <a:ext uri="{FF2B5EF4-FFF2-40B4-BE49-F238E27FC236}">
                <a16:creationId xmlns:a16="http://schemas.microsoft.com/office/drawing/2014/main" id="{19971FEC-FF43-4B00-B00A-6505E9901AA3}"/>
              </a:ext>
            </a:extLst>
          </p:cNvPr>
          <p:cNvPicPr/>
          <p:nvPr/>
        </p:nvPicPr>
        <p:blipFill>
          <a:blip r:embed="rId3">
            <a:extLst>
              <a:ext uri="{28A0092B-C50C-407E-A947-70E740481C1C}">
                <a14:useLocalDpi xmlns:a14="http://schemas.microsoft.com/office/drawing/2010/main" val="0"/>
              </a:ext>
            </a:extLst>
          </a:blip>
          <a:stretch>
            <a:fillRect/>
          </a:stretch>
        </p:blipFill>
        <p:spPr>
          <a:xfrm>
            <a:off x="6273800" y="1514002"/>
            <a:ext cx="4953000" cy="3170238"/>
          </a:xfrm>
          <a:prstGeom prst="rect">
            <a:avLst/>
          </a:prstGeom>
        </p:spPr>
      </p:pic>
    </p:spTree>
    <p:extLst>
      <p:ext uri="{BB962C8B-B14F-4D97-AF65-F5344CB8AC3E}">
        <p14:creationId xmlns:p14="http://schemas.microsoft.com/office/powerpoint/2010/main" val="159761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775" y="121432"/>
            <a:ext cx="9289746" cy="557215"/>
          </a:xfrm>
        </p:spPr>
        <p:txBody>
          <a:bodyPr>
            <a:normAutofit/>
          </a:bodyPr>
          <a:lstStyle/>
          <a:p>
            <a:r>
              <a:rPr lang="en-US" i="0" dirty="0">
                <a:latin typeface="Times New Roman"/>
                <a:cs typeface="Times New Roman"/>
              </a:rPr>
              <a:t>Meeting Topics</a:t>
            </a:r>
            <a:endParaRPr lang="en-US" dirty="0"/>
          </a:p>
        </p:txBody>
      </p:sp>
      <p:sp>
        <p:nvSpPr>
          <p:cNvPr id="7" name="Content Placeholder 6"/>
          <p:cNvSpPr>
            <a:spLocks noGrp="1"/>
          </p:cNvSpPr>
          <p:nvPr>
            <p:ph idx="1"/>
          </p:nvPr>
        </p:nvSpPr>
        <p:spPr>
          <a:xfrm>
            <a:off x="104775" y="1524000"/>
            <a:ext cx="12164262" cy="4876800"/>
          </a:xfrm>
        </p:spPr>
        <p:txBody>
          <a:bodyPr vert="horz" lIns="91440" tIns="45720" rIns="91440" bIns="45720" rtlCol="0" anchor="t">
            <a:normAutofit/>
          </a:bodyPr>
          <a:lstStyle/>
          <a:p>
            <a:pPr marL="228600" lvl="1" indent="0">
              <a:spcBef>
                <a:spcPts val="1200"/>
              </a:spcBef>
              <a:buNone/>
            </a:pPr>
            <a:r>
              <a:rPr lang="en-US" sz="2800" dirty="0">
                <a:solidFill>
                  <a:schemeClr val="tx1"/>
                </a:solidFill>
                <a:latin typeface="Arial"/>
                <a:cs typeface="Arial"/>
              </a:rPr>
              <a:t>Today’s meeting:</a:t>
            </a:r>
          </a:p>
          <a:p>
            <a:pPr marL="457200" lvl="1">
              <a:spcBef>
                <a:spcPts val="1200"/>
              </a:spcBef>
            </a:pPr>
            <a:r>
              <a:rPr lang="en-US" sz="2400" dirty="0">
                <a:solidFill>
                  <a:schemeClr val="tx1"/>
                </a:solidFill>
                <a:latin typeface="Arial"/>
                <a:cs typeface="Arial"/>
              </a:rPr>
              <a:t>Brief review of SCM nutrient performance, nutrient Rules, nutrient calculations</a:t>
            </a:r>
          </a:p>
          <a:p>
            <a:pPr marL="457200" lvl="1">
              <a:spcBef>
                <a:spcPts val="1200"/>
              </a:spcBef>
            </a:pPr>
            <a:r>
              <a:rPr lang="en-US" sz="2400" dirty="0">
                <a:solidFill>
                  <a:schemeClr val="tx1"/>
                </a:solidFill>
                <a:latin typeface="Arial"/>
                <a:cs typeface="Arial"/>
              </a:rPr>
              <a:t>Review how DEQ handles proposals for new SCMs and new data for SCMs</a:t>
            </a:r>
          </a:p>
          <a:p>
            <a:pPr marL="457200" lvl="1">
              <a:spcBef>
                <a:spcPts val="1200"/>
              </a:spcBef>
            </a:pPr>
            <a:r>
              <a:rPr lang="en-US" sz="2400" dirty="0">
                <a:solidFill>
                  <a:schemeClr val="tx1"/>
                </a:solidFill>
                <a:latin typeface="Arial"/>
                <a:cs typeface="Arial"/>
              </a:rPr>
              <a:t>Present Proposed Data Standards and Evaluation for SCMs</a:t>
            </a:r>
          </a:p>
          <a:p>
            <a:pPr marL="457200" lvl="1">
              <a:spcBef>
                <a:spcPts val="1200"/>
              </a:spcBef>
            </a:pPr>
            <a:r>
              <a:rPr lang="en-US" sz="2400" dirty="0">
                <a:solidFill>
                  <a:schemeClr val="tx1"/>
                </a:solidFill>
                <a:latin typeface="Arial"/>
                <a:cs typeface="Arial"/>
              </a:rPr>
              <a:t>Unresolved Issues</a:t>
            </a:r>
          </a:p>
          <a:p>
            <a:pPr marL="457200" lvl="1">
              <a:spcBef>
                <a:spcPts val="1200"/>
              </a:spcBef>
            </a:pPr>
            <a:r>
              <a:rPr lang="en-US" sz="2400" dirty="0">
                <a:solidFill>
                  <a:schemeClr val="tx1"/>
                </a:solidFill>
                <a:latin typeface="Arial"/>
                <a:cs typeface="Arial"/>
              </a:rPr>
              <a:t>Present SCM EMC as well as status of in-progress evaluations</a:t>
            </a:r>
          </a:p>
          <a:p>
            <a:pPr marL="457200" lvl="1">
              <a:spcBef>
                <a:spcPts val="1200"/>
              </a:spcBef>
            </a:pPr>
            <a:r>
              <a:rPr lang="en-US" sz="2400" dirty="0">
                <a:solidFill>
                  <a:schemeClr val="tx1"/>
                </a:solidFill>
                <a:latin typeface="Arial"/>
                <a:cs typeface="Arial"/>
              </a:rPr>
              <a:t>Next Steps</a:t>
            </a:r>
            <a:br>
              <a:rPr lang="en-US" sz="2000" dirty="0">
                <a:solidFill>
                  <a:schemeClr val="tx1"/>
                </a:solidFill>
                <a:latin typeface="Arial"/>
                <a:cs typeface="Arial"/>
              </a:rPr>
            </a:br>
            <a:endParaRPr lang="en-US" dirty="0">
              <a:solidFill>
                <a:schemeClr val="tx1"/>
              </a:solidFill>
            </a:endParaRPr>
          </a:p>
          <a:p>
            <a:pPr marL="400050" lvl="1" indent="0">
              <a:buNone/>
            </a:pPr>
            <a:endParaRPr lang="en-US" sz="2400" dirty="0"/>
          </a:p>
          <a:p>
            <a:pPr marL="742950" lvl="2" indent="0">
              <a:buNone/>
            </a:pPr>
            <a:endParaRPr lang="en-US" sz="2000" dirty="0"/>
          </a:p>
          <a:p>
            <a:pPr marL="1085850" lvl="2" indent="-342900"/>
            <a:endParaRPr lang="en-US" sz="2000" dirty="0"/>
          </a:p>
          <a:p>
            <a:pPr marL="742950" lvl="2" indent="0">
              <a:buNone/>
            </a:pPr>
            <a:endParaRPr lang="en-US" sz="2000" dirty="0"/>
          </a:p>
          <a:p>
            <a:pPr marL="1085850" lvl="2" indent="-342900"/>
            <a:endParaRPr lang="en-US" sz="2400" dirty="0"/>
          </a:p>
          <a:p>
            <a:pPr marL="1085850" lvl="2" indent="-342900"/>
            <a:endParaRPr lang="en-US" sz="2000" dirty="0"/>
          </a:p>
          <a:p>
            <a:pPr marL="742950" lvl="2" indent="0">
              <a:buNone/>
            </a:pPr>
            <a:endParaRPr lang="en-US" sz="2000" dirty="0"/>
          </a:p>
          <a:p>
            <a:pPr marL="1085850" lvl="2" indent="-342900"/>
            <a:endParaRPr lang="en-US" sz="2000" dirty="0"/>
          </a:p>
          <a:p>
            <a:pPr marL="1085850" lvl="2" indent="-342900"/>
            <a:endParaRPr lang="en-US" sz="2000" dirty="0"/>
          </a:p>
          <a:p>
            <a:pPr marL="742950" lvl="2" indent="0">
              <a:buNone/>
            </a:pPr>
            <a:endParaRPr lang="en-US" sz="2400" dirty="0"/>
          </a:p>
          <a:p>
            <a:pPr marL="400050" lvl="1" indent="0">
              <a:buNone/>
            </a:pPr>
            <a:endParaRPr lang="en-US" sz="2000" dirty="0"/>
          </a:p>
          <a:p>
            <a:pPr marL="1085850" lvl="2" indent="-342900"/>
            <a:endParaRPr lang="en-US" sz="2400" dirty="0"/>
          </a:p>
          <a:p>
            <a:pPr marL="571500" lvl="1"/>
            <a:endParaRPr lang="en-US" sz="2400" dirty="0"/>
          </a:p>
          <a:p>
            <a:pPr marL="571500" lvl="1"/>
            <a:endParaRPr lang="en-US" sz="2000" dirty="0"/>
          </a:p>
          <a:p>
            <a:pPr marL="914400" lvl="2"/>
            <a:endParaRPr lang="en-US" sz="2000" dirty="0"/>
          </a:p>
          <a:p>
            <a:pPr marL="914400" lvl="2"/>
            <a:endParaRPr lang="en-US" sz="1800" dirty="0"/>
          </a:p>
          <a:p>
            <a:pPr marL="742950" lvl="2" indent="0">
              <a:buNone/>
            </a:pPr>
            <a:endParaRPr lang="en-US" dirty="0"/>
          </a:p>
          <a:p>
            <a:pPr marL="914400" lvl="2"/>
            <a:endParaRPr lang="en-US" dirty="0"/>
          </a:p>
          <a:p>
            <a:pPr marL="571500" lvl="1"/>
            <a:endParaRPr lang="en-US" dirty="0"/>
          </a:p>
          <a:p>
            <a:pPr marL="571500" lvl="1"/>
            <a:endParaRPr lang="en-US" dirty="0"/>
          </a:p>
          <a:p>
            <a:pPr marL="971550" lvl="1" indent="-571500"/>
            <a:endParaRPr lang="en-US" sz="1200" dirty="0"/>
          </a:p>
        </p:txBody>
      </p:sp>
      <p:sp>
        <p:nvSpPr>
          <p:cNvPr id="2" name="Slide Number Placeholder 1"/>
          <p:cNvSpPr>
            <a:spLocks noGrp="1"/>
          </p:cNvSpPr>
          <p:nvPr>
            <p:ph type="sldNum" sz="quarter" idx="12"/>
          </p:nvPr>
        </p:nvSpPr>
        <p:spPr/>
        <p:txBody>
          <a:bodyPr/>
          <a:lstStyle/>
          <a:p>
            <a:fld id="{11F27F3A-B3E9-41ED-AF8F-A365F10BB65F}" type="slidenum">
              <a:rPr lang="en-US" smtClean="0"/>
              <a:pPr/>
              <a:t>2</a:t>
            </a:fld>
            <a:endParaRPr lang="en-US"/>
          </a:p>
        </p:txBody>
      </p:sp>
    </p:spTree>
    <p:extLst>
      <p:ext uri="{BB962C8B-B14F-4D97-AF65-F5344CB8AC3E}">
        <p14:creationId xmlns:p14="http://schemas.microsoft.com/office/powerpoint/2010/main" val="387746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B7E1-7782-4147-CC5B-186510370073}"/>
              </a:ext>
            </a:extLst>
          </p:cNvPr>
          <p:cNvSpPr>
            <a:spLocks noGrp="1"/>
          </p:cNvSpPr>
          <p:nvPr>
            <p:ph type="title"/>
          </p:nvPr>
        </p:nvSpPr>
        <p:spPr>
          <a:xfrm>
            <a:off x="-1" y="85182"/>
            <a:ext cx="8676167" cy="557215"/>
          </a:xfrm>
        </p:spPr>
        <p:txBody>
          <a:bodyPr>
            <a:normAutofit/>
          </a:bodyPr>
          <a:lstStyle/>
          <a:p>
            <a:r>
              <a:rPr lang="en-US" dirty="0"/>
              <a:t>SCM Performance Calculations &amp; Rules</a:t>
            </a:r>
          </a:p>
        </p:txBody>
      </p:sp>
      <p:sp>
        <p:nvSpPr>
          <p:cNvPr id="3" name="Content Placeholder 2">
            <a:extLst>
              <a:ext uri="{FF2B5EF4-FFF2-40B4-BE49-F238E27FC236}">
                <a16:creationId xmlns:a16="http://schemas.microsoft.com/office/drawing/2014/main" id="{3339F7CD-20AD-389D-9E0E-3E1DDECF5C33}"/>
              </a:ext>
            </a:extLst>
          </p:cNvPr>
          <p:cNvSpPr>
            <a:spLocks noGrp="1"/>
          </p:cNvSpPr>
          <p:nvPr>
            <p:ph idx="1"/>
          </p:nvPr>
        </p:nvSpPr>
        <p:spPr>
          <a:xfrm>
            <a:off x="223284" y="1493045"/>
            <a:ext cx="11130516" cy="4755355"/>
          </a:xfrm>
        </p:spPr>
        <p:txBody>
          <a:bodyPr/>
          <a:lstStyle/>
          <a:p>
            <a:pPr>
              <a:lnSpc>
                <a:spcPct val="100000"/>
              </a:lnSpc>
              <a:spcBef>
                <a:spcPts val="600"/>
              </a:spcBef>
              <a:spcAft>
                <a:spcPts val="600"/>
              </a:spcAft>
            </a:pPr>
            <a:r>
              <a:rPr lang="en-US" sz="2000" dirty="0">
                <a:solidFill>
                  <a:schemeClr val="tx1"/>
                </a:solidFill>
                <a:latin typeface="Arial"/>
                <a:cs typeface="Arial"/>
              </a:rPr>
              <a:t>DEQ’s 4 Nutrient Management Strategies have Stormwater Rules with targets for max average annual load of nitrogen and phosphorus in runoff</a:t>
            </a:r>
          </a:p>
          <a:p>
            <a:pPr>
              <a:lnSpc>
                <a:spcPct val="100000"/>
              </a:lnSpc>
              <a:spcBef>
                <a:spcPts val="600"/>
              </a:spcBef>
              <a:spcAft>
                <a:spcPts val="600"/>
              </a:spcAft>
            </a:pPr>
            <a:r>
              <a:rPr lang="en-US" dirty="0">
                <a:solidFill>
                  <a:schemeClr val="tx1"/>
                </a:solidFill>
              </a:rPr>
              <a:t>Rules specify a calculation method for average annual load of TN &amp; TP from a development site, including method for determining nutrient reduction through SCMs</a:t>
            </a:r>
          </a:p>
          <a:p>
            <a:pPr>
              <a:lnSpc>
                <a:spcPct val="100000"/>
              </a:lnSpc>
              <a:spcBef>
                <a:spcPts val="600"/>
              </a:spcBef>
              <a:spcAft>
                <a:spcPts val="600"/>
              </a:spcAft>
            </a:pPr>
            <a:r>
              <a:rPr lang="en-US" dirty="0">
                <a:solidFill>
                  <a:schemeClr val="tx1"/>
                </a:solidFill>
              </a:rPr>
              <a:t>DEQ Stormwater Rules have requirements for average annual runoff treated from development, have Minimum Design Criteria for a set of approved SCM types, provide for the approval of new SCM types</a:t>
            </a:r>
          </a:p>
          <a:p>
            <a:pPr>
              <a:lnSpc>
                <a:spcPct val="100000"/>
              </a:lnSpc>
              <a:spcBef>
                <a:spcPts val="600"/>
              </a:spcBef>
              <a:spcAft>
                <a:spcPts val="600"/>
              </a:spcAft>
            </a:pPr>
            <a:r>
              <a:rPr lang="en-US" dirty="0">
                <a:solidFill>
                  <a:schemeClr val="tx1"/>
                </a:solidFill>
              </a:rPr>
              <a:t>DWQ &amp; DEMLR (Divisions of DEQ) created an “SCM Credit Document” that presents how DEQ has rated hydrologic and water quality performance of approved SCMs, used in stormwater calculations and canned nutrient calculators (effective 2018)</a:t>
            </a:r>
          </a:p>
          <a:p>
            <a:pPr>
              <a:lnSpc>
                <a:spcPct val="100000"/>
              </a:lnSpc>
              <a:spcBef>
                <a:spcPts val="600"/>
              </a:spcBef>
              <a:spcAft>
                <a:spcPts val="600"/>
              </a:spcAft>
            </a:pPr>
            <a:r>
              <a:rPr lang="en-US" dirty="0">
                <a:solidFill>
                  <a:schemeClr val="tx1"/>
                </a:solidFill>
              </a:rPr>
              <a:t>DEMLR New Stormwater Tech (NEST) Program Chapter in Stormwater Design Manual provides guidance for entities wishing to get global approval of new types of                 stormwater control measures (effective 2018)</a:t>
            </a:r>
          </a:p>
          <a:p>
            <a:endParaRPr lang="en-US" dirty="0"/>
          </a:p>
        </p:txBody>
      </p:sp>
      <p:sp>
        <p:nvSpPr>
          <p:cNvPr id="4" name="Slide Number Placeholder 3">
            <a:extLst>
              <a:ext uri="{FF2B5EF4-FFF2-40B4-BE49-F238E27FC236}">
                <a16:creationId xmlns:a16="http://schemas.microsoft.com/office/drawing/2014/main" id="{FFECDAD6-0A4C-6825-0E56-9F7E1952A590}"/>
              </a:ext>
            </a:extLst>
          </p:cNvPr>
          <p:cNvSpPr>
            <a:spLocks noGrp="1"/>
          </p:cNvSpPr>
          <p:nvPr>
            <p:ph type="sldNum" sz="quarter" idx="12"/>
          </p:nvPr>
        </p:nvSpPr>
        <p:spPr/>
        <p:txBody>
          <a:bodyPr/>
          <a:lstStyle/>
          <a:p>
            <a:fld id="{11F27F3A-B3E9-41ED-AF8F-A365F10BB65F}" type="slidenum">
              <a:rPr lang="en-US" smtClean="0"/>
              <a:pPr/>
              <a:t>3</a:t>
            </a:fld>
            <a:endParaRPr lang="en-US"/>
          </a:p>
        </p:txBody>
      </p:sp>
      <p:sp>
        <p:nvSpPr>
          <p:cNvPr id="5" name="Subtitle 4">
            <a:extLst>
              <a:ext uri="{FF2B5EF4-FFF2-40B4-BE49-F238E27FC236}">
                <a16:creationId xmlns:a16="http://schemas.microsoft.com/office/drawing/2014/main" id="{9D2D5409-6F3A-3E0D-E003-76CAC43F64B7}"/>
              </a:ext>
            </a:extLst>
          </p:cNvPr>
          <p:cNvSpPr>
            <a:spLocks noGrp="1"/>
          </p:cNvSpPr>
          <p:nvPr>
            <p:ph type="subTitle" idx="13"/>
          </p:nvPr>
        </p:nvSpPr>
        <p:spPr>
          <a:xfrm>
            <a:off x="104775" y="496367"/>
            <a:ext cx="6267450" cy="571353"/>
          </a:xfrm>
        </p:spPr>
        <p:txBody>
          <a:bodyPr/>
          <a:lstStyle/>
          <a:p>
            <a:r>
              <a:rPr lang="en-US" dirty="0"/>
              <a:t>A Recap</a:t>
            </a:r>
          </a:p>
        </p:txBody>
      </p:sp>
    </p:spTree>
    <p:extLst>
      <p:ext uri="{BB962C8B-B14F-4D97-AF65-F5344CB8AC3E}">
        <p14:creationId xmlns:p14="http://schemas.microsoft.com/office/powerpoint/2010/main" val="397464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709-2DD4-90A4-D00A-65EFC10138EE}"/>
              </a:ext>
            </a:extLst>
          </p:cNvPr>
          <p:cNvSpPr>
            <a:spLocks noGrp="1"/>
          </p:cNvSpPr>
          <p:nvPr>
            <p:ph type="title"/>
          </p:nvPr>
        </p:nvSpPr>
        <p:spPr>
          <a:xfrm>
            <a:off x="104774" y="83639"/>
            <a:ext cx="10145011" cy="557215"/>
          </a:xfrm>
        </p:spPr>
        <p:txBody>
          <a:bodyPr/>
          <a:lstStyle/>
          <a:p>
            <a:r>
              <a:rPr lang="en-US" dirty="0"/>
              <a:t>How DEQ Handles Proposals for New SCMs &amp; New Data </a:t>
            </a:r>
          </a:p>
        </p:txBody>
      </p:sp>
      <p:sp>
        <p:nvSpPr>
          <p:cNvPr id="3" name="Content Placeholder 2">
            <a:extLst>
              <a:ext uri="{FF2B5EF4-FFF2-40B4-BE49-F238E27FC236}">
                <a16:creationId xmlns:a16="http://schemas.microsoft.com/office/drawing/2014/main" id="{EC9517D4-7CF0-1D73-0B5A-9EB59D2F4F17}"/>
              </a:ext>
            </a:extLst>
          </p:cNvPr>
          <p:cNvSpPr>
            <a:spLocks noGrp="1"/>
          </p:cNvSpPr>
          <p:nvPr>
            <p:ph idx="1"/>
          </p:nvPr>
        </p:nvSpPr>
        <p:spPr>
          <a:xfrm>
            <a:off x="210879" y="1373244"/>
            <a:ext cx="10515600" cy="4755355"/>
          </a:xfrm>
        </p:spPr>
        <p:txBody>
          <a:bodyPr/>
          <a:lstStyle/>
          <a:p>
            <a:pPr>
              <a:lnSpc>
                <a:spcPct val="100000"/>
              </a:lnSpc>
              <a:spcBef>
                <a:spcPts val="600"/>
              </a:spcBef>
              <a:spcAft>
                <a:spcPts val="600"/>
              </a:spcAft>
            </a:pPr>
            <a:r>
              <a:rPr lang="en-US" dirty="0">
                <a:solidFill>
                  <a:schemeClr val="tx1"/>
                </a:solidFill>
                <a:latin typeface="Arial"/>
                <a:cs typeface="Arial"/>
              </a:rPr>
              <a:t>Completely new SCM type:  start with DEMLR, apply to NEST Program</a:t>
            </a:r>
          </a:p>
          <a:p>
            <a:pPr>
              <a:lnSpc>
                <a:spcPct val="100000"/>
              </a:lnSpc>
              <a:spcBef>
                <a:spcPts val="600"/>
              </a:spcBef>
              <a:spcAft>
                <a:spcPts val="600"/>
              </a:spcAft>
            </a:pPr>
            <a:r>
              <a:rPr lang="en-US" dirty="0">
                <a:solidFill>
                  <a:schemeClr val="tx1"/>
                </a:solidFill>
                <a:latin typeface="Arial"/>
                <a:cs typeface="Arial"/>
              </a:rPr>
              <a:t>NEST Program allows provisional installation and operation of a new SCM type while in the process of monitoring for performance – 2 sites required for entry</a:t>
            </a:r>
          </a:p>
          <a:p>
            <a:pPr>
              <a:lnSpc>
                <a:spcPct val="100000"/>
              </a:lnSpc>
              <a:spcBef>
                <a:spcPts val="600"/>
              </a:spcBef>
              <a:spcAft>
                <a:spcPts val="600"/>
              </a:spcAft>
            </a:pPr>
            <a:r>
              <a:rPr lang="en-US" dirty="0">
                <a:solidFill>
                  <a:schemeClr val="tx1"/>
                </a:solidFill>
                <a:latin typeface="Arial"/>
                <a:cs typeface="Arial"/>
              </a:rPr>
              <a:t>Program specifies collection of rainfall and hydrologic and water quality performance data, specifics for number of sites, locations, conditions, parameters</a:t>
            </a:r>
          </a:p>
          <a:p>
            <a:pPr>
              <a:lnSpc>
                <a:spcPct val="100000"/>
              </a:lnSpc>
              <a:spcBef>
                <a:spcPts val="600"/>
              </a:spcBef>
              <a:spcAft>
                <a:spcPts val="600"/>
              </a:spcAft>
            </a:pPr>
            <a:r>
              <a:rPr lang="en-US" dirty="0">
                <a:solidFill>
                  <a:schemeClr val="tx1"/>
                </a:solidFill>
                <a:latin typeface="Arial"/>
                <a:cs typeface="Arial"/>
              </a:rPr>
              <a:t>Completed studies are submitted with proposed Minimum Design Criteria</a:t>
            </a:r>
          </a:p>
          <a:p>
            <a:pPr>
              <a:lnSpc>
                <a:spcPct val="100000"/>
              </a:lnSpc>
              <a:spcBef>
                <a:spcPts val="600"/>
              </a:spcBef>
              <a:spcAft>
                <a:spcPts val="600"/>
              </a:spcAft>
            </a:pPr>
            <a:r>
              <a:rPr lang="en-US" dirty="0">
                <a:solidFill>
                  <a:schemeClr val="tx1"/>
                </a:solidFill>
                <a:latin typeface="Arial"/>
                <a:cs typeface="Arial"/>
              </a:rPr>
              <a:t>SCMs must meet minimum performance to be considered Primary or Secondary SCMs, can also be considered for evaluation of nutrient performance</a:t>
            </a:r>
          </a:p>
          <a:p>
            <a:pPr>
              <a:lnSpc>
                <a:spcPct val="100000"/>
              </a:lnSpc>
              <a:spcBef>
                <a:spcPts val="600"/>
              </a:spcBef>
              <a:spcAft>
                <a:spcPts val="600"/>
              </a:spcAft>
            </a:pPr>
            <a:r>
              <a:rPr lang="en-US" dirty="0">
                <a:solidFill>
                  <a:schemeClr val="tx1"/>
                </a:solidFill>
                <a:latin typeface="Arial"/>
                <a:cs typeface="Arial"/>
              </a:rPr>
              <a:t>Approval leads to formal design requirements and performance rating</a:t>
            </a:r>
          </a:p>
          <a:p>
            <a:pPr>
              <a:lnSpc>
                <a:spcPct val="100000"/>
              </a:lnSpc>
              <a:spcBef>
                <a:spcPts val="600"/>
              </a:spcBef>
              <a:spcAft>
                <a:spcPts val="600"/>
              </a:spcAft>
            </a:pPr>
            <a:r>
              <a:rPr lang="en-US" dirty="0">
                <a:solidFill>
                  <a:schemeClr val="tx1"/>
                </a:solidFill>
                <a:latin typeface="Arial"/>
                <a:cs typeface="Arial"/>
              </a:rPr>
              <a:t>Additional/future studies have been used to update nutrient performance or design recommendations, but not hydrologic / TSS performance or design requirements</a:t>
            </a:r>
          </a:p>
          <a:p>
            <a:endParaRPr lang="en-US" dirty="0"/>
          </a:p>
        </p:txBody>
      </p:sp>
      <p:sp>
        <p:nvSpPr>
          <p:cNvPr id="4" name="Slide Number Placeholder 3">
            <a:extLst>
              <a:ext uri="{FF2B5EF4-FFF2-40B4-BE49-F238E27FC236}">
                <a16:creationId xmlns:a16="http://schemas.microsoft.com/office/drawing/2014/main" id="{3D28B8AB-8C24-32F6-78ED-C9B8D22941ED}"/>
              </a:ext>
            </a:extLst>
          </p:cNvPr>
          <p:cNvSpPr>
            <a:spLocks noGrp="1"/>
          </p:cNvSpPr>
          <p:nvPr>
            <p:ph type="sldNum" sz="quarter" idx="12"/>
          </p:nvPr>
        </p:nvSpPr>
        <p:spPr/>
        <p:txBody>
          <a:bodyPr/>
          <a:lstStyle/>
          <a:p>
            <a:fld id="{11F27F3A-B3E9-41ED-AF8F-A365F10BB65F}" type="slidenum">
              <a:rPr lang="en-US" smtClean="0"/>
              <a:pPr/>
              <a:t>4</a:t>
            </a:fld>
            <a:endParaRPr lang="en-US"/>
          </a:p>
        </p:txBody>
      </p:sp>
      <p:sp>
        <p:nvSpPr>
          <p:cNvPr id="5" name="Subtitle 4">
            <a:extLst>
              <a:ext uri="{FF2B5EF4-FFF2-40B4-BE49-F238E27FC236}">
                <a16:creationId xmlns:a16="http://schemas.microsoft.com/office/drawing/2014/main" id="{D530FD28-40DF-F28F-F3BA-E3F3AE979EB1}"/>
              </a:ext>
            </a:extLst>
          </p:cNvPr>
          <p:cNvSpPr>
            <a:spLocks noGrp="1"/>
          </p:cNvSpPr>
          <p:nvPr>
            <p:ph type="subTitle" idx="13"/>
          </p:nvPr>
        </p:nvSpPr>
        <p:spPr>
          <a:xfrm>
            <a:off x="104774" y="591732"/>
            <a:ext cx="6267450" cy="571353"/>
          </a:xfrm>
        </p:spPr>
        <p:txBody>
          <a:bodyPr/>
          <a:lstStyle/>
          <a:p>
            <a:r>
              <a:rPr lang="en-US" dirty="0"/>
              <a:t>Using 2018 Guidance Documents</a:t>
            </a:r>
          </a:p>
        </p:txBody>
      </p:sp>
    </p:spTree>
    <p:extLst>
      <p:ext uri="{BB962C8B-B14F-4D97-AF65-F5344CB8AC3E}">
        <p14:creationId xmlns:p14="http://schemas.microsoft.com/office/powerpoint/2010/main" val="35060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709-2DD4-90A4-D00A-65EFC10138EE}"/>
              </a:ext>
            </a:extLst>
          </p:cNvPr>
          <p:cNvSpPr>
            <a:spLocks noGrp="1"/>
          </p:cNvSpPr>
          <p:nvPr>
            <p:ph type="title"/>
          </p:nvPr>
        </p:nvSpPr>
        <p:spPr>
          <a:xfrm>
            <a:off x="104774" y="83639"/>
            <a:ext cx="10145011" cy="557215"/>
          </a:xfrm>
        </p:spPr>
        <p:txBody>
          <a:bodyPr/>
          <a:lstStyle/>
          <a:p>
            <a:r>
              <a:rPr lang="en-US" dirty="0"/>
              <a:t>Issues With Current Approach to SCM Evaluation</a:t>
            </a:r>
          </a:p>
        </p:txBody>
      </p:sp>
      <p:sp>
        <p:nvSpPr>
          <p:cNvPr id="3" name="Content Placeholder 2">
            <a:extLst>
              <a:ext uri="{FF2B5EF4-FFF2-40B4-BE49-F238E27FC236}">
                <a16:creationId xmlns:a16="http://schemas.microsoft.com/office/drawing/2014/main" id="{EC9517D4-7CF0-1D73-0B5A-9EB59D2F4F17}"/>
              </a:ext>
            </a:extLst>
          </p:cNvPr>
          <p:cNvSpPr>
            <a:spLocks noGrp="1"/>
          </p:cNvSpPr>
          <p:nvPr>
            <p:ph idx="1"/>
          </p:nvPr>
        </p:nvSpPr>
        <p:spPr>
          <a:xfrm>
            <a:off x="210879" y="1373244"/>
            <a:ext cx="10515600" cy="4755355"/>
          </a:xfrm>
        </p:spPr>
        <p:txBody>
          <a:bodyPr/>
          <a:lstStyle/>
          <a:p>
            <a:pPr>
              <a:lnSpc>
                <a:spcPct val="100000"/>
              </a:lnSpc>
              <a:spcBef>
                <a:spcPts val="600"/>
              </a:spcBef>
              <a:spcAft>
                <a:spcPts val="600"/>
              </a:spcAft>
            </a:pPr>
            <a:r>
              <a:rPr lang="en-US" dirty="0">
                <a:solidFill>
                  <a:schemeClr val="tx1"/>
                </a:solidFill>
                <a:latin typeface="Arial"/>
                <a:cs typeface="Arial"/>
              </a:rPr>
              <a:t>NEST instructions separate from SCM Credit Document (where current performance is catalogued) leads to confusion in study requirements, methods</a:t>
            </a:r>
          </a:p>
          <a:p>
            <a:pPr>
              <a:lnSpc>
                <a:spcPct val="100000"/>
              </a:lnSpc>
              <a:spcBef>
                <a:spcPts val="600"/>
              </a:spcBef>
              <a:spcAft>
                <a:spcPts val="600"/>
              </a:spcAft>
            </a:pPr>
            <a:r>
              <a:rPr lang="en-US" dirty="0">
                <a:solidFill>
                  <a:schemeClr val="tx1"/>
                </a:solidFill>
                <a:latin typeface="Arial"/>
                <a:cs typeface="Arial"/>
              </a:rPr>
              <a:t>A whole lot of new SCM studies getting underway or completed, user concern over current nutrient performance ratings</a:t>
            </a:r>
          </a:p>
          <a:p>
            <a:pPr>
              <a:lnSpc>
                <a:spcPct val="100000"/>
              </a:lnSpc>
              <a:spcBef>
                <a:spcPts val="600"/>
              </a:spcBef>
              <a:spcAft>
                <a:spcPts val="600"/>
              </a:spcAft>
            </a:pPr>
            <a:r>
              <a:rPr lang="en-US" dirty="0">
                <a:solidFill>
                  <a:schemeClr val="tx1"/>
                </a:solidFill>
                <a:latin typeface="Arial"/>
                <a:cs typeface="Arial"/>
              </a:rPr>
              <a:t>Inconsistency in nutrient performance assignments</a:t>
            </a:r>
          </a:p>
          <a:p>
            <a:pPr>
              <a:lnSpc>
                <a:spcPct val="100000"/>
              </a:lnSpc>
              <a:spcBef>
                <a:spcPts val="600"/>
              </a:spcBef>
              <a:spcAft>
                <a:spcPts val="600"/>
              </a:spcAft>
            </a:pPr>
            <a:r>
              <a:rPr lang="en-US" dirty="0">
                <a:solidFill>
                  <a:schemeClr val="tx1"/>
                </a:solidFill>
                <a:latin typeface="Arial"/>
                <a:cs typeface="Arial"/>
              </a:rPr>
              <a:t>Original SCM Credit Document included screening levels for adequacy of TSS studies, DEQ found this would be very helpful for evaluating quality of nutrient studies</a:t>
            </a:r>
          </a:p>
          <a:p>
            <a:pPr>
              <a:lnSpc>
                <a:spcPct val="100000"/>
              </a:lnSpc>
              <a:spcBef>
                <a:spcPts val="600"/>
              </a:spcBef>
              <a:spcAft>
                <a:spcPts val="600"/>
              </a:spcAft>
            </a:pPr>
            <a:r>
              <a:rPr lang="en-US" dirty="0">
                <a:solidFill>
                  <a:schemeClr val="tx1"/>
                </a:solidFill>
                <a:latin typeface="Arial"/>
                <a:cs typeface="Arial"/>
              </a:rPr>
              <a:t>Opportunity to systematize entire SCM evaluation process, more transparent (and replicable over time!)</a:t>
            </a:r>
          </a:p>
          <a:p>
            <a:endParaRPr lang="en-US" dirty="0"/>
          </a:p>
        </p:txBody>
      </p:sp>
      <p:sp>
        <p:nvSpPr>
          <p:cNvPr id="4" name="Slide Number Placeholder 3">
            <a:extLst>
              <a:ext uri="{FF2B5EF4-FFF2-40B4-BE49-F238E27FC236}">
                <a16:creationId xmlns:a16="http://schemas.microsoft.com/office/drawing/2014/main" id="{3D28B8AB-8C24-32F6-78ED-C9B8D22941ED}"/>
              </a:ext>
            </a:extLst>
          </p:cNvPr>
          <p:cNvSpPr>
            <a:spLocks noGrp="1"/>
          </p:cNvSpPr>
          <p:nvPr>
            <p:ph type="sldNum" sz="quarter" idx="12"/>
          </p:nvPr>
        </p:nvSpPr>
        <p:spPr/>
        <p:txBody>
          <a:bodyPr/>
          <a:lstStyle/>
          <a:p>
            <a:fld id="{11F27F3A-B3E9-41ED-AF8F-A365F10BB65F}" type="slidenum">
              <a:rPr lang="en-US" smtClean="0"/>
              <a:pPr/>
              <a:t>5</a:t>
            </a:fld>
            <a:endParaRPr lang="en-US"/>
          </a:p>
        </p:txBody>
      </p:sp>
      <p:sp>
        <p:nvSpPr>
          <p:cNvPr id="5" name="Subtitle 4">
            <a:extLst>
              <a:ext uri="{FF2B5EF4-FFF2-40B4-BE49-F238E27FC236}">
                <a16:creationId xmlns:a16="http://schemas.microsoft.com/office/drawing/2014/main" id="{D530FD28-40DF-F28F-F3BA-E3F3AE979EB1}"/>
              </a:ext>
            </a:extLst>
          </p:cNvPr>
          <p:cNvSpPr>
            <a:spLocks noGrp="1"/>
          </p:cNvSpPr>
          <p:nvPr>
            <p:ph type="subTitle" idx="13"/>
          </p:nvPr>
        </p:nvSpPr>
        <p:spPr>
          <a:xfrm>
            <a:off x="104774" y="591732"/>
            <a:ext cx="6753226" cy="571353"/>
          </a:xfrm>
        </p:spPr>
        <p:txBody>
          <a:bodyPr/>
          <a:lstStyle/>
          <a:p>
            <a:r>
              <a:rPr lang="en-US" dirty="0"/>
              <a:t>Why Did DEQ Decide to Update the SCM Credit Document Anyway?</a:t>
            </a:r>
          </a:p>
        </p:txBody>
      </p:sp>
    </p:spTree>
    <p:extLst>
      <p:ext uri="{BB962C8B-B14F-4D97-AF65-F5344CB8AC3E}">
        <p14:creationId xmlns:p14="http://schemas.microsoft.com/office/powerpoint/2010/main" val="383336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709-2DD4-90A4-D00A-65EFC10138EE}"/>
              </a:ext>
            </a:extLst>
          </p:cNvPr>
          <p:cNvSpPr>
            <a:spLocks noGrp="1"/>
          </p:cNvSpPr>
          <p:nvPr>
            <p:ph type="title"/>
          </p:nvPr>
        </p:nvSpPr>
        <p:spPr>
          <a:xfrm>
            <a:off x="104774" y="83639"/>
            <a:ext cx="10145011" cy="557215"/>
          </a:xfrm>
        </p:spPr>
        <p:txBody>
          <a:bodyPr/>
          <a:lstStyle/>
          <a:p>
            <a:r>
              <a:rPr lang="en-US" dirty="0"/>
              <a:t>Proposed Changes to SCM Data Standards and Evaluation</a:t>
            </a:r>
          </a:p>
        </p:txBody>
      </p:sp>
      <p:sp>
        <p:nvSpPr>
          <p:cNvPr id="3" name="Content Placeholder 2">
            <a:extLst>
              <a:ext uri="{FF2B5EF4-FFF2-40B4-BE49-F238E27FC236}">
                <a16:creationId xmlns:a16="http://schemas.microsoft.com/office/drawing/2014/main" id="{EC9517D4-7CF0-1D73-0B5A-9EB59D2F4F17}"/>
              </a:ext>
            </a:extLst>
          </p:cNvPr>
          <p:cNvSpPr>
            <a:spLocks noGrp="1"/>
          </p:cNvSpPr>
          <p:nvPr>
            <p:ph idx="1"/>
          </p:nvPr>
        </p:nvSpPr>
        <p:spPr>
          <a:xfrm>
            <a:off x="210879" y="1373244"/>
            <a:ext cx="4924647" cy="4755355"/>
          </a:xfrm>
        </p:spPr>
        <p:txBody>
          <a:bodyPr/>
          <a:lstStyle/>
          <a:p>
            <a:pPr marL="0" indent="0">
              <a:buNone/>
            </a:pPr>
            <a:r>
              <a:rPr lang="en-US" dirty="0">
                <a:solidFill>
                  <a:schemeClr val="tx1"/>
                </a:solidFill>
              </a:rPr>
              <a:t>Current Approach:</a:t>
            </a:r>
          </a:p>
          <a:p>
            <a:pPr>
              <a:lnSpc>
                <a:spcPct val="100000"/>
              </a:lnSpc>
              <a:spcBef>
                <a:spcPts val="600"/>
              </a:spcBef>
              <a:spcAft>
                <a:spcPts val="600"/>
              </a:spcAft>
            </a:pPr>
            <a:r>
              <a:rPr lang="en-US" sz="1800" dirty="0">
                <a:solidFill>
                  <a:schemeClr val="tx1"/>
                </a:solidFill>
              </a:rPr>
              <a:t>Stormwater instructions currently found in NEST Chapter</a:t>
            </a:r>
          </a:p>
          <a:p>
            <a:pPr>
              <a:lnSpc>
                <a:spcPct val="100000"/>
              </a:lnSpc>
              <a:spcBef>
                <a:spcPts val="600"/>
              </a:spcBef>
              <a:spcAft>
                <a:spcPts val="600"/>
              </a:spcAft>
            </a:pPr>
            <a:r>
              <a:rPr lang="en-US" sz="1800" dirty="0">
                <a:solidFill>
                  <a:schemeClr val="tx1"/>
                </a:solidFill>
              </a:rPr>
              <a:t>Nutrient performance uses a mix of “median-of-median EMCs” but also % difference</a:t>
            </a:r>
          </a:p>
          <a:p>
            <a:pPr>
              <a:lnSpc>
                <a:spcPct val="100000"/>
              </a:lnSpc>
              <a:spcBef>
                <a:spcPts val="600"/>
              </a:spcBef>
              <a:spcAft>
                <a:spcPts val="600"/>
              </a:spcAft>
            </a:pPr>
            <a:r>
              <a:rPr lang="en-US" sz="1800" dirty="0">
                <a:solidFill>
                  <a:schemeClr val="tx1"/>
                </a:solidFill>
              </a:rPr>
              <a:t>2 studies for SCMs</a:t>
            </a:r>
          </a:p>
          <a:p>
            <a:pPr>
              <a:lnSpc>
                <a:spcPct val="100000"/>
              </a:lnSpc>
              <a:spcBef>
                <a:spcPts val="600"/>
              </a:spcBef>
              <a:spcAft>
                <a:spcPts val="600"/>
              </a:spcAft>
            </a:pPr>
            <a:r>
              <a:rPr lang="en-US" sz="1800" dirty="0">
                <a:solidFill>
                  <a:schemeClr val="tx1"/>
                </a:solidFill>
              </a:rPr>
              <a:t>At least one study NC</a:t>
            </a:r>
          </a:p>
          <a:p>
            <a:pPr>
              <a:lnSpc>
                <a:spcPct val="100000"/>
              </a:lnSpc>
              <a:spcBef>
                <a:spcPts val="600"/>
              </a:spcBef>
              <a:spcAft>
                <a:spcPts val="600"/>
              </a:spcAft>
            </a:pPr>
            <a:r>
              <a:rPr lang="en-US" sz="1800" dirty="0">
                <a:solidFill>
                  <a:schemeClr val="tx1"/>
                </a:solidFill>
              </a:rPr>
              <a:t>Insufficient monitoring guidance</a:t>
            </a:r>
          </a:p>
          <a:p>
            <a:pPr>
              <a:lnSpc>
                <a:spcPct val="100000"/>
              </a:lnSpc>
              <a:spcBef>
                <a:spcPts val="600"/>
              </a:spcBef>
              <a:spcAft>
                <a:spcPts val="600"/>
              </a:spcAft>
            </a:pPr>
            <a:r>
              <a:rPr lang="en-US" sz="1800" dirty="0">
                <a:solidFill>
                  <a:schemeClr val="tx1"/>
                </a:solidFill>
              </a:rPr>
              <a:t>Detailed data screening for TSS but none for nutrient data</a:t>
            </a:r>
          </a:p>
          <a:p>
            <a:pPr>
              <a:lnSpc>
                <a:spcPct val="100000"/>
              </a:lnSpc>
              <a:spcBef>
                <a:spcPts val="600"/>
              </a:spcBef>
              <a:spcAft>
                <a:spcPts val="600"/>
              </a:spcAft>
            </a:pPr>
            <a:r>
              <a:rPr lang="en-US" sz="1800" dirty="0">
                <a:solidFill>
                  <a:schemeClr val="tx1"/>
                </a:solidFill>
              </a:rPr>
              <a:t>Minimum 15 stormwater influent-effluent pairs, none for nutrients</a:t>
            </a:r>
          </a:p>
        </p:txBody>
      </p:sp>
      <p:sp>
        <p:nvSpPr>
          <p:cNvPr id="4" name="Slide Number Placeholder 3">
            <a:extLst>
              <a:ext uri="{FF2B5EF4-FFF2-40B4-BE49-F238E27FC236}">
                <a16:creationId xmlns:a16="http://schemas.microsoft.com/office/drawing/2014/main" id="{3D28B8AB-8C24-32F6-78ED-C9B8D22941ED}"/>
              </a:ext>
            </a:extLst>
          </p:cNvPr>
          <p:cNvSpPr>
            <a:spLocks noGrp="1"/>
          </p:cNvSpPr>
          <p:nvPr>
            <p:ph type="sldNum" sz="quarter" idx="12"/>
          </p:nvPr>
        </p:nvSpPr>
        <p:spPr/>
        <p:txBody>
          <a:bodyPr/>
          <a:lstStyle/>
          <a:p>
            <a:fld id="{11F27F3A-B3E9-41ED-AF8F-A365F10BB65F}" type="slidenum">
              <a:rPr lang="en-US" smtClean="0"/>
              <a:pPr/>
              <a:t>6</a:t>
            </a:fld>
            <a:endParaRPr lang="en-US"/>
          </a:p>
        </p:txBody>
      </p:sp>
      <p:sp>
        <p:nvSpPr>
          <p:cNvPr id="5" name="Subtitle 4">
            <a:extLst>
              <a:ext uri="{FF2B5EF4-FFF2-40B4-BE49-F238E27FC236}">
                <a16:creationId xmlns:a16="http://schemas.microsoft.com/office/drawing/2014/main" id="{D530FD28-40DF-F28F-F3BA-E3F3AE979EB1}"/>
              </a:ext>
            </a:extLst>
          </p:cNvPr>
          <p:cNvSpPr>
            <a:spLocks noGrp="1"/>
          </p:cNvSpPr>
          <p:nvPr>
            <p:ph type="subTitle" idx="13"/>
          </p:nvPr>
        </p:nvSpPr>
        <p:spPr>
          <a:xfrm>
            <a:off x="104774" y="591732"/>
            <a:ext cx="6753226" cy="571353"/>
          </a:xfrm>
        </p:spPr>
        <p:txBody>
          <a:bodyPr/>
          <a:lstStyle/>
          <a:p>
            <a:r>
              <a:rPr lang="en-US" dirty="0"/>
              <a:t>Only the things that are different</a:t>
            </a:r>
          </a:p>
        </p:txBody>
      </p:sp>
      <p:sp>
        <p:nvSpPr>
          <p:cNvPr id="8" name="Content Placeholder 2">
            <a:extLst>
              <a:ext uri="{FF2B5EF4-FFF2-40B4-BE49-F238E27FC236}">
                <a16:creationId xmlns:a16="http://schemas.microsoft.com/office/drawing/2014/main" id="{9132D9CF-38E0-F142-63DD-00EAD67AE60D}"/>
              </a:ext>
            </a:extLst>
          </p:cNvPr>
          <p:cNvSpPr txBox="1">
            <a:spLocks/>
          </p:cNvSpPr>
          <p:nvPr/>
        </p:nvSpPr>
        <p:spPr>
          <a:xfrm>
            <a:off x="5241074" y="1373243"/>
            <a:ext cx="6753226" cy="489302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7785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77859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None/>
            </a:pPr>
            <a:r>
              <a:rPr lang="en-US" sz="2400" dirty="0">
                <a:solidFill>
                  <a:schemeClr val="tx1"/>
                </a:solidFill>
              </a:rPr>
              <a:t>Proposed Approach:</a:t>
            </a:r>
          </a:p>
          <a:p>
            <a:pPr>
              <a:lnSpc>
                <a:spcPct val="120000"/>
              </a:lnSpc>
              <a:spcBef>
                <a:spcPts val="600"/>
              </a:spcBef>
              <a:spcAft>
                <a:spcPts val="600"/>
              </a:spcAft>
            </a:pPr>
            <a:r>
              <a:rPr lang="en-US" sz="2300" dirty="0">
                <a:solidFill>
                  <a:schemeClr val="tx1"/>
                </a:solidFill>
              </a:rPr>
              <a:t>Stormwater instructions moved to SCM Credit Doc</a:t>
            </a:r>
          </a:p>
          <a:p>
            <a:pPr>
              <a:lnSpc>
                <a:spcPct val="120000"/>
              </a:lnSpc>
              <a:spcBef>
                <a:spcPts val="600"/>
              </a:spcBef>
              <a:spcAft>
                <a:spcPts val="600"/>
              </a:spcAft>
            </a:pPr>
            <a:r>
              <a:rPr lang="en-US" sz="2300" dirty="0">
                <a:solidFill>
                  <a:schemeClr val="tx1"/>
                </a:solidFill>
              </a:rPr>
              <a:t>Nutrient performance uses “median-of-median EMCs” for SCMs with adequate # studies, “worst median EMCs” for SCMs without *</a:t>
            </a:r>
          </a:p>
          <a:p>
            <a:pPr>
              <a:lnSpc>
                <a:spcPct val="120000"/>
              </a:lnSpc>
              <a:spcBef>
                <a:spcPts val="600"/>
              </a:spcBef>
              <a:spcAft>
                <a:spcPts val="600"/>
              </a:spcAft>
            </a:pPr>
            <a:r>
              <a:rPr lang="en-US" sz="2300" dirty="0">
                <a:solidFill>
                  <a:schemeClr val="tx1"/>
                </a:solidFill>
              </a:rPr>
              <a:t>4 studies for non-proprietary SCMs, 2* studies for proprietary</a:t>
            </a:r>
          </a:p>
          <a:p>
            <a:pPr>
              <a:lnSpc>
                <a:spcPct val="120000"/>
              </a:lnSpc>
              <a:spcBef>
                <a:spcPts val="600"/>
              </a:spcBef>
              <a:spcAft>
                <a:spcPts val="600"/>
              </a:spcAft>
            </a:pPr>
            <a:r>
              <a:rPr lang="en-US" sz="2300" dirty="0">
                <a:solidFill>
                  <a:schemeClr val="tx1"/>
                </a:solidFill>
              </a:rPr>
              <a:t>At least one study NC, others share NC ecoregion, growing zone, rainfall patterns</a:t>
            </a:r>
          </a:p>
          <a:p>
            <a:pPr>
              <a:lnSpc>
                <a:spcPct val="120000"/>
              </a:lnSpc>
              <a:spcBef>
                <a:spcPts val="600"/>
              </a:spcBef>
              <a:spcAft>
                <a:spcPts val="600"/>
              </a:spcAft>
            </a:pPr>
            <a:r>
              <a:rPr lang="en-US" sz="2300" dirty="0">
                <a:solidFill>
                  <a:schemeClr val="tx1"/>
                </a:solidFill>
              </a:rPr>
              <a:t>Detailed monitoring guidance</a:t>
            </a:r>
          </a:p>
          <a:p>
            <a:pPr>
              <a:lnSpc>
                <a:spcPct val="120000"/>
              </a:lnSpc>
              <a:spcBef>
                <a:spcPts val="600"/>
              </a:spcBef>
              <a:spcAft>
                <a:spcPts val="600"/>
              </a:spcAft>
            </a:pPr>
            <a:r>
              <a:rPr lang="en-US" sz="2300" dirty="0">
                <a:solidFill>
                  <a:schemeClr val="tx1"/>
                </a:solidFill>
              </a:rPr>
              <a:t>Nutrient data screening based on collection of study influents 12.5</a:t>
            </a:r>
            <a:r>
              <a:rPr lang="en-US" sz="2300" baseline="30000" dirty="0">
                <a:solidFill>
                  <a:schemeClr val="tx1"/>
                </a:solidFill>
              </a:rPr>
              <a:t>th</a:t>
            </a:r>
            <a:r>
              <a:rPr lang="en-US" sz="2300" dirty="0">
                <a:solidFill>
                  <a:schemeClr val="tx1"/>
                </a:solidFill>
              </a:rPr>
              <a:t> percentile cutoff</a:t>
            </a:r>
          </a:p>
          <a:p>
            <a:pPr>
              <a:lnSpc>
                <a:spcPct val="120000"/>
              </a:lnSpc>
              <a:spcBef>
                <a:spcPts val="600"/>
              </a:spcBef>
              <a:spcAft>
                <a:spcPts val="600"/>
              </a:spcAft>
            </a:pPr>
            <a:r>
              <a:rPr lang="en-US" sz="2300" dirty="0">
                <a:solidFill>
                  <a:schemeClr val="tx1"/>
                </a:solidFill>
              </a:rPr>
              <a:t>Minimum 8* influent-effluent pairs for nutrients</a:t>
            </a:r>
          </a:p>
          <a:p>
            <a:pPr marL="0" indent="0">
              <a:lnSpc>
                <a:spcPct val="110000"/>
              </a:lnSpc>
              <a:spcBef>
                <a:spcPts val="600"/>
              </a:spcBef>
              <a:spcAft>
                <a:spcPts val="600"/>
              </a:spcAft>
              <a:buNone/>
            </a:pPr>
            <a:r>
              <a:rPr lang="en-US" sz="2300" i="1" dirty="0">
                <a:solidFill>
                  <a:schemeClr val="bg1">
                    <a:lumMod val="65000"/>
                  </a:schemeClr>
                </a:solidFill>
              </a:rPr>
              <a:t>* Need NSAB input</a:t>
            </a:r>
          </a:p>
        </p:txBody>
      </p:sp>
    </p:spTree>
    <p:extLst>
      <p:ext uri="{BB962C8B-B14F-4D97-AF65-F5344CB8AC3E}">
        <p14:creationId xmlns:p14="http://schemas.microsoft.com/office/powerpoint/2010/main" val="52886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8231-A9B2-472D-802C-BBA74D6427C6}"/>
              </a:ext>
            </a:extLst>
          </p:cNvPr>
          <p:cNvSpPr>
            <a:spLocks noGrp="1"/>
          </p:cNvSpPr>
          <p:nvPr>
            <p:ph type="title"/>
          </p:nvPr>
        </p:nvSpPr>
        <p:spPr>
          <a:xfrm>
            <a:off x="0" y="83639"/>
            <a:ext cx="6267450" cy="557215"/>
          </a:xfrm>
        </p:spPr>
        <p:txBody>
          <a:bodyPr/>
          <a:lstStyle/>
          <a:p>
            <a:r>
              <a:rPr lang="en-US" dirty="0"/>
              <a:t>Break</a:t>
            </a:r>
          </a:p>
        </p:txBody>
      </p:sp>
      <p:sp>
        <p:nvSpPr>
          <p:cNvPr id="3" name="Content Placeholder 2">
            <a:extLst>
              <a:ext uri="{FF2B5EF4-FFF2-40B4-BE49-F238E27FC236}">
                <a16:creationId xmlns:a16="http://schemas.microsoft.com/office/drawing/2014/main" id="{7E39FCE2-3716-43C6-95E0-CA0FBBC082E6}"/>
              </a:ext>
            </a:extLst>
          </p:cNvPr>
          <p:cNvSpPr>
            <a:spLocks noGrp="1"/>
          </p:cNvSpPr>
          <p:nvPr>
            <p:ph idx="1"/>
          </p:nvPr>
        </p:nvSpPr>
        <p:spPr/>
        <p:txBody>
          <a:bodyPr/>
          <a:lstStyle/>
          <a:p>
            <a:r>
              <a:rPr lang="en-US" dirty="0"/>
              <a:t>BREAK</a:t>
            </a:r>
          </a:p>
        </p:txBody>
      </p:sp>
      <p:sp>
        <p:nvSpPr>
          <p:cNvPr id="4" name="Slide Number Placeholder 3">
            <a:extLst>
              <a:ext uri="{FF2B5EF4-FFF2-40B4-BE49-F238E27FC236}">
                <a16:creationId xmlns:a16="http://schemas.microsoft.com/office/drawing/2014/main" id="{05C5735B-41E9-499E-AA2A-0183DB21C583}"/>
              </a:ext>
            </a:extLst>
          </p:cNvPr>
          <p:cNvSpPr>
            <a:spLocks noGrp="1"/>
          </p:cNvSpPr>
          <p:nvPr>
            <p:ph type="sldNum" sz="quarter" idx="12"/>
          </p:nvPr>
        </p:nvSpPr>
        <p:spPr/>
        <p:txBody>
          <a:bodyPr/>
          <a:lstStyle/>
          <a:p>
            <a:fld id="{11F27F3A-B3E9-41ED-AF8F-A365F10BB65F}" type="slidenum">
              <a:rPr lang="en-US" smtClean="0"/>
              <a:pPr/>
              <a:t>7</a:t>
            </a:fld>
            <a:endParaRPr lang="en-US"/>
          </a:p>
        </p:txBody>
      </p:sp>
    </p:spTree>
    <p:extLst>
      <p:ext uri="{BB962C8B-B14F-4D97-AF65-F5344CB8AC3E}">
        <p14:creationId xmlns:p14="http://schemas.microsoft.com/office/powerpoint/2010/main" val="109114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709-2DD4-90A4-D00A-65EFC10138EE}"/>
              </a:ext>
            </a:extLst>
          </p:cNvPr>
          <p:cNvSpPr>
            <a:spLocks noGrp="1"/>
          </p:cNvSpPr>
          <p:nvPr>
            <p:ph type="title"/>
          </p:nvPr>
        </p:nvSpPr>
        <p:spPr>
          <a:xfrm>
            <a:off x="104774" y="83639"/>
            <a:ext cx="10145011" cy="557215"/>
          </a:xfrm>
        </p:spPr>
        <p:txBody>
          <a:bodyPr/>
          <a:lstStyle/>
          <a:p>
            <a:r>
              <a:rPr lang="en-US" dirty="0"/>
              <a:t>Unresolved Issues</a:t>
            </a:r>
          </a:p>
        </p:txBody>
      </p:sp>
      <p:sp>
        <p:nvSpPr>
          <p:cNvPr id="3" name="Content Placeholder 2">
            <a:extLst>
              <a:ext uri="{FF2B5EF4-FFF2-40B4-BE49-F238E27FC236}">
                <a16:creationId xmlns:a16="http://schemas.microsoft.com/office/drawing/2014/main" id="{EC9517D4-7CF0-1D73-0B5A-9EB59D2F4F17}"/>
              </a:ext>
            </a:extLst>
          </p:cNvPr>
          <p:cNvSpPr>
            <a:spLocks noGrp="1"/>
          </p:cNvSpPr>
          <p:nvPr>
            <p:ph idx="1"/>
          </p:nvPr>
        </p:nvSpPr>
        <p:spPr>
          <a:xfrm>
            <a:off x="210879" y="1373244"/>
            <a:ext cx="10515600" cy="5197677"/>
          </a:xfrm>
        </p:spPr>
        <p:txBody>
          <a:bodyPr>
            <a:normAutofit/>
          </a:bodyPr>
          <a:lstStyle/>
          <a:p>
            <a:pPr>
              <a:lnSpc>
                <a:spcPct val="100000"/>
              </a:lnSpc>
              <a:spcBef>
                <a:spcPts val="600"/>
              </a:spcBef>
              <a:spcAft>
                <a:spcPts val="600"/>
              </a:spcAft>
            </a:pPr>
            <a:r>
              <a:rPr lang="en-US" sz="1900" dirty="0">
                <a:solidFill>
                  <a:schemeClr val="tx1"/>
                </a:solidFill>
              </a:rPr>
              <a:t>High-infiltration SCMs don’t always have enough effluent samples?  How to specify what’s adequate?</a:t>
            </a:r>
          </a:p>
          <a:p>
            <a:pPr>
              <a:lnSpc>
                <a:spcPct val="100000"/>
              </a:lnSpc>
              <a:spcBef>
                <a:spcPts val="600"/>
              </a:spcBef>
              <a:spcAft>
                <a:spcPts val="600"/>
              </a:spcAft>
            </a:pPr>
            <a:r>
              <a:rPr lang="en-US" sz="1900" dirty="0">
                <a:solidFill>
                  <a:schemeClr val="tx1"/>
                </a:solidFill>
              </a:rPr>
              <a:t>Recent NCSU studies have found less-than-adequate performance of already-approved proprietary SCM types – DEQ proposes that 4 studies should be required by both non-proprietary *and* proprietary</a:t>
            </a:r>
          </a:p>
          <a:p>
            <a:pPr>
              <a:lnSpc>
                <a:spcPct val="100000"/>
              </a:lnSpc>
              <a:spcBef>
                <a:spcPts val="600"/>
              </a:spcBef>
              <a:spcAft>
                <a:spcPts val="600"/>
              </a:spcAft>
            </a:pPr>
            <a:r>
              <a:rPr lang="en-US" sz="1900" dirty="0">
                <a:solidFill>
                  <a:schemeClr val="tx1"/>
                </a:solidFill>
              </a:rPr>
              <a:t>Specific SCMs with data problems (some data still being reviewed – Int’l BMP DB):</a:t>
            </a:r>
          </a:p>
          <a:p>
            <a:pPr lvl="1">
              <a:lnSpc>
                <a:spcPct val="100000"/>
              </a:lnSpc>
              <a:spcBef>
                <a:spcPts val="600"/>
              </a:spcBef>
              <a:spcAft>
                <a:spcPts val="600"/>
              </a:spcAft>
            </a:pPr>
            <a:r>
              <a:rPr lang="en-US" sz="1700" dirty="0">
                <a:solidFill>
                  <a:schemeClr val="tx1"/>
                </a:solidFill>
              </a:rPr>
              <a:t>Some performance data only available as means (not medians) – using them anyway</a:t>
            </a:r>
          </a:p>
          <a:p>
            <a:pPr lvl="1">
              <a:lnSpc>
                <a:spcPct val="100000"/>
              </a:lnSpc>
              <a:spcBef>
                <a:spcPts val="600"/>
              </a:spcBef>
              <a:spcAft>
                <a:spcPts val="600"/>
              </a:spcAft>
            </a:pPr>
            <a:r>
              <a:rPr lang="en-US" sz="1700" dirty="0">
                <a:solidFill>
                  <a:schemeClr val="tx1"/>
                </a:solidFill>
              </a:rPr>
              <a:t>Green Roofs – no nearby studies that follow MDC, only NZ and CT data available</a:t>
            </a:r>
          </a:p>
          <a:p>
            <a:pPr lvl="1">
              <a:lnSpc>
                <a:spcPct val="100000"/>
              </a:lnSpc>
              <a:spcBef>
                <a:spcPts val="600"/>
              </a:spcBef>
              <a:spcAft>
                <a:spcPts val="600"/>
              </a:spcAft>
            </a:pPr>
            <a:r>
              <a:rPr lang="en-US" sz="1700" dirty="0">
                <a:solidFill>
                  <a:schemeClr val="tx1"/>
                </a:solidFill>
              </a:rPr>
              <a:t>DIS – currently using green roof values, appropriate?</a:t>
            </a:r>
          </a:p>
          <a:p>
            <a:pPr lvl="1">
              <a:lnSpc>
                <a:spcPct val="100000"/>
              </a:lnSpc>
              <a:spcBef>
                <a:spcPts val="600"/>
              </a:spcBef>
              <a:spcAft>
                <a:spcPts val="600"/>
              </a:spcAft>
            </a:pPr>
            <a:r>
              <a:rPr lang="en-US" sz="1700" dirty="0">
                <a:solidFill>
                  <a:schemeClr val="tx1"/>
                </a:solidFill>
              </a:rPr>
              <a:t>Silva Cells – not allowing no-IWS (not consistent w/MDC)</a:t>
            </a:r>
          </a:p>
          <a:p>
            <a:pPr lvl="1">
              <a:lnSpc>
                <a:spcPct val="100000"/>
              </a:lnSpc>
              <a:spcBef>
                <a:spcPts val="600"/>
              </a:spcBef>
              <a:spcAft>
                <a:spcPts val="600"/>
              </a:spcAft>
            </a:pPr>
            <a:r>
              <a:rPr lang="en-US" sz="1700" dirty="0">
                <a:solidFill>
                  <a:schemeClr val="tx1"/>
                </a:solidFill>
              </a:rPr>
              <a:t>SCMs with variants</a:t>
            </a:r>
          </a:p>
        </p:txBody>
      </p:sp>
      <p:sp>
        <p:nvSpPr>
          <p:cNvPr id="4" name="Slide Number Placeholder 3">
            <a:extLst>
              <a:ext uri="{FF2B5EF4-FFF2-40B4-BE49-F238E27FC236}">
                <a16:creationId xmlns:a16="http://schemas.microsoft.com/office/drawing/2014/main" id="{3D28B8AB-8C24-32F6-78ED-C9B8D22941ED}"/>
              </a:ext>
            </a:extLst>
          </p:cNvPr>
          <p:cNvSpPr>
            <a:spLocks noGrp="1"/>
          </p:cNvSpPr>
          <p:nvPr>
            <p:ph type="sldNum" sz="quarter" idx="12"/>
          </p:nvPr>
        </p:nvSpPr>
        <p:spPr/>
        <p:txBody>
          <a:bodyPr/>
          <a:lstStyle/>
          <a:p>
            <a:fld id="{11F27F3A-B3E9-41ED-AF8F-A365F10BB65F}" type="slidenum">
              <a:rPr lang="en-US" smtClean="0"/>
              <a:pPr/>
              <a:t>8</a:t>
            </a:fld>
            <a:endParaRPr lang="en-US"/>
          </a:p>
        </p:txBody>
      </p:sp>
      <p:sp>
        <p:nvSpPr>
          <p:cNvPr id="5" name="Subtitle 4">
            <a:extLst>
              <a:ext uri="{FF2B5EF4-FFF2-40B4-BE49-F238E27FC236}">
                <a16:creationId xmlns:a16="http://schemas.microsoft.com/office/drawing/2014/main" id="{D530FD28-40DF-F28F-F3BA-E3F3AE979EB1}"/>
              </a:ext>
            </a:extLst>
          </p:cNvPr>
          <p:cNvSpPr>
            <a:spLocks noGrp="1"/>
          </p:cNvSpPr>
          <p:nvPr>
            <p:ph type="subTitle" idx="13"/>
          </p:nvPr>
        </p:nvSpPr>
        <p:spPr>
          <a:xfrm>
            <a:off x="104774" y="591732"/>
            <a:ext cx="6753226" cy="571353"/>
          </a:xfrm>
        </p:spPr>
        <p:txBody>
          <a:bodyPr/>
          <a:lstStyle/>
          <a:p>
            <a:r>
              <a:rPr lang="en-US" dirty="0"/>
              <a:t>The Items with Asterisks</a:t>
            </a:r>
          </a:p>
        </p:txBody>
      </p:sp>
    </p:spTree>
    <p:extLst>
      <p:ext uri="{BB962C8B-B14F-4D97-AF65-F5344CB8AC3E}">
        <p14:creationId xmlns:p14="http://schemas.microsoft.com/office/powerpoint/2010/main" val="41334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709-2DD4-90A4-D00A-65EFC10138EE}"/>
              </a:ext>
            </a:extLst>
          </p:cNvPr>
          <p:cNvSpPr>
            <a:spLocks noGrp="1"/>
          </p:cNvSpPr>
          <p:nvPr>
            <p:ph type="title"/>
          </p:nvPr>
        </p:nvSpPr>
        <p:spPr>
          <a:xfrm>
            <a:off x="104774" y="83639"/>
            <a:ext cx="10145011" cy="557215"/>
          </a:xfrm>
        </p:spPr>
        <p:txBody>
          <a:bodyPr/>
          <a:lstStyle/>
          <a:p>
            <a:r>
              <a:rPr lang="en-US" dirty="0"/>
              <a:t>Proposed SCM EMCs – </a:t>
            </a:r>
            <a:r>
              <a:rPr lang="en-US" b="1" dirty="0"/>
              <a:t>(x-checking w/NCSU)</a:t>
            </a:r>
          </a:p>
        </p:txBody>
      </p:sp>
      <p:graphicFrame>
        <p:nvGraphicFramePr>
          <p:cNvPr id="6" name="Content Placeholder 5">
            <a:extLst>
              <a:ext uri="{FF2B5EF4-FFF2-40B4-BE49-F238E27FC236}">
                <a16:creationId xmlns:a16="http://schemas.microsoft.com/office/drawing/2014/main" id="{E1E0CFE5-76B9-60DD-950D-2C6649D40F04}"/>
              </a:ext>
            </a:extLst>
          </p:cNvPr>
          <p:cNvGraphicFramePr>
            <a:graphicFrameLocks noGrp="1"/>
          </p:cNvGraphicFramePr>
          <p:nvPr>
            <p:ph idx="1"/>
            <p:extLst>
              <p:ext uri="{D42A27DB-BD31-4B8C-83A1-F6EECF244321}">
                <p14:modId xmlns:p14="http://schemas.microsoft.com/office/powerpoint/2010/main" val="777790242"/>
              </p:ext>
            </p:extLst>
          </p:nvPr>
        </p:nvGraphicFramePr>
        <p:xfrm>
          <a:off x="0" y="1163085"/>
          <a:ext cx="12191998" cy="5407836"/>
        </p:xfrm>
        <a:graphic>
          <a:graphicData uri="http://schemas.openxmlformats.org/drawingml/2006/table">
            <a:tbl>
              <a:tblPr firstRow="1" firstCol="1" bandRow="1">
                <a:tableStyleId>{5C22544A-7EE6-4342-B048-85BDC9FD1C3A}</a:tableStyleId>
              </a:tblPr>
              <a:tblGrid>
                <a:gridCol w="2125728">
                  <a:extLst>
                    <a:ext uri="{9D8B030D-6E8A-4147-A177-3AD203B41FA5}">
                      <a16:colId xmlns:a16="http://schemas.microsoft.com/office/drawing/2014/main" val="4171493328"/>
                    </a:ext>
                  </a:extLst>
                </a:gridCol>
                <a:gridCol w="1404281">
                  <a:extLst>
                    <a:ext uri="{9D8B030D-6E8A-4147-A177-3AD203B41FA5}">
                      <a16:colId xmlns:a16="http://schemas.microsoft.com/office/drawing/2014/main" val="1980717452"/>
                    </a:ext>
                  </a:extLst>
                </a:gridCol>
                <a:gridCol w="2001491">
                  <a:extLst>
                    <a:ext uri="{9D8B030D-6E8A-4147-A177-3AD203B41FA5}">
                      <a16:colId xmlns:a16="http://schemas.microsoft.com/office/drawing/2014/main" val="455125163"/>
                    </a:ext>
                  </a:extLst>
                </a:gridCol>
                <a:gridCol w="1432826">
                  <a:extLst>
                    <a:ext uri="{9D8B030D-6E8A-4147-A177-3AD203B41FA5}">
                      <a16:colId xmlns:a16="http://schemas.microsoft.com/office/drawing/2014/main" val="1797820251"/>
                    </a:ext>
                  </a:extLst>
                </a:gridCol>
                <a:gridCol w="1605516">
                  <a:extLst>
                    <a:ext uri="{9D8B030D-6E8A-4147-A177-3AD203B41FA5}">
                      <a16:colId xmlns:a16="http://schemas.microsoft.com/office/drawing/2014/main" val="4054766432"/>
                    </a:ext>
                  </a:extLst>
                </a:gridCol>
                <a:gridCol w="2264735">
                  <a:extLst>
                    <a:ext uri="{9D8B030D-6E8A-4147-A177-3AD203B41FA5}">
                      <a16:colId xmlns:a16="http://schemas.microsoft.com/office/drawing/2014/main" val="1565726745"/>
                    </a:ext>
                  </a:extLst>
                </a:gridCol>
                <a:gridCol w="1357421">
                  <a:extLst>
                    <a:ext uri="{9D8B030D-6E8A-4147-A177-3AD203B41FA5}">
                      <a16:colId xmlns:a16="http://schemas.microsoft.com/office/drawing/2014/main" val="1515960277"/>
                    </a:ext>
                  </a:extLst>
                </a:gridCol>
              </a:tblGrid>
              <a:tr h="257516">
                <a:tc rowSpan="2">
                  <a:txBody>
                    <a:bodyPr/>
                    <a:lstStyle/>
                    <a:p>
                      <a:pPr marL="0" marR="0" algn="ctr">
                        <a:spcBef>
                          <a:spcPts val="0"/>
                        </a:spcBef>
                        <a:spcAft>
                          <a:spcPts val="0"/>
                        </a:spcAft>
                      </a:pPr>
                      <a:r>
                        <a:rPr lang="en-US" sz="1100">
                          <a:effectLst/>
                        </a:rPr>
                        <a:t>SCM</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6">
                  <a:txBody>
                    <a:bodyPr/>
                    <a:lstStyle/>
                    <a:p>
                      <a:pPr marL="0" marR="0" algn="ctr">
                        <a:spcBef>
                          <a:spcPts val="0"/>
                        </a:spcBef>
                        <a:spcAft>
                          <a:spcPts val="0"/>
                        </a:spcAft>
                      </a:pPr>
                      <a:r>
                        <a:rPr lang="en-US" sz="1100" dirty="0">
                          <a:effectLst/>
                        </a:rPr>
                        <a:t>TN (mg/L)</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9457466"/>
                  </a:ext>
                </a:extLst>
              </a:tr>
              <a:tr h="257516">
                <a:tc vMerge="1">
                  <a:txBody>
                    <a:bodyPr/>
                    <a:lstStyle/>
                    <a:p>
                      <a:endParaRPr lang="en-US"/>
                    </a:p>
                  </a:txBody>
                  <a:tcPr/>
                </a:tc>
                <a:tc>
                  <a:txBody>
                    <a:bodyPr/>
                    <a:lstStyle/>
                    <a:p>
                      <a:pPr marL="0" marR="0" algn="ctr">
                        <a:spcBef>
                          <a:spcPts val="0"/>
                        </a:spcBef>
                        <a:spcAft>
                          <a:spcPts val="0"/>
                        </a:spcAft>
                      </a:pPr>
                      <a:r>
                        <a:rPr lang="en-US" sz="1100" dirty="0">
                          <a:effectLst/>
                        </a:rPr>
                        <a:t>TN Current</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New TN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TN # Sites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TP Current</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New TP</a:t>
                      </a:r>
                    </a:p>
                  </a:txBody>
                  <a:tcPr marL="68580" marR="68580" marT="0" marB="0" anchor="ctr"/>
                </a:tc>
                <a:tc>
                  <a:txBody>
                    <a:bodyPr/>
                    <a:lstStyle/>
                    <a:p>
                      <a:pPr marL="0" marR="0" algn="ctr">
                        <a:spcBef>
                          <a:spcPts val="0"/>
                        </a:spcBef>
                        <a:spcAft>
                          <a:spcPts val="0"/>
                        </a:spcAft>
                      </a:pPr>
                      <a:r>
                        <a:rPr lang="en-US" sz="1100">
                          <a:effectLst/>
                        </a:rPr>
                        <a:t>TP # Sites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1052605"/>
                  </a:ext>
                </a:extLst>
              </a:tr>
              <a:tr h="257516">
                <a:tc>
                  <a:txBody>
                    <a:bodyPr/>
                    <a:lstStyle/>
                    <a:p>
                      <a:pPr marL="0" marR="0" algn="ctr">
                        <a:spcBef>
                          <a:spcPts val="0"/>
                        </a:spcBef>
                        <a:spcAft>
                          <a:spcPts val="0"/>
                        </a:spcAft>
                      </a:pPr>
                      <a:r>
                        <a:rPr lang="en-US" sz="1100">
                          <a:effectLst/>
                        </a:rPr>
                        <a:t>Bioretention- IWS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0.58</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0.68</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0.12</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(0.09 mix or 0.08 IWS-only)</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767337096"/>
                  </a:ext>
                </a:extLst>
              </a:tr>
              <a:tr h="257516">
                <a:tc>
                  <a:txBody>
                    <a:bodyPr/>
                    <a:lstStyle/>
                    <a:p>
                      <a:pPr marL="0" marR="0" algn="ctr">
                        <a:spcBef>
                          <a:spcPts val="0"/>
                        </a:spcBef>
                        <a:spcAft>
                          <a:spcPts val="0"/>
                        </a:spcAft>
                      </a:pPr>
                      <a:r>
                        <a:rPr lang="en-US" sz="1100">
                          <a:effectLst/>
                        </a:rPr>
                        <a:t>Bioretention- No IWS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1.20</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1.37</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0.12</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(0.09 mix or 0.11 not-IWS)</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nchor="ctr"/>
                </a:tc>
                <a:extLst>
                  <a:ext uri="{0D108BD9-81ED-4DB2-BD59-A6C34878D82A}">
                    <a16:rowId xmlns:a16="http://schemas.microsoft.com/office/drawing/2014/main" val="2107951058"/>
                  </a:ext>
                </a:extLst>
              </a:tr>
              <a:tr h="257516">
                <a:tc>
                  <a:txBody>
                    <a:bodyPr/>
                    <a:lstStyle/>
                    <a:p>
                      <a:pPr marL="0" marR="0" algn="ctr">
                        <a:spcBef>
                          <a:spcPts val="0"/>
                        </a:spcBef>
                        <a:spcAft>
                          <a:spcPts val="0"/>
                        </a:spcAft>
                      </a:pPr>
                      <a:r>
                        <a:rPr lang="en-US" sz="1100">
                          <a:effectLst/>
                        </a:rPr>
                        <a:t>Wetlands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1.12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0.94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0.18</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0.15</a:t>
                      </a: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8</a:t>
                      </a:r>
                    </a:p>
                  </a:txBody>
                  <a:tcPr marL="68580" marR="68580" marT="0" marB="0" anchor="ctr"/>
                </a:tc>
                <a:extLst>
                  <a:ext uri="{0D108BD9-81ED-4DB2-BD59-A6C34878D82A}">
                    <a16:rowId xmlns:a16="http://schemas.microsoft.com/office/drawing/2014/main" val="1878936847"/>
                  </a:ext>
                </a:extLst>
              </a:tr>
              <a:tr h="257516">
                <a:tc>
                  <a:txBody>
                    <a:bodyPr/>
                    <a:lstStyle/>
                    <a:p>
                      <a:pPr marL="0" marR="0" algn="ctr">
                        <a:spcBef>
                          <a:spcPts val="0"/>
                        </a:spcBef>
                        <a:spcAft>
                          <a:spcPts val="0"/>
                        </a:spcAft>
                      </a:pPr>
                      <a:r>
                        <a:rPr lang="en-US" sz="1100">
                          <a:effectLst/>
                        </a:rPr>
                        <a:t>Wet ponds- No FWI</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1.22</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0.86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7</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0.15</a:t>
                      </a: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0.13</a:t>
                      </a: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nchor="ctr"/>
                </a:tc>
                <a:extLst>
                  <a:ext uri="{0D108BD9-81ED-4DB2-BD59-A6C34878D82A}">
                    <a16:rowId xmlns:a16="http://schemas.microsoft.com/office/drawing/2014/main" val="4207086372"/>
                  </a:ext>
                </a:extLst>
              </a:tr>
              <a:tr h="257516">
                <a:tc>
                  <a:txBody>
                    <a:bodyPr/>
                    <a:lstStyle/>
                    <a:p>
                      <a:pPr marL="0" marR="0" algn="ctr">
                        <a:spcBef>
                          <a:spcPts val="0"/>
                        </a:spcBef>
                        <a:spcAft>
                          <a:spcPts val="0"/>
                        </a:spcAft>
                      </a:pPr>
                      <a:r>
                        <a:rPr lang="en-US" sz="1100" dirty="0">
                          <a:solidFill>
                            <a:schemeClr val="tx1"/>
                          </a:solidFill>
                          <a:effectLst/>
                        </a:rPr>
                        <a:t>Wet ponds- FWI</a:t>
                      </a:r>
                      <a:endPar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0.85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0.65</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i="0" dirty="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0.09</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0.17</a:t>
                      </a: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3</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6676971"/>
                  </a:ext>
                </a:extLst>
              </a:tr>
              <a:tr h="257516">
                <a:tc>
                  <a:txBody>
                    <a:bodyPr/>
                    <a:lstStyle/>
                    <a:p>
                      <a:pPr marL="0" marR="0" algn="ctr">
                        <a:spcBef>
                          <a:spcPts val="0"/>
                        </a:spcBef>
                        <a:spcAft>
                          <a:spcPts val="0"/>
                        </a:spcAft>
                      </a:pPr>
                      <a:r>
                        <a:rPr lang="en-US" sz="1100">
                          <a:effectLst/>
                        </a:rPr>
                        <a:t>Permeable pavement</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0.87</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4</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0.05</a:t>
                      </a: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0.06</a:t>
                      </a: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2564295436"/>
                  </a:ext>
                </a:extLst>
              </a:tr>
              <a:tr h="257516">
                <a:tc>
                  <a:txBody>
                    <a:bodyPr/>
                    <a:lstStyle/>
                    <a:p>
                      <a:pPr marL="0" marR="0" algn="ctr">
                        <a:spcBef>
                          <a:spcPts val="0"/>
                        </a:spcBef>
                        <a:spcAft>
                          <a:spcPts val="0"/>
                        </a:spcAft>
                      </a:pPr>
                      <a:r>
                        <a:rPr lang="en-US" sz="1100" dirty="0">
                          <a:solidFill>
                            <a:schemeClr val="tx1"/>
                          </a:solidFill>
                          <a:effectLst/>
                        </a:rPr>
                        <a:t>Sand filters</a:t>
                      </a:r>
                      <a:endPar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1.20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0" dirty="0">
                          <a:effectLst/>
                        </a:rPr>
                        <a:t> 1.09</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3</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0.12</a:t>
                      </a:r>
                    </a:p>
                  </a:txBody>
                  <a:tcPr marL="68580" marR="68580" marT="0" marB="0" anchor="ctr"/>
                </a:tc>
                <a:tc>
                  <a:txBody>
                    <a:bodyPr/>
                    <a:lstStyle/>
                    <a:p>
                      <a:pPr marL="0" marR="0" algn="ctr">
                        <a:spcBef>
                          <a:spcPts val="0"/>
                        </a:spcBef>
                        <a:spcAft>
                          <a:spcPts val="0"/>
                        </a:spcAft>
                      </a:pPr>
                      <a:r>
                        <a:rPr lang="en-US" sz="11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0.08</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4</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4607860"/>
                  </a:ext>
                </a:extLst>
              </a:tr>
              <a:tr h="257516">
                <a:tc>
                  <a:txBody>
                    <a:bodyPr/>
                    <a:lstStyle/>
                    <a:p>
                      <a:pPr marL="0" marR="0" algn="ctr">
                        <a:spcBef>
                          <a:spcPts val="0"/>
                        </a:spcBef>
                        <a:spcAft>
                          <a:spcPts val="0"/>
                        </a:spcAft>
                      </a:pPr>
                      <a:r>
                        <a:rPr lang="en-US" sz="1100">
                          <a:effectLst/>
                        </a:rPr>
                        <a:t>Rainwater harvesting</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1.56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1.76</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0.03</a:t>
                      </a: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0.07</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5</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5422067"/>
                  </a:ext>
                </a:extLst>
              </a:tr>
              <a:tr h="257516">
                <a:tc>
                  <a:txBody>
                    <a:bodyPr/>
                    <a:lstStyle/>
                    <a:p>
                      <a:pPr marL="0" marR="0" algn="ctr">
                        <a:spcBef>
                          <a:spcPts val="0"/>
                        </a:spcBef>
                        <a:spcAft>
                          <a:spcPts val="0"/>
                        </a:spcAft>
                      </a:pPr>
                      <a:r>
                        <a:rPr lang="en-US" sz="1100">
                          <a:effectLst/>
                        </a:rPr>
                        <a:t>Green roofs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2.44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0.76</a:t>
                      </a: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0408236"/>
                  </a:ext>
                </a:extLst>
              </a:tr>
              <a:tr h="257516">
                <a:tc>
                  <a:txBody>
                    <a:bodyPr/>
                    <a:lstStyle/>
                    <a:p>
                      <a:pPr marL="0" marR="0" algn="ctr">
                        <a:spcBef>
                          <a:spcPts val="0"/>
                        </a:spcBef>
                        <a:spcAft>
                          <a:spcPts val="0"/>
                        </a:spcAft>
                      </a:pPr>
                      <a:r>
                        <a:rPr lang="en-US" sz="1100" dirty="0">
                          <a:effectLst/>
                        </a:rPr>
                        <a:t>DIS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2.44</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0.76</a:t>
                      </a: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tc>
                <a:extLst>
                  <a:ext uri="{0D108BD9-81ED-4DB2-BD59-A6C34878D82A}">
                    <a16:rowId xmlns:a16="http://schemas.microsoft.com/office/drawing/2014/main" val="3589995357"/>
                  </a:ext>
                </a:extLst>
              </a:tr>
              <a:tr h="257516">
                <a:tc>
                  <a:txBody>
                    <a:bodyPr/>
                    <a:lstStyle/>
                    <a:p>
                      <a:pPr marL="0" marR="0" algn="ctr">
                        <a:spcBef>
                          <a:spcPts val="0"/>
                        </a:spcBef>
                        <a:spcAft>
                          <a:spcPts val="0"/>
                        </a:spcAft>
                      </a:pPr>
                      <a:r>
                        <a:rPr lang="en-US" sz="1100" dirty="0">
                          <a:solidFill>
                            <a:schemeClr val="tx1"/>
                          </a:solidFill>
                          <a:effectLst/>
                        </a:rPr>
                        <a:t>LS-VFS</a:t>
                      </a:r>
                      <a:endPar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1.04</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(1.05 mix or 1.13 no V)</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10</a:t>
                      </a: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0.19</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0.17 either way</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nchor="ctr"/>
                </a:tc>
                <a:extLst>
                  <a:ext uri="{0D108BD9-81ED-4DB2-BD59-A6C34878D82A}">
                    <a16:rowId xmlns:a16="http://schemas.microsoft.com/office/drawing/2014/main" val="3539528346"/>
                  </a:ext>
                </a:extLst>
              </a:tr>
              <a:tr h="257516">
                <a:tc>
                  <a:txBody>
                    <a:bodyPr/>
                    <a:lstStyle/>
                    <a:p>
                      <a:pPr marL="0" marR="0" algn="ctr">
                        <a:spcBef>
                          <a:spcPts val="0"/>
                        </a:spcBef>
                        <a:spcAft>
                          <a:spcPts val="0"/>
                        </a:spcAft>
                      </a:pPr>
                      <a:r>
                        <a:rPr lang="en-US" sz="1100" dirty="0">
                          <a:solidFill>
                            <a:schemeClr val="tx1"/>
                          </a:solidFill>
                          <a:effectLst/>
                        </a:rPr>
                        <a:t>LS-VFS with </a:t>
                      </a:r>
                      <a:r>
                        <a:rPr lang="en-US" sz="1100" dirty="0" err="1">
                          <a:solidFill>
                            <a:schemeClr val="tx1"/>
                          </a:solidFill>
                          <a:effectLst/>
                        </a:rPr>
                        <a:t>Virophos</a:t>
                      </a:r>
                      <a:endPar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0.87</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(1.05 mix or 1.00 V only)</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0.10</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0.17 either way</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880587185"/>
                  </a:ext>
                </a:extLst>
              </a:tr>
              <a:tr h="257516">
                <a:tc>
                  <a:txBody>
                    <a:bodyPr/>
                    <a:lstStyle/>
                    <a:p>
                      <a:pPr marL="0" marR="0" algn="ctr">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StormFilter</a:t>
                      </a:r>
                    </a:p>
                  </a:txBody>
                  <a:tcPr marL="68580" marR="68580" marT="0" marB="0" anchor="ctr"/>
                </a:tc>
                <a:tc gridSpan="6">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Data evaluation in progress</a:t>
                      </a:r>
                    </a:p>
                  </a:txBody>
                  <a:tcPr marL="68580" marR="68580" marT="0" marB="0" anchor="ctr"/>
                </a:tc>
                <a:tc hMerge="1">
                  <a:txBody>
                    <a:bodyPr/>
                    <a:lstStyle/>
                    <a:p>
                      <a:endParaRPr lang="en-US"/>
                    </a:p>
                  </a:txBody>
                  <a:tcPr/>
                </a:tc>
                <a:tc hMerge="1">
                  <a:txBody>
                    <a:bodyPr/>
                    <a:lstStyle/>
                    <a:p>
                      <a:pPr marL="0" marR="0" algn="ctr">
                        <a:spcBef>
                          <a:spcPts val="0"/>
                        </a:spcBef>
                        <a:spcAft>
                          <a:spcPts val="0"/>
                        </a:spcAf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spcBef>
                          <a:spcPts val="0"/>
                        </a:spcBef>
                        <a:spcAft>
                          <a:spcPts val="0"/>
                        </a:spcAf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spcBef>
                          <a:spcPts val="0"/>
                        </a:spcBef>
                        <a:spcAft>
                          <a:spcPts val="0"/>
                        </a:spcAf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764546"/>
                  </a:ext>
                </a:extLst>
              </a:tr>
              <a:tr h="257516">
                <a:tc>
                  <a:txBody>
                    <a:bodyPr/>
                    <a:lstStyle/>
                    <a:p>
                      <a:pPr marL="0" marR="0" algn="ctr">
                        <a:spcBef>
                          <a:spcPts val="0"/>
                        </a:spcBef>
                        <a:spcAft>
                          <a:spcPts val="0"/>
                        </a:spcAft>
                      </a:pPr>
                      <a:r>
                        <a:rPr lang="en-US" sz="1100" dirty="0">
                          <a:solidFill>
                            <a:schemeClr val="tx1"/>
                          </a:solidFill>
                          <a:effectLst/>
                        </a:rPr>
                        <a:t>Dry swales</a:t>
                      </a:r>
                      <a:endPar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1.10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(1.06 mix or 1.09 dry only)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7</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0.14</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0.13 either way</a:t>
                      </a: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7</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3255211"/>
                  </a:ext>
                </a:extLst>
              </a:tr>
              <a:tr h="257516">
                <a:tc>
                  <a:txBody>
                    <a:bodyPr/>
                    <a:lstStyle/>
                    <a:p>
                      <a:pPr marL="0" marR="0" algn="ctr">
                        <a:spcBef>
                          <a:spcPts val="0"/>
                        </a:spcBef>
                        <a:spcAft>
                          <a:spcPts val="0"/>
                        </a:spcAft>
                      </a:pPr>
                      <a:r>
                        <a:rPr lang="en-US" sz="1100" dirty="0">
                          <a:solidFill>
                            <a:schemeClr val="tx1"/>
                          </a:solidFill>
                          <a:effectLst/>
                        </a:rPr>
                        <a:t>Wet swales</a:t>
                      </a:r>
                      <a:endPar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0.82</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(1.06 mix or 1.05 wet only)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0.11</a:t>
                      </a:r>
                    </a:p>
                  </a:txBody>
                  <a:tcPr marL="68580" marR="68580" marT="0" marB="0" anchor="ctr"/>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(0.13 mix or 0.10 wet only)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163393440"/>
                  </a:ext>
                </a:extLst>
              </a:tr>
              <a:tr h="257516">
                <a:tc>
                  <a:txBody>
                    <a:bodyPr/>
                    <a:lstStyle/>
                    <a:p>
                      <a:pPr marL="0" marR="0" algn="ctr">
                        <a:spcBef>
                          <a:spcPts val="0"/>
                        </a:spcBef>
                        <a:spcAft>
                          <a:spcPts val="0"/>
                        </a:spcAft>
                      </a:pPr>
                      <a:r>
                        <a:rPr lang="en-US" sz="1100">
                          <a:effectLst/>
                        </a:rPr>
                        <a:t>Dry ponds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1.65</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0.66</a:t>
                      </a:r>
                    </a:p>
                  </a:txBody>
                  <a:tcPr marL="68580" marR="68580" marT="0" marB="0" anchor="ctr"/>
                </a:tc>
                <a:tc>
                  <a:txBody>
                    <a:bodyPr/>
                    <a:lstStyle/>
                    <a:p>
                      <a:pPr marL="0" marR="0" algn="ctr">
                        <a:spcBef>
                          <a:spcPts val="0"/>
                        </a:spcBef>
                        <a:spcAft>
                          <a:spcPts val="0"/>
                        </a:spcAf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0833500"/>
                  </a:ext>
                </a:extLst>
              </a:tr>
              <a:tr h="257516">
                <a:tc>
                  <a:txBody>
                    <a:bodyPr/>
                    <a:lstStyle/>
                    <a:p>
                      <a:pPr marL="0" marR="0" algn="ctr">
                        <a:spcBef>
                          <a:spcPts val="0"/>
                        </a:spcBef>
                        <a:spcAft>
                          <a:spcPts val="0"/>
                        </a:spcAft>
                      </a:pPr>
                      <a:r>
                        <a:rPr lang="en-US" sz="1100" dirty="0">
                          <a:effectLst/>
                        </a:rPr>
                        <a:t>Silva Cells- IWS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0.58</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0.56</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0.12</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0.12</a:t>
                      </a: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2169404685"/>
                  </a:ext>
                </a:extLst>
              </a:tr>
              <a:tr h="257516">
                <a:tc>
                  <a:txBody>
                    <a:bodyPr/>
                    <a:lstStyle/>
                    <a:p>
                      <a:pPr marL="0" marR="0" algn="ctr">
                        <a:spcBef>
                          <a:spcPts val="0"/>
                        </a:spcBef>
                        <a:spcAft>
                          <a:spcPts val="0"/>
                        </a:spcAft>
                      </a:pPr>
                      <a:r>
                        <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Isolator Row</a:t>
                      </a:r>
                    </a:p>
                  </a:txBody>
                  <a:tcPr marL="68580" marR="68580" marT="0" marB="0" anchor="ctr"/>
                </a:tc>
                <a:tc gridSpan="6">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Data evaluation in progress</a:t>
                      </a:r>
                    </a:p>
                  </a:txBody>
                  <a:tcPr marL="68580" marR="68580" marT="0" marB="0" anchor="ctr"/>
                </a:tc>
                <a:tc hMerge="1">
                  <a:txBody>
                    <a:bodyPr/>
                    <a:lstStyle/>
                    <a:p>
                      <a:endParaRPr lang="en-US"/>
                    </a:p>
                  </a:txBody>
                  <a:tcPr/>
                </a:tc>
                <a:tc hMerge="1">
                  <a:txBody>
                    <a:bodyPr/>
                    <a:lstStyle/>
                    <a:p>
                      <a:pPr marL="0" marR="0" algn="ctr">
                        <a:spcBef>
                          <a:spcPts val="0"/>
                        </a:spcBef>
                        <a:spcAft>
                          <a:spcPts val="0"/>
                        </a:spcAf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spcBef>
                          <a:spcPts val="0"/>
                        </a:spcBef>
                        <a:spcAft>
                          <a:spcPts val="0"/>
                        </a:spcAf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marL="0" marR="0" algn="ctr">
                        <a:spcBef>
                          <a:spcPts val="0"/>
                        </a:spcBef>
                        <a:spcAft>
                          <a:spcPts val="0"/>
                        </a:spcAft>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889759"/>
                  </a:ext>
                </a:extLst>
              </a:tr>
              <a:tr h="257516">
                <a:tc>
                  <a:txBody>
                    <a:bodyPr/>
                    <a:lstStyle/>
                    <a:p>
                      <a:pPr marL="0" marR="0" algn="ctr">
                        <a:spcBef>
                          <a:spcPts val="0"/>
                        </a:spcBef>
                        <a:spcAft>
                          <a:spcPts val="0"/>
                        </a:spcAft>
                      </a:pPr>
                      <a:r>
                        <a:rPr lang="en-US" sz="1100" dirty="0" err="1">
                          <a:solidFill>
                            <a:schemeClr val="tx1"/>
                          </a:solidFill>
                          <a:effectLst/>
                        </a:rPr>
                        <a:t>Filterra</a:t>
                      </a:r>
                      <a:endPar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0" dirty="0">
                          <a:effectLst/>
                        </a:rPr>
                        <a:t>0.80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2</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nchor="ctr"/>
                </a:tc>
                <a:tc>
                  <a:txBody>
                    <a:bodyPr/>
                    <a:lstStyle/>
                    <a:p>
                      <a:pPr marL="0" marR="0" algn="ctr">
                        <a:spcBef>
                          <a:spcPts val="0"/>
                        </a:spcBef>
                        <a:spcAft>
                          <a:spcPts val="0"/>
                        </a:spcAft>
                      </a:pPr>
                      <a:r>
                        <a:rPr lang="en-US" sz="1100" b="0" dirty="0">
                          <a:effectLst/>
                          <a:latin typeface="Arial" panose="020B0604020202020204" pitchFamily="34" charset="0"/>
                          <a:ea typeface="Calibri" panose="020F0502020204030204" pitchFamily="34" charset="0"/>
                          <a:cs typeface="Times New Roman" panose="02020603050405020304" pitchFamily="18" charset="0"/>
                        </a:rPr>
                        <a:t>0.06</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613524511"/>
                  </a:ext>
                </a:extLst>
              </a:tr>
            </a:tbl>
          </a:graphicData>
        </a:graphic>
      </p:graphicFrame>
      <p:sp>
        <p:nvSpPr>
          <p:cNvPr id="4" name="Slide Number Placeholder 3">
            <a:extLst>
              <a:ext uri="{FF2B5EF4-FFF2-40B4-BE49-F238E27FC236}">
                <a16:creationId xmlns:a16="http://schemas.microsoft.com/office/drawing/2014/main" id="{3D28B8AB-8C24-32F6-78ED-C9B8D22941ED}"/>
              </a:ext>
            </a:extLst>
          </p:cNvPr>
          <p:cNvSpPr>
            <a:spLocks noGrp="1"/>
          </p:cNvSpPr>
          <p:nvPr>
            <p:ph type="sldNum" sz="quarter" idx="12"/>
          </p:nvPr>
        </p:nvSpPr>
        <p:spPr/>
        <p:txBody>
          <a:bodyPr/>
          <a:lstStyle/>
          <a:p>
            <a:fld id="{11F27F3A-B3E9-41ED-AF8F-A365F10BB65F}" type="slidenum">
              <a:rPr lang="en-US" smtClean="0"/>
              <a:pPr/>
              <a:t>9</a:t>
            </a:fld>
            <a:endParaRPr lang="en-US"/>
          </a:p>
        </p:txBody>
      </p:sp>
      <p:sp>
        <p:nvSpPr>
          <p:cNvPr id="5" name="Subtitle 4">
            <a:extLst>
              <a:ext uri="{FF2B5EF4-FFF2-40B4-BE49-F238E27FC236}">
                <a16:creationId xmlns:a16="http://schemas.microsoft.com/office/drawing/2014/main" id="{D530FD28-40DF-F28F-F3BA-E3F3AE979EB1}"/>
              </a:ext>
            </a:extLst>
          </p:cNvPr>
          <p:cNvSpPr>
            <a:spLocks noGrp="1"/>
          </p:cNvSpPr>
          <p:nvPr>
            <p:ph type="subTitle" idx="13"/>
          </p:nvPr>
        </p:nvSpPr>
        <p:spPr>
          <a:xfrm>
            <a:off x="104773" y="591732"/>
            <a:ext cx="8677719" cy="571353"/>
          </a:xfrm>
        </p:spPr>
        <p:txBody>
          <a:bodyPr/>
          <a:lstStyle/>
          <a:p>
            <a:r>
              <a:rPr lang="en-US" dirty="0"/>
              <a:t>Comparison to Current Performance (Note some evaluations still in progress)</a:t>
            </a:r>
          </a:p>
        </p:txBody>
      </p:sp>
    </p:spTree>
    <p:extLst>
      <p:ext uri="{BB962C8B-B14F-4D97-AF65-F5344CB8AC3E}">
        <p14:creationId xmlns:p14="http://schemas.microsoft.com/office/powerpoint/2010/main" val="3659936164"/>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BDAA71D85D3E43ABAFF6FED18458E3" ma:contentTypeVersion="8" ma:contentTypeDescription="Create a new document." ma:contentTypeScope="" ma:versionID="034dce2453156f4e8a3b49fd169cc4fb">
  <xsd:schema xmlns:xsd="http://www.w3.org/2001/XMLSchema" xmlns:xs="http://www.w3.org/2001/XMLSchema" xmlns:p="http://schemas.microsoft.com/office/2006/metadata/properties" xmlns:ns1="http://schemas.microsoft.com/sharepoint/v3" xmlns:ns2="aed5e7e5-68a9-4cdc-bc30-acd583529cc5" xmlns:ns3="http://schemas.microsoft.com/sharepoint/v4" xmlns:ns4="02acf6e6-a322-4ea5-8a0d-f135a94bc154" targetNamespace="http://schemas.microsoft.com/office/2006/metadata/properties" ma:root="true" ma:fieldsID="1c3da7d55622f0b5271dffb264ee5f6a" ns1:_="" ns2:_="" ns3:_="" ns4:_="">
    <xsd:import namespace="http://schemas.microsoft.com/sharepoint/v3"/>
    <xsd:import namespace="aed5e7e5-68a9-4cdc-bc30-acd583529cc5"/>
    <xsd:import namespace="http://schemas.microsoft.com/sharepoint/v4"/>
    <xsd:import namespace="02acf6e6-a322-4ea5-8a0d-f135a94bc154"/>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IconOverlay"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d5e7e5-68a9-4cdc-bc30-acd583529cc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acf6e6-a322-4ea5-8a0d-f135a94bc154"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E347C4-91BB-4D61-9F37-5A6885E29480}">
  <ds:schemaRefs>
    <ds:schemaRef ds:uri="http://schemas.microsoft.com/office/2006/documentManagement/types"/>
    <ds:schemaRef ds:uri="http://schemas.microsoft.com/sharepoint/v3"/>
    <ds:schemaRef ds:uri="http://schemas.microsoft.com/sharepoint/v4"/>
    <ds:schemaRef ds:uri="http://purl.org/dc/elements/1.1/"/>
    <ds:schemaRef ds:uri="http://schemas.microsoft.com/office/infopath/2007/PartnerControls"/>
    <ds:schemaRef ds:uri="http://schemas.openxmlformats.org/package/2006/metadata/core-properties"/>
    <ds:schemaRef ds:uri="02acf6e6-a322-4ea5-8a0d-f135a94bc154"/>
    <ds:schemaRef ds:uri="http://purl.org/dc/terms/"/>
    <ds:schemaRef ds:uri="http://schemas.microsoft.com/office/2006/metadata/properties"/>
    <ds:schemaRef ds:uri="aed5e7e5-68a9-4cdc-bc30-acd583529cc5"/>
    <ds:schemaRef ds:uri="http://www.w3.org/XML/1998/namespace"/>
    <ds:schemaRef ds:uri="http://purl.org/dc/dcmitype/"/>
  </ds:schemaRefs>
</ds:datastoreItem>
</file>

<file path=customXml/itemProps2.xml><?xml version="1.0" encoding="utf-8"?>
<ds:datastoreItem xmlns:ds="http://schemas.openxmlformats.org/officeDocument/2006/customXml" ds:itemID="{27E3D7CA-4E08-4DB6-A423-75829B8C2B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ed5e7e5-68a9-4cdc-bc30-acd583529cc5"/>
    <ds:schemaRef ds:uri="http://schemas.microsoft.com/sharepoint/v4"/>
    <ds:schemaRef ds:uri="02acf6e6-a322-4ea5-8a0d-f135a94bc1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8C5C5C-2F8D-41D4-BA2B-05974C4237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8838</TotalTime>
  <Words>1118</Words>
  <Application>Microsoft Office PowerPoint</Application>
  <PresentationFormat>Widescreen</PresentationFormat>
  <Paragraphs>266</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2_Office Theme</vt:lpstr>
      <vt:lpstr>Review and Revision of SCM Nutrient Performance and Data Standards</vt:lpstr>
      <vt:lpstr>Meeting Topics</vt:lpstr>
      <vt:lpstr>SCM Performance Calculations &amp; Rules</vt:lpstr>
      <vt:lpstr>How DEQ Handles Proposals for New SCMs &amp; New Data </vt:lpstr>
      <vt:lpstr>Issues With Current Approach to SCM Evaluation</vt:lpstr>
      <vt:lpstr>Proposed Changes to SCM Data Standards and Evaluation</vt:lpstr>
      <vt:lpstr>Break</vt:lpstr>
      <vt:lpstr>Unresolved Issues</vt:lpstr>
      <vt:lpstr>Proposed SCM EMCs – (x-checking w/NCSU)</vt:lpstr>
      <vt:lpstr>Next Steps</vt:lpstr>
      <vt:lpstr>QUESTIONS /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D'Arconte, Trish</cp:lastModifiedBy>
  <cp:revision>230</cp:revision>
  <cp:lastPrinted>2019-09-09T19:17:56Z</cp:lastPrinted>
  <dcterms:created xsi:type="dcterms:W3CDTF">2015-06-24T15:01:50Z</dcterms:created>
  <dcterms:modified xsi:type="dcterms:W3CDTF">2022-07-01T15:50:40Z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0x01010070BDAA71D85D3E43ABAFF6FED18458E3</vt:lpwstr>
  </property>
</Properties>
</file>