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</p:sldMasterIdLst>
  <p:notesMasterIdLst>
    <p:notesMasterId r:id="rId22"/>
  </p:notesMasterIdLst>
  <p:handoutMasterIdLst>
    <p:handoutMasterId r:id="rId23"/>
  </p:handoutMasterIdLst>
  <p:sldIdLst>
    <p:sldId id="256" r:id="rId5"/>
    <p:sldId id="309" r:id="rId6"/>
    <p:sldId id="304" r:id="rId7"/>
    <p:sldId id="258" r:id="rId8"/>
    <p:sldId id="305" r:id="rId9"/>
    <p:sldId id="315" r:id="rId10"/>
    <p:sldId id="311" r:id="rId11"/>
    <p:sldId id="314" r:id="rId12"/>
    <p:sldId id="312" r:id="rId13"/>
    <p:sldId id="313" r:id="rId14"/>
    <p:sldId id="271" r:id="rId15"/>
    <p:sldId id="280" r:id="rId16"/>
    <p:sldId id="306" r:id="rId17"/>
    <p:sldId id="307" r:id="rId18"/>
    <p:sldId id="310" r:id="rId19"/>
    <p:sldId id="272" r:id="rId20"/>
    <p:sldId id="268" r:id="rId2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1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6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776D8EA-4371-4E5F-8BD7-04E41B2F49F1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2C556C9-0990-472D-9D0C-C60C53B9F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5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annette.lucas@ncdenr.gov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909095"/>
            <a:ext cx="5865181" cy="713497"/>
          </a:xfrm>
        </p:spPr>
        <p:txBody>
          <a:bodyPr/>
          <a:lstStyle/>
          <a:p>
            <a:r>
              <a:rPr lang="en-US" dirty="0"/>
              <a:t>Department of Environmental 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1697" y="2269376"/>
            <a:ext cx="10557938" cy="1729046"/>
          </a:xfrm>
        </p:spPr>
        <p:txBody>
          <a:bodyPr>
            <a:normAutofit/>
          </a:bodyPr>
          <a:lstStyle/>
          <a:p>
            <a:r>
              <a:rPr lang="en-US" sz="2800" dirty="0"/>
              <a:t>Annette Lucas, PE</a:t>
            </a:r>
          </a:p>
          <a:p>
            <a:r>
              <a:rPr lang="en-US" sz="2800" b="1" dirty="0"/>
              <a:t>Minimum Measure 5</a:t>
            </a:r>
            <a:r>
              <a:rPr lang="en-US" sz="2800" b="1" dirty="0" smtClean="0"/>
              <a:t>:  Post-Construction Program</a:t>
            </a:r>
            <a:endParaRPr lang="en-US" sz="2800" b="1" dirty="0"/>
          </a:p>
          <a:p>
            <a:r>
              <a:rPr lang="en-US" sz="2800" dirty="0" smtClean="0"/>
              <a:t>April </a:t>
            </a:r>
            <a:r>
              <a:rPr lang="en-US" sz="28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470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12000"/>
                    </a14:imgEffect>
                  </a14:imgLayer>
                </a14:imgProps>
              </a:ext>
            </a:extLst>
          </a:blip>
          <a:srcRect l="50178" t="10809" r="21" b="4318"/>
          <a:stretch/>
        </p:blipFill>
        <p:spPr>
          <a:xfrm>
            <a:off x="0" y="0"/>
            <a:ext cx="12192000" cy="70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>
          <a:xfrm>
            <a:off x="1669702" y="327757"/>
            <a:ext cx="7067550" cy="571353"/>
          </a:xfrm>
        </p:spPr>
        <p:txBody>
          <a:bodyPr>
            <a:noAutofit/>
          </a:bodyPr>
          <a:lstStyle/>
          <a:p>
            <a:r>
              <a:rPr lang="en-US" sz="4000" dirty="0" smtClean="0"/>
              <a:t>Legal Authority – </a:t>
            </a:r>
            <a:r>
              <a:rPr lang="en-US" sz="3200" i="1" dirty="0" smtClean="0"/>
              <a:t>MS4 Post-C</a:t>
            </a:r>
            <a:endParaRPr lang="en-US" sz="3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538132" y="1338322"/>
            <a:ext cx="11011247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 smtClean="0"/>
          </a:p>
          <a:p>
            <a:pPr marL="457200" indent="-457200"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Review development designs to </a:t>
            </a:r>
            <a:r>
              <a:rPr lang="en-US" sz="2600" dirty="0">
                <a:solidFill>
                  <a:srgbClr val="002060"/>
                </a:solidFill>
              </a:rPr>
              <a:t>determine whether adequate </a:t>
            </a:r>
            <a:r>
              <a:rPr lang="en-US" sz="2600" dirty="0" smtClean="0">
                <a:solidFill>
                  <a:srgbClr val="002060"/>
                </a:solidFill>
              </a:rPr>
              <a:t>SCMs will </a:t>
            </a:r>
            <a:r>
              <a:rPr lang="en-US" sz="2600" dirty="0">
                <a:solidFill>
                  <a:srgbClr val="002060"/>
                </a:solidFill>
              </a:rPr>
              <a:t>be installed, implemented, and maintained</a:t>
            </a:r>
            <a:r>
              <a:rPr lang="en-US" sz="2600" dirty="0" smtClean="0">
                <a:solidFill>
                  <a:srgbClr val="002060"/>
                </a:solidFill>
              </a:rPr>
              <a:t>.</a:t>
            </a:r>
          </a:p>
          <a:p>
            <a:pPr marL="342900" indent="-342900">
              <a:buFont typeface="+mj-lt"/>
              <a:buAutoNum type="alphaLcParenR"/>
            </a:pPr>
            <a:endParaRPr lang="en-US" sz="2000" dirty="0">
              <a:solidFill>
                <a:srgbClr val="002060"/>
              </a:solidFill>
            </a:endParaRPr>
          </a:p>
          <a:p>
            <a:pPr marL="457200" lvl="0" indent="-457200">
              <a:buFont typeface="+mj-lt"/>
              <a:buAutoNum type="alphaLcParenR"/>
            </a:pPr>
            <a:r>
              <a:rPr lang="en-US" sz="2600" dirty="0">
                <a:solidFill>
                  <a:srgbClr val="002060"/>
                </a:solidFill>
              </a:rPr>
              <a:t>Request </a:t>
            </a:r>
            <a:r>
              <a:rPr lang="en-US" sz="2600" dirty="0" smtClean="0">
                <a:solidFill>
                  <a:srgbClr val="002060"/>
                </a:solidFill>
              </a:rPr>
              <a:t>stormwater </a:t>
            </a:r>
            <a:r>
              <a:rPr lang="en-US" sz="2600" dirty="0">
                <a:solidFill>
                  <a:srgbClr val="002060"/>
                </a:solidFill>
              </a:rPr>
              <a:t>plans, inspection reports, monitoring results, </a:t>
            </a:r>
            <a:r>
              <a:rPr lang="en-US" sz="2600" dirty="0" smtClean="0">
                <a:solidFill>
                  <a:srgbClr val="002060"/>
                </a:solidFill>
              </a:rPr>
              <a:t>etc. to </a:t>
            </a:r>
            <a:r>
              <a:rPr lang="en-US" sz="2600" dirty="0">
                <a:solidFill>
                  <a:srgbClr val="002060"/>
                </a:solidFill>
              </a:rPr>
              <a:t>evaluate compliance with the </a:t>
            </a:r>
            <a:r>
              <a:rPr lang="en-US" sz="2600" dirty="0" smtClean="0">
                <a:solidFill>
                  <a:srgbClr val="002060"/>
                </a:solidFill>
              </a:rPr>
              <a:t>Post-C Program.</a:t>
            </a:r>
          </a:p>
          <a:p>
            <a:pPr marL="342900" lvl="0" indent="-342900">
              <a:buFont typeface="+mj-lt"/>
              <a:buAutoNum type="alphaLcParenR"/>
            </a:pPr>
            <a:endParaRPr lang="en-US" sz="2000" dirty="0">
              <a:solidFill>
                <a:srgbClr val="002060"/>
              </a:solidFill>
            </a:endParaRPr>
          </a:p>
          <a:p>
            <a:pPr marL="457200" lvl="0" indent="-457200">
              <a:buFont typeface="+mj-lt"/>
              <a:buAutoNum type="alphaLcParenR"/>
            </a:pPr>
            <a:r>
              <a:rPr lang="en-US" sz="2600" dirty="0">
                <a:solidFill>
                  <a:srgbClr val="002060"/>
                </a:solidFill>
              </a:rPr>
              <a:t>Enter private property </a:t>
            </a:r>
            <a:r>
              <a:rPr lang="en-US" sz="2600" dirty="0" smtClean="0">
                <a:solidFill>
                  <a:srgbClr val="002060"/>
                </a:solidFill>
              </a:rPr>
              <a:t>to inspect facilities, practices, or operations to determine </a:t>
            </a:r>
            <a:r>
              <a:rPr lang="en-US" sz="2600" dirty="0">
                <a:solidFill>
                  <a:srgbClr val="002060"/>
                </a:solidFill>
              </a:rPr>
              <a:t>compliance with the </a:t>
            </a:r>
            <a:r>
              <a:rPr lang="en-US" sz="2600" dirty="0" smtClean="0">
                <a:solidFill>
                  <a:srgbClr val="002060"/>
                </a:solidFill>
              </a:rPr>
              <a:t>Post-C Program.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6840" y="4949190"/>
            <a:ext cx="3074670" cy="158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6840" y="4949190"/>
            <a:ext cx="3074670" cy="158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484005" y="1494233"/>
            <a:ext cx="110914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Federal</a:t>
            </a:r>
            <a:r>
              <a:rPr lang="en-US" sz="2600" dirty="0">
                <a:solidFill>
                  <a:srgbClr val="002060"/>
                </a:solidFill>
              </a:rPr>
              <a:t>, State, and local government projects </a:t>
            </a:r>
            <a:r>
              <a:rPr lang="en-US" sz="2600" dirty="0" smtClean="0">
                <a:solidFill>
                  <a:srgbClr val="002060"/>
                </a:solidFill>
              </a:rPr>
              <a:t>shall </a:t>
            </a:r>
            <a:r>
              <a:rPr lang="en-US" sz="2600" dirty="0">
                <a:solidFill>
                  <a:srgbClr val="002060"/>
                </a:solidFill>
              </a:rPr>
              <a:t>comply with </a:t>
            </a:r>
            <a:r>
              <a:rPr lang="en-US" sz="2600" dirty="0" smtClean="0">
                <a:solidFill>
                  <a:srgbClr val="002060"/>
                </a:solidFill>
              </a:rPr>
              <a:t>Post-C requirements unless </a:t>
            </a:r>
            <a:r>
              <a:rPr lang="en-US" sz="2600" dirty="0">
                <a:solidFill>
                  <a:srgbClr val="002060"/>
                </a:solidFill>
              </a:rPr>
              <a:t>the entity </a:t>
            </a:r>
            <a:r>
              <a:rPr lang="en-US" sz="2600" dirty="0" smtClean="0">
                <a:solidFill>
                  <a:srgbClr val="002060"/>
                </a:solidFill>
              </a:rPr>
              <a:t>has its </a:t>
            </a:r>
            <a:r>
              <a:rPr lang="en-US" sz="2600" dirty="0">
                <a:solidFill>
                  <a:srgbClr val="002060"/>
                </a:solidFill>
              </a:rPr>
              <a:t>own NPDES MS4 </a:t>
            </a:r>
            <a:r>
              <a:rPr lang="en-US" sz="2600" dirty="0" smtClean="0">
                <a:solidFill>
                  <a:srgbClr val="002060"/>
                </a:solidFill>
              </a:rPr>
              <a:t>permit or QAP.</a:t>
            </a:r>
            <a:endParaRPr lang="en-US" sz="2600" dirty="0">
              <a:solidFill>
                <a:srgbClr val="002060"/>
              </a:solidFill>
            </a:endParaRPr>
          </a:p>
          <a:p>
            <a:pPr marL="457200" indent="-457200">
              <a:spcBef>
                <a:spcPts val="2400"/>
              </a:spcBef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Conduct </a:t>
            </a:r>
            <a:r>
              <a:rPr lang="en-US" sz="2600" dirty="0">
                <a:solidFill>
                  <a:srgbClr val="002060"/>
                </a:solidFill>
              </a:rPr>
              <a:t>site plan reviews </a:t>
            </a:r>
            <a:r>
              <a:rPr lang="en-US" sz="2600" dirty="0" smtClean="0">
                <a:solidFill>
                  <a:srgbClr val="002060"/>
                </a:solidFill>
              </a:rPr>
              <a:t>for </a:t>
            </a:r>
            <a:r>
              <a:rPr lang="en-US" sz="2600" dirty="0">
                <a:solidFill>
                  <a:srgbClr val="002060"/>
                </a:solidFill>
              </a:rPr>
              <a:t>compliance with 15A NCAC 02H .</a:t>
            </a:r>
            <a:r>
              <a:rPr lang="en-US" sz="2600" dirty="0" smtClean="0">
                <a:solidFill>
                  <a:srgbClr val="002060"/>
                </a:solidFill>
              </a:rPr>
              <a:t>1017. </a:t>
            </a:r>
          </a:p>
          <a:p>
            <a:pPr marL="457200" indent="-457200">
              <a:spcBef>
                <a:spcPts val="2400"/>
              </a:spcBef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Ensure </a:t>
            </a:r>
            <a:r>
              <a:rPr lang="en-US" sz="2600" dirty="0">
                <a:solidFill>
                  <a:srgbClr val="002060"/>
                </a:solidFill>
              </a:rPr>
              <a:t>that each project </a:t>
            </a:r>
            <a:r>
              <a:rPr lang="en-US" sz="2600" dirty="0" smtClean="0">
                <a:solidFill>
                  <a:srgbClr val="002060"/>
                </a:solidFill>
              </a:rPr>
              <a:t>has:</a:t>
            </a:r>
          </a:p>
          <a:p>
            <a:pPr marL="8001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an O&amp;M Agreement and an O&amp;M Plan. 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recorded </a:t>
            </a:r>
            <a:r>
              <a:rPr lang="en-US" sz="2600" dirty="0">
                <a:solidFill>
                  <a:srgbClr val="002060"/>
                </a:solidFill>
              </a:rPr>
              <a:t>deed restrictions and protective </a:t>
            </a:r>
            <a:r>
              <a:rPr lang="en-US" sz="2600" dirty="0" smtClean="0">
                <a:solidFill>
                  <a:srgbClr val="002060"/>
                </a:solidFill>
              </a:rPr>
              <a:t>covenants </a:t>
            </a:r>
            <a:r>
              <a:rPr lang="en-US" sz="2600" dirty="0">
                <a:solidFill>
                  <a:srgbClr val="002060"/>
                </a:solidFill>
              </a:rPr>
              <a:t>that require the project to be maintained consistent with approved plans.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permanent </a:t>
            </a:r>
            <a:r>
              <a:rPr lang="en-US" sz="2600" dirty="0">
                <a:solidFill>
                  <a:srgbClr val="002060"/>
                </a:solidFill>
              </a:rPr>
              <a:t>recorded </a:t>
            </a:r>
            <a:r>
              <a:rPr lang="en-US" sz="2600" dirty="0" smtClean="0">
                <a:solidFill>
                  <a:srgbClr val="002060"/>
                </a:solidFill>
              </a:rPr>
              <a:t>easements for SCMs and maintenance accesses.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10" name="Subtitle 7"/>
          <p:cNvSpPr>
            <a:spLocks noGrp="1"/>
          </p:cNvSpPr>
          <p:nvPr>
            <p:ph type="subTitle" idx="13"/>
          </p:nvPr>
        </p:nvSpPr>
        <p:spPr>
          <a:xfrm>
            <a:off x="1029580" y="321872"/>
            <a:ext cx="8503039" cy="571353"/>
          </a:xfrm>
        </p:spPr>
        <p:txBody>
          <a:bodyPr>
            <a:noAutofit/>
          </a:bodyPr>
          <a:lstStyle/>
          <a:p>
            <a:r>
              <a:rPr lang="en-US" sz="3600" dirty="0" smtClean="0"/>
              <a:t>Plan Review &amp; Approval – </a:t>
            </a:r>
            <a:r>
              <a:rPr lang="en-US" sz="3200" i="1" dirty="0" smtClean="0"/>
              <a:t>MS4 Post-C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4968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6840" y="4949190"/>
            <a:ext cx="3074670" cy="158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574716" y="1646472"/>
            <a:ext cx="1095815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Ensure </a:t>
            </a:r>
            <a:r>
              <a:rPr lang="en-US" sz="2600" dirty="0">
                <a:solidFill>
                  <a:srgbClr val="002060"/>
                </a:solidFill>
              </a:rPr>
              <a:t>that the project has been constructed in accordance with the approved plan(s</a:t>
            </a:r>
            <a:r>
              <a:rPr lang="en-US" sz="2600" dirty="0" smtClean="0">
                <a:solidFill>
                  <a:srgbClr val="002060"/>
                </a:solidFill>
              </a:rPr>
              <a:t>).</a:t>
            </a:r>
            <a:endParaRPr lang="en-US" sz="260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Inspect prior to issuing a Certificate of Occupancy (or temporary CO).  Alternatively, the owner may provide a surety </a:t>
            </a:r>
            <a:r>
              <a:rPr lang="en-US" sz="2600" dirty="0" smtClean="0">
                <a:solidFill>
                  <a:srgbClr val="002060"/>
                </a:solidFill>
              </a:rPr>
              <a:t>bond.</a:t>
            </a:r>
            <a:endParaRPr lang="en-US" sz="2600" dirty="0">
              <a:solidFill>
                <a:srgbClr val="002060"/>
              </a:solidFill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Annual </a:t>
            </a:r>
            <a:r>
              <a:rPr lang="en-US" sz="2600" dirty="0">
                <a:solidFill>
                  <a:srgbClr val="002060"/>
                </a:solidFill>
              </a:rPr>
              <a:t>inspection of each permitted SCM to ensure compliance with the approved Operation and Maintenance Agreement. 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I</a:t>
            </a:r>
            <a:r>
              <a:rPr lang="en-US" sz="2600" dirty="0" smtClean="0">
                <a:solidFill>
                  <a:srgbClr val="002060"/>
                </a:solidFill>
              </a:rPr>
              <a:t>nspection </a:t>
            </a:r>
            <a:r>
              <a:rPr lang="en-US" sz="2600" dirty="0">
                <a:solidFill>
                  <a:srgbClr val="002060"/>
                </a:solidFill>
              </a:rPr>
              <a:t>of low density projects at least once during the permit term.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</a:rPr>
              <a:t>I</a:t>
            </a:r>
            <a:r>
              <a:rPr lang="en-US" sz="2600" dirty="0" smtClean="0">
                <a:solidFill>
                  <a:srgbClr val="002060"/>
                </a:solidFill>
              </a:rPr>
              <a:t>nspections must be </a:t>
            </a:r>
            <a:r>
              <a:rPr lang="en-US" sz="2600" dirty="0">
                <a:solidFill>
                  <a:srgbClr val="002060"/>
                </a:solidFill>
              </a:rPr>
              <a:t>conducted by a qualified professional. </a:t>
            </a:r>
            <a:endParaRPr lang="en-US" sz="2600" dirty="0" smtClean="0">
              <a:solidFill>
                <a:srgbClr val="002060"/>
              </a:solidFill>
            </a:endParaRPr>
          </a:p>
        </p:txBody>
      </p:sp>
      <p:sp>
        <p:nvSpPr>
          <p:cNvPr id="10" name="Subtitle 7"/>
          <p:cNvSpPr>
            <a:spLocks noGrp="1"/>
          </p:cNvSpPr>
          <p:nvPr>
            <p:ph type="subTitle" idx="13"/>
          </p:nvPr>
        </p:nvSpPr>
        <p:spPr>
          <a:xfrm>
            <a:off x="471846" y="395533"/>
            <a:ext cx="8855034" cy="571353"/>
          </a:xfrm>
        </p:spPr>
        <p:txBody>
          <a:bodyPr>
            <a:noAutofit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 Inspection &amp; Enforcement – </a:t>
            </a:r>
            <a:r>
              <a:rPr lang="en-US" sz="3200" i="1" dirty="0" smtClean="0"/>
              <a:t>MS4 Post-C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48700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564779" y="1484662"/>
            <a:ext cx="1089951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Maintain </a:t>
            </a:r>
            <a:r>
              <a:rPr lang="en-US" sz="2600" dirty="0">
                <a:solidFill>
                  <a:srgbClr val="002060"/>
                </a:solidFill>
              </a:rPr>
              <a:t>an inventory of post-construction SCMs and low density projects.</a:t>
            </a:r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Document</a:t>
            </a:r>
            <a:r>
              <a:rPr lang="en-US" sz="2600" dirty="0">
                <a:solidFill>
                  <a:srgbClr val="002060"/>
                </a:solidFill>
              </a:rPr>
              <a:t>, track and maintain records of inspections and enforcement actions. Tracking shall include the ability to identify chronic violators. </a:t>
            </a:r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Make </a:t>
            </a:r>
            <a:r>
              <a:rPr lang="en-US" sz="2600" dirty="0">
                <a:solidFill>
                  <a:srgbClr val="002060"/>
                </a:solidFill>
              </a:rPr>
              <a:t>available to developers all relevant ordinances, post-construction requirements, design standards, checklists, and/or other materials. </a:t>
            </a:r>
          </a:p>
        </p:txBody>
      </p:sp>
      <p:sp>
        <p:nvSpPr>
          <p:cNvPr id="10" name="Subtitle 7"/>
          <p:cNvSpPr>
            <a:spLocks noGrp="1"/>
          </p:cNvSpPr>
          <p:nvPr>
            <p:ph type="subTitle" idx="13"/>
          </p:nvPr>
        </p:nvSpPr>
        <p:spPr>
          <a:xfrm>
            <a:off x="1079128" y="379063"/>
            <a:ext cx="9436472" cy="571353"/>
          </a:xfrm>
        </p:spPr>
        <p:txBody>
          <a:bodyPr>
            <a:noAutofit/>
          </a:bodyPr>
          <a:lstStyle/>
          <a:p>
            <a:r>
              <a:rPr lang="en-US" sz="4000" dirty="0" smtClean="0"/>
              <a:t>Documentation</a:t>
            </a:r>
            <a:r>
              <a:rPr lang="en-US" sz="3600" dirty="0" smtClean="0"/>
              <a:t> </a:t>
            </a:r>
            <a:r>
              <a:rPr lang="en-US" sz="4000" dirty="0"/>
              <a:t>– </a:t>
            </a:r>
            <a:r>
              <a:rPr lang="en-US" sz="3200" i="1" dirty="0"/>
              <a:t>MS4 </a:t>
            </a:r>
            <a:r>
              <a:rPr lang="en-US" sz="3200" i="1" dirty="0" smtClean="0"/>
              <a:t>Post-C</a:t>
            </a:r>
            <a:endParaRPr lang="en-US" sz="3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350" y="4978185"/>
            <a:ext cx="3072650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350" y="4942263"/>
            <a:ext cx="3072650" cy="15911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456624" y="1745859"/>
            <a:ext cx="108799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lphaLcParenR"/>
            </a:pPr>
            <a:r>
              <a:rPr lang="en-US" sz="2600" dirty="0" smtClean="0">
                <a:solidFill>
                  <a:srgbClr val="002060"/>
                </a:solidFill>
              </a:rPr>
              <a:t>A </a:t>
            </a:r>
            <a:r>
              <a:rPr lang="en-US" sz="2600" dirty="0">
                <a:solidFill>
                  <a:srgbClr val="002060"/>
                </a:solidFill>
              </a:rPr>
              <a:t>pet waste management component, which may be achieved by revising an existing litter </a:t>
            </a:r>
            <a:r>
              <a:rPr lang="en-US" sz="2600" dirty="0" smtClean="0">
                <a:solidFill>
                  <a:srgbClr val="002060"/>
                </a:solidFill>
              </a:rPr>
              <a:t>ordinance</a:t>
            </a:r>
            <a:r>
              <a:rPr lang="en-US" sz="26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0" name="Subtitle 7"/>
          <p:cNvSpPr>
            <a:spLocks noGrp="1"/>
          </p:cNvSpPr>
          <p:nvPr>
            <p:ph type="subTitle" idx="13"/>
          </p:nvPr>
        </p:nvSpPr>
        <p:spPr>
          <a:xfrm>
            <a:off x="827668" y="322623"/>
            <a:ext cx="9188822" cy="571353"/>
          </a:xfrm>
        </p:spPr>
        <p:txBody>
          <a:bodyPr>
            <a:noAutofit/>
          </a:bodyPr>
          <a:lstStyle/>
          <a:p>
            <a:r>
              <a:rPr lang="en-US" sz="3600" dirty="0" smtClean="0"/>
              <a:t>Fecal Coliform Program </a:t>
            </a:r>
            <a:r>
              <a:rPr lang="en-US" sz="4000" dirty="0"/>
              <a:t>– </a:t>
            </a:r>
            <a:r>
              <a:rPr lang="en-US" sz="3200" i="1" dirty="0"/>
              <a:t>MS4 </a:t>
            </a:r>
            <a:r>
              <a:rPr lang="en-US" sz="3200" i="1" dirty="0" smtClean="0"/>
              <a:t>Post-C</a:t>
            </a:r>
            <a:endParaRPr lang="en-US" sz="3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863" y="2892042"/>
            <a:ext cx="5950974" cy="3124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456624" y="3009415"/>
            <a:ext cx="5544126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</a:pPr>
            <a:r>
              <a:rPr lang="en-US" sz="2600" dirty="0" smtClean="0">
                <a:solidFill>
                  <a:srgbClr val="002060"/>
                </a:solidFill>
              </a:rPr>
              <a:t>b)	An </a:t>
            </a:r>
            <a:r>
              <a:rPr lang="en-US" sz="2600" dirty="0">
                <a:solidFill>
                  <a:srgbClr val="002060"/>
                </a:solidFill>
              </a:rPr>
              <a:t>on-site domestic wastewater treatment system </a:t>
            </a:r>
            <a:r>
              <a:rPr lang="en-US" sz="2600" dirty="0" smtClean="0">
                <a:solidFill>
                  <a:srgbClr val="002060"/>
                </a:solidFill>
              </a:rPr>
              <a:t>component (if applicable), </a:t>
            </a:r>
            <a:r>
              <a:rPr lang="en-US" sz="2600" dirty="0">
                <a:solidFill>
                  <a:srgbClr val="002060"/>
                </a:solidFill>
              </a:rPr>
              <a:t>which may be coordinated with local county health department, to ensure proper operation and maintenance of such systems.</a:t>
            </a:r>
          </a:p>
          <a:p>
            <a:pPr marL="457200" indent="-457200">
              <a:spcBef>
                <a:spcPts val="1800"/>
              </a:spcBef>
              <a:buFont typeface="+mj-lt"/>
              <a:buAutoNum type="alphaLcParenR"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73102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9322" y="45515"/>
            <a:ext cx="6195776" cy="557215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till have questions?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Feel free to reach out!</a:t>
            </a:r>
            <a:endParaRPr lang="en-US" sz="4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6375" y="1779877"/>
            <a:ext cx="84798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hlinkClick r:id="rId2"/>
              </a:rPr>
              <a:t>annette.lucas@ncdenr.gov</a:t>
            </a:r>
            <a:endParaRPr lang="en-US" sz="4400" dirty="0" smtClean="0">
              <a:solidFill>
                <a:srgbClr val="0070C0"/>
              </a:solidFill>
            </a:endParaRPr>
          </a:p>
          <a:p>
            <a:pPr algn="ctr"/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4400" u="sng" dirty="0">
                <a:solidFill>
                  <a:srgbClr val="0070C0"/>
                </a:solidFill>
              </a:rPr>
              <a:t>d</a:t>
            </a:r>
            <a:r>
              <a:rPr lang="en-US" sz="4400" u="sng" dirty="0" smtClean="0">
                <a:solidFill>
                  <a:srgbClr val="0070C0"/>
                </a:solidFill>
              </a:rPr>
              <a:t>eq.nc.gov/SW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endParaRPr lang="en-US" sz="4400" dirty="0">
              <a:solidFill>
                <a:srgbClr val="002060"/>
              </a:solidFill>
            </a:endParaRPr>
          </a:p>
          <a:p>
            <a:pPr algn="ctr"/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4400" dirty="0">
                <a:solidFill>
                  <a:srgbClr val="002060"/>
                </a:solidFill>
              </a:rPr>
              <a:t>(919) </a:t>
            </a:r>
            <a:r>
              <a:rPr lang="en-US" sz="4400" dirty="0" smtClean="0">
                <a:solidFill>
                  <a:srgbClr val="002060"/>
                </a:solidFill>
              </a:rPr>
              <a:t>707-3639</a:t>
            </a:r>
            <a:endParaRPr lang="en-US" sz="4400" dirty="0">
              <a:solidFill>
                <a:srgbClr val="0070C0"/>
              </a:solidFill>
            </a:endParaRPr>
          </a:p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3" b="2612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326576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1251898" y="304644"/>
            <a:ext cx="7372350" cy="571353"/>
          </a:xfrm>
        </p:spPr>
        <p:txBody>
          <a:bodyPr>
            <a:noAutofit/>
          </a:bodyPr>
          <a:lstStyle/>
          <a:p>
            <a:pPr marL="914400" indent="-914400"/>
            <a:r>
              <a:rPr lang="en-US" sz="3600" dirty="0" smtClean="0"/>
              <a:t>#5:  Post-Construction Program:  SWMP Requirements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200026" y="1700512"/>
            <a:ext cx="1173289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057400" algn="l"/>
              </a:tabLst>
            </a:pPr>
            <a:r>
              <a:rPr lang="en-US" sz="2800" dirty="0" smtClean="0">
                <a:solidFill>
                  <a:srgbClr val="002060"/>
                </a:solidFill>
              </a:rPr>
              <a:t>Develop</a:t>
            </a:r>
            <a:r>
              <a:rPr lang="en-US" sz="2800" dirty="0">
                <a:solidFill>
                  <a:srgbClr val="002060"/>
                </a:solidFill>
              </a:rPr>
              <a:t>, implement</a:t>
            </a:r>
            <a:r>
              <a:rPr lang="en-US" sz="2800" dirty="0" smtClean="0">
                <a:solidFill>
                  <a:srgbClr val="002060"/>
                </a:solidFill>
              </a:rPr>
              <a:t>, enforce, and document a Post-C program.</a:t>
            </a:r>
          </a:p>
          <a:p>
            <a:pPr>
              <a:tabLst>
                <a:tab pos="2057400" algn="l"/>
              </a:tabLst>
            </a:pPr>
            <a:endParaRPr lang="en-US" sz="2600" dirty="0">
              <a:solidFill>
                <a:srgbClr val="002060"/>
              </a:solidFill>
            </a:endParaRPr>
          </a:p>
          <a:p>
            <a:pPr marL="4400550">
              <a:tabLst>
                <a:tab pos="2057400" algn="l"/>
              </a:tabLst>
            </a:pPr>
            <a:endParaRPr lang="en-US" sz="2600" dirty="0" smtClean="0">
              <a:solidFill>
                <a:srgbClr val="002060"/>
              </a:solidFill>
            </a:endParaRPr>
          </a:p>
          <a:p>
            <a:pPr marL="4857750">
              <a:tabLst>
                <a:tab pos="2057400" algn="l"/>
              </a:tabLst>
            </a:pPr>
            <a:r>
              <a:rPr lang="en-US" sz="2600" dirty="0" smtClean="0">
                <a:solidFill>
                  <a:srgbClr val="002060"/>
                </a:solidFill>
              </a:rPr>
              <a:t>Projects that disturb </a:t>
            </a:r>
            <a:r>
              <a:rPr lang="en-US" sz="2600" u="sng" dirty="0" smtClean="0">
                <a:solidFill>
                  <a:srgbClr val="002060"/>
                </a:solidFill>
              </a:rPr>
              <a:t>&gt;</a:t>
            </a:r>
            <a:r>
              <a:rPr lang="en-US" sz="2600" dirty="0" smtClean="0">
                <a:solidFill>
                  <a:srgbClr val="002060"/>
                </a:solidFill>
              </a:rPr>
              <a:t> one </a:t>
            </a:r>
            <a:r>
              <a:rPr lang="en-US" sz="2600" dirty="0">
                <a:solidFill>
                  <a:srgbClr val="002060"/>
                </a:solidFill>
              </a:rPr>
              <a:t>acre and </a:t>
            </a:r>
            <a:r>
              <a:rPr lang="en-US" sz="2600" dirty="0" smtClean="0">
                <a:solidFill>
                  <a:srgbClr val="002060"/>
                </a:solidFill>
              </a:rPr>
              <a:t>smaller projects that are part </a:t>
            </a:r>
            <a:r>
              <a:rPr lang="en-US" sz="2600" dirty="0">
                <a:solidFill>
                  <a:srgbClr val="002060"/>
                </a:solidFill>
              </a:rPr>
              <a:t>of a </a:t>
            </a:r>
            <a:r>
              <a:rPr lang="en-US" sz="2600" dirty="0" smtClean="0">
                <a:solidFill>
                  <a:srgbClr val="002060"/>
                </a:solidFill>
              </a:rPr>
              <a:t>common </a:t>
            </a:r>
            <a:r>
              <a:rPr lang="en-US" sz="2600" dirty="0">
                <a:solidFill>
                  <a:srgbClr val="002060"/>
                </a:solidFill>
              </a:rPr>
              <a:t>plan of development </a:t>
            </a:r>
            <a:r>
              <a:rPr lang="en-US" sz="2600" dirty="0" smtClean="0">
                <a:solidFill>
                  <a:srgbClr val="002060"/>
                </a:solidFill>
              </a:rPr>
              <a:t>that disturbs </a:t>
            </a:r>
            <a:r>
              <a:rPr lang="en-US" sz="2600" u="sng" dirty="0" smtClean="0">
                <a:solidFill>
                  <a:srgbClr val="002060"/>
                </a:solidFill>
              </a:rPr>
              <a:t>&gt;</a:t>
            </a:r>
            <a:r>
              <a:rPr lang="en-US" sz="2600" dirty="0" smtClean="0">
                <a:solidFill>
                  <a:srgbClr val="002060"/>
                </a:solidFill>
              </a:rPr>
              <a:t> one acre.  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endParaRPr lang="en-US" sz="2400" dirty="0" smtClean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838"/>
          <a:stretch/>
        </p:blipFill>
        <p:spPr>
          <a:xfrm>
            <a:off x="200025" y="2411730"/>
            <a:ext cx="4769985" cy="387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>
          <a:xfrm>
            <a:off x="1604038" y="308279"/>
            <a:ext cx="7067550" cy="571353"/>
          </a:xfrm>
        </p:spPr>
        <p:txBody>
          <a:bodyPr>
            <a:noAutofit/>
          </a:bodyPr>
          <a:lstStyle/>
          <a:p>
            <a:r>
              <a:rPr lang="en-US" sz="3600" dirty="0" smtClean="0"/>
              <a:t>Qualifying Alternative                              Post-C Programs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850553" y="1669792"/>
            <a:ext cx="995774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600" dirty="0" smtClean="0">
                <a:solidFill>
                  <a:srgbClr val="002060"/>
                </a:solidFill>
              </a:rPr>
              <a:t>NC Statute and Rules state that the following programs comply with the Post-C Requirements of the permit:</a:t>
            </a:r>
          </a:p>
          <a:p>
            <a:pPr marL="0" lvl="2"/>
            <a:endParaRPr lang="en-US" sz="2600" dirty="0">
              <a:solidFill>
                <a:srgbClr val="002060"/>
              </a:solidFill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Water </a:t>
            </a:r>
            <a:r>
              <a:rPr lang="en-US" sz="2600" dirty="0">
                <a:solidFill>
                  <a:srgbClr val="002060"/>
                </a:solidFill>
              </a:rPr>
              <a:t>Supply </a:t>
            </a:r>
            <a:r>
              <a:rPr lang="en-US" sz="2600" dirty="0" smtClean="0">
                <a:solidFill>
                  <a:srgbClr val="002060"/>
                </a:solidFill>
              </a:rPr>
              <a:t>Watershed</a:t>
            </a:r>
            <a:endParaRPr lang="en-US" sz="2600" dirty="0">
              <a:solidFill>
                <a:srgbClr val="002060"/>
              </a:solidFill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Coastal Counties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Neuse NSW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Tar-Pamlico NSW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Randleman Lake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002060"/>
                </a:solidFill>
              </a:rPr>
              <a:t>Universal Stormwater Management Program</a:t>
            </a:r>
            <a:endParaRPr lang="en-US" sz="2600" dirty="0">
              <a:solidFill>
                <a:srgbClr val="002060"/>
              </a:solidFill>
            </a:endParaRPr>
          </a:p>
          <a:p>
            <a:pPr marL="0" lvl="2"/>
            <a:endParaRPr lang="en-US" sz="2400" dirty="0" smtClean="0"/>
          </a:p>
          <a:p>
            <a:pPr marL="0"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29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3"/>
          </p:nvPr>
        </p:nvSpPr>
        <p:spPr>
          <a:xfrm>
            <a:off x="1115420" y="318291"/>
            <a:ext cx="9625368" cy="571353"/>
          </a:xfrm>
        </p:spPr>
        <p:txBody>
          <a:bodyPr>
            <a:noAutofit/>
          </a:bodyPr>
          <a:lstStyle/>
          <a:p>
            <a:r>
              <a:rPr lang="en-US" sz="3600" dirty="0" smtClean="0"/>
              <a:t>Post-C Program Options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685278" y="1615268"/>
            <a:ext cx="1048565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>
                <a:solidFill>
                  <a:srgbClr val="002060"/>
                </a:solidFill>
              </a:rPr>
              <a:t>Qualifying alternative program (QAP) covers the whole jurisdiction.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>
                <a:solidFill>
                  <a:srgbClr val="002060"/>
                </a:solidFill>
              </a:rPr>
              <a:t>The jurisdiction has a mix of areas covered by the MS4 program and other compliant post-construction program (or programs</a:t>
            </a:r>
            <a:r>
              <a:rPr lang="en-US" sz="2600" dirty="0">
                <a:solidFill>
                  <a:srgbClr val="002060"/>
                </a:solidFill>
              </a:rPr>
              <a:t>). </a:t>
            </a:r>
            <a:endParaRPr lang="en-US" sz="26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6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>
                <a:solidFill>
                  <a:srgbClr val="002060"/>
                </a:solidFill>
              </a:rPr>
              <a:t>The </a:t>
            </a:r>
            <a:r>
              <a:rPr lang="en-US" sz="2600" dirty="0">
                <a:solidFill>
                  <a:srgbClr val="002060"/>
                </a:solidFill>
              </a:rPr>
              <a:t>MS4 Post-Construction Program covers the whole jurisdiction.</a:t>
            </a:r>
          </a:p>
          <a:p>
            <a:pPr marL="457200" indent="-457200">
              <a:buFont typeface="+mj-lt"/>
              <a:buAutoNum type="arabicPeriod"/>
            </a:pPr>
            <a:endParaRPr lang="en-US" sz="2600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2400" dirty="0"/>
          </a:p>
          <a:p>
            <a:r>
              <a:rPr lang="en-US" sz="2400" dirty="0"/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82414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>
          <a:xfrm>
            <a:off x="1539875" y="345824"/>
            <a:ext cx="7067550" cy="571353"/>
          </a:xfrm>
        </p:spPr>
        <p:txBody>
          <a:bodyPr>
            <a:noAutofit/>
          </a:bodyPr>
          <a:lstStyle/>
          <a:p>
            <a:r>
              <a:rPr lang="en-US" sz="3600" dirty="0" smtClean="0"/>
              <a:t>Option 1:  QAP everywhere  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714374" y="2945724"/>
            <a:ext cx="110013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Bef>
                <a:spcPts val="1200"/>
              </a:spcBef>
            </a:pPr>
            <a:r>
              <a:rPr lang="en-US" sz="2800" dirty="0" smtClean="0">
                <a:solidFill>
                  <a:srgbClr val="002060"/>
                </a:solidFill>
              </a:rPr>
              <a:t>The above program(s</a:t>
            </a:r>
            <a:r>
              <a:rPr lang="en-US" sz="2800" dirty="0">
                <a:solidFill>
                  <a:srgbClr val="002060"/>
                </a:solidFill>
              </a:rPr>
              <a:t>) </a:t>
            </a:r>
            <a:r>
              <a:rPr lang="en-US" sz="2800" dirty="0" smtClean="0">
                <a:solidFill>
                  <a:srgbClr val="002060"/>
                </a:solidFill>
              </a:rPr>
              <a:t>meet </a:t>
            </a:r>
            <a:r>
              <a:rPr lang="en-US" sz="2800" dirty="0">
                <a:solidFill>
                  <a:srgbClr val="002060"/>
                </a:solidFill>
              </a:rPr>
              <a:t>NPDES MS4 </a:t>
            </a:r>
            <a:r>
              <a:rPr lang="en-US" sz="2800" dirty="0" smtClean="0">
                <a:solidFill>
                  <a:srgbClr val="002060"/>
                </a:solidFill>
              </a:rPr>
              <a:t>Post-C </a:t>
            </a:r>
            <a:r>
              <a:rPr lang="en-US" sz="2800" dirty="0">
                <a:solidFill>
                  <a:srgbClr val="002060"/>
                </a:solidFill>
              </a:rPr>
              <a:t>Program requirements in the geographic areas where they are implemented. 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  <a:p>
            <a:pPr marL="0" lvl="2">
              <a:spcBef>
                <a:spcPts val="1200"/>
              </a:spcBef>
            </a:pPr>
            <a:endParaRPr lang="en-US" sz="1200" dirty="0">
              <a:solidFill>
                <a:srgbClr val="002060"/>
              </a:solidFill>
            </a:endParaRPr>
          </a:p>
          <a:p>
            <a:pPr marL="0" lvl="2">
              <a:spcBef>
                <a:spcPts val="1200"/>
              </a:spcBef>
            </a:pPr>
            <a:r>
              <a:rPr lang="en-US" sz="2800" dirty="0" smtClean="0">
                <a:solidFill>
                  <a:srgbClr val="002060"/>
                </a:solidFill>
              </a:rPr>
              <a:t>Maintain </a:t>
            </a:r>
            <a:r>
              <a:rPr lang="en-US" sz="2800" dirty="0">
                <a:solidFill>
                  <a:srgbClr val="002060"/>
                </a:solidFill>
              </a:rPr>
              <a:t>a map indicating where </a:t>
            </a:r>
            <a:r>
              <a:rPr lang="en-US" sz="2800" dirty="0" smtClean="0">
                <a:solidFill>
                  <a:srgbClr val="002060"/>
                </a:solidFill>
              </a:rPr>
              <a:t>the different programs apply.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374" y="1447800"/>
            <a:ext cx="10925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600" i="1" dirty="0">
                <a:solidFill>
                  <a:srgbClr val="0070C0"/>
                </a:solidFill>
              </a:rPr>
              <a:t>Water Supply </a:t>
            </a:r>
            <a:r>
              <a:rPr lang="en-US" sz="2600" i="1" dirty="0" smtClean="0">
                <a:solidFill>
                  <a:srgbClr val="0070C0"/>
                </a:solidFill>
              </a:rPr>
              <a:t>Watershed, Coastal Counties, Neuse &amp; Tar-Pamlico NSW, Randleman Lake, Universal </a:t>
            </a:r>
            <a:r>
              <a:rPr lang="en-US" sz="2600" i="1" dirty="0">
                <a:solidFill>
                  <a:srgbClr val="0070C0"/>
                </a:solidFill>
              </a:rPr>
              <a:t>Stormwater Management Program</a:t>
            </a:r>
          </a:p>
          <a:p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8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13000"/>
                    </a14:imgEffect>
                  </a14:imgLayer>
                </a14:imgProps>
              </a:ext>
            </a:extLst>
          </a:blip>
          <a:srcRect l="52954" t="11111" b="5174"/>
          <a:stretch/>
        </p:blipFill>
        <p:spPr>
          <a:xfrm>
            <a:off x="-16663" y="0"/>
            <a:ext cx="12208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6840" y="4949190"/>
            <a:ext cx="3074670" cy="158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>
          <a:xfrm>
            <a:off x="1539875" y="345824"/>
            <a:ext cx="7067550" cy="571353"/>
          </a:xfrm>
        </p:spPr>
        <p:txBody>
          <a:bodyPr>
            <a:noAutofit/>
          </a:bodyPr>
          <a:lstStyle/>
          <a:p>
            <a:pPr marL="2114550" indent="-2114550"/>
            <a:r>
              <a:rPr lang="en-US" sz="3600" dirty="0" smtClean="0"/>
              <a:t>Option 2:  QAP some places, MS4 others 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14374" y="1447800"/>
            <a:ext cx="109251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2600" i="1" dirty="0">
                <a:solidFill>
                  <a:srgbClr val="0070C0"/>
                </a:solidFill>
              </a:rPr>
              <a:t>Water Supply </a:t>
            </a:r>
            <a:r>
              <a:rPr lang="en-US" sz="2600" i="1" dirty="0" smtClean="0">
                <a:solidFill>
                  <a:srgbClr val="0070C0"/>
                </a:solidFill>
              </a:rPr>
              <a:t>Watershed, Coastal Counties, Neuse &amp; Tar-Pamlico NSW, Randleman Lake, Universal </a:t>
            </a:r>
            <a:r>
              <a:rPr lang="en-US" sz="2600" i="1" dirty="0">
                <a:solidFill>
                  <a:srgbClr val="0070C0"/>
                </a:solidFill>
              </a:rPr>
              <a:t>Stormwater Management Program</a:t>
            </a:r>
          </a:p>
          <a:p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676274" y="2765941"/>
            <a:ext cx="1100137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Bef>
                <a:spcPts val="2400"/>
              </a:spcBef>
            </a:pPr>
            <a:r>
              <a:rPr lang="en-US" sz="2800" dirty="0" smtClean="0">
                <a:solidFill>
                  <a:srgbClr val="002060"/>
                </a:solidFill>
              </a:rPr>
              <a:t>The above program(s</a:t>
            </a:r>
            <a:r>
              <a:rPr lang="en-US" sz="2800" dirty="0">
                <a:solidFill>
                  <a:srgbClr val="002060"/>
                </a:solidFill>
              </a:rPr>
              <a:t>) </a:t>
            </a:r>
            <a:r>
              <a:rPr lang="en-US" sz="2800" dirty="0" smtClean="0">
                <a:solidFill>
                  <a:srgbClr val="002060"/>
                </a:solidFill>
              </a:rPr>
              <a:t>meet </a:t>
            </a:r>
            <a:r>
              <a:rPr lang="en-US" sz="2800" dirty="0">
                <a:solidFill>
                  <a:srgbClr val="002060"/>
                </a:solidFill>
              </a:rPr>
              <a:t>NPDES MS4 </a:t>
            </a:r>
            <a:r>
              <a:rPr lang="en-US" sz="2800" dirty="0" smtClean="0">
                <a:solidFill>
                  <a:srgbClr val="002060"/>
                </a:solidFill>
              </a:rPr>
              <a:t>Post-C </a:t>
            </a:r>
            <a:r>
              <a:rPr lang="en-US" sz="2800" dirty="0">
                <a:solidFill>
                  <a:srgbClr val="002060"/>
                </a:solidFill>
              </a:rPr>
              <a:t>Program requirements in the geographic areas where they are </a:t>
            </a:r>
            <a:r>
              <a:rPr lang="en-US" sz="2800" dirty="0" smtClean="0">
                <a:solidFill>
                  <a:srgbClr val="002060"/>
                </a:solidFill>
              </a:rPr>
              <a:t>implemented.</a:t>
            </a:r>
          </a:p>
          <a:p>
            <a:pPr marL="0" lvl="2">
              <a:spcBef>
                <a:spcPts val="2400"/>
              </a:spcBef>
            </a:pPr>
            <a:r>
              <a:rPr lang="en-US" sz="2800" dirty="0" smtClean="0">
                <a:solidFill>
                  <a:srgbClr val="002060"/>
                </a:solidFill>
              </a:rPr>
              <a:t>Elsewhere, adhere to the Post-C permit requirements for legal authority, plan review/approval, inspection/enforcement, documentation and fecal coliform.</a:t>
            </a:r>
          </a:p>
          <a:p>
            <a:pPr marL="0" lvl="2">
              <a:spcBef>
                <a:spcPts val="2400"/>
              </a:spcBef>
            </a:pPr>
            <a:r>
              <a:rPr lang="en-US" sz="2800" dirty="0">
                <a:solidFill>
                  <a:srgbClr val="002060"/>
                </a:solidFill>
              </a:rPr>
              <a:t>M</a:t>
            </a:r>
            <a:r>
              <a:rPr lang="en-US" sz="2800" dirty="0" smtClean="0">
                <a:solidFill>
                  <a:srgbClr val="002060"/>
                </a:solidFill>
              </a:rPr>
              <a:t>aintain </a:t>
            </a:r>
            <a:r>
              <a:rPr lang="en-US" sz="2800" dirty="0">
                <a:solidFill>
                  <a:srgbClr val="002060"/>
                </a:solidFill>
              </a:rPr>
              <a:t>a map indicating where </a:t>
            </a:r>
            <a:r>
              <a:rPr lang="en-US" sz="2800" dirty="0" smtClean="0">
                <a:solidFill>
                  <a:srgbClr val="002060"/>
                </a:solidFill>
              </a:rPr>
              <a:t>the different programs apply.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7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12000"/>
                    </a14:imgEffect>
                  </a14:imgLayer>
                </a14:imgProps>
              </a:ext>
            </a:extLst>
          </a:blip>
          <a:srcRect l="50214" t="10938" r="1807" b="3654"/>
          <a:stretch/>
        </p:blipFill>
        <p:spPr>
          <a:xfrm>
            <a:off x="1" y="-127160"/>
            <a:ext cx="12184380" cy="69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>
          <a:xfrm>
            <a:off x="1539875" y="345824"/>
            <a:ext cx="7067550" cy="571353"/>
          </a:xfrm>
        </p:spPr>
        <p:txBody>
          <a:bodyPr>
            <a:noAutofit/>
          </a:bodyPr>
          <a:lstStyle/>
          <a:p>
            <a:pPr marL="2114550" indent="-2114550"/>
            <a:r>
              <a:rPr lang="en-US" sz="3600" dirty="0" smtClean="0"/>
              <a:t>Option 3:  MS4 everywhere 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A570B-3C73-4829-B48C-5C5686AFCB07}"/>
              </a:ext>
            </a:extLst>
          </p:cNvPr>
          <p:cNvSpPr txBox="1"/>
          <p:nvPr/>
        </p:nvSpPr>
        <p:spPr>
          <a:xfrm>
            <a:off x="607694" y="1840111"/>
            <a:ext cx="11001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Bef>
                <a:spcPts val="2400"/>
              </a:spcBef>
            </a:pPr>
            <a:r>
              <a:rPr lang="en-US" sz="3200" dirty="0" smtClean="0">
                <a:solidFill>
                  <a:srgbClr val="002060"/>
                </a:solidFill>
              </a:rPr>
              <a:t>Comply with the Post-C permit requirements for legal authority, plan review/approval, inspection/enforcement, documentation and fecal coliform.</a:t>
            </a:r>
          </a:p>
        </p:txBody>
      </p:sp>
    </p:spTree>
    <p:extLst>
      <p:ext uri="{BB962C8B-B14F-4D97-AF65-F5344CB8AC3E}">
        <p14:creationId xmlns:p14="http://schemas.microsoft.com/office/powerpoint/2010/main" val="16837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347C4-91BB-4D61-9F37-5A6885E29480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97c26e27-a340-4306-98a7-c36055956ab5"/>
    <ds:schemaRef ds:uri="http://purl.org/dc/terms/"/>
    <ds:schemaRef ds:uri="2893163c-4790-4570-a539-5f3cb3bacbe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</TotalTime>
  <Words>658</Words>
  <Application>Microsoft Office PowerPoint</Application>
  <PresentationFormat>Widescreen</PresentationFormat>
  <Paragraphs>97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2_Office Theme</vt:lpstr>
      <vt:lpstr>Department of Environmental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have 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Lucas, Annette</cp:lastModifiedBy>
  <cp:revision>102</cp:revision>
  <cp:lastPrinted>2019-02-11T17:23:32Z</cp:lastPrinted>
  <dcterms:created xsi:type="dcterms:W3CDTF">2015-06-24T15:01:50Z</dcterms:created>
  <dcterms:modified xsi:type="dcterms:W3CDTF">2019-04-03T14:11:15Z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