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15"/>
  </p:notesMasterIdLst>
  <p:sldIdLst>
    <p:sldId id="256" r:id="rId5"/>
    <p:sldId id="333" r:id="rId6"/>
    <p:sldId id="332" r:id="rId7"/>
    <p:sldId id="337" r:id="rId8"/>
    <p:sldId id="334" r:id="rId9"/>
    <p:sldId id="339" r:id="rId10"/>
    <p:sldId id="342" r:id="rId11"/>
    <p:sldId id="338" r:id="rId12"/>
    <p:sldId id="341" r:id="rId13"/>
    <p:sldId id="3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4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4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5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7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00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04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5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cdenr.maps.arcgis.com/apps/webappviewer/index.html?id=dcb44280272e4ac49d9a86b999939fe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hyperlink" Target="https://ncdenr.maps.arcgis.com/apps/webappviewer/index.html?id=c2461274b3ff4009a8c405c4bddeb3aa" TargetMode="External"/><Relationship Id="rId4" Type="http://schemas.openxmlformats.org/officeDocument/2006/relationships/hyperlink" Target="https://ncdenr.maps.arcgis.com/apps/webappviewer/index.html?id=09324bbee06a4546ad175f238f8a4ea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8321" y="4038966"/>
            <a:ext cx="4489142" cy="614779"/>
          </a:xfrm>
        </p:spPr>
        <p:txBody>
          <a:bodyPr>
            <a:normAutofit/>
          </a:bodyPr>
          <a:lstStyle/>
          <a:p>
            <a:r>
              <a:rPr lang="en-US" i="1" dirty="0"/>
              <a:t>April 4 and 5,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87" y="2637065"/>
            <a:ext cx="10635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NPDES MS4 Phase II </a:t>
            </a:r>
          </a:p>
          <a:p>
            <a:pPr algn="ctr"/>
            <a:r>
              <a:rPr lang="en-US" sz="3200" b="1" dirty="0"/>
              <a:t>Public Education and Outreach and </a:t>
            </a:r>
          </a:p>
          <a:p>
            <a:pPr algn="ctr"/>
            <a:r>
              <a:rPr lang="en-US" sz="3200" b="1" dirty="0"/>
              <a:t>Public Involvement and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8138" y="2639369"/>
            <a:ext cx="4506159" cy="169394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Paul Clark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Water Supply Watershed Protection Program Coordinator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(919) 707-3642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paul.clark@ncdenr.gov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076" y="754911"/>
            <a:ext cx="646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/>
              <a:t>From the right point of view, every storm and every drop in it is a rainbow.</a:t>
            </a:r>
          </a:p>
          <a:p>
            <a:pPr algn="r">
              <a:spcAft>
                <a:spcPts val="600"/>
              </a:spcAft>
            </a:pPr>
            <a:r>
              <a:rPr lang="en-US" sz="900" i="1" dirty="0"/>
              <a:t>-Henry David Thoreau</a:t>
            </a:r>
          </a:p>
        </p:txBody>
      </p:sp>
    </p:spTree>
    <p:extLst>
      <p:ext uri="{BB962C8B-B14F-4D97-AF65-F5344CB8AC3E}">
        <p14:creationId xmlns:p14="http://schemas.microsoft.com/office/powerpoint/2010/main" val="213777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NPDES MS4 Phase II Permit Requirements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97343" y="2891130"/>
            <a:ext cx="6755949" cy="2628901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Public Education &amp; Outreach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Public Participation &amp; Involvement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Illicit Discharge Detection &amp; Elimination (IDDE)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Construction Site Runoff Controls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Post-Construction Runoff Controls (PC)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Pollution Prevention/Good Housekeeping (PP/GH)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343" y="1487730"/>
            <a:ext cx="118096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b="1" dirty="0">
                <a:highlight>
                  <a:srgbClr val="FFFF00"/>
                </a:highlight>
              </a:rPr>
              <a:t>Develop</a:t>
            </a:r>
            <a:r>
              <a:rPr lang="en-US" sz="2400" b="1" dirty="0"/>
              <a:t> a comprehensive Stormwater Management Plan (</a:t>
            </a:r>
            <a:r>
              <a:rPr lang="en-US" sz="2400" b="1" dirty="0">
                <a:highlight>
                  <a:srgbClr val="FFFF00"/>
                </a:highlight>
              </a:rPr>
              <a:t>SWMP</a:t>
            </a:r>
            <a:r>
              <a:rPr lang="en-US" sz="2400" b="1" dirty="0"/>
              <a:t>)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b="1" dirty="0">
                <a:highlight>
                  <a:srgbClr val="FFFF00"/>
                </a:highlight>
              </a:rPr>
              <a:t>to address</a:t>
            </a:r>
            <a:r>
              <a:rPr lang="en-US" altLang="en-US" sz="2400" b="1" dirty="0">
                <a:highlight>
                  <a:srgbClr val="FFFF00"/>
                </a:highlight>
              </a:rPr>
              <a:t> six </a:t>
            </a:r>
            <a:r>
              <a:rPr lang="en-US" altLang="en-US" sz="2400" b="1" dirty="0"/>
              <a:t>Minimum Control Measures (</a:t>
            </a:r>
            <a:r>
              <a:rPr lang="en-US" altLang="en-US" sz="2400" b="1" dirty="0">
                <a:highlight>
                  <a:srgbClr val="FFFF00"/>
                </a:highlight>
              </a:rPr>
              <a:t>MCMs</a:t>
            </a:r>
            <a:r>
              <a:rPr lang="en-US" altLang="en-US" sz="2400" b="1" dirty="0"/>
              <a:t>):</a:t>
            </a:r>
          </a:p>
        </p:txBody>
      </p:sp>
      <p:sp>
        <p:nvSpPr>
          <p:cNvPr id="4" name="TextBox 3"/>
          <p:cNvSpPr txBox="1"/>
          <p:nvPr/>
        </p:nvSpPr>
        <p:spPr>
          <a:xfrm rot="20082051">
            <a:off x="7178009" y="3333727"/>
            <a:ext cx="5135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</a:rPr>
              <a:t>…and sometimes TMDLs (stay tuned)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9E2A72-84FD-4B5F-A6B8-A55F2F52B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58" y="2199190"/>
            <a:ext cx="1108620" cy="1108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22D9B1-0271-4025-8EF6-379C3CEDB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29" y="4168656"/>
            <a:ext cx="1656328" cy="8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Stormwater Management Plan (SWMP) – MS4 Permit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971" y="1429091"/>
            <a:ext cx="1142061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b="1" dirty="0"/>
              <a:t>Other SWMP Requirements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Approved SWMP is enforceable part of permit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Identify specific position(s), responsibilities for implementation of each measure and TMDL requirements (if applicable)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Detail Stormwater Management Program for five year term of permit (BMPs, BMP goals, implementation schedule, funding, responsible positions, </a:t>
            </a:r>
            <a:r>
              <a:rPr lang="en-US" b="1" dirty="0" err="1"/>
              <a:t>etc</a:t>
            </a:r>
            <a:r>
              <a:rPr lang="en-US" b="1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Document how SWMP requirements being  </a:t>
            </a:r>
          </a:p>
          <a:p>
            <a:pPr>
              <a:spcAft>
                <a:spcPts val="1200"/>
              </a:spcAft>
              <a:defRPr/>
            </a:pPr>
            <a:endParaRPr lang="en-US" sz="2000" b="1" dirty="0"/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91F88A1D-8AF8-4837-B660-D88200B1DE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32589"/>
              </p:ext>
            </p:extLst>
          </p:nvPr>
        </p:nvGraphicFramePr>
        <p:xfrm>
          <a:off x="8449518" y="3408951"/>
          <a:ext cx="2125341" cy="2131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4" imgW="1181405" imgH="1200607" progId="MS_ClipArt_Gallery.2">
                  <p:embed/>
                </p:oleObj>
              </mc:Choice>
              <mc:Fallback>
                <p:oleObj name="Clip" r:id="rId4" imgW="1181405" imgH="1200607" progId="MS_ClipArt_Gallery.2">
                  <p:embed/>
                  <p:pic>
                    <p:nvPicPr>
                      <p:cNvPr id="92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9518" y="3408951"/>
                        <a:ext cx="2125341" cy="2131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834A393-2F6C-4855-BC7E-6CF2FD2BA2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30" y="1194015"/>
            <a:ext cx="2662740" cy="10977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AF6B27-053F-4BC0-A42B-867161312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0" y="4184236"/>
            <a:ext cx="4109012" cy="16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Each Minimum Measure should 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971" y="1429091"/>
            <a:ext cx="771096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Describe program,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Identify each best management practice (BMP) used,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Identify measurable goals for each BMP,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Include an implementation schedule (Set when each goal will be completed),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Specify how goals will be met (reporting metrics)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Have a funded responsible person or position for implementation.</a:t>
            </a:r>
            <a:endParaRPr lang="en-US" sz="2000" b="1" dirty="0"/>
          </a:p>
        </p:txBody>
      </p:sp>
      <p:pic>
        <p:nvPicPr>
          <p:cNvPr id="11" name="Picture 6" descr="C:\WINNT\Profiles\paul_clark\Application Data\Microsoft\Media Catalog\Downloaded Clips\cl36\j0136123.wmf">
            <a:extLst>
              <a:ext uri="{FF2B5EF4-FFF2-40B4-BE49-F238E27FC236}">
                <a16:creationId xmlns:a16="http://schemas.microsoft.com/office/drawing/2014/main" id="{4B9ABD14-4C0A-4D99-8D97-DE53FB218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5221" y="1429091"/>
            <a:ext cx="2727852" cy="32355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FD4A01-08A9-4E02-A976-469325B52006}"/>
              </a:ext>
            </a:extLst>
          </p:cNvPr>
          <p:cNvSpPr txBox="1"/>
          <p:nvPr/>
        </p:nvSpPr>
        <p:spPr>
          <a:xfrm>
            <a:off x="833377" y="4421530"/>
            <a:ext cx="3897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 What will be done?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- When will it be done? 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- How will it be done?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- Who will do it?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3FD812-1EA8-415B-AEBB-02BE632DDA83}"/>
              </a:ext>
            </a:extLst>
          </p:cNvPr>
          <p:cNvSpPr txBox="1"/>
          <p:nvPr/>
        </p:nvSpPr>
        <p:spPr>
          <a:xfrm>
            <a:off x="5371434" y="4421530"/>
            <a:ext cx="4374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Think about 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answers to 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these questions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for each minimum measure</a:t>
            </a:r>
          </a:p>
        </p:txBody>
      </p:sp>
    </p:spTree>
    <p:extLst>
      <p:ext uri="{BB962C8B-B14F-4D97-AF65-F5344CB8AC3E}">
        <p14:creationId xmlns:p14="http://schemas.microsoft.com/office/powerpoint/2010/main" val="403343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73501" y="268128"/>
            <a:ext cx="8560256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Public Education and Outreach-Minimum Requirements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308D9-A49F-4F20-838D-CA948878E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87" y="1581150"/>
            <a:ext cx="2466975" cy="184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6391F0-476E-4DE0-AA7B-6B429DAB0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19" y="3697815"/>
            <a:ext cx="3028548" cy="16959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119CC3-9DB5-4BBE-994F-C67EB946DB21}"/>
              </a:ext>
            </a:extLst>
          </p:cNvPr>
          <p:cNvSpPr/>
          <p:nvPr/>
        </p:nvSpPr>
        <p:spPr>
          <a:xfrm>
            <a:off x="448411" y="1641573"/>
            <a:ext cx="72804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/>
              <a:t>Evaluate</a:t>
            </a:r>
            <a:r>
              <a:rPr lang="en-US" alt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	target pollutants (and other stormwater impacts),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	likely pollutant sources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	target audiences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b="1" dirty="0"/>
              <a:t>(must include schools, homeowners, and businesses)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b="1" dirty="0"/>
              <a:t>Associated with pollutants or negative stormwater impacts</a:t>
            </a:r>
          </a:p>
          <a:p>
            <a:pPr lvl="1"/>
            <a:r>
              <a:rPr lang="en-US" b="1" dirty="0"/>
              <a:t>and why they were selected</a:t>
            </a:r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dirty="0"/>
              <a:t> </a:t>
            </a:r>
          </a:p>
          <a:p>
            <a:endParaRPr lang="en-US" altLang="en-US" dirty="0"/>
          </a:p>
          <a:p>
            <a:endParaRPr lang="en-US" altLang="en-US" b="1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638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How to Identify target pollutants, other </a:t>
            </a:r>
            <a:r>
              <a:rPr lang="en-US" dirty="0" err="1">
                <a:solidFill>
                  <a:srgbClr val="002060"/>
                </a:solidFill>
              </a:rPr>
              <a:t>wq</a:t>
            </a:r>
            <a:r>
              <a:rPr lang="en-US" dirty="0">
                <a:solidFill>
                  <a:srgbClr val="002060"/>
                </a:solidFill>
              </a:rPr>
              <a:t> concerns…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563" y="1225689"/>
            <a:ext cx="680806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en-US" dirty="0"/>
          </a:p>
          <a:p>
            <a:r>
              <a:rPr lang="en-US" altLang="en-US" b="1" dirty="0"/>
              <a:t>Into what waters does MS4 discharge? 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Use MS4 stormwater map with accurately geolocated.  </a:t>
            </a:r>
          </a:p>
          <a:p>
            <a:r>
              <a:rPr lang="en-US" altLang="en-US" b="1" dirty="0"/>
              <a:t> </a:t>
            </a:r>
          </a:p>
          <a:p>
            <a:r>
              <a:rPr lang="en-US" altLang="en-US" b="1" dirty="0"/>
              <a:t>Is receiving water impaired (not meeting water quality standards)?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Check 2014 Integrated Report </a:t>
            </a:r>
          </a:p>
          <a:p>
            <a:r>
              <a:rPr lang="en-US" altLang="en-US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https://ncdenr.maps.arcgis.com/apps/webappviewer/index.html?id=dcb44280272e4ac49d9a86b999939fec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</a:p>
          <a:p>
            <a:endParaRPr lang="en-US" altLang="en-US" b="1" dirty="0"/>
          </a:p>
          <a:p>
            <a:r>
              <a:rPr lang="en-US" altLang="en-US" b="1" dirty="0"/>
              <a:t>Has TMDL(more later) or watershed plan been done? </a:t>
            </a:r>
          </a:p>
          <a:p>
            <a:r>
              <a:rPr lang="en-US" altLang="en-US" b="1" dirty="0"/>
              <a:t>Check Use Restoration Watershed map </a:t>
            </a:r>
          </a:p>
          <a:p>
            <a:r>
              <a:rPr lang="en-US" altLang="en-US" b="1" dirty="0">
                <a:hlinkClick r:id="rId4"/>
              </a:rPr>
              <a:t>https://ncdenr.maps.arcgis.com/apps/webappviewer/index.html?id=09324bbee06a4546ad175f238f8a4ea6</a:t>
            </a:r>
            <a:r>
              <a:rPr lang="en-US" altLang="en-US" b="1" dirty="0"/>
              <a:t> </a:t>
            </a:r>
          </a:p>
          <a:p>
            <a:r>
              <a:rPr lang="en-US" altLang="en-US" b="1" dirty="0"/>
              <a:t>Check 319 map </a:t>
            </a:r>
          </a:p>
          <a:p>
            <a:r>
              <a:rPr lang="en-US" altLang="en-US" b="1" dirty="0">
                <a:hlinkClick r:id="rId5"/>
              </a:rPr>
              <a:t>https://ncdenr.maps.arcgis.com/apps/webappviewer/index.html?id=c2461274b3ff4009a8c405c4bddeb3aa</a:t>
            </a:r>
            <a:r>
              <a:rPr lang="en-US" altLang="en-US" b="1" dirty="0"/>
              <a:t> </a:t>
            </a:r>
          </a:p>
          <a:p>
            <a:endParaRPr lang="en-US" altLang="en-US" dirty="0"/>
          </a:p>
          <a:p>
            <a:endParaRPr lang="en-US" altLang="en-US" dirty="0"/>
          </a:p>
          <a:p>
            <a:pPr lvl="2"/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37097-7BCB-4B55-84E2-2762393A6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095" y="1417516"/>
            <a:ext cx="4737905" cy="39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9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73501" y="268128"/>
            <a:ext cx="8560256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Public Education and Outreach-Minimum Requirements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119CC3-9DB5-4BBE-994F-C67EB946DB21}"/>
              </a:ext>
            </a:extLst>
          </p:cNvPr>
          <p:cNvSpPr/>
          <p:nvPr/>
        </p:nvSpPr>
        <p:spPr>
          <a:xfrm>
            <a:off x="448411" y="1215342"/>
            <a:ext cx="62070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/>
              <a:t>Provide </a:t>
            </a:r>
            <a:r>
              <a:rPr lang="en-US" b="1" dirty="0"/>
              <a:t>educational information to identified target audiences  </a:t>
            </a:r>
          </a:p>
          <a:p>
            <a:endParaRPr lang="en-US" b="1" dirty="0"/>
          </a:p>
          <a:p>
            <a:r>
              <a:rPr lang="en-US" b="1" dirty="0"/>
              <a:t>Include information to municipal employees, businesses and the public on the hazards associated with illicit discharges, illegal dumping, and improper disposal of waste</a:t>
            </a:r>
            <a:endParaRPr lang="en-US" altLang="en-US" dirty="0"/>
          </a:p>
          <a:p>
            <a:endParaRPr lang="en-US" altLang="en-US" b="1" dirty="0"/>
          </a:p>
          <a:p>
            <a:r>
              <a:rPr lang="en-US" altLang="en-US" b="1" dirty="0"/>
              <a:t>Provide </a:t>
            </a:r>
            <a:r>
              <a:rPr lang="en-US" b="1" dirty="0"/>
              <a:t>and maintain a website designed to convey the program’s message</a:t>
            </a:r>
          </a:p>
          <a:p>
            <a:endParaRPr lang="en-US" altLang="en-US" b="1" dirty="0"/>
          </a:p>
          <a:p>
            <a:r>
              <a:rPr lang="en-US" altLang="en-US" b="1" dirty="0"/>
              <a:t>Provide </a:t>
            </a:r>
            <a:r>
              <a:rPr lang="en-US" b="1" dirty="0"/>
              <a:t>a stormwater hotline/helpline for public education and outreach</a:t>
            </a:r>
            <a:endParaRPr lang="en-US" altLang="en-US" b="1" dirty="0"/>
          </a:p>
          <a:p>
            <a:endParaRPr lang="en-US" b="1" dirty="0"/>
          </a:p>
          <a:p>
            <a:r>
              <a:rPr lang="en-US" b="1" dirty="0"/>
              <a:t>Document the extent of exposure of each media, event or activity, including those elements implemented locally or through a cooperative agreement </a:t>
            </a:r>
            <a:endParaRPr lang="en-US" alt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3E1BB-1BDC-4777-B71B-0294CA96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1" y="3129398"/>
            <a:ext cx="1914525" cy="2390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68758C-F9D9-4D43-8C7F-8E0E3D041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24" y="1337827"/>
            <a:ext cx="3000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3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816" y="1538623"/>
            <a:ext cx="59030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/>
              <a:t>Provide </a:t>
            </a:r>
            <a:r>
              <a:rPr lang="en-US" b="1" dirty="0"/>
              <a:t>mechanisms for public input on stormwater issues and the stormwater program</a:t>
            </a:r>
          </a:p>
          <a:p>
            <a:endParaRPr lang="en-US" altLang="en-US" b="1" dirty="0"/>
          </a:p>
          <a:p>
            <a:r>
              <a:rPr lang="en-US" altLang="en-US" b="1" dirty="0"/>
              <a:t>Provide </a:t>
            </a:r>
            <a:r>
              <a:rPr lang="en-US" b="1" dirty="0"/>
              <a:t>volunteer opportunities to ongoing citizen participation</a:t>
            </a:r>
          </a:p>
          <a:p>
            <a:endParaRPr lang="en-US" altLang="en-US" b="1" dirty="0"/>
          </a:p>
          <a:p>
            <a:r>
              <a:rPr lang="en-US" altLang="en-US" b="1" dirty="0"/>
              <a:t>Implement, document, track program that complies with State and local public notice requirements</a:t>
            </a:r>
          </a:p>
          <a:p>
            <a:endParaRPr lang="en-US" b="1" dirty="0"/>
          </a:p>
          <a:p>
            <a:pPr lvl="2"/>
            <a:endParaRPr lang="en-US" b="1" dirty="0"/>
          </a:p>
          <a:p>
            <a:pPr lvl="2"/>
            <a:endParaRPr lang="en-US" b="1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73501" y="268128"/>
            <a:ext cx="8560256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Public Involvement and Participation-Minimum Requirements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17D5-C0CA-44FA-A1A2-BFA9F1D56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79" y="2564168"/>
            <a:ext cx="1914525" cy="2390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291317-9AA0-46E8-BE14-4BFFA2942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79" y="1538623"/>
            <a:ext cx="2933700" cy="156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7D078A-3AEC-4864-A324-6B0E1211A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171" y="3737021"/>
            <a:ext cx="1914524" cy="20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4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3501" y="1623395"/>
            <a:ext cx="61157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/>
              <a:t>Public Education and Outreach is MS4 providing information to public </a:t>
            </a:r>
          </a:p>
          <a:p>
            <a:endParaRPr lang="en-US" altLang="en-US" b="1" dirty="0">
              <a:solidFill>
                <a:srgbClr val="0070C0"/>
              </a:solidFill>
            </a:endParaRPr>
          </a:p>
          <a:p>
            <a:r>
              <a:rPr lang="en-US" altLang="en-US" b="1" dirty="0"/>
              <a:t>Public Involvement and Participation is public assisting MS4.   Adopting stream, doing cleanups, monitoring, notifying MS4 of spills, etc.  </a:t>
            </a:r>
          </a:p>
          <a:p>
            <a:pPr lvl="2"/>
            <a:endParaRPr lang="en-US" b="1" dirty="0"/>
          </a:p>
          <a:p>
            <a:pPr lvl="2"/>
            <a:endParaRPr lang="en-US" b="1" dirty="0"/>
          </a:p>
          <a:p>
            <a:pPr lvl="2"/>
            <a:endParaRPr lang="en-US" b="1" dirty="0"/>
          </a:p>
          <a:p>
            <a:pPr lvl="2"/>
            <a:endParaRPr lang="en-US" b="1" dirty="0"/>
          </a:p>
          <a:p>
            <a:pPr lvl="2"/>
            <a:endParaRPr lang="en-US" b="1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73501" y="268128"/>
            <a:ext cx="8560256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What is the difference between Public Education and Outreach and </a:t>
            </a:r>
          </a:p>
          <a:p>
            <a:r>
              <a:rPr lang="en-US" dirty="0">
                <a:solidFill>
                  <a:srgbClr val="002060"/>
                </a:solidFill>
              </a:rPr>
              <a:t>Public Involvement and Participation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 descr="Image result for team work">
            <a:extLst>
              <a:ext uri="{FF2B5EF4-FFF2-40B4-BE49-F238E27FC236}">
                <a16:creationId xmlns:a16="http://schemas.microsoft.com/office/drawing/2014/main" id="{5B221BCA-6164-485E-A24D-90DEF7DFA3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68" y="1315064"/>
            <a:ext cx="3834580" cy="38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3680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E347C4-91BB-4D61-9F37-5A6885E29480}">
  <ds:schemaRefs>
    <ds:schemaRef ds:uri="2893163c-4790-4570-a539-5f3cb3bacbe3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7c26e27-a340-4306-98a7-c36055956ab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3888</TotalTime>
  <Words>622</Words>
  <Application>Microsoft Office PowerPoint</Application>
  <PresentationFormat>Widescreen</PresentationFormat>
  <Paragraphs>116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Univers LT Std 57 Cn</vt:lpstr>
      <vt:lpstr>2_Office Theme</vt:lpstr>
      <vt:lpstr>Clip</vt:lpstr>
      <vt:lpstr>PowerPoint Presentation</vt:lpstr>
      <vt:lpstr>NPDES MS4 Phase II Permit Requirements</vt:lpstr>
      <vt:lpstr>Stormwater Management Plan (SWMP) – MS4 Permit</vt:lpstr>
      <vt:lpstr>Each Minimum Measure should … </vt:lpstr>
      <vt:lpstr>PowerPoint Presentation</vt:lpstr>
      <vt:lpstr>How to Identify target pollutants, other wq concerns… </vt:lpstr>
      <vt:lpstr>PowerPoint Presentation</vt:lpstr>
      <vt:lpstr>PowerPoint Presentation</vt:lpstr>
      <vt:lpstr>PowerPoint Presentation</vt:lpstr>
      <vt:lpstr>Paul Clark  Water Supply Watershed Protection Program Coordinator (919) 707-3642 paul.clark@ncdenr.gov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Clark, Paul</cp:lastModifiedBy>
  <cp:revision>345</cp:revision>
  <dcterms:created xsi:type="dcterms:W3CDTF">2015-06-24T15:01:50Z</dcterms:created>
  <dcterms:modified xsi:type="dcterms:W3CDTF">2019-04-03T14:50:47Z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