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2"/>
  </p:notesMasterIdLst>
  <p:sldIdLst>
    <p:sldId id="332" r:id="rId2"/>
    <p:sldId id="260" r:id="rId3"/>
    <p:sldId id="265" r:id="rId4"/>
    <p:sldId id="290" r:id="rId5"/>
    <p:sldId id="295" r:id="rId6"/>
    <p:sldId id="297" r:id="rId7"/>
    <p:sldId id="306" r:id="rId8"/>
    <p:sldId id="298" r:id="rId9"/>
    <p:sldId id="299" r:id="rId10"/>
    <p:sldId id="300" r:id="rId11"/>
    <p:sldId id="302" r:id="rId12"/>
    <p:sldId id="303" r:id="rId13"/>
    <p:sldId id="301" r:id="rId14"/>
    <p:sldId id="304" r:id="rId15"/>
    <p:sldId id="305" r:id="rId16"/>
    <p:sldId id="339" r:id="rId17"/>
    <p:sldId id="340" r:id="rId18"/>
    <p:sldId id="341" r:id="rId19"/>
    <p:sldId id="342" r:id="rId20"/>
    <p:sldId id="343" r:id="rId21"/>
    <p:sldId id="311" r:id="rId22"/>
    <p:sldId id="312" r:id="rId23"/>
    <p:sldId id="313" r:id="rId24"/>
    <p:sldId id="314" r:id="rId25"/>
    <p:sldId id="316" r:id="rId26"/>
    <p:sldId id="355" r:id="rId27"/>
    <p:sldId id="356" r:id="rId28"/>
    <p:sldId id="348" r:id="rId29"/>
    <p:sldId id="349" r:id="rId30"/>
    <p:sldId id="344" r:id="rId31"/>
    <p:sldId id="345" r:id="rId32"/>
    <p:sldId id="346" r:id="rId33"/>
    <p:sldId id="347" r:id="rId34"/>
    <p:sldId id="350" r:id="rId35"/>
    <p:sldId id="352" r:id="rId36"/>
    <p:sldId id="353" r:id="rId37"/>
    <p:sldId id="354" r:id="rId38"/>
    <p:sldId id="317" r:id="rId39"/>
    <p:sldId id="337" r:id="rId40"/>
    <p:sldId id="338" r:id="rId4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8" roundtripDataSignature="AMtx7mhAvjDl63e6PyTuoPdwuMKF/htci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lly Landon" initials="ML" lastIdx="3" clrIdx="0">
    <p:extLst>
      <p:ext uri="{19B8F6BF-5375-455C-9EA6-DF929625EA0E}">
        <p15:presenceInfo xmlns:p15="http://schemas.microsoft.com/office/powerpoint/2012/main" userId="ebf8f56cafcc1cb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2B3840"/>
    <a:srgbClr val="1D2E81"/>
    <a:srgbClr val="404F21"/>
    <a:srgbClr val="FDC8AA"/>
    <a:srgbClr val="BD3246"/>
    <a:srgbClr val="8D0033"/>
    <a:srgbClr val="750020"/>
    <a:srgbClr val="EB5F5E"/>
    <a:srgbClr val="BC5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7A07E5-0A1E-4BB9-B8CD-87549770E7EC}" v="42" dt="2021-11-04T19:23:41.4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596" autoAdjust="0"/>
    <p:restoredTop sz="86467" autoAdjust="0"/>
  </p:normalViewPr>
  <p:slideViewPr>
    <p:cSldViewPr snapToGrid="0">
      <p:cViewPr>
        <p:scale>
          <a:sx n="66" d="100"/>
          <a:sy n="66" d="100"/>
        </p:scale>
        <p:origin x="608" y="14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8" Type="http://customschemas.google.com/relationships/presentationmetadata" Target="meta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Grad%20School\Sand%20Filter%20Project\Data\Preliminary%20Conc%20Consolidated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Grad%20School\Sand%20Filter%20Project\Data\Preliminary%20Conc%20Consolidated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Grad%20School\Sand%20Filter%20Project\Data\Preliminary%20Conc%20Consolidated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Grad%20School\Sand%20Filter%20Project\Data\Preliminary%20Conc%20Consolidated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rad%20School\Sand%20Filter%20Project\Data\Preliminary%20Hydro%20Analysi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rad%20School\Sand%20Filter%20Project\Data\Preliminary%20Hydro%20Analysi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en-US" sz="2000" dirty="0"/>
              <a:t>Fayetteville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2959672727764698"/>
          <c:y val="0.11705856973357782"/>
          <c:w val="0.83523772703968346"/>
          <c:h val="0.76380569211578986"/>
        </c:manualLayout>
      </c:layout>
      <c:lineChart>
        <c:grouping val="standard"/>
        <c:varyColors val="0"/>
        <c:ser>
          <c:idx val="0"/>
          <c:order val="1"/>
          <c:tx>
            <c:strRef>
              <c:f>'Post Graphs'!$Q$31</c:f>
              <c:strCache>
                <c:ptCount val="1"/>
                <c:pt idx="0">
                  <c:v>q1</c:v>
                </c:pt>
              </c:strCache>
            </c:strRef>
          </c:tx>
          <c:spPr>
            <a:ln w="19050">
              <a:noFill/>
            </a:ln>
          </c:spPr>
          <c:marker>
            <c:symbol val="none"/>
          </c:marker>
          <c:cat>
            <c:strRef>
              <c:f>'Post Graphs'!$R$29:$U$29</c:f>
              <c:strCache>
                <c:ptCount val="4"/>
                <c:pt idx="0">
                  <c:v>RNR-IN</c:v>
                </c:pt>
                <c:pt idx="1">
                  <c:v>RNR-OUT</c:v>
                </c:pt>
                <c:pt idx="2">
                  <c:v>Cape-IN</c:v>
                </c:pt>
                <c:pt idx="3">
                  <c:v>Cape-OUT</c:v>
                </c:pt>
              </c:strCache>
            </c:strRef>
          </c:cat>
          <c:val>
            <c:numRef>
              <c:f>'Post Graphs'!$R$31:$U$31</c:f>
              <c:numCache>
                <c:formatCode>0.00</c:formatCode>
                <c:ptCount val="4"/>
                <c:pt idx="0">
                  <c:v>45.453195876288099</c:v>
                </c:pt>
                <c:pt idx="1">
                  <c:v>1.43</c:v>
                </c:pt>
                <c:pt idx="2">
                  <c:v>36.155000000000001</c:v>
                </c:pt>
                <c:pt idx="3">
                  <c:v>1.59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304-4337-B51E-2C23BC014130}"/>
            </c:ext>
          </c:extLst>
        </c:ser>
        <c:ser>
          <c:idx val="1"/>
          <c:order val="2"/>
          <c:tx>
            <c:strRef>
              <c:f>'Post Graphs'!$Q$32</c:f>
              <c:strCache>
                <c:ptCount val="1"/>
                <c:pt idx="0">
                  <c:v>min</c:v>
                </c:pt>
              </c:strCache>
            </c:strRef>
          </c:tx>
          <c:spPr>
            <a:ln w="19050">
              <a:noFill/>
            </a:ln>
          </c:spPr>
          <c:marker>
            <c:symbol val="none"/>
          </c:marker>
          <c:cat>
            <c:strRef>
              <c:f>'Post Graphs'!$R$29:$U$29</c:f>
              <c:strCache>
                <c:ptCount val="4"/>
                <c:pt idx="0">
                  <c:v>RNR-IN</c:v>
                </c:pt>
                <c:pt idx="1">
                  <c:v>RNR-OUT</c:v>
                </c:pt>
                <c:pt idx="2">
                  <c:v>Cape-IN</c:v>
                </c:pt>
                <c:pt idx="3">
                  <c:v>Cape-OUT</c:v>
                </c:pt>
              </c:strCache>
            </c:strRef>
          </c:cat>
          <c:val>
            <c:numRef>
              <c:f>'Post Graphs'!$R$32:$U$32</c:f>
              <c:numCache>
                <c:formatCode>0.00</c:formatCode>
                <c:ptCount val="4"/>
                <c:pt idx="0">
                  <c:v>31.89</c:v>
                </c:pt>
                <c:pt idx="1">
                  <c:v>0</c:v>
                </c:pt>
                <c:pt idx="2">
                  <c:v>12.686567164177699</c:v>
                </c:pt>
                <c:pt idx="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304-4337-B51E-2C23BC014130}"/>
            </c:ext>
          </c:extLst>
        </c:ser>
        <c:ser>
          <c:idx val="2"/>
          <c:order val="3"/>
          <c:tx>
            <c:strRef>
              <c:f>'Post Graphs'!$Q$33</c:f>
              <c:strCache>
                <c:ptCount val="1"/>
                <c:pt idx="0">
                  <c:v>max</c:v>
                </c:pt>
              </c:strCache>
            </c:strRef>
          </c:tx>
          <c:spPr>
            <a:ln w="19050">
              <a:noFill/>
            </a:ln>
          </c:spPr>
          <c:marker>
            <c:symbol val="none"/>
          </c:marker>
          <c:cat>
            <c:strRef>
              <c:f>'Post Graphs'!$R$29:$U$29</c:f>
              <c:strCache>
                <c:ptCount val="4"/>
                <c:pt idx="0">
                  <c:v>RNR-IN</c:v>
                </c:pt>
                <c:pt idx="1">
                  <c:v>RNR-OUT</c:v>
                </c:pt>
                <c:pt idx="2">
                  <c:v>Cape-IN</c:v>
                </c:pt>
                <c:pt idx="3">
                  <c:v>Cape-OUT</c:v>
                </c:pt>
              </c:strCache>
            </c:strRef>
          </c:cat>
          <c:val>
            <c:numRef>
              <c:f>'Post Graphs'!$R$33:$U$33</c:f>
              <c:numCache>
                <c:formatCode>0.00</c:formatCode>
                <c:ptCount val="4"/>
                <c:pt idx="0">
                  <c:v>160.87</c:v>
                </c:pt>
                <c:pt idx="1">
                  <c:v>11.11</c:v>
                </c:pt>
                <c:pt idx="2">
                  <c:v>112</c:v>
                </c:pt>
                <c:pt idx="3">
                  <c:v>15.068493150686299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304-4337-B51E-2C23BC014130}"/>
            </c:ext>
          </c:extLst>
        </c:ser>
        <c:ser>
          <c:idx val="3"/>
          <c:order val="4"/>
          <c:tx>
            <c:strRef>
              <c:f>'Post Graphs'!$Q$34</c:f>
              <c:strCache>
                <c:ptCount val="1"/>
                <c:pt idx="0">
                  <c:v>q3</c:v>
                </c:pt>
              </c:strCache>
            </c:strRef>
          </c:tx>
          <c:spPr>
            <a:ln w="19050">
              <a:noFill/>
            </a:ln>
          </c:spPr>
          <c:marker>
            <c:symbol val="none"/>
          </c:marker>
          <c:cat>
            <c:strRef>
              <c:f>'Post Graphs'!$R$29:$U$29</c:f>
              <c:strCache>
                <c:ptCount val="4"/>
                <c:pt idx="0">
                  <c:v>RNR-IN</c:v>
                </c:pt>
                <c:pt idx="1">
                  <c:v>RNR-OUT</c:v>
                </c:pt>
                <c:pt idx="2">
                  <c:v>Cape-IN</c:v>
                </c:pt>
                <c:pt idx="3">
                  <c:v>Cape-OUT</c:v>
                </c:pt>
              </c:strCache>
            </c:strRef>
          </c:cat>
          <c:val>
            <c:numRef>
              <c:f>'Post Graphs'!$R$34:$U$34</c:f>
              <c:numCache>
                <c:formatCode>0.00</c:formatCode>
                <c:ptCount val="4"/>
                <c:pt idx="0">
                  <c:v>109.37999999999914</c:v>
                </c:pt>
                <c:pt idx="1">
                  <c:v>5.97</c:v>
                </c:pt>
                <c:pt idx="2">
                  <c:v>78.299120879120409</c:v>
                </c:pt>
                <c:pt idx="3">
                  <c:v>8.6419753086410207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304-4337-B51E-2C23BC0141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3175">
              <a:solidFill>
                <a:srgbClr val="000000"/>
              </a:solidFill>
              <a:prstDash val="solid"/>
            </a:ln>
          </c:spPr>
        </c:hiLowLines>
        <c:upDownBars>
          <c:gapWidth val="100"/>
          <c:upBars>
            <c:spPr>
              <a:solidFill>
                <a:srgbClr val="FFFFFF"/>
              </a:solidFill>
              <a:ln w="3175">
                <a:solidFill>
                  <a:srgbClr val="000000"/>
                </a:solidFill>
                <a:prstDash val="solid"/>
              </a:ln>
            </c:spPr>
          </c:upBars>
          <c:downBars>
            <c:spPr>
              <a:solidFill>
                <a:srgbClr val="000000"/>
              </a:solidFill>
              <a:ln w="3175">
                <a:solidFill>
                  <a:srgbClr val="000000"/>
                </a:solidFill>
                <a:prstDash val="solid"/>
              </a:ln>
            </c:spPr>
          </c:downBars>
        </c:upDownBars>
        <c:marker val="1"/>
        <c:smooth val="0"/>
        <c:axId val="245008560"/>
        <c:axId val="245009120"/>
      </c:lineChart>
      <c:lineChart>
        <c:grouping val="standard"/>
        <c:varyColors val="0"/>
        <c:ser>
          <c:idx val="4"/>
          <c:order val="0"/>
          <c:tx>
            <c:strRef>
              <c:f>'Post Graphs'!$Q$30</c:f>
              <c:strCache>
                <c:ptCount val="1"/>
                <c:pt idx="0">
                  <c:v>median</c:v>
                </c:pt>
              </c:strCache>
            </c:strRef>
          </c:tx>
          <c:spPr>
            <a:ln w="19050">
              <a:noFill/>
            </a:ln>
          </c:spPr>
          <c:marker>
            <c:symbol val="none"/>
          </c:marker>
          <c:cat>
            <c:strRef>
              <c:f>'Post Graphs'!$R$29:$U$29</c:f>
              <c:strCache>
                <c:ptCount val="4"/>
                <c:pt idx="0">
                  <c:v>RNR-IN</c:v>
                </c:pt>
                <c:pt idx="1">
                  <c:v>RNR-OUT</c:v>
                </c:pt>
                <c:pt idx="2">
                  <c:v>Cape-IN</c:v>
                </c:pt>
                <c:pt idx="3">
                  <c:v>Cape-OUT</c:v>
                </c:pt>
              </c:strCache>
            </c:strRef>
          </c:cat>
          <c:val>
            <c:numRef>
              <c:f>'Post Graphs'!$R$30:$U$30</c:f>
              <c:numCache>
                <c:formatCode>0.00</c:formatCode>
                <c:ptCount val="4"/>
                <c:pt idx="0">
                  <c:v>68.92</c:v>
                </c:pt>
                <c:pt idx="1">
                  <c:v>3.85</c:v>
                </c:pt>
                <c:pt idx="2">
                  <c:v>54.795000000000002</c:v>
                </c:pt>
                <c:pt idx="3">
                  <c:v>5.71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304-4337-B51E-2C23BC014130}"/>
            </c:ext>
          </c:extLst>
        </c:ser>
        <c:ser>
          <c:idx val="5"/>
          <c:order val="5"/>
          <c:tx>
            <c:strRef>
              <c:f>'Post Graphs'!$Q$30</c:f>
              <c:strCache>
                <c:ptCount val="1"/>
                <c:pt idx="0">
                  <c:v>median</c:v>
                </c:pt>
              </c:strCache>
            </c:strRef>
          </c:tx>
          <c:spPr>
            <a:ln>
              <a:noFill/>
            </a:ln>
          </c:spPr>
          <c:marker>
            <c:symbol val="diamond"/>
            <c:size val="6"/>
            <c:spPr>
              <a:solidFill>
                <a:schemeClr val="tx1"/>
              </a:solidFill>
              <a:ln>
                <a:noFill/>
              </a:ln>
            </c:spPr>
          </c:marker>
          <c:val>
            <c:numRef>
              <c:f>'Post Graphs'!$R$30:$U$30</c:f>
              <c:numCache>
                <c:formatCode>0.00</c:formatCode>
                <c:ptCount val="4"/>
                <c:pt idx="0">
                  <c:v>68.92</c:v>
                </c:pt>
                <c:pt idx="1">
                  <c:v>3.85</c:v>
                </c:pt>
                <c:pt idx="2">
                  <c:v>54.795000000000002</c:v>
                </c:pt>
                <c:pt idx="3">
                  <c:v>5.71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304-4337-B51E-2C23BC0141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5009680"/>
        <c:axId val="246111888"/>
      </c:lineChart>
      <c:catAx>
        <c:axId val="245008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600"/>
            </a:pPr>
            <a:endParaRPr lang="en-US"/>
          </a:p>
        </c:txPr>
        <c:crossAx val="245009120"/>
        <c:crosses val="autoZero"/>
        <c:auto val="0"/>
        <c:lblAlgn val="ctr"/>
        <c:lblOffset val="100"/>
        <c:tickLblSkip val="1"/>
        <c:noMultiLvlLbl val="0"/>
      </c:catAx>
      <c:valAx>
        <c:axId val="245009120"/>
        <c:scaling>
          <c:orientation val="minMax"/>
        </c:scaling>
        <c:delete val="1"/>
        <c:axPos val="r"/>
        <c:numFmt formatCode="0.00" sourceLinked="1"/>
        <c:majorTickMark val="out"/>
        <c:minorTickMark val="none"/>
        <c:tickLblPos val="nextTo"/>
        <c:crossAx val="245008560"/>
        <c:crosses val="max"/>
        <c:crossBetween val="between"/>
      </c:valAx>
      <c:catAx>
        <c:axId val="245009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46111888"/>
        <c:crosses val="autoZero"/>
        <c:auto val="0"/>
        <c:lblAlgn val="ctr"/>
        <c:lblOffset val="100"/>
        <c:noMultiLvlLbl val="0"/>
      </c:catAx>
      <c:valAx>
        <c:axId val="246111888"/>
        <c:scaling>
          <c:orientation val="minMax"/>
          <c:max val="165"/>
          <c:min val="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Concentration (mg/L)</a:t>
                </a:r>
              </a:p>
            </c:rich>
          </c:tx>
          <c:layout>
            <c:manualLayout>
              <c:xMode val="edge"/>
              <c:yMode val="edge"/>
              <c:x val="9.2421259842519685E-3"/>
              <c:y val="0.31403349088401233"/>
            </c:manualLayout>
          </c:layout>
          <c:overlay val="0"/>
        </c:title>
        <c:numFmt formatCode="0.0" sourceLinked="0"/>
        <c:majorTickMark val="out"/>
        <c:minorTickMark val="in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/>
            </a:pPr>
            <a:endParaRPr lang="en-US"/>
          </a:p>
        </c:txPr>
        <c:crossAx val="245009680"/>
        <c:crosses val="autoZero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Times New Roman" panose="02020603050405020304" pitchFamily="18" charset="0"/>
          <a:ea typeface="Arial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959667572461248"/>
          <c:y val="8.6617140343027726E-2"/>
          <c:w val="0.83523772703968346"/>
          <c:h val="0.76380569211578986"/>
        </c:manualLayout>
      </c:layout>
      <c:lineChart>
        <c:grouping val="standard"/>
        <c:varyColors val="0"/>
        <c:ser>
          <c:idx val="0"/>
          <c:order val="1"/>
          <c:tx>
            <c:strRef>
              <c:f>'Post Graphs'!$A$6</c:f>
              <c:strCache>
                <c:ptCount val="1"/>
                <c:pt idx="0">
                  <c:v>q1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'Post Graphs'!$B$4:$K$4</c:f>
              <c:strCache>
                <c:ptCount val="10"/>
                <c:pt idx="0">
                  <c:v>TKN-in</c:v>
                </c:pt>
                <c:pt idx="1">
                  <c:v>TKN-out</c:v>
                </c:pt>
                <c:pt idx="2">
                  <c:v>NOx-in</c:v>
                </c:pt>
                <c:pt idx="3">
                  <c:v>NOx-out</c:v>
                </c:pt>
                <c:pt idx="4">
                  <c:v>NH3-in</c:v>
                </c:pt>
                <c:pt idx="5">
                  <c:v>NH3-out</c:v>
                </c:pt>
                <c:pt idx="6">
                  <c:v>TP-in</c:v>
                </c:pt>
                <c:pt idx="7">
                  <c:v>TP-out</c:v>
                </c:pt>
                <c:pt idx="8">
                  <c:v>OP-in</c:v>
                </c:pt>
                <c:pt idx="9">
                  <c:v>OP-out</c:v>
                </c:pt>
              </c:strCache>
            </c:strRef>
          </c:cat>
          <c:val>
            <c:numRef>
              <c:f>'Post Graphs'!$B$6:$K$6</c:f>
              <c:numCache>
                <c:formatCode>0.000</c:formatCode>
                <c:ptCount val="10"/>
                <c:pt idx="0">
                  <c:v>0.62007999999999996</c:v>
                </c:pt>
                <c:pt idx="1">
                  <c:v>0.24243999999999999</c:v>
                </c:pt>
                <c:pt idx="2">
                  <c:v>0.20754500000000001</c:v>
                </c:pt>
                <c:pt idx="3">
                  <c:v>0.196495</c:v>
                </c:pt>
                <c:pt idx="4">
                  <c:v>2.955E-2</c:v>
                </c:pt>
                <c:pt idx="5">
                  <c:v>2.09575E-2</c:v>
                </c:pt>
                <c:pt idx="6">
                  <c:v>0.10768999999999999</c:v>
                </c:pt>
                <c:pt idx="7">
                  <c:v>6.3712500000000005E-2</c:v>
                </c:pt>
                <c:pt idx="8">
                  <c:v>2.5072500000000001E-2</c:v>
                </c:pt>
                <c:pt idx="9">
                  <c:v>2.66675E-2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232-48FE-BFAC-0B6252DD3DE9}"/>
            </c:ext>
          </c:extLst>
        </c:ser>
        <c:ser>
          <c:idx val="1"/>
          <c:order val="2"/>
          <c:tx>
            <c:strRef>
              <c:f>'Post Graphs'!$A$7</c:f>
              <c:strCache>
                <c:ptCount val="1"/>
                <c:pt idx="0">
                  <c:v>min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'Post Graphs'!$B$4:$K$4</c:f>
              <c:strCache>
                <c:ptCount val="10"/>
                <c:pt idx="0">
                  <c:v>TKN-in</c:v>
                </c:pt>
                <c:pt idx="1">
                  <c:v>TKN-out</c:v>
                </c:pt>
                <c:pt idx="2">
                  <c:v>NOx-in</c:v>
                </c:pt>
                <c:pt idx="3">
                  <c:v>NOx-out</c:v>
                </c:pt>
                <c:pt idx="4">
                  <c:v>NH3-in</c:v>
                </c:pt>
                <c:pt idx="5">
                  <c:v>NH3-out</c:v>
                </c:pt>
                <c:pt idx="6">
                  <c:v>TP-in</c:v>
                </c:pt>
                <c:pt idx="7">
                  <c:v>TP-out</c:v>
                </c:pt>
                <c:pt idx="8">
                  <c:v>OP-in</c:v>
                </c:pt>
                <c:pt idx="9">
                  <c:v>OP-out</c:v>
                </c:pt>
              </c:strCache>
            </c:strRef>
          </c:cat>
          <c:val>
            <c:numRef>
              <c:f>'Post Graphs'!$B$7:$K$7</c:f>
              <c:numCache>
                <c:formatCode>0.000</c:formatCode>
                <c:ptCount val="10"/>
                <c:pt idx="0">
                  <c:v>0.50129000000000001</c:v>
                </c:pt>
                <c:pt idx="1">
                  <c:v>0.19191999999999998</c:v>
                </c:pt>
                <c:pt idx="2">
                  <c:v>9.4319999999999987E-2</c:v>
                </c:pt>
                <c:pt idx="3">
                  <c:v>0.16896</c:v>
                </c:pt>
                <c:pt idx="4">
                  <c:v>2.5139999999999999E-2</c:v>
                </c:pt>
                <c:pt idx="5">
                  <c:v>1.396E-2</c:v>
                </c:pt>
                <c:pt idx="6">
                  <c:v>7.8200000000000006E-2</c:v>
                </c:pt>
                <c:pt idx="7">
                  <c:v>4.811E-2</c:v>
                </c:pt>
                <c:pt idx="8">
                  <c:v>1.6649999999999998E-2</c:v>
                </c:pt>
                <c:pt idx="9">
                  <c:v>1.7350000000000001E-2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232-48FE-BFAC-0B6252DD3DE9}"/>
            </c:ext>
          </c:extLst>
        </c:ser>
        <c:ser>
          <c:idx val="2"/>
          <c:order val="3"/>
          <c:tx>
            <c:strRef>
              <c:f>'Post Graphs'!$A$8</c:f>
              <c:strCache>
                <c:ptCount val="1"/>
                <c:pt idx="0">
                  <c:v>max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'Post Graphs'!$B$4:$K$4</c:f>
              <c:strCache>
                <c:ptCount val="10"/>
                <c:pt idx="0">
                  <c:v>TKN-in</c:v>
                </c:pt>
                <c:pt idx="1">
                  <c:v>TKN-out</c:v>
                </c:pt>
                <c:pt idx="2">
                  <c:v>NOx-in</c:v>
                </c:pt>
                <c:pt idx="3">
                  <c:v>NOx-out</c:v>
                </c:pt>
                <c:pt idx="4">
                  <c:v>NH3-in</c:v>
                </c:pt>
                <c:pt idx="5">
                  <c:v>NH3-out</c:v>
                </c:pt>
                <c:pt idx="6">
                  <c:v>TP-in</c:v>
                </c:pt>
                <c:pt idx="7">
                  <c:v>TP-out</c:v>
                </c:pt>
                <c:pt idx="8">
                  <c:v>OP-in</c:v>
                </c:pt>
                <c:pt idx="9">
                  <c:v>OP-out</c:v>
                </c:pt>
              </c:strCache>
            </c:strRef>
          </c:cat>
          <c:val>
            <c:numRef>
              <c:f>'Post Graphs'!$B$8:$K$8</c:f>
              <c:numCache>
                <c:formatCode>0.000</c:formatCode>
                <c:ptCount val="10"/>
                <c:pt idx="0">
                  <c:v>2.1715100000000001</c:v>
                </c:pt>
                <c:pt idx="1">
                  <c:v>1.04043</c:v>
                </c:pt>
                <c:pt idx="2">
                  <c:v>0.65783999999999998</c:v>
                </c:pt>
                <c:pt idx="3">
                  <c:v>1.7969000000000002</c:v>
                </c:pt>
                <c:pt idx="4">
                  <c:v>0.17554</c:v>
                </c:pt>
                <c:pt idx="5">
                  <c:v>0.19756000000000001</c:v>
                </c:pt>
                <c:pt idx="6">
                  <c:v>0.25229000000000001</c:v>
                </c:pt>
                <c:pt idx="7">
                  <c:v>0.24642</c:v>
                </c:pt>
                <c:pt idx="8">
                  <c:v>0.10873999999999999</c:v>
                </c:pt>
                <c:pt idx="9">
                  <c:v>0.13539999999999999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232-48FE-BFAC-0B6252DD3DE9}"/>
            </c:ext>
          </c:extLst>
        </c:ser>
        <c:ser>
          <c:idx val="3"/>
          <c:order val="4"/>
          <c:tx>
            <c:strRef>
              <c:f>'Post Graphs'!$A$9</c:f>
              <c:strCache>
                <c:ptCount val="1"/>
                <c:pt idx="0">
                  <c:v>q3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'Post Graphs'!$B$4:$K$4</c:f>
              <c:strCache>
                <c:ptCount val="10"/>
                <c:pt idx="0">
                  <c:v>TKN-in</c:v>
                </c:pt>
                <c:pt idx="1">
                  <c:v>TKN-out</c:v>
                </c:pt>
                <c:pt idx="2">
                  <c:v>NOx-in</c:v>
                </c:pt>
                <c:pt idx="3">
                  <c:v>NOx-out</c:v>
                </c:pt>
                <c:pt idx="4">
                  <c:v>NH3-in</c:v>
                </c:pt>
                <c:pt idx="5">
                  <c:v>NH3-out</c:v>
                </c:pt>
                <c:pt idx="6">
                  <c:v>TP-in</c:v>
                </c:pt>
                <c:pt idx="7">
                  <c:v>TP-out</c:v>
                </c:pt>
                <c:pt idx="8">
                  <c:v>OP-in</c:v>
                </c:pt>
                <c:pt idx="9">
                  <c:v>OP-out</c:v>
                </c:pt>
              </c:strCache>
            </c:strRef>
          </c:cat>
          <c:val>
            <c:numRef>
              <c:f>'Post Graphs'!$B$9:$K$9</c:f>
              <c:numCache>
                <c:formatCode>0.000</c:formatCode>
                <c:ptCount val="10"/>
                <c:pt idx="0">
                  <c:v>1.1959824999999999</c:v>
                </c:pt>
                <c:pt idx="1">
                  <c:v>0.63293250000000001</c:v>
                </c:pt>
                <c:pt idx="2">
                  <c:v>0.41291</c:v>
                </c:pt>
                <c:pt idx="3">
                  <c:v>0.75054500000000002</c:v>
                </c:pt>
                <c:pt idx="4">
                  <c:v>0.11209000000000001</c:v>
                </c:pt>
                <c:pt idx="5">
                  <c:v>0.15420249999999999</c:v>
                </c:pt>
                <c:pt idx="6">
                  <c:v>0.20231500000000002</c:v>
                </c:pt>
                <c:pt idx="7">
                  <c:v>9.7157499999999994E-2</c:v>
                </c:pt>
                <c:pt idx="8">
                  <c:v>6.2492500000000006E-2</c:v>
                </c:pt>
                <c:pt idx="9">
                  <c:v>8.6972500000000008E-2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232-48FE-BFAC-0B6252DD3D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3175">
              <a:solidFill>
                <a:srgbClr val="000000"/>
              </a:solidFill>
              <a:prstDash val="solid"/>
            </a:ln>
          </c:spPr>
        </c:hiLowLines>
        <c:upDownBars>
          <c:gapWidth val="100"/>
          <c:upBars>
            <c:spPr>
              <a:solidFill>
                <a:srgbClr val="FFFFFF"/>
              </a:solidFill>
              <a:ln w="3175">
                <a:solidFill>
                  <a:srgbClr val="000000"/>
                </a:solidFill>
                <a:prstDash val="solid"/>
              </a:ln>
            </c:spPr>
          </c:upBars>
          <c:downBars>
            <c:spPr>
              <a:solidFill>
                <a:srgbClr val="000000"/>
              </a:solidFill>
              <a:ln w="3175">
                <a:solidFill>
                  <a:srgbClr val="000000"/>
                </a:solidFill>
                <a:prstDash val="solid"/>
              </a:ln>
            </c:spPr>
          </c:downBars>
        </c:upDownBars>
        <c:marker val="1"/>
        <c:smooth val="0"/>
        <c:axId val="245008560"/>
        <c:axId val="245009120"/>
      </c:lineChart>
      <c:lineChart>
        <c:grouping val="standard"/>
        <c:varyColors val="0"/>
        <c:ser>
          <c:idx val="4"/>
          <c:order val="0"/>
          <c:tx>
            <c:strRef>
              <c:f>'Post Graphs'!$A$5</c:f>
              <c:strCache>
                <c:ptCount val="1"/>
                <c:pt idx="0">
                  <c:v>median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6"/>
            <c:spPr>
              <a:pattFill prst="pct30">
                <a:fgClr>
                  <a:schemeClr val="accent6">
                    <a:lumMod val="50000"/>
                  </a:schemeClr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  <a:prstDash val="solid"/>
              </a:ln>
            </c:spPr>
          </c:marker>
          <c:cat>
            <c:strRef>
              <c:f>'Post Graphs'!$B$4:$K$4</c:f>
              <c:strCache>
                <c:ptCount val="10"/>
                <c:pt idx="0">
                  <c:v>TKN-in</c:v>
                </c:pt>
                <c:pt idx="1">
                  <c:v>TKN-out</c:v>
                </c:pt>
                <c:pt idx="2">
                  <c:v>NOx-in</c:v>
                </c:pt>
                <c:pt idx="3">
                  <c:v>NOx-out</c:v>
                </c:pt>
                <c:pt idx="4">
                  <c:v>NH3-in</c:v>
                </c:pt>
                <c:pt idx="5">
                  <c:v>NH3-out</c:v>
                </c:pt>
                <c:pt idx="6">
                  <c:v>TP-in</c:v>
                </c:pt>
                <c:pt idx="7">
                  <c:v>TP-out</c:v>
                </c:pt>
                <c:pt idx="8">
                  <c:v>OP-in</c:v>
                </c:pt>
                <c:pt idx="9">
                  <c:v>OP-out</c:v>
                </c:pt>
              </c:strCache>
            </c:strRef>
          </c:cat>
          <c:val>
            <c:numRef>
              <c:f>'Post Graphs'!$B$5:$K$5</c:f>
              <c:numCache>
                <c:formatCode>0.000</c:formatCode>
                <c:ptCount val="10"/>
                <c:pt idx="0">
                  <c:v>0.74101499999999998</c:v>
                </c:pt>
                <c:pt idx="1">
                  <c:v>0.32688499999999998</c:v>
                </c:pt>
                <c:pt idx="2">
                  <c:v>0.32145000000000001</c:v>
                </c:pt>
                <c:pt idx="3">
                  <c:v>0.32565</c:v>
                </c:pt>
                <c:pt idx="4">
                  <c:v>5.9984999999999997E-2</c:v>
                </c:pt>
                <c:pt idx="5">
                  <c:v>3.3840000000000002E-2</c:v>
                </c:pt>
                <c:pt idx="6">
                  <c:v>0.15225499999999997</c:v>
                </c:pt>
                <c:pt idx="7">
                  <c:v>7.4195000000000011E-2</c:v>
                </c:pt>
                <c:pt idx="8">
                  <c:v>4.2194999999999996E-2</c:v>
                </c:pt>
                <c:pt idx="9">
                  <c:v>3.9385000000000003E-2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232-48FE-BFAC-0B6252DD3D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5009680"/>
        <c:axId val="246111888"/>
      </c:lineChart>
      <c:catAx>
        <c:axId val="245008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45009120"/>
        <c:crosses val="autoZero"/>
        <c:auto val="0"/>
        <c:lblAlgn val="ctr"/>
        <c:lblOffset val="100"/>
        <c:tickLblSkip val="1"/>
        <c:noMultiLvlLbl val="0"/>
      </c:catAx>
      <c:valAx>
        <c:axId val="245009120"/>
        <c:scaling>
          <c:orientation val="minMax"/>
        </c:scaling>
        <c:delete val="1"/>
        <c:axPos val="r"/>
        <c:numFmt formatCode="0.000" sourceLinked="1"/>
        <c:majorTickMark val="out"/>
        <c:minorTickMark val="none"/>
        <c:tickLblPos val="nextTo"/>
        <c:crossAx val="245008560"/>
        <c:crosses val="max"/>
        <c:crossBetween val="between"/>
      </c:valAx>
      <c:catAx>
        <c:axId val="245009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46111888"/>
        <c:crosses val="autoZero"/>
        <c:auto val="0"/>
        <c:lblAlgn val="ctr"/>
        <c:lblOffset val="100"/>
        <c:noMultiLvlLbl val="0"/>
      </c:catAx>
      <c:valAx>
        <c:axId val="246111888"/>
        <c:scaling>
          <c:orientation val="minMax"/>
          <c:max val="2.25"/>
          <c:min val="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400"/>
                  <a:t>Concentration (mg/L)</a:t>
                </a:r>
              </a:p>
            </c:rich>
          </c:tx>
          <c:layout>
            <c:manualLayout>
              <c:xMode val="edge"/>
              <c:yMode val="edge"/>
              <c:x val="1.8158964306676854E-2"/>
              <c:y val="0.23854353732099276"/>
            </c:manualLayout>
          </c:layout>
          <c:overlay val="0"/>
          <c:spPr>
            <a:noFill/>
            <a:ln w="25400">
              <a:noFill/>
            </a:ln>
          </c:spPr>
        </c:title>
        <c:numFmt formatCode="0.0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45009680"/>
        <c:crosses val="autoZero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959667572461248"/>
          <c:y val="8.6617140343027726E-2"/>
          <c:w val="0.83523772703968346"/>
          <c:h val="0.76380569211578986"/>
        </c:manualLayout>
      </c:layout>
      <c:lineChart>
        <c:grouping val="standard"/>
        <c:varyColors val="0"/>
        <c:ser>
          <c:idx val="0"/>
          <c:order val="1"/>
          <c:tx>
            <c:strRef>
              <c:f>'Post Graphs'!$A$6</c:f>
              <c:strCache>
                <c:ptCount val="1"/>
                <c:pt idx="0">
                  <c:v>q1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'Post Graphs'!$B$4:$K$4</c:f>
              <c:strCache>
                <c:ptCount val="10"/>
                <c:pt idx="0">
                  <c:v>TKN-in</c:v>
                </c:pt>
                <c:pt idx="1">
                  <c:v>TKN-out</c:v>
                </c:pt>
                <c:pt idx="2">
                  <c:v>NOx-in</c:v>
                </c:pt>
                <c:pt idx="3">
                  <c:v>NOx-out</c:v>
                </c:pt>
                <c:pt idx="4">
                  <c:v>NH3-in</c:v>
                </c:pt>
                <c:pt idx="5">
                  <c:v>NH3-out</c:v>
                </c:pt>
                <c:pt idx="6">
                  <c:v>TP-in</c:v>
                </c:pt>
                <c:pt idx="7">
                  <c:v>TP-out</c:v>
                </c:pt>
                <c:pt idx="8">
                  <c:v>OP-in</c:v>
                </c:pt>
                <c:pt idx="9">
                  <c:v>OP-out</c:v>
                </c:pt>
              </c:strCache>
            </c:strRef>
          </c:cat>
          <c:val>
            <c:numRef>
              <c:f>'Post Graphs'!$B$6:$K$6</c:f>
              <c:numCache>
                <c:formatCode>0.000</c:formatCode>
                <c:ptCount val="10"/>
                <c:pt idx="0">
                  <c:v>0.62007999999999996</c:v>
                </c:pt>
                <c:pt idx="1">
                  <c:v>0.24243999999999999</c:v>
                </c:pt>
                <c:pt idx="2">
                  <c:v>0.20754500000000001</c:v>
                </c:pt>
                <c:pt idx="3">
                  <c:v>0.196495</c:v>
                </c:pt>
                <c:pt idx="4">
                  <c:v>2.955E-2</c:v>
                </c:pt>
                <c:pt idx="5">
                  <c:v>2.09575E-2</c:v>
                </c:pt>
                <c:pt idx="6">
                  <c:v>0.10768999999999999</c:v>
                </c:pt>
                <c:pt idx="7">
                  <c:v>6.3712500000000005E-2</c:v>
                </c:pt>
                <c:pt idx="8">
                  <c:v>2.5072500000000001E-2</c:v>
                </c:pt>
                <c:pt idx="9">
                  <c:v>2.66675E-2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ABB-4F04-82FD-A1929C45D79B}"/>
            </c:ext>
          </c:extLst>
        </c:ser>
        <c:ser>
          <c:idx val="1"/>
          <c:order val="2"/>
          <c:tx>
            <c:strRef>
              <c:f>'Post Graphs'!$A$7</c:f>
              <c:strCache>
                <c:ptCount val="1"/>
                <c:pt idx="0">
                  <c:v>min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'Post Graphs'!$B$4:$K$4</c:f>
              <c:strCache>
                <c:ptCount val="10"/>
                <c:pt idx="0">
                  <c:v>TKN-in</c:v>
                </c:pt>
                <c:pt idx="1">
                  <c:v>TKN-out</c:v>
                </c:pt>
                <c:pt idx="2">
                  <c:v>NOx-in</c:v>
                </c:pt>
                <c:pt idx="3">
                  <c:v>NOx-out</c:v>
                </c:pt>
                <c:pt idx="4">
                  <c:v>NH3-in</c:v>
                </c:pt>
                <c:pt idx="5">
                  <c:v>NH3-out</c:v>
                </c:pt>
                <c:pt idx="6">
                  <c:v>TP-in</c:v>
                </c:pt>
                <c:pt idx="7">
                  <c:v>TP-out</c:v>
                </c:pt>
                <c:pt idx="8">
                  <c:v>OP-in</c:v>
                </c:pt>
                <c:pt idx="9">
                  <c:v>OP-out</c:v>
                </c:pt>
              </c:strCache>
            </c:strRef>
          </c:cat>
          <c:val>
            <c:numRef>
              <c:f>'Post Graphs'!$B$7:$K$7</c:f>
              <c:numCache>
                <c:formatCode>0.000</c:formatCode>
                <c:ptCount val="10"/>
                <c:pt idx="0">
                  <c:v>0.50129000000000001</c:v>
                </c:pt>
                <c:pt idx="1">
                  <c:v>0.19191999999999998</c:v>
                </c:pt>
                <c:pt idx="2">
                  <c:v>9.4319999999999987E-2</c:v>
                </c:pt>
                <c:pt idx="3">
                  <c:v>0.16896</c:v>
                </c:pt>
                <c:pt idx="4">
                  <c:v>2.5139999999999999E-2</c:v>
                </c:pt>
                <c:pt idx="5">
                  <c:v>1.396E-2</c:v>
                </c:pt>
                <c:pt idx="6">
                  <c:v>7.8200000000000006E-2</c:v>
                </c:pt>
                <c:pt idx="7">
                  <c:v>4.811E-2</c:v>
                </c:pt>
                <c:pt idx="8">
                  <c:v>1.6649999999999998E-2</c:v>
                </c:pt>
                <c:pt idx="9">
                  <c:v>1.7350000000000001E-2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ABB-4F04-82FD-A1929C45D79B}"/>
            </c:ext>
          </c:extLst>
        </c:ser>
        <c:ser>
          <c:idx val="2"/>
          <c:order val="3"/>
          <c:tx>
            <c:strRef>
              <c:f>'Post Graphs'!$A$8</c:f>
              <c:strCache>
                <c:ptCount val="1"/>
                <c:pt idx="0">
                  <c:v>max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'Post Graphs'!$B$4:$K$4</c:f>
              <c:strCache>
                <c:ptCount val="10"/>
                <c:pt idx="0">
                  <c:v>TKN-in</c:v>
                </c:pt>
                <c:pt idx="1">
                  <c:v>TKN-out</c:v>
                </c:pt>
                <c:pt idx="2">
                  <c:v>NOx-in</c:v>
                </c:pt>
                <c:pt idx="3">
                  <c:v>NOx-out</c:v>
                </c:pt>
                <c:pt idx="4">
                  <c:v>NH3-in</c:v>
                </c:pt>
                <c:pt idx="5">
                  <c:v>NH3-out</c:v>
                </c:pt>
                <c:pt idx="6">
                  <c:v>TP-in</c:v>
                </c:pt>
                <c:pt idx="7">
                  <c:v>TP-out</c:v>
                </c:pt>
                <c:pt idx="8">
                  <c:v>OP-in</c:v>
                </c:pt>
                <c:pt idx="9">
                  <c:v>OP-out</c:v>
                </c:pt>
              </c:strCache>
            </c:strRef>
          </c:cat>
          <c:val>
            <c:numRef>
              <c:f>'Post Graphs'!$B$8:$K$8</c:f>
              <c:numCache>
                <c:formatCode>0.000</c:formatCode>
                <c:ptCount val="10"/>
                <c:pt idx="0">
                  <c:v>2.1715100000000001</c:v>
                </c:pt>
                <c:pt idx="1">
                  <c:v>1.04043</c:v>
                </c:pt>
                <c:pt idx="2">
                  <c:v>0.65783999999999998</c:v>
                </c:pt>
                <c:pt idx="3">
                  <c:v>1.7969000000000002</c:v>
                </c:pt>
                <c:pt idx="4">
                  <c:v>0.17554</c:v>
                </c:pt>
                <c:pt idx="5">
                  <c:v>0.19756000000000001</c:v>
                </c:pt>
                <c:pt idx="6">
                  <c:v>0.25229000000000001</c:v>
                </c:pt>
                <c:pt idx="7">
                  <c:v>0.24642</c:v>
                </c:pt>
                <c:pt idx="8">
                  <c:v>0.10873999999999999</c:v>
                </c:pt>
                <c:pt idx="9">
                  <c:v>0.13539999999999999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ABB-4F04-82FD-A1929C45D79B}"/>
            </c:ext>
          </c:extLst>
        </c:ser>
        <c:ser>
          <c:idx val="3"/>
          <c:order val="4"/>
          <c:tx>
            <c:strRef>
              <c:f>'Post Graphs'!$A$9</c:f>
              <c:strCache>
                <c:ptCount val="1"/>
                <c:pt idx="0">
                  <c:v>q3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'Post Graphs'!$B$4:$K$4</c:f>
              <c:strCache>
                <c:ptCount val="10"/>
                <c:pt idx="0">
                  <c:v>TKN-in</c:v>
                </c:pt>
                <c:pt idx="1">
                  <c:v>TKN-out</c:v>
                </c:pt>
                <c:pt idx="2">
                  <c:v>NOx-in</c:v>
                </c:pt>
                <c:pt idx="3">
                  <c:v>NOx-out</c:v>
                </c:pt>
                <c:pt idx="4">
                  <c:v>NH3-in</c:v>
                </c:pt>
                <c:pt idx="5">
                  <c:v>NH3-out</c:v>
                </c:pt>
                <c:pt idx="6">
                  <c:v>TP-in</c:v>
                </c:pt>
                <c:pt idx="7">
                  <c:v>TP-out</c:v>
                </c:pt>
                <c:pt idx="8">
                  <c:v>OP-in</c:v>
                </c:pt>
                <c:pt idx="9">
                  <c:v>OP-out</c:v>
                </c:pt>
              </c:strCache>
            </c:strRef>
          </c:cat>
          <c:val>
            <c:numRef>
              <c:f>'Post Graphs'!$B$9:$K$9</c:f>
              <c:numCache>
                <c:formatCode>0.000</c:formatCode>
                <c:ptCount val="10"/>
                <c:pt idx="0">
                  <c:v>1.1959824999999999</c:v>
                </c:pt>
                <c:pt idx="1">
                  <c:v>0.63293250000000001</c:v>
                </c:pt>
                <c:pt idx="2">
                  <c:v>0.41291</c:v>
                </c:pt>
                <c:pt idx="3">
                  <c:v>0.75054500000000002</c:v>
                </c:pt>
                <c:pt idx="4">
                  <c:v>0.11209000000000001</c:v>
                </c:pt>
                <c:pt idx="5">
                  <c:v>0.15420249999999999</c:v>
                </c:pt>
                <c:pt idx="6">
                  <c:v>0.20231500000000002</c:v>
                </c:pt>
                <c:pt idx="7">
                  <c:v>9.7157499999999994E-2</c:v>
                </c:pt>
                <c:pt idx="8">
                  <c:v>6.2492500000000006E-2</c:v>
                </c:pt>
                <c:pt idx="9">
                  <c:v>8.6972500000000008E-2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ABB-4F04-82FD-A1929C45D7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3175">
              <a:solidFill>
                <a:srgbClr val="000000"/>
              </a:solidFill>
              <a:prstDash val="solid"/>
            </a:ln>
          </c:spPr>
        </c:hiLowLines>
        <c:upDownBars>
          <c:gapWidth val="100"/>
          <c:upBars>
            <c:spPr>
              <a:solidFill>
                <a:srgbClr val="FFFFFF"/>
              </a:solidFill>
              <a:ln w="3175">
                <a:solidFill>
                  <a:srgbClr val="000000"/>
                </a:solidFill>
                <a:prstDash val="solid"/>
              </a:ln>
            </c:spPr>
          </c:upBars>
          <c:downBars>
            <c:spPr>
              <a:solidFill>
                <a:srgbClr val="000000"/>
              </a:solidFill>
              <a:ln w="3175">
                <a:solidFill>
                  <a:srgbClr val="000000"/>
                </a:solidFill>
                <a:prstDash val="solid"/>
              </a:ln>
            </c:spPr>
          </c:downBars>
        </c:upDownBars>
        <c:marker val="1"/>
        <c:smooth val="0"/>
        <c:axId val="245008560"/>
        <c:axId val="245009120"/>
      </c:lineChart>
      <c:lineChart>
        <c:grouping val="standard"/>
        <c:varyColors val="0"/>
        <c:ser>
          <c:idx val="4"/>
          <c:order val="0"/>
          <c:tx>
            <c:strRef>
              <c:f>'Post Graphs'!$A$5</c:f>
              <c:strCache>
                <c:ptCount val="1"/>
                <c:pt idx="0">
                  <c:v>median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6"/>
            <c:spPr>
              <a:pattFill prst="pct30">
                <a:fgClr>
                  <a:schemeClr val="accent6">
                    <a:lumMod val="50000"/>
                  </a:schemeClr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  <a:prstDash val="solid"/>
              </a:ln>
            </c:spPr>
          </c:marker>
          <c:cat>
            <c:strRef>
              <c:f>'Post Graphs'!$B$4:$K$4</c:f>
              <c:strCache>
                <c:ptCount val="10"/>
                <c:pt idx="0">
                  <c:v>TKN-in</c:v>
                </c:pt>
                <c:pt idx="1">
                  <c:v>TKN-out</c:v>
                </c:pt>
                <c:pt idx="2">
                  <c:v>NOx-in</c:v>
                </c:pt>
                <c:pt idx="3">
                  <c:v>NOx-out</c:v>
                </c:pt>
                <c:pt idx="4">
                  <c:v>NH3-in</c:v>
                </c:pt>
                <c:pt idx="5">
                  <c:v>NH3-out</c:v>
                </c:pt>
                <c:pt idx="6">
                  <c:v>TP-in</c:v>
                </c:pt>
                <c:pt idx="7">
                  <c:v>TP-out</c:v>
                </c:pt>
                <c:pt idx="8">
                  <c:v>OP-in</c:v>
                </c:pt>
                <c:pt idx="9">
                  <c:v>OP-out</c:v>
                </c:pt>
              </c:strCache>
            </c:strRef>
          </c:cat>
          <c:val>
            <c:numRef>
              <c:f>'Post Graphs'!$B$5:$K$5</c:f>
              <c:numCache>
                <c:formatCode>0.000</c:formatCode>
                <c:ptCount val="10"/>
                <c:pt idx="0">
                  <c:v>0.74101499999999998</c:v>
                </c:pt>
                <c:pt idx="1">
                  <c:v>0.32688499999999998</c:v>
                </c:pt>
                <c:pt idx="2">
                  <c:v>0.32145000000000001</c:v>
                </c:pt>
                <c:pt idx="3">
                  <c:v>0.32565</c:v>
                </c:pt>
                <c:pt idx="4">
                  <c:v>5.9984999999999997E-2</c:v>
                </c:pt>
                <c:pt idx="5">
                  <c:v>3.3840000000000002E-2</c:v>
                </c:pt>
                <c:pt idx="6">
                  <c:v>0.15225499999999997</c:v>
                </c:pt>
                <c:pt idx="7">
                  <c:v>7.4195000000000011E-2</c:v>
                </c:pt>
                <c:pt idx="8">
                  <c:v>4.2194999999999996E-2</c:v>
                </c:pt>
                <c:pt idx="9">
                  <c:v>3.9385000000000003E-2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ABB-4F04-82FD-A1929C45D7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5009680"/>
        <c:axId val="246111888"/>
      </c:lineChart>
      <c:catAx>
        <c:axId val="245008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45009120"/>
        <c:crosses val="autoZero"/>
        <c:auto val="0"/>
        <c:lblAlgn val="ctr"/>
        <c:lblOffset val="100"/>
        <c:tickLblSkip val="1"/>
        <c:noMultiLvlLbl val="0"/>
      </c:catAx>
      <c:valAx>
        <c:axId val="245009120"/>
        <c:scaling>
          <c:orientation val="minMax"/>
        </c:scaling>
        <c:delete val="1"/>
        <c:axPos val="r"/>
        <c:numFmt formatCode="0.000" sourceLinked="1"/>
        <c:majorTickMark val="out"/>
        <c:minorTickMark val="none"/>
        <c:tickLblPos val="nextTo"/>
        <c:crossAx val="245008560"/>
        <c:crosses val="max"/>
        <c:crossBetween val="between"/>
      </c:valAx>
      <c:catAx>
        <c:axId val="245009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46111888"/>
        <c:crosses val="autoZero"/>
        <c:auto val="0"/>
        <c:lblAlgn val="ctr"/>
        <c:lblOffset val="100"/>
        <c:noMultiLvlLbl val="0"/>
      </c:catAx>
      <c:valAx>
        <c:axId val="246111888"/>
        <c:scaling>
          <c:orientation val="minMax"/>
          <c:max val="2.25"/>
          <c:min val="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Concentration (mg/L)</a:t>
                </a:r>
              </a:p>
            </c:rich>
          </c:tx>
          <c:layout>
            <c:manualLayout>
              <c:xMode val="edge"/>
              <c:yMode val="edge"/>
              <c:x val="9.9903052658958024E-4"/>
              <c:y val="0.24761369114574963"/>
            </c:manualLayout>
          </c:layout>
          <c:overlay val="0"/>
          <c:spPr>
            <a:noFill/>
            <a:ln w="25400">
              <a:noFill/>
            </a:ln>
          </c:spPr>
        </c:title>
        <c:numFmt formatCode="0.0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45009680"/>
        <c:crosses val="autoZero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959667572461248"/>
          <c:y val="8.6617140343027726E-2"/>
          <c:w val="0.83523772703968346"/>
          <c:h val="0.76380569211578986"/>
        </c:manualLayout>
      </c:layout>
      <c:lineChart>
        <c:grouping val="standard"/>
        <c:varyColors val="0"/>
        <c:ser>
          <c:idx val="0"/>
          <c:order val="1"/>
          <c:tx>
            <c:strRef>
              <c:f>'Pre Graphs'!$A$6</c:f>
              <c:strCache>
                <c:ptCount val="1"/>
                <c:pt idx="0">
                  <c:v>q1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'Pre Graphs'!$B$4:$K$4</c:f>
              <c:strCache>
                <c:ptCount val="10"/>
                <c:pt idx="0">
                  <c:v>TKN-in</c:v>
                </c:pt>
                <c:pt idx="1">
                  <c:v>TKN-out</c:v>
                </c:pt>
                <c:pt idx="2">
                  <c:v>NOx-in</c:v>
                </c:pt>
                <c:pt idx="3">
                  <c:v>NOx-out</c:v>
                </c:pt>
                <c:pt idx="4">
                  <c:v>NH3-in</c:v>
                </c:pt>
                <c:pt idx="5">
                  <c:v>NH3-out</c:v>
                </c:pt>
                <c:pt idx="6">
                  <c:v>TP-in</c:v>
                </c:pt>
                <c:pt idx="7">
                  <c:v>TP-out</c:v>
                </c:pt>
                <c:pt idx="8">
                  <c:v>OP-in</c:v>
                </c:pt>
                <c:pt idx="9">
                  <c:v>OP-out</c:v>
                </c:pt>
              </c:strCache>
            </c:strRef>
          </c:cat>
          <c:val>
            <c:numRef>
              <c:f>'Pre Graphs'!$B$6:$K$6</c:f>
              <c:numCache>
                <c:formatCode>0.000</c:formatCode>
                <c:ptCount val="10"/>
                <c:pt idx="0">
                  <c:v>0.41613499999999998</c:v>
                </c:pt>
                <c:pt idx="1">
                  <c:v>0.18783</c:v>
                </c:pt>
                <c:pt idx="2">
                  <c:v>5.8234999999999995E-2</c:v>
                </c:pt>
                <c:pt idx="3">
                  <c:v>9.0799999999999992E-2</c:v>
                </c:pt>
                <c:pt idx="4">
                  <c:v>1.729E-2</c:v>
                </c:pt>
                <c:pt idx="5">
                  <c:v>1.7434999999999999E-2</c:v>
                </c:pt>
                <c:pt idx="6">
                  <c:v>0.105805</c:v>
                </c:pt>
                <c:pt idx="7">
                  <c:v>8.9959999999999998E-2</c:v>
                </c:pt>
                <c:pt idx="8">
                  <c:v>2.0615000000000001E-2</c:v>
                </c:pt>
                <c:pt idx="9">
                  <c:v>3.5324999999999995E-2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EDD-4477-827B-FBFBA30481AD}"/>
            </c:ext>
          </c:extLst>
        </c:ser>
        <c:ser>
          <c:idx val="1"/>
          <c:order val="2"/>
          <c:tx>
            <c:strRef>
              <c:f>'Pre Graphs'!$A$7</c:f>
              <c:strCache>
                <c:ptCount val="1"/>
                <c:pt idx="0">
                  <c:v>min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'Pre Graphs'!$B$4:$K$4</c:f>
              <c:strCache>
                <c:ptCount val="10"/>
                <c:pt idx="0">
                  <c:v>TKN-in</c:v>
                </c:pt>
                <c:pt idx="1">
                  <c:v>TKN-out</c:v>
                </c:pt>
                <c:pt idx="2">
                  <c:v>NOx-in</c:v>
                </c:pt>
                <c:pt idx="3">
                  <c:v>NOx-out</c:v>
                </c:pt>
                <c:pt idx="4">
                  <c:v>NH3-in</c:v>
                </c:pt>
                <c:pt idx="5">
                  <c:v>NH3-out</c:v>
                </c:pt>
                <c:pt idx="6">
                  <c:v>TP-in</c:v>
                </c:pt>
                <c:pt idx="7">
                  <c:v>TP-out</c:v>
                </c:pt>
                <c:pt idx="8">
                  <c:v>OP-in</c:v>
                </c:pt>
                <c:pt idx="9">
                  <c:v>OP-out</c:v>
                </c:pt>
              </c:strCache>
            </c:strRef>
          </c:cat>
          <c:val>
            <c:numRef>
              <c:f>'Pre Graphs'!$B$7:$K$7</c:f>
              <c:numCache>
                <c:formatCode>0.000</c:formatCode>
                <c:ptCount val="10"/>
                <c:pt idx="0">
                  <c:v>0.37360000000000004</c:v>
                </c:pt>
                <c:pt idx="1">
                  <c:v>0.16334000000000001</c:v>
                </c:pt>
                <c:pt idx="2">
                  <c:v>1.2930000000000001E-2</c:v>
                </c:pt>
                <c:pt idx="3">
                  <c:v>6.2799999999999995E-2</c:v>
                </c:pt>
                <c:pt idx="4">
                  <c:v>1.226E-2</c:v>
                </c:pt>
                <c:pt idx="5">
                  <c:v>1.4999999999999999E-2</c:v>
                </c:pt>
                <c:pt idx="6">
                  <c:v>9.0510000000000007E-2</c:v>
                </c:pt>
                <c:pt idx="7">
                  <c:v>6.8000000000000005E-2</c:v>
                </c:pt>
                <c:pt idx="8">
                  <c:v>8.0000000000000002E-3</c:v>
                </c:pt>
                <c:pt idx="9">
                  <c:v>2.4E-2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EDD-4477-827B-FBFBA30481AD}"/>
            </c:ext>
          </c:extLst>
        </c:ser>
        <c:ser>
          <c:idx val="2"/>
          <c:order val="3"/>
          <c:tx>
            <c:strRef>
              <c:f>'Pre Graphs'!$A$8</c:f>
              <c:strCache>
                <c:ptCount val="1"/>
                <c:pt idx="0">
                  <c:v>max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'Pre Graphs'!$B$4:$K$4</c:f>
              <c:strCache>
                <c:ptCount val="10"/>
                <c:pt idx="0">
                  <c:v>TKN-in</c:v>
                </c:pt>
                <c:pt idx="1">
                  <c:v>TKN-out</c:v>
                </c:pt>
                <c:pt idx="2">
                  <c:v>NOx-in</c:v>
                </c:pt>
                <c:pt idx="3">
                  <c:v>NOx-out</c:v>
                </c:pt>
                <c:pt idx="4">
                  <c:v>NH3-in</c:v>
                </c:pt>
                <c:pt idx="5">
                  <c:v>NH3-out</c:v>
                </c:pt>
                <c:pt idx="6">
                  <c:v>TP-in</c:v>
                </c:pt>
                <c:pt idx="7">
                  <c:v>TP-out</c:v>
                </c:pt>
                <c:pt idx="8">
                  <c:v>OP-in</c:v>
                </c:pt>
                <c:pt idx="9">
                  <c:v>OP-out</c:v>
                </c:pt>
              </c:strCache>
            </c:strRef>
          </c:cat>
          <c:val>
            <c:numRef>
              <c:f>'Pre Graphs'!$B$8:$K$8</c:f>
              <c:numCache>
                <c:formatCode>0.000</c:formatCode>
                <c:ptCount val="10"/>
                <c:pt idx="0">
                  <c:v>0.96672000000000002</c:v>
                </c:pt>
                <c:pt idx="1">
                  <c:v>0.2823</c:v>
                </c:pt>
                <c:pt idx="2">
                  <c:v>0.28100000000000003</c:v>
                </c:pt>
                <c:pt idx="3">
                  <c:v>0.32273000000000002</c:v>
                </c:pt>
                <c:pt idx="4">
                  <c:v>0.15447999999999998</c:v>
                </c:pt>
                <c:pt idx="5">
                  <c:v>5.2080000000000001E-2</c:v>
                </c:pt>
                <c:pt idx="6">
                  <c:v>0.17993999999999999</c:v>
                </c:pt>
                <c:pt idx="7">
                  <c:v>0.22237999999999999</c:v>
                </c:pt>
                <c:pt idx="8">
                  <c:v>8.5430000000000006E-2</c:v>
                </c:pt>
                <c:pt idx="9">
                  <c:v>5.8819999999999997E-2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EDD-4477-827B-FBFBA30481AD}"/>
            </c:ext>
          </c:extLst>
        </c:ser>
        <c:ser>
          <c:idx val="3"/>
          <c:order val="4"/>
          <c:tx>
            <c:strRef>
              <c:f>'Pre Graphs'!$A$9</c:f>
              <c:strCache>
                <c:ptCount val="1"/>
                <c:pt idx="0">
                  <c:v>q3</c:v>
                </c:pt>
              </c:strCache>
            </c:strRef>
          </c:tx>
          <c:spPr>
            <a:ln w="28575">
              <a:noFill/>
            </a:ln>
          </c:spPr>
          <c:marker>
            <c:symbol val="none"/>
          </c:marker>
          <c:cat>
            <c:strRef>
              <c:f>'Pre Graphs'!$B$4:$K$4</c:f>
              <c:strCache>
                <c:ptCount val="10"/>
                <c:pt idx="0">
                  <c:v>TKN-in</c:v>
                </c:pt>
                <c:pt idx="1">
                  <c:v>TKN-out</c:v>
                </c:pt>
                <c:pt idx="2">
                  <c:v>NOx-in</c:v>
                </c:pt>
                <c:pt idx="3">
                  <c:v>NOx-out</c:v>
                </c:pt>
                <c:pt idx="4">
                  <c:v>NH3-in</c:v>
                </c:pt>
                <c:pt idx="5">
                  <c:v>NH3-out</c:v>
                </c:pt>
                <c:pt idx="6">
                  <c:v>TP-in</c:v>
                </c:pt>
                <c:pt idx="7">
                  <c:v>TP-out</c:v>
                </c:pt>
                <c:pt idx="8">
                  <c:v>OP-in</c:v>
                </c:pt>
                <c:pt idx="9">
                  <c:v>OP-out</c:v>
                </c:pt>
              </c:strCache>
            </c:strRef>
          </c:cat>
          <c:val>
            <c:numRef>
              <c:f>'Pre Graphs'!$B$9:$K$9</c:f>
              <c:numCache>
                <c:formatCode>0.000</c:formatCode>
                <c:ptCount val="10"/>
                <c:pt idx="0">
                  <c:v>0.70662999999999998</c:v>
                </c:pt>
                <c:pt idx="1">
                  <c:v>0.25537500000000002</c:v>
                </c:pt>
                <c:pt idx="2">
                  <c:v>0.249755</c:v>
                </c:pt>
                <c:pt idx="3">
                  <c:v>0.24188000000000001</c:v>
                </c:pt>
                <c:pt idx="4">
                  <c:v>8.0820000000000003E-2</c:v>
                </c:pt>
                <c:pt idx="5">
                  <c:v>3.9660000000000001E-2</c:v>
                </c:pt>
                <c:pt idx="6">
                  <c:v>0.16753499999999999</c:v>
                </c:pt>
                <c:pt idx="7">
                  <c:v>0.16636000000000001</c:v>
                </c:pt>
                <c:pt idx="8">
                  <c:v>5.1740000000000001E-2</c:v>
                </c:pt>
                <c:pt idx="9">
                  <c:v>5.3135000000000002E-2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EDD-4477-827B-FBFBA30481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3175">
              <a:solidFill>
                <a:srgbClr val="000000"/>
              </a:solidFill>
              <a:prstDash val="solid"/>
            </a:ln>
          </c:spPr>
        </c:hiLowLines>
        <c:upDownBars>
          <c:gapWidth val="100"/>
          <c:upBars>
            <c:spPr>
              <a:solidFill>
                <a:srgbClr val="FFFFFF"/>
              </a:solidFill>
              <a:ln w="3175">
                <a:solidFill>
                  <a:srgbClr val="000000"/>
                </a:solidFill>
                <a:prstDash val="solid"/>
              </a:ln>
            </c:spPr>
          </c:upBars>
          <c:downBars>
            <c:spPr>
              <a:solidFill>
                <a:srgbClr val="000000"/>
              </a:solidFill>
              <a:ln w="3175">
                <a:solidFill>
                  <a:srgbClr val="000000"/>
                </a:solidFill>
                <a:prstDash val="solid"/>
              </a:ln>
            </c:spPr>
          </c:downBars>
        </c:upDownBars>
        <c:marker val="1"/>
        <c:smooth val="0"/>
        <c:axId val="245008560"/>
        <c:axId val="245009120"/>
      </c:lineChart>
      <c:lineChart>
        <c:grouping val="standard"/>
        <c:varyColors val="0"/>
        <c:ser>
          <c:idx val="4"/>
          <c:order val="0"/>
          <c:tx>
            <c:strRef>
              <c:f>'Pre Graphs'!$A$5</c:f>
              <c:strCache>
                <c:ptCount val="1"/>
                <c:pt idx="0">
                  <c:v>median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6"/>
            <c:spPr>
              <a:pattFill prst="pct30">
                <a:fgClr>
                  <a:schemeClr val="accent6">
                    <a:lumMod val="50000"/>
                  </a:schemeClr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  <a:prstDash val="solid"/>
              </a:ln>
            </c:spPr>
          </c:marker>
          <c:cat>
            <c:strRef>
              <c:f>'Pre Graphs'!$B$4:$K$4</c:f>
              <c:strCache>
                <c:ptCount val="10"/>
                <c:pt idx="0">
                  <c:v>TKN-in</c:v>
                </c:pt>
                <c:pt idx="1">
                  <c:v>TKN-out</c:v>
                </c:pt>
                <c:pt idx="2">
                  <c:v>NOx-in</c:v>
                </c:pt>
                <c:pt idx="3">
                  <c:v>NOx-out</c:v>
                </c:pt>
                <c:pt idx="4">
                  <c:v>NH3-in</c:v>
                </c:pt>
                <c:pt idx="5">
                  <c:v>NH3-out</c:v>
                </c:pt>
                <c:pt idx="6">
                  <c:v>TP-in</c:v>
                </c:pt>
                <c:pt idx="7">
                  <c:v>TP-out</c:v>
                </c:pt>
                <c:pt idx="8">
                  <c:v>OP-in</c:v>
                </c:pt>
                <c:pt idx="9">
                  <c:v>OP-out</c:v>
                </c:pt>
              </c:strCache>
            </c:strRef>
          </c:cat>
          <c:val>
            <c:numRef>
              <c:f>'Pre Graphs'!$B$5:$K$5</c:f>
              <c:numCache>
                <c:formatCode>0.000</c:formatCode>
                <c:ptCount val="10"/>
                <c:pt idx="0">
                  <c:v>0.61378999999999995</c:v>
                </c:pt>
                <c:pt idx="1">
                  <c:v>0.22294</c:v>
                </c:pt>
                <c:pt idx="2">
                  <c:v>0.15102000000000002</c:v>
                </c:pt>
                <c:pt idx="3">
                  <c:v>0.15687999999999999</c:v>
                </c:pt>
                <c:pt idx="4">
                  <c:v>3.3770000000000001E-2</c:v>
                </c:pt>
                <c:pt idx="5">
                  <c:v>2.69E-2</c:v>
                </c:pt>
                <c:pt idx="6">
                  <c:v>0.14016999999999999</c:v>
                </c:pt>
                <c:pt idx="7">
                  <c:v>0.13557</c:v>
                </c:pt>
                <c:pt idx="8">
                  <c:v>3.9870000000000003E-2</c:v>
                </c:pt>
                <c:pt idx="9">
                  <c:v>4.4569999999999999E-2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EDD-4477-827B-FBFBA30481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5009680"/>
        <c:axId val="246111888"/>
      </c:lineChart>
      <c:catAx>
        <c:axId val="245008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45009120"/>
        <c:crosses val="autoZero"/>
        <c:auto val="0"/>
        <c:lblAlgn val="ctr"/>
        <c:lblOffset val="100"/>
        <c:tickLblSkip val="1"/>
        <c:noMultiLvlLbl val="0"/>
      </c:catAx>
      <c:valAx>
        <c:axId val="245009120"/>
        <c:scaling>
          <c:orientation val="minMax"/>
        </c:scaling>
        <c:delete val="1"/>
        <c:axPos val="r"/>
        <c:numFmt formatCode="0.000" sourceLinked="1"/>
        <c:majorTickMark val="out"/>
        <c:minorTickMark val="none"/>
        <c:tickLblPos val="nextTo"/>
        <c:crossAx val="245008560"/>
        <c:crosses val="max"/>
        <c:crossBetween val="between"/>
      </c:valAx>
      <c:catAx>
        <c:axId val="245009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46111888"/>
        <c:crosses val="autoZero"/>
        <c:auto val="0"/>
        <c:lblAlgn val="ctr"/>
        <c:lblOffset val="100"/>
        <c:noMultiLvlLbl val="0"/>
      </c:catAx>
      <c:valAx>
        <c:axId val="246111888"/>
        <c:scaling>
          <c:orientation val="minMax"/>
          <c:max val="1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/>
                  <a:t>Concentration (mg/L)</a:t>
                </a:r>
              </a:p>
            </c:rich>
          </c:tx>
          <c:layout>
            <c:manualLayout>
              <c:xMode val="edge"/>
              <c:yMode val="edge"/>
              <c:x val="9.9903052658958198E-4"/>
              <c:y val="0.23854339636116914"/>
            </c:manualLayout>
          </c:layout>
          <c:overlay val="0"/>
          <c:spPr>
            <a:noFill/>
            <a:ln w="25400">
              <a:noFill/>
            </a:ln>
          </c:spPr>
        </c:title>
        <c:numFmt formatCode="0.0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45009680"/>
        <c:crosses val="autoZero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073309356512151"/>
          <c:y val="2.92286625010068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Rainfall to Outflow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'In Total'!$B$9:$B$183</c:f>
              <c:numCache>
                <c:formatCode>General</c:formatCode>
                <c:ptCount val="175"/>
                <c:pt idx="0">
                  <c:v>0.82</c:v>
                </c:pt>
                <c:pt idx="1">
                  <c:v>0.31</c:v>
                </c:pt>
                <c:pt idx="2">
                  <c:v>0.72</c:v>
                </c:pt>
                <c:pt idx="3">
                  <c:v>1.23</c:v>
                </c:pt>
                <c:pt idx="4">
                  <c:v>0.54</c:v>
                </c:pt>
                <c:pt idx="5">
                  <c:v>0.28000000000000003</c:v>
                </c:pt>
                <c:pt idx="6">
                  <c:v>1.22</c:v>
                </c:pt>
                <c:pt idx="7">
                  <c:v>0.73</c:v>
                </c:pt>
                <c:pt idx="8" formatCode="0.00">
                  <c:v>0.4</c:v>
                </c:pt>
                <c:pt idx="9" formatCode="0.00">
                  <c:v>0.9</c:v>
                </c:pt>
                <c:pt idx="10" formatCode="0.00">
                  <c:v>0.3</c:v>
                </c:pt>
                <c:pt idx="11" formatCode="0.00">
                  <c:v>1.31</c:v>
                </c:pt>
                <c:pt idx="12" formatCode="0.00">
                  <c:v>0.44</c:v>
                </c:pt>
                <c:pt idx="13" formatCode="0.00">
                  <c:v>1.0900000000000001</c:v>
                </c:pt>
                <c:pt idx="14" formatCode="0.00">
                  <c:v>0.51</c:v>
                </c:pt>
                <c:pt idx="15" formatCode="0.00">
                  <c:v>0.22</c:v>
                </c:pt>
                <c:pt idx="16" formatCode="0.00">
                  <c:v>0.27</c:v>
                </c:pt>
                <c:pt idx="17" formatCode="0.00">
                  <c:v>1.1599999999999999</c:v>
                </c:pt>
                <c:pt idx="18" formatCode="0.00">
                  <c:v>0.14000000000000001</c:v>
                </c:pt>
                <c:pt idx="19" formatCode="0.00">
                  <c:v>0.83</c:v>
                </c:pt>
                <c:pt idx="20" formatCode="0.00">
                  <c:v>1</c:v>
                </c:pt>
                <c:pt idx="21" formatCode="0.00">
                  <c:v>1.18</c:v>
                </c:pt>
                <c:pt idx="22" formatCode="0.00">
                  <c:v>0.22</c:v>
                </c:pt>
                <c:pt idx="23" formatCode="0.00">
                  <c:v>3.45</c:v>
                </c:pt>
                <c:pt idx="24" formatCode="0.00">
                  <c:v>0.78</c:v>
                </c:pt>
                <c:pt idx="26">
                  <c:v>1.49</c:v>
                </c:pt>
                <c:pt idx="27">
                  <c:v>1.34</c:v>
                </c:pt>
                <c:pt idx="28">
                  <c:v>0.37</c:v>
                </c:pt>
                <c:pt idx="30">
                  <c:v>1.01</c:v>
                </c:pt>
                <c:pt idx="31" formatCode="0.00">
                  <c:v>0.3</c:v>
                </c:pt>
                <c:pt idx="32">
                  <c:v>1.45</c:v>
                </c:pt>
                <c:pt idx="33">
                  <c:v>0.53</c:v>
                </c:pt>
                <c:pt idx="34">
                  <c:v>1.34</c:v>
                </c:pt>
                <c:pt idx="35">
                  <c:v>0.43</c:v>
                </c:pt>
                <c:pt idx="36">
                  <c:v>0.24</c:v>
                </c:pt>
                <c:pt idx="37" formatCode="0.00">
                  <c:v>0.3</c:v>
                </c:pt>
                <c:pt idx="38">
                  <c:v>1.22</c:v>
                </c:pt>
                <c:pt idx="39">
                  <c:v>0.39</c:v>
                </c:pt>
                <c:pt idx="40" formatCode="0.00">
                  <c:v>0.8</c:v>
                </c:pt>
                <c:pt idx="41">
                  <c:v>1.18</c:v>
                </c:pt>
                <c:pt idx="42">
                  <c:v>0.22</c:v>
                </c:pt>
                <c:pt idx="43">
                  <c:v>3.45</c:v>
                </c:pt>
                <c:pt idx="44">
                  <c:v>0.78</c:v>
                </c:pt>
                <c:pt idx="45">
                  <c:v>0.68</c:v>
                </c:pt>
                <c:pt idx="46">
                  <c:v>1.32</c:v>
                </c:pt>
                <c:pt idx="47">
                  <c:v>0.86</c:v>
                </c:pt>
                <c:pt idx="49" formatCode="0.00">
                  <c:v>0.44</c:v>
                </c:pt>
                <c:pt idx="50" formatCode="0.00">
                  <c:v>0.71</c:v>
                </c:pt>
                <c:pt idx="51" formatCode="0.00">
                  <c:v>0.77</c:v>
                </c:pt>
                <c:pt idx="52" formatCode="0.00">
                  <c:v>0.54</c:v>
                </c:pt>
                <c:pt idx="53" formatCode="0.00">
                  <c:v>0.44</c:v>
                </c:pt>
                <c:pt idx="54" formatCode="0.00">
                  <c:v>0.9</c:v>
                </c:pt>
                <c:pt idx="55" formatCode="0.00">
                  <c:v>3.25</c:v>
                </c:pt>
                <c:pt idx="56" formatCode="0.00">
                  <c:v>0.37</c:v>
                </c:pt>
                <c:pt idx="57" formatCode="0.00">
                  <c:v>0.79</c:v>
                </c:pt>
                <c:pt idx="58" formatCode="0.00">
                  <c:v>0.18</c:v>
                </c:pt>
                <c:pt idx="59" formatCode="0.00">
                  <c:v>1.22</c:v>
                </c:pt>
                <c:pt idx="60" formatCode="0.00">
                  <c:v>0.46</c:v>
                </c:pt>
                <c:pt idx="61" formatCode="0.00">
                  <c:v>0.61</c:v>
                </c:pt>
                <c:pt idx="62" formatCode="0.00">
                  <c:v>0.44</c:v>
                </c:pt>
                <c:pt idx="63" formatCode="0.00">
                  <c:v>0.47</c:v>
                </c:pt>
                <c:pt idx="64" formatCode="0.00">
                  <c:v>0.16</c:v>
                </c:pt>
                <c:pt idx="65" formatCode="0.00">
                  <c:v>0.73</c:v>
                </c:pt>
                <c:pt idx="66" formatCode="0.00">
                  <c:v>3.18</c:v>
                </c:pt>
                <c:pt idx="67" formatCode="0.00">
                  <c:v>0.49</c:v>
                </c:pt>
                <c:pt idx="69" formatCode="0.00">
                  <c:v>0.42499999999999999</c:v>
                </c:pt>
                <c:pt idx="70" formatCode="0.00">
                  <c:v>0.59</c:v>
                </c:pt>
                <c:pt idx="71" formatCode="0.00">
                  <c:v>0.79</c:v>
                </c:pt>
                <c:pt idx="72" formatCode="0.00">
                  <c:v>0.38</c:v>
                </c:pt>
                <c:pt idx="73" formatCode="0.00">
                  <c:v>0.4</c:v>
                </c:pt>
                <c:pt idx="74" formatCode="0.00">
                  <c:v>0.98</c:v>
                </c:pt>
                <c:pt idx="75" formatCode="0.00">
                  <c:v>2.88</c:v>
                </c:pt>
                <c:pt idx="76" formatCode="0.00">
                  <c:v>0.46</c:v>
                </c:pt>
                <c:pt idx="77" formatCode="0.00">
                  <c:v>0.85</c:v>
                </c:pt>
                <c:pt idx="78" formatCode="0.00">
                  <c:v>0.25</c:v>
                </c:pt>
                <c:pt idx="79" formatCode="0.00">
                  <c:v>1</c:v>
                </c:pt>
                <c:pt idx="80" formatCode="0.00">
                  <c:v>0.45</c:v>
                </c:pt>
                <c:pt idx="81" formatCode="0.00">
                  <c:v>0.63</c:v>
                </c:pt>
                <c:pt idx="82" formatCode="0.00">
                  <c:v>0.34</c:v>
                </c:pt>
                <c:pt idx="83" formatCode="0.00">
                  <c:v>0.5</c:v>
                </c:pt>
                <c:pt idx="84" formatCode="0.00">
                  <c:v>0.08</c:v>
                </c:pt>
                <c:pt idx="85" formatCode="0.00">
                  <c:v>0.83</c:v>
                </c:pt>
                <c:pt idx="86" formatCode="0.00">
                  <c:v>3.18</c:v>
                </c:pt>
                <c:pt idx="87" formatCode="0.00">
                  <c:v>0.5</c:v>
                </c:pt>
                <c:pt idx="88" formatCode="0.00">
                  <c:v>0.59</c:v>
                </c:pt>
                <c:pt idx="89" formatCode="0.00">
                  <c:v>1.87</c:v>
                </c:pt>
                <c:pt idx="93" formatCode="0.00">
                  <c:v>2.34</c:v>
                </c:pt>
                <c:pt idx="94" formatCode="0.00">
                  <c:v>0.23</c:v>
                </c:pt>
                <c:pt idx="95" formatCode="0.00">
                  <c:v>1.33</c:v>
                </c:pt>
                <c:pt idx="96" formatCode="0.00">
                  <c:v>0.31</c:v>
                </c:pt>
                <c:pt idx="97" formatCode="0.00">
                  <c:v>3.52</c:v>
                </c:pt>
                <c:pt idx="98" formatCode="0.00">
                  <c:v>1.56</c:v>
                </c:pt>
                <c:pt idx="99" formatCode="0.00">
                  <c:v>0.85</c:v>
                </c:pt>
                <c:pt idx="100" formatCode="0.00">
                  <c:v>0.82</c:v>
                </c:pt>
                <c:pt idx="101" formatCode="0.00">
                  <c:v>0.7</c:v>
                </c:pt>
                <c:pt idx="102" formatCode="0.00">
                  <c:v>0.61</c:v>
                </c:pt>
                <c:pt idx="103" formatCode="0.00">
                  <c:v>0.33</c:v>
                </c:pt>
                <c:pt idx="104" formatCode="0.00">
                  <c:v>0.72</c:v>
                </c:pt>
                <c:pt idx="105" formatCode="0.00">
                  <c:v>1.08</c:v>
                </c:pt>
                <c:pt idx="106" formatCode="0.00">
                  <c:v>0.41</c:v>
                </c:pt>
                <c:pt idx="107" formatCode="0.00">
                  <c:v>0.75</c:v>
                </c:pt>
                <c:pt idx="108" formatCode="0.00">
                  <c:v>1.27</c:v>
                </c:pt>
                <c:pt idx="109" formatCode="0.00">
                  <c:v>0.41</c:v>
                </c:pt>
                <c:pt idx="110" formatCode="0.00">
                  <c:v>1.43</c:v>
                </c:pt>
                <c:pt idx="111" formatCode="0.00">
                  <c:v>1.07</c:v>
                </c:pt>
                <c:pt idx="112" formatCode="0.00">
                  <c:v>0.79</c:v>
                </c:pt>
                <c:pt idx="113" formatCode="0.00">
                  <c:v>0.61</c:v>
                </c:pt>
                <c:pt idx="115">
                  <c:v>2.0299999999999998</c:v>
                </c:pt>
                <c:pt idx="116">
                  <c:v>0.14000000000000001</c:v>
                </c:pt>
                <c:pt idx="117">
                  <c:v>0.97</c:v>
                </c:pt>
                <c:pt idx="118" formatCode="0.00">
                  <c:v>2</c:v>
                </c:pt>
                <c:pt idx="119">
                  <c:v>0.73</c:v>
                </c:pt>
                <c:pt idx="121">
                  <c:v>0.73</c:v>
                </c:pt>
                <c:pt idx="122">
                  <c:v>0.32</c:v>
                </c:pt>
                <c:pt idx="123">
                  <c:v>0.68</c:v>
                </c:pt>
                <c:pt idx="124" formatCode="0.00">
                  <c:v>0.8</c:v>
                </c:pt>
                <c:pt idx="125">
                  <c:v>0.47</c:v>
                </c:pt>
                <c:pt idx="126">
                  <c:v>0.01</c:v>
                </c:pt>
                <c:pt idx="127">
                  <c:v>2.76</c:v>
                </c:pt>
                <c:pt idx="128">
                  <c:v>0.45</c:v>
                </c:pt>
                <c:pt idx="129">
                  <c:v>2.1800000000000002</c:v>
                </c:pt>
                <c:pt idx="130">
                  <c:v>0.71</c:v>
                </c:pt>
                <c:pt idx="131">
                  <c:v>2.56</c:v>
                </c:pt>
                <c:pt idx="132">
                  <c:v>0.79</c:v>
                </c:pt>
                <c:pt idx="133">
                  <c:v>0.82</c:v>
                </c:pt>
                <c:pt idx="135" formatCode="0.00">
                  <c:v>1.81</c:v>
                </c:pt>
                <c:pt idx="138" formatCode="0.00">
                  <c:v>0.12</c:v>
                </c:pt>
                <c:pt idx="139" formatCode="0.00">
                  <c:v>0.55000000000000004</c:v>
                </c:pt>
                <c:pt idx="140" formatCode="0.00">
                  <c:v>1.51</c:v>
                </c:pt>
                <c:pt idx="141" formatCode="0.00">
                  <c:v>0.72</c:v>
                </c:pt>
                <c:pt idx="142" formatCode="0.00">
                  <c:v>0.49</c:v>
                </c:pt>
                <c:pt idx="143" formatCode="0.00">
                  <c:v>1.4</c:v>
                </c:pt>
                <c:pt idx="144" formatCode="0.00">
                  <c:v>0.74</c:v>
                </c:pt>
                <c:pt idx="145" formatCode="0.00">
                  <c:v>0.33</c:v>
                </c:pt>
                <c:pt idx="146" formatCode="0.00">
                  <c:v>0.22</c:v>
                </c:pt>
                <c:pt idx="147" formatCode="0.00">
                  <c:v>1.61</c:v>
                </c:pt>
                <c:pt idx="148" formatCode="0.00">
                  <c:v>0.11</c:v>
                </c:pt>
                <c:pt idx="149" formatCode="0.00">
                  <c:v>0.54</c:v>
                </c:pt>
                <c:pt idx="150" formatCode="0.00">
                  <c:v>1.32</c:v>
                </c:pt>
                <c:pt idx="151" formatCode="0.00">
                  <c:v>0.32</c:v>
                </c:pt>
                <c:pt idx="152" formatCode="0.00">
                  <c:v>0.73</c:v>
                </c:pt>
                <c:pt idx="154" formatCode="0.00">
                  <c:v>3.5</c:v>
                </c:pt>
                <c:pt idx="155" formatCode="0.00">
                  <c:v>0.77</c:v>
                </c:pt>
                <c:pt idx="156" formatCode="0.00">
                  <c:v>0.88</c:v>
                </c:pt>
                <c:pt idx="157" formatCode="0.00">
                  <c:v>3.55</c:v>
                </c:pt>
                <c:pt idx="158" formatCode="0.00">
                  <c:v>1.44</c:v>
                </c:pt>
                <c:pt idx="159" formatCode="0.00">
                  <c:v>0.38</c:v>
                </c:pt>
                <c:pt idx="160" formatCode="0.00">
                  <c:v>0.98</c:v>
                </c:pt>
                <c:pt idx="161" formatCode="0.00">
                  <c:v>0.22</c:v>
                </c:pt>
                <c:pt idx="162" formatCode="0.00">
                  <c:v>0.2</c:v>
                </c:pt>
                <c:pt idx="163" formatCode="0.00">
                  <c:v>0.55000000000000004</c:v>
                </c:pt>
                <c:pt idx="164" formatCode="0.00">
                  <c:v>0.48</c:v>
                </c:pt>
                <c:pt idx="165" formatCode="0.00">
                  <c:v>1.59</c:v>
                </c:pt>
                <c:pt idx="166" formatCode="0.00">
                  <c:v>0.6</c:v>
                </c:pt>
                <c:pt idx="167" formatCode="0.00">
                  <c:v>1.43</c:v>
                </c:pt>
                <c:pt idx="168" formatCode="0.00">
                  <c:v>1.06</c:v>
                </c:pt>
                <c:pt idx="169" formatCode="0.00">
                  <c:v>0.72799999999999998</c:v>
                </c:pt>
                <c:pt idx="170" formatCode="0.00">
                  <c:v>0.53</c:v>
                </c:pt>
                <c:pt idx="171" formatCode="0.00">
                  <c:v>0.55000000000000004</c:v>
                </c:pt>
                <c:pt idx="172" formatCode="0.00">
                  <c:v>0.33</c:v>
                </c:pt>
                <c:pt idx="173" formatCode="0.00">
                  <c:v>1.41</c:v>
                </c:pt>
                <c:pt idx="174" formatCode="0.00">
                  <c:v>0.86</c:v>
                </c:pt>
              </c:numCache>
            </c:numRef>
          </c:xVal>
          <c:yVal>
            <c:numRef>
              <c:f>'In Total'!$J$9:$J$183</c:f>
              <c:numCache>
                <c:formatCode>#,##0_);\(#,##0\)</c:formatCode>
                <c:ptCount val="175"/>
                <c:pt idx="0">
                  <c:v>36232</c:v>
                </c:pt>
                <c:pt idx="1">
                  <c:v>8356</c:v>
                </c:pt>
                <c:pt idx="2">
                  <c:v>36200.5</c:v>
                </c:pt>
                <c:pt idx="3">
                  <c:v>84403</c:v>
                </c:pt>
                <c:pt idx="4">
                  <c:v>33247</c:v>
                </c:pt>
                <c:pt idx="5">
                  <c:v>8896</c:v>
                </c:pt>
                <c:pt idx="6">
                  <c:v>78412</c:v>
                </c:pt>
                <c:pt idx="7">
                  <c:v>41004</c:v>
                </c:pt>
                <c:pt idx="8">
                  <c:v>11214</c:v>
                </c:pt>
                <c:pt idx="9">
                  <c:v>57692</c:v>
                </c:pt>
                <c:pt idx="10">
                  <c:v>13400</c:v>
                </c:pt>
                <c:pt idx="11">
                  <c:v>103443</c:v>
                </c:pt>
                <c:pt idx="12">
                  <c:v>25718</c:v>
                </c:pt>
                <c:pt idx="13">
                  <c:v>68780</c:v>
                </c:pt>
                <c:pt idx="14">
                  <c:v>25659</c:v>
                </c:pt>
                <c:pt idx="15">
                  <c:v>5581</c:v>
                </c:pt>
                <c:pt idx="16">
                  <c:v>9760</c:v>
                </c:pt>
                <c:pt idx="17">
                  <c:v>73992</c:v>
                </c:pt>
                <c:pt idx="18">
                  <c:v>4730</c:v>
                </c:pt>
                <c:pt idx="19">
                  <c:v>51663</c:v>
                </c:pt>
                <c:pt idx="20">
                  <c:v>69540</c:v>
                </c:pt>
                <c:pt idx="21">
                  <c:v>73570</c:v>
                </c:pt>
                <c:pt idx="22">
                  <c:v>3647</c:v>
                </c:pt>
                <c:pt idx="23">
                  <c:v>278520</c:v>
                </c:pt>
                <c:pt idx="24">
                  <c:v>71860</c:v>
                </c:pt>
                <c:pt idx="27" formatCode="0">
                  <c:v>4381.2</c:v>
                </c:pt>
                <c:pt idx="28" formatCode="General">
                  <c:v>3980</c:v>
                </c:pt>
                <c:pt idx="29" formatCode="General">
                  <c:v>0</c:v>
                </c:pt>
                <c:pt idx="30" formatCode="General">
                  <c:v>3684</c:v>
                </c:pt>
                <c:pt idx="31" formatCode="General">
                  <c:v>202</c:v>
                </c:pt>
                <c:pt idx="32" formatCode="General">
                  <c:v>6176</c:v>
                </c:pt>
                <c:pt idx="33" formatCode="General">
                  <c:v>440</c:v>
                </c:pt>
                <c:pt idx="34" formatCode="General">
                  <c:v>8913</c:v>
                </c:pt>
                <c:pt idx="35" formatCode="General">
                  <c:v>2634</c:v>
                </c:pt>
                <c:pt idx="36" formatCode="General">
                  <c:v>0</c:v>
                </c:pt>
                <c:pt idx="37" formatCode="General">
                  <c:v>0</c:v>
                </c:pt>
                <c:pt idx="38" formatCode="General">
                  <c:v>7260</c:v>
                </c:pt>
                <c:pt idx="39" formatCode="General">
                  <c:v>564</c:v>
                </c:pt>
                <c:pt idx="40" formatCode="General">
                  <c:v>3540</c:v>
                </c:pt>
                <c:pt idx="41" formatCode="General">
                  <c:v>4584</c:v>
                </c:pt>
                <c:pt idx="42" formatCode="General">
                  <c:v>0</c:v>
                </c:pt>
                <c:pt idx="43" formatCode="General">
                  <c:v>21506</c:v>
                </c:pt>
                <c:pt idx="44" formatCode="General">
                  <c:v>3963</c:v>
                </c:pt>
                <c:pt idx="45" formatCode="General">
                  <c:v>3060</c:v>
                </c:pt>
                <c:pt idx="46" formatCode="General">
                  <c:v>3754</c:v>
                </c:pt>
                <c:pt idx="47" formatCode="General">
                  <c:v>2878</c:v>
                </c:pt>
                <c:pt idx="49" formatCode="General">
                  <c:v>18112</c:v>
                </c:pt>
                <c:pt idx="50" formatCode="General">
                  <c:v>41342</c:v>
                </c:pt>
                <c:pt idx="51" formatCode="General">
                  <c:v>49021</c:v>
                </c:pt>
                <c:pt idx="52" formatCode="General">
                  <c:v>36930</c:v>
                </c:pt>
                <c:pt idx="53" formatCode="General">
                  <c:v>28498</c:v>
                </c:pt>
                <c:pt idx="54" formatCode="General">
                  <c:v>67900</c:v>
                </c:pt>
                <c:pt idx="55" formatCode="General">
                  <c:v>282309</c:v>
                </c:pt>
                <c:pt idx="56" formatCode="General">
                  <c:v>28635</c:v>
                </c:pt>
                <c:pt idx="57" formatCode="General">
                  <c:v>54564</c:v>
                </c:pt>
                <c:pt idx="58" formatCode="General">
                  <c:v>7420</c:v>
                </c:pt>
                <c:pt idx="59" formatCode="General">
                  <c:v>96251</c:v>
                </c:pt>
                <c:pt idx="60" formatCode="General">
                  <c:v>33767</c:v>
                </c:pt>
                <c:pt idx="61" formatCode="General">
                  <c:v>43233</c:v>
                </c:pt>
                <c:pt idx="62" formatCode="General">
                  <c:v>52395</c:v>
                </c:pt>
                <c:pt idx="63" formatCode="General">
                  <c:v>28536</c:v>
                </c:pt>
                <c:pt idx="64" formatCode="General">
                  <c:v>6877</c:v>
                </c:pt>
                <c:pt idx="65" formatCode="General">
                  <c:v>45384</c:v>
                </c:pt>
                <c:pt idx="66" formatCode="General">
                  <c:v>289396</c:v>
                </c:pt>
                <c:pt idx="67" formatCode="General">
                  <c:v>31425</c:v>
                </c:pt>
                <c:pt idx="69" formatCode="General">
                  <c:v>1380</c:v>
                </c:pt>
                <c:pt idx="70" formatCode="General">
                  <c:v>4142</c:v>
                </c:pt>
                <c:pt idx="71" formatCode="General">
                  <c:v>6617</c:v>
                </c:pt>
                <c:pt idx="72" formatCode="0">
                  <c:v>4331.6000000000004</c:v>
                </c:pt>
                <c:pt idx="73" formatCode="General">
                  <c:v>2927</c:v>
                </c:pt>
                <c:pt idx="75" formatCode="General">
                  <c:v>38062</c:v>
                </c:pt>
                <c:pt idx="76" formatCode="General">
                  <c:v>4932</c:v>
                </c:pt>
                <c:pt idx="80" formatCode="General">
                  <c:v>3194</c:v>
                </c:pt>
                <c:pt idx="81" formatCode="General">
                  <c:v>5695</c:v>
                </c:pt>
                <c:pt idx="82" formatCode="General">
                  <c:v>3573</c:v>
                </c:pt>
                <c:pt idx="83" formatCode="General">
                  <c:v>2988</c:v>
                </c:pt>
                <c:pt idx="84" formatCode="General">
                  <c:v>112</c:v>
                </c:pt>
                <c:pt idx="85" formatCode="General">
                  <c:v>5817</c:v>
                </c:pt>
                <c:pt idx="87" formatCode="General">
                  <c:v>3180</c:v>
                </c:pt>
                <c:pt idx="88" formatCode="General">
                  <c:v>4315</c:v>
                </c:pt>
                <c:pt idx="89" formatCode="0">
                  <c:v>14984.8</c:v>
                </c:pt>
                <c:pt idx="93">
                  <c:v>101573</c:v>
                </c:pt>
                <c:pt idx="94">
                  <c:v>7828</c:v>
                </c:pt>
                <c:pt idx="95">
                  <c:v>79289</c:v>
                </c:pt>
                <c:pt idx="96">
                  <c:v>11820</c:v>
                </c:pt>
                <c:pt idx="97">
                  <c:v>255193</c:v>
                </c:pt>
                <c:pt idx="98">
                  <c:v>89949</c:v>
                </c:pt>
                <c:pt idx="99">
                  <c:v>47336</c:v>
                </c:pt>
                <c:pt idx="100">
                  <c:v>37306</c:v>
                </c:pt>
                <c:pt idx="101">
                  <c:v>38109</c:v>
                </c:pt>
                <c:pt idx="102">
                  <c:v>31252</c:v>
                </c:pt>
                <c:pt idx="103">
                  <c:v>16270</c:v>
                </c:pt>
                <c:pt idx="104">
                  <c:v>27198</c:v>
                </c:pt>
                <c:pt idx="105">
                  <c:v>51242</c:v>
                </c:pt>
                <c:pt idx="106">
                  <c:v>13755</c:v>
                </c:pt>
                <c:pt idx="107">
                  <c:v>28655</c:v>
                </c:pt>
                <c:pt idx="108">
                  <c:v>61755</c:v>
                </c:pt>
                <c:pt idx="109">
                  <c:v>13455.1</c:v>
                </c:pt>
                <c:pt idx="110">
                  <c:v>68521.2</c:v>
                </c:pt>
                <c:pt idx="111">
                  <c:v>46113</c:v>
                </c:pt>
                <c:pt idx="112">
                  <c:v>23318</c:v>
                </c:pt>
                <c:pt idx="113">
                  <c:v>21346</c:v>
                </c:pt>
                <c:pt idx="115" formatCode="0">
                  <c:v>8341</c:v>
                </c:pt>
                <c:pt idx="116" formatCode="0">
                  <c:v>135</c:v>
                </c:pt>
                <c:pt idx="117" formatCode="General">
                  <c:v>2756</c:v>
                </c:pt>
                <c:pt idx="118" formatCode="General">
                  <c:v>8159</c:v>
                </c:pt>
                <c:pt idx="119" formatCode="General">
                  <c:v>1690</c:v>
                </c:pt>
                <c:pt idx="120" formatCode="General">
                  <c:v>1274</c:v>
                </c:pt>
                <c:pt idx="121" formatCode="General">
                  <c:v>2721</c:v>
                </c:pt>
                <c:pt idx="122" formatCode="General">
                  <c:v>115</c:v>
                </c:pt>
                <c:pt idx="123" formatCode="General">
                  <c:v>0</c:v>
                </c:pt>
                <c:pt idx="124" formatCode="General">
                  <c:v>1035</c:v>
                </c:pt>
                <c:pt idx="125" formatCode="General">
                  <c:v>2131</c:v>
                </c:pt>
                <c:pt idx="126" formatCode="General">
                  <c:v>0</c:v>
                </c:pt>
                <c:pt idx="127" formatCode="General">
                  <c:v>9189</c:v>
                </c:pt>
                <c:pt idx="128" formatCode="General">
                  <c:v>9</c:v>
                </c:pt>
                <c:pt idx="129" formatCode="0">
                  <c:v>11213.8</c:v>
                </c:pt>
                <c:pt idx="130" formatCode="General">
                  <c:v>5184</c:v>
                </c:pt>
                <c:pt idx="131" formatCode="0">
                  <c:v>4560.3</c:v>
                </c:pt>
                <c:pt idx="132" formatCode="General">
                  <c:v>2526</c:v>
                </c:pt>
                <c:pt idx="133" formatCode="General">
                  <c:v>2725</c:v>
                </c:pt>
                <c:pt idx="135" formatCode="General">
                  <c:v>357490</c:v>
                </c:pt>
                <c:pt idx="136" formatCode="General">
                  <c:v>150168</c:v>
                </c:pt>
                <c:pt idx="137" formatCode="General">
                  <c:v>88603</c:v>
                </c:pt>
                <c:pt idx="138" formatCode="General">
                  <c:v>14402</c:v>
                </c:pt>
                <c:pt idx="139" formatCode="General">
                  <c:v>56279</c:v>
                </c:pt>
                <c:pt idx="140" formatCode="General">
                  <c:v>104576</c:v>
                </c:pt>
                <c:pt idx="141" formatCode="General">
                  <c:v>207614</c:v>
                </c:pt>
                <c:pt idx="142" formatCode="General">
                  <c:v>77122</c:v>
                </c:pt>
                <c:pt idx="143" formatCode="General">
                  <c:v>139403</c:v>
                </c:pt>
                <c:pt idx="144" formatCode="General">
                  <c:v>50926</c:v>
                </c:pt>
                <c:pt idx="145" formatCode="General">
                  <c:v>28017</c:v>
                </c:pt>
                <c:pt idx="146" formatCode="General">
                  <c:v>21447</c:v>
                </c:pt>
                <c:pt idx="147" formatCode="General">
                  <c:v>177083</c:v>
                </c:pt>
                <c:pt idx="148" formatCode="General">
                  <c:v>56</c:v>
                </c:pt>
                <c:pt idx="149" formatCode="General">
                  <c:v>46364</c:v>
                </c:pt>
                <c:pt idx="150" formatCode="General">
                  <c:v>151135</c:v>
                </c:pt>
                <c:pt idx="151" formatCode="General">
                  <c:v>12573.1</c:v>
                </c:pt>
                <c:pt idx="152" formatCode="General">
                  <c:v>42036</c:v>
                </c:pt>
                <c:pt idx="154" formatCode="General">
                  <c:v>42769</c:v>
                </c:pt>
                <c:pt idx="156" formatCode="General">
                  <c:v>8987</c:v>
                </c:pt>
                <c:pt idx="157" formatCode="General">
                  <c:v>44174</c:v>
                </c:pt>
                <c:pt idx="158" formatCode="General">
                  <c:v>13067</c:v>
                </c:pt>
                <c:pt idx="159" formatCode="General">
                  <c:v>2805</c:v>
                </c:pt>
                <c:pt idx="160" formatCode="0">
                  <c:v>51900</c:v>
                </c:pt>
                <c:pt idx="161" formatCode="General">
                  <c:v>9424</c:v>
                </c:pt>
                <c:pt idx="162" formatCode="General">
                  <c:v>21842</c:v>
                </c:pt>
                <c:pt idx="163" formatCode="General">
                  <c:v>2517</c:v>
                </c:pt>
                <c:pt idx="164" formatCode="General">
                  <c:v>5144</c:v>
                </c:pt>
                <c:pt idx="165" formatCode="General">
                  <c:v>47360</c:v>
                </c:pt>
                <c:pt idx="166" formatCode="0">
                  <c:v>9818.6</c:v>
                </c:pt>
                <c:pt idx="167" formatCode="General">
                  <c:v>16699</c:v>
                </c:pt>
                <c:pt idx="168" formatCode="General">
                  <c:v>9134</c:v>
                </c:pt>
                <c:pt idx="169" formatCode="General">
                  <c:v>9429</c:v>
                </c:pt>
                <c:pt idx="170" formatCode="General">
                  <c:v>5350</c:v>
                </c:pt>
                <c:pt idx="171" formatCode="General">
                  <c:v>3425</c:v>
                </c:pt>
                <c:pt idx="172" formatCode="General">
                  <c:v>140</c:v>
                </c:pt>
                <c:pt idx="173" formatCode="General">
                  <c:v>16223.6</c:v>
                </c:pt>
                <c:pt idx="174" formatCode="General">
                  <c:v>9698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FFA-46FF-9372-D84755273E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26006192"/>
        <c:axId val="526006520"/>
      </c:scatterChart>
      <c:valAx>
        <c:axId val="5260061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Rainfall (in.)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26006520"/>
        <c:crosses val="autoZero"/>
        <c:crossBetween val="midCat"/>
      </c:valAx>
      <c:valAx>
        <c:axId val="526006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600" b="1"/>
                  <a:t>Outflow</a:t>
                </a:r>
                <a:r>
                  <a:rPr lang="en-US" sz="1600" b="1" baseline="0"/>
                  <a:t> (gal)</a:t>
                </a:r>
                <a:endParaRPr lang="en-US" sz="1600" b="1"/>
              </a:p>
            </c:rich>
          </c:tx>
          <c:layout>
            <c:manualLayout>
              <c:xMode val="edge"/>
              <c:yMode val="edge"/>
              <c:x val="5.5129990295095938E-3"/>
              <c:y val="0.3631772322433788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#,##0_);\(#,##0\)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260061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073309356512151"/>
          <c:y val="2.92286625010068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Rainfall to Outflow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'In Total'!$B$9:$B$183</c:f>
              <c:numCache>
                <c:formatCode>General</c:formatCode>
                <c:ptCount val="175"/>
                <c:pt idx="0">
                  <c:v>0.82</c:v>
                </c:pt>
                <c:pt idx="1">
                  <c:v>0.31</c:v>
                </c:pt>
                <c:pt idx="2">
                  <c:v>0.72</c:v>
                </c:pt>
                <c:pt idx="3">
                  <c:v>1.23</c:v>
                </c:pt>
                <c:pt idx="4">
                  <c:v>0.54</c:v>
                </c:pt>
                <c:pt idx="5">
                  <c:v>0.28000000000000003</c:v>
                </c:pt>
                <c:pt idx="6">
                  <c:v>1.22</c:v>
                </c:pt>
                <c:pt idx="7">
                  <c:v>0.73</c:v>
                </c:pt>
                <c:pt idx="8" formatCode="0.00">
                  <c:v>0.4</c:v>
                </c:pt>
                <c:pt idx="9" formatCode="0.00">
                  <c:v>0.9</c:v>
                </c:pt>
                <c:pt idx="10" formatCode="0.00">
                  <c:v>0.3</c:v>
                </c:pt>
                <c:pt idx="11" formatCode="0.00">
                  <c:v>1.31</c:v>
                </c:pt>
                <c:pt idx="12" formatCode="0.00">
                  <c:v>0.44</c:v>
                </c:pt>
                <c:pt idx="13" formatCode="0.00">
                  <c:v>1.0900000000000001</c:v>
                </c:pt>
                <c:pt idx="14" formatCode="0.00">
                  <c:v>0.51</c:v>
                </c:pt>
                <c:pt idx="15" formatCode="0.00">
                  <c:v>0.22</c:v>
                </c:pt>
                <c:pt idx="16" formatCode="0.00">
                  <c:v>0.27</c:v>
                </c:pt>
                <c:pt idx="17" formatCode="0.00">
                  <c:v>1.1599999999999999</c:v>
                </c:pt>
                <c:pt idx="18" formatCode="0.00">
                  <c:v>0.14000000000000001</c:v>
                </c:pt>
                <c:pt idx="19" formatCode="0.00">
                  <c:v>0.83</c:v>
                </c:pt>
                <c:pt idx="20" formatCode="0.00">
                  <c:v>1</c:v>
                </c:pt>
                <c:pt idx="21" formatCode="0.00">
                  <c:v>1.18</c:v>
                </c:pt>
                <c:pt idx="22" formatCode="0.00">
                  <c:v>0.22</c:v>
                </c:pt>
                <c:pt idx="23" formatCode="0.00">
                  <c:v>3.45</c:v>
                </c:pt>
                <c:pt idx="24" formatCode="0.00">
                  <c:v>0.78</c:v>
                </c:pt>
                <c:pt idx="26">
                  <c:v>1.49</c:v>
                </c:pt>
                <c:pt idx="27">
                  <c:v>1.34</c:v>
                </c:pt>
                <c:pt idx="28">
                  <c:v>0.37</c:v>
                </c:pt>
                <c:pt idx="30">
                  <c:v>1.01</c:v>
                </c:pt>
                <c:pt idx="31" formatCode="0.00">
                  <c:v>0.3</c:v>
                </c:pt>
                <c:pt idx="32">
                  <c:v>1.45</c:v>
                </c:pt>
                <c:pt idx="33">
                  <c:v>0.53</c:v>
                </c:pt>
                <c:pt idx="34">
                  <c:v>1.34</c:v>
                </c:pt>
                <c:pt idx="35">
                  <c:v>0.43</c:v>
                </c:pt>
                <c:pt idx="36">
                  <c:v>0.24</c:v>
                </c:pt>
                <c:pt idx="37" formatCode="0.00">
                  <c:v>0.3</c:v>
                </c:pt>
                <c:pt idx="38">
                  <c:v>1.22</c:v>
                </c:pt>
                <c:pt idx="39">
                  <c:v>0.39</c:v>
                </c:pt>
                <c:pt idx="40" formatCode="0.00">
                  <c:v>0.8</c:v>
                </c:pt>
                <c:pt idx="41">
                  <c:v>1.18</c:v>
                </c:pt>
                <c:pt idx="42">
                  <c:v>0.22</c:v>
                </c:pt>
                <c:pt idx="43">
                  <c:v>3.45</c:v>
                </c:pt>
                <c:pt idx="44">
                  <c:v>0.78</c:v>
                </c:pt>
                <c:pt idx="45">
                  <c:v>0.68</c:v>
                </c:pt>
                <c:pt idx="46">
                  <c:v>1.32</c:v>
                </c:pt>
                <c:pt idx="47">
                  <c:v>0.86</c:v>
                </c:pt>
                <c:pt idx="49" formatCode="0.00">
                  <c:v>0.44</c:v>
                </c:pt>
                <c:pt idx="50" formatCode="0.00">
                  <c:v>0.71</c:v>
                </c:pt>
                <c:pt idx="51" formatCode="0.00">
                  <c:v>0.77</c:v>
                </c:pt>
                <c:pt idx="52" formatCode="0.00">
                  <c:v>0.54</c:v>
                </c:pt>
                <c:pt idx="53" formatCode="0.00">
                  <c:v>0.44</c:v>
                </c:pt>
                <c:pt idx="54" formatCode="0.00">
                  <c:v>0.9</c:v>
                </c:pt>
                <c:pt idx="55" formatCode="0.00">
                  <c:v>3.25</c:v>
                </c:pt>
                <c:pt idx="56" formatCode="0.00">
                  <c:v>0.37</c:v>
                </c:pt>
                <c:pt idx="57" formatCode="0.00">
                  <c:v>0.79</c:v>
                </c:pt>
                <c:pt idx="58" formatCode="0.00">
                  <c:v>0.18</c:v>
                </c:pt>
                <c:pt idx="59" formatCode="0.00">
                  <c:v>1.22</c:v>
                </c:pt>
                <c:pt idx="60" formatCode="0.00">
                  <c:v>0.46</c:v>
                </c:pt>
                <c:pt idx="61" formatCode="0.00">
                  <c:v>0.61</c:v>
                </c:pt>
                <c:pt idx="62" formatCode="0.00">
                  <c:v>0.44</c:v>
                </c:pt>
                <c:pt idx="63" formatCode="0.00">
                  <c:v>0.47</c:v>
                </c:pt>
                <c:pt idx="64" formatCode="0.00">
                  <c:v>0.16</c:v>
                </c:pt>
                <c:pt idx="65" formatCode="0.00">
                  <c:v>0.73</c:v>
                </c:pt>
                <c:pt idx="66" formatCode="0.00">
                  <c:v>3.18</c:v>
                </c:pt>
                <c:pt idx="67" formatCode="0.00">
                  <c:v>0.49</c:v>
                </c:pt>
                <c:pt idx="69" formatCode="0.00">
                  <c:v>0.42499999999999999</c:v>
                </c:pt>
                <c:pt idx="70" formatCode="0.00">
                  <c:v>0.59</c:v>
                </c:pt>
                <c:pt idx="71" formatCode="0.00">
                  <c:v>0.79</c:v>
                </c:pt>
                <c:pt idx="72" formatCode="0.00">
                  <c:v>0.38</c:v>
                </c:pt>
                <c:pt idx="73" formatCode="0.00">
                  <c:v>0.4</c:v>
                </c:pt>
                <c:pt idx="74" formatCode="0.00">
                  <c:v>0.98</c:v>
                </c:pt>
                <c:pt idx="75" formatCode="0.00">
                  <c:v>2.88</c:v>
                </c:pt>
                <c:pt idx="76" formatCode="0.00">
                  <c:v>0.46</c:v>
                </c:pt>
                <c:pt idx="77" formatCode="0.00">
                  <c:v>0.85</c:v>
                </c:pt>
                <c:pt idx="78" formatCode="0.00">
                  <c:v>0.25</c:v>
                </c:pt>
                <c:pt idx="79" formatCode="0.00">
                  <c:v>1</c:v>
                </c:pt>
                <c:pt idx="80" formatCode="0.00">
                  <c:v>0.45</c:v>
                </c:pt>
                <c:pt idx="81" formatCode="0.00">
                  <c:v>0.63</c:v>
                </c:pt>
                <c:pt idx="82" formatCode="0.00">
                  <c:v>0.34</c:v>
                </c:pt>
                <c:pt idx="83" formatCode="0.00">
                  <c:v>0.5</c:v>
                </c:pt>
                <c:pt idx="84" formatCode="0.00">
                  <c:v>0.08</c:v>
                </c:pt>
                <c:pt idx="85" formatCode="0.00">
                  <c:v>0.83</c:v>
                </c:pt>
                <c:pt idx="86" formatCode="0.00">
                  <c:v>3.18</c:v>
                </c:pt>
                <c:pt idx="87" formatCode="0.00">
                  <c:v>0.5</c:v>
                </c:pt>
                <c:pt idx="88" formatCode="0.00">
                  <c:v>0.59</c:v>
                </c:pt>
                <c:pt idx="89" formatCode="0.00">
                  <c:v>1.87</c:v>
                </c:pt>
                <c:pt idx="93" formatCode="0.00">
                  <c:v>2.34</c:v>
                </c:pt>
                <c:pt idx="94" formatCode="0.00">
                  <c:v>0.23</c:v>
                </c:pt>
                <c:pt idx="95" formatCode="0.00">
                  <c:v>1.33</c:v>
                </c:pt>
                <c:pt idx="96" formatCode="0.00">
                  <c:v>0.31</c:v>
                </c:pt>
                <c:pt idx="97" formatCode="0.00">
                  <c:v>3.52</c:v>
                </c:pt>
                <c:pt idx="98" formatCode="0.00">
                  <c:v>1.56</c:v>
                </c:pt>
                <c:pt idx="99" formatCode="0.00">
                  <c:v>0.85</c:v>
                </c:pt>
                <c:pt idx="100" formatCode="0.00">
                  <c:v>0.82</c:v>
                </c:pt>
                <c:pt idx="101" formatCode="0.00">
                  <c:v>0.7</c:v>
                </c:pt>
                <c:pt idx="102" formatCode="0.00">
                  <c:v>0.61</c:v>
                </c:pt>
                <c:pt idx="103" formatCode="0.00">
                  <c:v>0.33</c:v>
                </c:pt>
                <c:pt idx="104" formatCode="0.00">
                  <c:v>0.72</c:v>
                </c:pt>
                <c:pt idx="105" formatCode="0.00">
                  <c:v>1.08</c:v>
                </c:pt>
                <c:pt idx="106" formatCode="0.00">
                  <c:v>0.41</c:v>
                </c:pt>
                <c:pt idx="107" formatCode="0.00">
                  <c:v>0.75</c:v>
                </c:pt>
                <c:pt idx="108" formatCode="0.00">
                  <c:v>1.27</c:v>
                </c:pt>
                <c:pt idx="109" formatCode="0.00">
                  <c:v>0.41</c:v>
                </c:pt>
                <c:pt idx="110" formatCode="0.00">
                  <c:v>1.43</c:v>
                </c:pt>
                <c:pt idx="111" formatCode="0.00">
                  <c:v>1.07</c:v>
                </c:pt>
                <c:pt idx="112" formatCode="0.00">
                  <c:v>0.79</c:v>
                </c:pt>
                <c:pt idx="113" formatCode="0.00">
                  <c:v>0.61</c:v>
                </c:pt>
                <c:pt idx="115">
                  <c:v>2.0299999999999998</c:v>
                </c:pt>
                <c:pt idx="116">
                  <c:v>0.14000000000000001</c:v>
                </c:pt>
                <c:pt idx="117">
                  <c:v>0.97</c:v>
                </c:pt>
                <c:pt idx="118" formatCode="0.00">
                  <c:v>2</c:v>
                </c:pt>
                <c:pt idx="119">
                  <c:v>0.73</c:v>
                </c:pt>
                <c:pt idx="121">
                  <c:v>0.73</c:v>
                </c:pt>
                <c:pt idx="122">
                  <c:v>0.32</c:v>
                </c:pt>
                <c:pt idx="123">
                  <c:v>0.68</c:v>
                </c:pt>
                <c:pt idx="124" formatCode="0.00">
                  <c:v>0.8</c:v>
                </c:pt>
                <c:pt idx="125">
                  <c:v>0.47</c:v>
                </c:pt>
                <c:pt idx="126">
                  <c:v>0.01</c:v>
                </c:pt>
                <c:pt idx="127">
                  <c:v>2.76</c:v>
                </c:pt>
                <c:pt idx="128">
                  <c:v>0.45</c:v>
                </c:pt>
                <c:pt idx="129">
                  <c:v>2.1800000000000002</c:v>
                </c:pt>
                <c:pt idx="130">
                  <c:v>0.71</c:v>
                </c:pt>
                <c:pt idx="131">
                  <c:v>2.56</c:v>
                </c:pt>
                <c:pt idx="132">
                  <c:v>0.79</c:v>
                </c:pt>
                <c:pt idx="133">
                  <c:v>0.82</c:v>
                </c:pt>
                <c:pt idx="135" formatCode="0.00">
                  <c:v>1.81</c:v>
                </c:pt>
                <c:pt idx="138" formatCode="0.00">
                  <c:v>0.12</c:v>
                </c:pt>
                <c:pt idx="139" formatCode="0.00">
                  <c:v>0.55000000000000004</c:v>
                </c:pt>
                <c:pt idx="140" formatCode="0.00">
                  <c:v>1.51</c:v>
                </c:pt>
                <c:pt idx="141" formatCode="0.00">
                  <c:v>0.72</c:v>
                </c:pt>
                <c:pt idx="142" formatCode="0.00">
                  <c:v>0.49</c:v>
                </c:pt>
                <c:pt idx="143" formatCode="0.00">
                  <c:v>1.4</c:v>
                </c:pt>
                <c:pt idx="144" formatCode="0.00">
                  <c:v>0.74</c:v>
                </c:pt>
                <c:pt idx="145" formatCode="0.00">
                  <c:v>0.33</c:v>
                </c:pt>
                <c:pt idx="146" formatCode="0.00">
                  <c:v>0.22</c:v>
                </c:pt>
                <c:pt idx="147" formatCode="0.00">
                  <c:v>1.61</c:v>
                </c:pt>
                <c:pt idx="148" formatCode="0.00">
                  <c:v>0.11</c:v>
                </c:pt>
                <c:pt idx="149" formatCode="0.00">
                  <c:v>0.54</c:v>
                </c:pt>
                <c:pt idx="150" formatCode="0.00">
                  <c:v>1.32</c:v>
                </c:pt>
                <c:pt idx="151" formatCode="0.00">
                  <c:v>0.32</c:v>
                </c:pt>
                <c:pt idx="152" formatCode="0.00">
                  <c:v>0.73</c:v>
                </c:pt>
                <c:pt idx="154" formatCode="0.00">
                  <c:v>3.5</c:v>
                </c:pt>
                <c:pt idx="155" formatCode="0.00">
                  <c:v>0.77</c:v>
                </c:pt>
                <c:pt idx="156" formatCode="0.00">
                  <c:v>0.88</c:v>
                </c:pt>
                <c:pt idx="157" formatCode="0.00">
                  <c:v>3.55</c:v>
                </c:pt>
                <c:pt idx="158" formatCode="0.00">
                  <c:v>1.44</c:v>
                </c:pt>
                <c:pt idx="159" formatCode="0.00">
                  <c:v>0.38</c:v>
                </c:pt>
                <c:pt idx="160" formatCode="0.00">
                  <c:v>0.98</c:v>
                </c:pt>
                <c:pt idx="161" formatCode="0.00">
                  <c:v>0.22</c:v>
                </c:pt>
                <c:pt idx="162" formatCode="0.00">
                  <c:v>0.2</c:v>
                </c:pt>
                <c:pt idx="163" formatCode="0.00">
                  <c:v>0.55000000000000004</c:v>
                </c:pt>
                <c:pt idx="164" formatCode="0.00">
                  <c:v>0.48</c:v>
                </c:pt>
                <c:pt idx="165" formatCode="0.00">
                  <c:v>1.59</c:v>
                </c:pt>
                <c:pt idx="166" formatCode="0.00">
                  <c:v>0.6</c:v>
                </c:pt>
                <c:pt idx="167" formatCode="0.00">
                  <c:v>1.43</c:v>
                </c:pt>
                <c:pt idx="168" formatCode="0.00">
                  <c:v>1.06</c:v>
                </c:pt>
                <c:pt idx="169" formatCode="0.00">
                  <c:v>0.72799999999999998</c:v>
                </c:pt>
                <c:pt idx="170" formatCode="0.00">
                  <c:v>0.53</c:v>
                </c:pt>
                <c:pt idx="171" formatCode="0.00">
                  <c:v>0.55000000000000004</c:v>
                </c:pt>
                <c:pt idx="172" formatCode="0.00">
                  <c:v>0.33</c:v>
                </c:pt>
                <c:pt idx="173" formatCode="0.00">
                  <c:v>1.41</c:v>
                </c:pt>
                <c:pt idx="174" formatCode="0.00">
                  <c:v>0.86</c:v>
                </c:pt>
              </c:numCache>
            </c:numRef>
          </c:xVal>
          <c:yVal>
            <c:numRef>
              <c:f>'In Total'!$J$9:$J$183</c:f>
              <c:numCache>
                <c:formatCode>#,##0_);\(#,##0\)</c:formatCode>
                <c:ptCount val="175"/>
                <c:pt idx="0">
                  <c:v>36232</c:v>
                </c:pt>
                <c:pt idx="1">
                  <c:v>8356</c:v>
                </c:pt>
                <c:pt idx="2">
                  <c:v>36200.5</c:v>
                </c:pt>
                <c:pt idx="3">
                  <c:v>84403</c:v>
                </c:pt>
                <c:pt idx="4">
                  <c:v>33247</c:v>
                </c:pt>
                <c:pt idx="5">
                  <c:v>8896</c:v>
                </c:pt>
                <c:pt idx="6">
                  <c:v>78412</c:v>
                </c:pt>
                <c:pt idx="7">
                  <c:v>41004</c:v>
                </c:pt>
                <c:pt idx="8">
                  <c:v>11214</c:v>
                </c:pt>
                <c:pt idx="9">
                  <c:v>57692</c:v>
                </c:pt>
                <c:pt idx="10">
                  <c:v>13400</c:v>
                </c:pt>
                <c:pt idx="11">
                  <c:v>103443</c:v>
                </c:pt>
                <c:pt idx="12">
                  <c:v>25718</c:v>
                </c:pt>
                <c:pt idx="13">
                  <c:v>68780</c:v>
                </c:pt>
                <c:pt idx="14">
                  <c:v>25659</c:v>
                </c:pt>
                <c:pt idx="15">
                  <c:v>5581</c:v>
                </c:pt>
                <c:pt idx="16">
                  <c:v>9760</c:v>
                </c:pt>
                <c:pt idx="17">
                  <c:v>73992</c:v>
                </c:pt>
                <c:pt idx="18">
                  <c:v>4730</c:v>
                </c:pt>
                <c:pt idx="19">
                  <c:v>51663</c:v>
                </c:pt>
                <c:pt idx="20">
                  <c:v>69540</c:v>
                </c:pt>
                <c:pt idx="21">
                  <c:v>73570</c:v>
                </c:pt>
                <c:pt idx="22">
                  <c:v>3647</c:v>
                </c:pt>
                <c:pt idx="23">
                  <c:v>278520</c:v>
                </c:pt>
                <c:pt idx="24">
                  <c:v>71860</c:v>
                </c:pt>
                <c:pt idx="27" formatCode="0">
                  <c:v>4381.2</c:v>
                </c:pt>
                <c:pt idx="28" formatCode="General">
                  <c:v>3980</c:v>
                </c:pt>
                <c:pt idx="29" formatCode="General">
                  <c:v>0</c:v>
                </c:pt>
                <c:pt idx="30" formatCode="General">
                  <c:v>3684</c:v>
                </c:pt>
                <c:pt idx="31" formatCode="General">
                  <c:v>202</c:v>
                </c:pt>
                <c:pt idx="32" formatCode="General">
                  <c:v>6176</c:v>
                </c:pt>
                <c:pt idx="33" formatCode="General">
                  <c:v>440</c:v>
                </c:pt>
                <c:pt idx="34" formatCode="General">
                  <c:v>8913</c:v>
                </c:pt>
                <c:pt idx="35" formatCode="General">
                  <c:v>2634</c:v>
                </c:pt>
                <c:pt idx="36" formatCode="General">
                  <c:v>0</c:v>
                </c:pt>
                <c:pt idx="37" formatCode="General">
                  <c:v>0</c:v>
                </c:pt>
                <c:pt idx="38" formatCode="General">
                  <c:v>7260</c:v>
                </c:pt>
                <c:pt idx="39" formatCode="General">
                  <c:v>564</c:v>
                </c:pt>
                <c:pt idx="40" formatCode="General">
                  <c:v>3540</c:v>
                </c:pt>
                <c:pt idx="41" formatCode="General">
                  <c:v>4584</c:v>
                </c:pt>
                <c:pt idx="42" formatCode="General">
                  <c:v>0</c:v>
                </c:pt>
                <c:pt idx="43" formatCode="General">
                  <c:v>21506</c:v>
                </c:pt>
                <c:pt idx="44" formatCode="General">
                  <c:v>3963</c:v>
                </c:pt>
                <c:pt idx="45" formatCode="General">
                  <c:v>3060</c:v>
                </c:pt>
                <c:pt idx="46" formatCode="General">
                  <c:v>3754</c:v>
                </c:pt>
                <c:pt idx="47" formatCode="General">
                  <c:v>2878</c:v>
                </c:pt>
                <c:pt idx="49" formatCode="General">
                  <c:v>18112</c:v>
                </c:pt>
                <c:pt idx="50" formatCode="General">
                  <c:v>41342</c:v>
                </c:pt>
                <c:pt idx="51" formatCode="General">
                  <c:v>49021</c:v>
                </c:pt>
                <c:pt idx="52" formatCode="General">
                  <c:v>36930</c:v>
                </c:pt>
                <c:pt idx="53" formatCode="General">
                  <c:v>28498</c:v>
                </c:pt>
                <c:pt idx="54" formatCode="General">
                  <c:v>67900</c:v>
                </c:pt>
                <c:pt idx="55" formatCode="General">
                  <c:v>282309</c:v>
                </c:pt>
                <c:pt idx="56" formatCode="General">
                  <c:v>28635</c:v>
                </c:pt>
                <c:pt idx="57" formatCode="General">
                  <c:v>54564</c:v>
                </c:pt>
                <c:pt idx="58" formatCode="General">
                  <c:v>7420</c:v>
                </c:pt>
                <c:pt idx="59" formatCode="General">
                  <c:v>96251</c:v>
                </c:pt>
                <c:pt idx="60" formatCode="General">
                  <c:v>33767</c:v>
                </c:pt>
                <c:pt idx="61" formatCode="General">
                  <c:v>43233</c:v>
                </c:pt>
                <c:pt idx="62" formatCode="General">
                  <c:v>52395</c:v>
                </c:pt>
                <c:pt idx="63" formatCode="General">
                  <c:v>28536</c:v>
                </c:pt>
                <c:pt idx="64" formatCode="General">
                  <c:v>6877</c:v>
                </c:pt>
                <c:pt idx="65" formatCode="General">
                  <c:v>45384</c:v>
                </c:pt>
                <c:pt idx="66" formatCode="General">
                  <c:v>289396</c:v>
                </c:pt>
                <c:pt idx="67" formatCode="General">
                  <c:v>31425</c:v>
                </c:pt>
                <c:pt idx="69" formatCode="General">
                  <c:v>1380</c:v>
                </c:pt>
                <c:pt idx="70" formatCode="General">
                  <c:v>4142</c:v>
                </c:pt>
                <c:pt idx="71" formatCode="General">
                  <c:v>6617</c:v>
                </c:pt>
                <c:pt idx="72" formatCode="0">
                  <c:v>4331.6000000000004</c:v>
                </c:pt>
                <c:pt idx="73" formatCode="General">
                  <c:v>2927</c:v>
                </c:pt>
                <c:pt idx="75" formatCode="General">
                  <c:v>38062</c:v>
                </c:pt>
                <c:pt idx="76" formatCode="General">
                  <c:v>4932</c:v>
                </c:pt>
                <c:pt idx="80" formatCode="General">
                  <c:v>3194</c:v>
                </c:pt>
                <c:pt idx="81" formatCode="General">
                  <c:v>5695</c:v>
                </c:pt>
                <c:pt idx="82" formatCode="General">
                  <c:v>3573</c:v>
                </c:pt>
                <c:pt idx="83" formatCode="General">
                  <c:v>2988</c:v>
                </c:pt>
                <c:pt idx="84" formatCode="General">
                  <c:v>112</c:v>
                </c:pt>
                <c:pt idx="85" formatCode="General">
                  <c:v>5817</c:v>
                </c:pt>
                <c:pt idx="87" formatCode="General">
                  <c:v>3180</c:v>
                </c:pt>
                <c:pt idx="88" formatCode="General">
                  <c:v>4315</c:v>
                </c:pt>
                <c:pt idx="89" formatCode="0">
                  <c:v>14984.8</c:v>
                </c:pt>
                <c:pt idx="93">
                  <c:v>101573</c:v>
                </c:pt>
                <c:pt idx="94">
                  <c:v>7828</c:v>
                </c:pt>
                <c:pt idx="95">
                  <c:v>79289</c:v>
                </c:pt>
                <c:pt idx="96">
                  <c:v>11820</c:v>
                </c:pt>
                <c:pt idx="97">
                  <c:v>255193</c:v>
                </c:pt>
                <c:pt idx="98">
                  <c:v>89949</c:v>
                </c:pt>
                <c:pt idx="99">
                  <c:v>47336</c:v>
                </c:pt>
                <c:pt idx="100">
                  <c:v>37306</c:v>
                </c:pt>
                <c:pt idx="101">
                  <c:v>38109</c:v>
                </c:pt>
                <c:pt idx="102">
                  <c:v>31252</c:v>
                </c:pt>
                <c:pt idx="103">
                  <c:v>16270</c:v>
                </c:pt>
                <c:pt idx="104">
                  <c:v>27198</c:v>
                </c:pt>
                <c:pt idx="105">
                  <c:v>51242</c:v>
                </c:pt>
                <c:pt idx="106">
                  <c:v>13755</c:v>
                </c:pt>
                <c:pt idx="107">
                  <c:v>28655</c:v>
                </c:pt>
                <c:pt idx="108">
                  <c:v>61755</c:v>
                </c:pt>
                <c:pt idx="109">
                  <c:v>13455.1</c:v>
                </c:pt>
                <c:pt idx="110">
                  <c:v>68521.2</c:v>
                </c:pt>
                <c:pt idx="111">
                  <c:v>46113</c:v>
                </c:pt>
                <c:pt idx="112">
                  <c:v>23318</c:v>
                </c:pt>
                <c:pt idx="113">
                  <c:v>21346</c:v>
                </c:pt>
                <c:pt idx="115" formatCode="0">
                  <c:v>8341</c:v>
                </c:pt>
                <c:pt idx="116" formatCode="0">
                  <c:v>135</c:v>
                </c:pt>
                <c:pt idx="117" formatCode="General">
                  <c:v>2756</c:v>
                </c:pt>
                <c:pt idx="118" formatCode="General">
                  <c:v>8159</c:v>
                </c:pt>
                <c:pt idx="119" formatCode="General">
                  <c:v>1690</c:v>
                </c:pt>
                <c:pt idx="120" formatCode="General">
                  <c:v>1274</c:v>
                </c:pt>
                <c:pt idx="121" formatCode="General">
                  <c:v>2721</c:v>
                </c:pt>
                <c:pt idx="122" formatCode="General">
                  <c:v>115</c:v>
                </c:pt>
                <c:pt idx="123" formatCode="General">
                  <c:v>0</c:v>
                </c:pt>
                <c:pt idx="124" formatCode="General">
                  <c:v>1035</c:v>
                </c:pt>
                <c:pt idx="125" formatCode="General">
                  <c:v>2131</c:v>
                </c:pt>
                <c:pt idx="126" formatCode="General">
                  <c:v>0</c:v>
                </c:pt>
                <c:pt idx="127" formatCode="General">
                  <c:v>9189</c:v>
                </c:pt>
                <c:pt idx="128" formatCode="General">
                  <c:v>9</c:v>
                </c:pt>
                <c:pt idx="129" formatCode="0">
                  <c:v>11213.8</c:v>
                </c:pt>
                <c:pt idx="130" formatCode="General">
                  <c:v>5184</c:v>
                </c:pt>
                <c:pt idx="131" formatCode="0">
                  <c:v>4560.3</c:v>
                </c:pt>
                <c:pt idx="132" formatCode="General">
                  <c:v>2526</c:v>
                </c:pt>
                <c:pt idx="133" formatCode="General">
                  <c:v>2725</c:v>
                </c:pt>
                <c:pt idx="135" formatCode="General">
                  <c:v>357490</c:v>
                </c:pt>
                <c:pt idx="136" formatCode="General">
                  <c:v>150168</c:v>
                </c:pt>
                <c:pt idx="137" formatCode="General">
                  <c:v>88603</c:v>
                </c:pt>
                <c:pt idx="138" formatCode="General">
                  <c:v>14402</c:v>
                </c:pt>
                <c:pt idx="139" formatCode="General">
                  <c:v>56279</c:v>
                </c:pt>
                <c:pt idx="140" formatCode="General">
                  <c:v>104576</c:v>
                </c:pt>
                <c:pt idx="141" formatCode="General">
                  <c:v>207614</c:v>
                </c:pt>
                <c:pt idx="142" formatCode="General">
                  <c:v>77122</c:v>
                </c:pt>
                <c:pt idx="143" formatCode="General">
                  <c:v>139403</c:v>
                </c:pt>
                <c:pt idx="144" formatCode="General">
                  <c:v>50926</c:v>
                </c:pt>
                <c:pt idx="145" formatCode="General">
                  <c:v>28017</c:v>
                </c:pt>
                <c:pt idx="146" formatCode="General">
                  <c:v>21447</c:v>
                </c:pt>
                <c:pt idx="147" formatCode="General">
                  <c:v>177083</c:v>
                </c:pt>
                <c:pt idx="148" formatCode="General">
                  <c:v>56</c:v>
                </c:pt>
                <c:pt idx="149" formatCode="General">
                  <c:v>46364</c:v>
                </c:pt>
                <c:pt idx="150" formatCode="General">
                  <c:v>151135</c:v>
                </c:pt>
                <c:pt idx="151" formatCode="General">
                  <c:v>12573.1</c:v>
                </c:pt>
                <c:pt idx="152" formatCode="General">
                  <c:v>42036</c:v>
                </c:pt>
                <c:pt idx="154" formatCode="General">
                  <c:v>42769</c:v>
                </c:pt>
                <c:pt idx="156" formatCode="General">
                  <c:v>8987</c:v>
                </c:pt>
                <c:pt idx="157" formatCode="General">
                  <c:v>44174</c:v>
                </c:pt>
                <c:pt idx="158" formatCode="General">
                  <c:v>13067</c:v>
                </c:pt>
                <c:pt idx="159" formatCode="General">
                  <c:v>2805</c:v>
                </c:pt>
                <c:pt idx="160" formatCode="0">
                  <c:v>51900</c:v>
                </c:pt>
                <c:pt idx="161" formatCode="General">
                  <c:v>9424</c:v>
                </c:pt>
                <c:pt idx="162" formatCode="General">
                  <c:v>21842</c:v>
                </c:pt>
                <c:pt idx="163" formatCode="General">
                  <c:v>2517</c:v>
                </c:pt>
                <c:pt idx="164" formatCode="General">
                  <c:v>5144</c:v>
                </c:pt>
                <c:pt idx="165" formatCode="General">
                  <c:v>47360</c:v>
                </c:pt>
                <c:pt idx="166" formatCode="0">
                  <c:v>9818.6</c:v>
                </c:pt>
                <c:pt idx="167" formatCode="General">
                  <c:v>16699</c:v>
                </c:pt>
                <c:pt idx="168" formatCode="General">
                  <c:v>9134</c:v>
                </c:pt>
                <c:pt idx="169" formatCode="General">
                  <c:v>9429</c:v>
                </c:pt>
                <c:pt idx="170" formatCode="General">
                  <c:v>5350</c:v>
                </c:pt>
                <c:pt idx="171" formatCode="General">
                  <c:v>3425</c:v>
                </c:pt>
                <c:pt idx="172" formatCode="General">
                  <c:v>140</c:v>
                </c:pt>
                <c:pt idx="173" formatCode="General">
                  <c:v>16223.6</c:v>
                </c:pt>
                <c:pt idx="174" formatCode="General">
                  <c:v>9698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FFA-46FF-9372-D84755273E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26006192"/>
        <c:axId val="526006520"/>
      </c:scatterChart>
      <c:valAx>
        <c:axId val="5260061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Rainfall (in.)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26006520"/>
        <c:crosses val="autoZero"/>
        <c:crossBetween val="midCat"/>
      </c:valAx>
      <c:valAx>
        <c:axId val="526006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600" b="1"/>
                  <a:t>Outflow</a:t>
                </a:r>
                <a:r>
                  <a:rPr lang="en-US" sz="1600" b="1" baseline="0"/>
                  <a:t> (gal)</a:t>
                </a:r>
                <a:endParaRPr lang="en-US" sz="1600" b="1"/>
              </a:p>
            </c:rich>
          </c:tx>
          <c:layout>
            <c:manualLayout>
              <c:xMode val="edge"/>
              <c:yMode val="edge"/>
              <c:x val="5.5129990295095938E-3"/>
              <c:y val="0.3631772322433788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#,##0_);\(#,##0\)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260061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23369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69E7F-B3D5-426E-B9D5-49D93F135DF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4033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69E7F-B3D5-426E-B9D5-49D93F135DF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8970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36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5587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2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https://www.teledyneisco.com/en-us/waterandwastewater/Pages/6712-Sampler.aspx</a:t>
            </a:r>
            <a:endParaRPr dirty="0"/>
          </a:p>
        </p:txBody>
      </p:sp>
      <p:sp>
        <p:nvSpPr>
          <p:cNvPr id="193" name="Google Shape;19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73533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https://www.teledyneisco.com/en-us/waterandwastewater/Pages/6712-Sampler.aspx</a:t>
            </a:r>
            <a:endParaRPr dirty="0"/>
          </a:p>
        </p:txBody>
      </p:sp>
      <p:sp>
        <p:nvSpPr>
          <p:cNvPr id="193" name="Google Shape;19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12928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/>
              <a:t>Total of 60 site assessments 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Majority of assessments occurred in Wake and Chatham county; 10 assessments completed throughout Caldwell, Buncombe, McDowell, Watauga, and Catawba county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2F9D60-1BA4-418B-88D6-E62B7758757C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7120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/>
              <a:t>Data collected included bulk density, cohesion, Manning’s n, cross-sectional area, bank erosion hazard index (BEHI), depth to confining layer, evidence of SHWT 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Watershed area and buffer radius to nearest National Hydrology Dataset (NHD) stream data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2F9D60-1BA4-418B-88D6-E62B7758757C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5868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Monitoring equipment installed in July</a:t>
            </a:r>
            <a:r>
              <a:rPr lang="en-US" baseline="0" dirty="0"/>
              <a:t> 2021; expecting to collect samples through April 2022 (sites located along I-540 and I-40) 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Will survey monitoring sites before December 2021 for HEC-RAS models 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Design standards will be developed using monitoring sites and stability characteristics 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Draft design standards/cost analysis/outlet analysis tool by June 2022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2F9D60-1BA4-418B-88D6-E62B7758757C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2474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69E7F-B3D5-426E-B9D5-49D93F135DF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366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5"/>
          <p:cNvSpPr txBox="1"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ED09-8FF8-9D44-9F15-9D3294696A95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0AF44-0932-5A4A-AD8B-B59E4CAEB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733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8603A-2399-D64A-8203-C8F297F981E8}" type="datetimeFigureOut">
              <a:rPr lang="en-US"/>
              <a:pPr>
                <a:defRPr/>
              </a:pPr>
              <a:t>10/26/2022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2C605-4958-CF43-AA48-80339EFDB0A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053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DFFB5-C0BC-DE4D-9A38-E0EE75FC9E15}" type="datetimeFigureOut">
              <a:rPr lang="en-US"/>
              <a:pPr>
                <a:defRPr/>
              </a:pPr>
              <a:t>10/26/2022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B7D4D-4E81-5B40-91F6-CF14C25F862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309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6"/>
          <p:cNvSpPr txBox="1">
            <a:spLocks noGrp="1"/>
          </p:cNvSpPr>
          <p:nvPr>
            <p:ph type="title"/>
          </p:nvPr>
        </p:nvSpPr>
        <p:spPr>
          <a:xfrm>
            <a:off x="457200" y="675085"/>
            <a:ext cx="8229600" cy="801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body" idx="1"/>
          </p:nvPr>
        </p:nvSpPr>
        <p:spPr>
          <a:xfrm>
            <a:off x="457200" y="2266950"/>
            <a:ext cx="8229600" cy="2327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8"/>
          <p:cNvSpPr txBox="1">
            <a:spLocks noGrp="1"/>
          </p:cNvSpPr>
          <p:nvPr>
            <p:ph type="title"/>
          </p:nvPr>
        </p:nvSpPr>
        <p:spPr>
          <a:xfrm>
            <a:off x="722313" y="1035563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9"/>
          <p:cNvSpPr txBox="1">
            <a:spLocks noGrp="1"/>
          </p:cNvSpPr>
          <p:nvPr>
            <p:ph type="title"/>
          </p:nvPr>
        </p:nvSpPr>
        <p:spPr>
          <a:xfrm>
            <a:off x="457203" y="650504"/>
            <a:ext cx="8229600" cy="801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body" idx="1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body" idx="2"/>
          </p:nvPr>
        </p:nvSpPr>
        <p:spPr>
          <a:xfrm>
            <a:off x="4645028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5" name="Google Shape;45;p19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2"/>
          <p:cNvSpPr txBox="1"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2"/>
          <p:cNvSpPr txBox="1">
            <a:spLocks noGrp="1"/>
          </p:cNvSpPr>
          <p:nvPr>
            <p:ph type="body" idx="1"/>
          </p:nvPr>
        </p:nvSpPr>
        <p:spPr>
          <a:xfrm>
            <a:off x="3575050" y="204789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body" idx="2"/>
          </p:nvPr>
        </p:nvSpPr>
        <p:spPr>
          <a:xfrm>
            <a:off x="457203" y="1076327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4"/>
          <p:cNvSpPr txBox="1">
            <a:spLocks noGrp="1"/>
          </p:cNvSpPr>
          <p:nvPr>
            <p:ph type="title"/>
          </p:nvPr>
        </p:nvSpPr>
        <p:spPr>
          <a:xfrm>
            <a:off x="457200" y="675085"/>
            <a:ext cx="8229600" cy="801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4"/>
          <p:cNvSpPr txBox="1">
            <a:spLocks noGrp="1"/>
          </p:cNvSpPr>
          <p:nvPr>
            <p:ph type="body" idx="1"/>
          </p:nvPr>
        </p:nvSpPr>
        <p:spPr>
          <a:xfrm rot="5400000">
            <a:off x="3408164" y="-684014"/>
            <a:ext cx="232767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5"/>
          <p:cNvSpPr txBox="1">
            <a:spLocks noGrp="1"/>
          </p:cNvSpPr>
          <p:nvPr>
            <p:ph type="title"/>
          </p:nvPr>
        </p:nvSpPr>
        <p:spPr>
          <a:xfrm rot="5400000">
            <a:off x="5463778" y="1371602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5"/>
          <p:cNvSpPr txBox="1">
            <a:spLocks noGrp="1"/>
          </p:cNvSpPr>
          <p:nvPr>
            <p:ph type="body" idx="1"/>
          </p:nvPr>
        </p:nvSpPr>
        <p:spPr>
          <a:xfrm rot="5400000">
            <a:off x="1272778" y="-609598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25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5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76376"/>
            <a:ext cx="4038600" cy="311824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76376"/>
            <a:ext cx="4038600" cy="311824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7E973-E761-9943-801C-DE1E51E28431}" type="datetimeFigureOut">
              <a:rPr lang="en-US"/>
              <a:pPr>
                <a:defRPr/>
              </a:pPr>
              <a:t>10/26/2022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35E9FC-F6D5-0349-BBED-EA7D7A9BC4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098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CE534-2B3A-FA4B-B87A-8AC244117610}" type="datetimeFigureOut">
              <a:rPr lang="en-US"/>
              <a:pPr>
                <a:defRPr/>
              </a:pPr>
              <a:t>10/26/2022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B94E0-5E06-6D42-A41D-50D581B409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89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457200" y="675085"/>
            <a:ext cx="8229600" cy="801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457200" y="2266950"/>
            <a:ext cx="8229600" cy="2327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" name="Google Shape;15;p1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" y="0"/>
            <a:ext cx="9152194" cy="4572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6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png"/><Relationship Id="rId4" Type="http://schemas.openxmlformats.org/officeDocument/2006/relationships/image" Target="../media/image17.jpg"/><Relationship Id="rId9" Type="http://schemas.openxmlformats.org/officeDocument/2006/relationships/image" Target="../media/image22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Snapshot of Some Current NC State Stormwater Engineering Group Research – with a Special Emphasis on SAND FILTERS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8564"/>
            <a:ext cx="6400800" cy="1314450"/>
          </a:xfrm>
        </p:spPr>
        <p:txBody>
          <a:bodyPr/>
          <a:lstStyle/>
          <a:p>
            <a:r>
              <a:rPr lang="en-US" dirty="0"/>
              <a:t>Bill Hunt, PE, Ph.D.</a:t>
            </a:r>
          </a:p>
          <a:p>
            <a:r>
              <a:rPr lang="en-US" dirty="0"/>
              <a:t>WNR Prof &amp; Extension Specialist</a:t>
            </a:r>
          </a:p>
          <a:p>
            <a:r>
              <a:rPr lang="en-US" dirty="0"/>
              <a:t>Biological &amp; Agricultural Engineering</a:t>
            </a:r>
          </a:p>
          <a:p>
            <a:r>
              <a:rPr lang="en-US" dirty="0"/>
              <a:t>NC State University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452338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SAB Presentation – February 4, 2021</a:t>
            </a:r>
          </a:p>
        </p:txBody>
      </p:sp>
    </p:spTree>
    <p:extLst>
      <p:ext uri="{BB962C8B-B14F-4D97-AF65-F5344CB8AC3E}">
        <p14:creationId xmlns:p14="http://schemas.microsoft.com/office/powerpoint/2010/main" val="4240847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B3E7D01-88A6-1D40-B021-6D8FEE99E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900" y="675085"/>
            <a:ext cx="6172200" cy="801290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Project Details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B081DE7-DDB5-DC4D-AFC4-E2837AD357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5" r="10753" b="1"/>
          <a:stretch/>
        </p:blipFill>
        <p:spPr bwMode="auto">
          <a:xfrm>
            <a:off x="302079" y="1476376"/>
            <a:ext cx="3028950" cy="311824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052" name="Content Placeholder 3">
            <a:extLst>
              <a:ext uri="{FF2B5EF4-FFF2-40B4-BE49-F238E27FC236}">
                <a16:creationId xmlns:a16="http://schemas.microsoft.com/office/drawing/2014/main" id="{150373BE-94E4-44D7-B0DF-0EED31275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71900" y="1476376"/>
            <a:ext cx="4923064" cy="3118247"/>
          </a:xfrm>
        </p:spPr>
        <p:txBody>
          <a:bodyPr/>
          <a:lstStyle/>
          <a:p>
            <a:r>
              <a:rPr lang="en-US" sz="2400" dirty="0"/>
              <a:t>We are always trying to improve maintenance! Partnered with NCDOT, we are exploring the benefits of alternative vegetated/non-vegetated linings to maintenance and water quality requirements of roadside swales. </a:t>
            </a:r>
          </a:p>
        </p:txBody>
      </p:sp>
    </p:spTree>
    <p:extLst>
      <p:ext uri="{BB962C8B-B14F-4D97-AF65-F5344CB8AC3E}">
        <p14:creationId xmlns:p14="http://schemas.microsoft.com/office/powerpoint/2010/main" val="3783856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3711A7DA-40AC-C14F-83E1-7986A2AC4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900" y="352039"/>
            <a:ext cx="6172200" cy="801290"/>
          </a:xfrm>
        </p:spPr>
        <p:txBody>
          <a:bodyPr/>
          <a:lstStyle/>
          <a:p>
            <a:r>
              <a:rPr lang="en-US" dirty="0"/>
              <a:t>Alternative Linings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6F20EB-DEDE-424A-9C17-5CFDB51659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/>
              <a:t>Non-Vegetated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81F48A-4087-2A48-8C1C-CFF53AB2CB5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400" dirty="0"/>
              <a:t>Class B Riprap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8B5C49-6271-084C-A813-3986D42DB1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10953" y="2084680"/>
            <a:ext cx="5022803" cy="2768738"/>
          </a:xfrm>
        </p:spPr>
        <p:txBody>
          <a:bodyPr/>
          <a:lstStyle/>
          <a:p>
            <a:r>
              <a:rPr lang="en-US" sz="2400" dirty="0"/>
              <a:t>Vegetated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400" b="0" dirty="0"/>
              <a:t>50/50 combination of River Oats (RO) &amp; Big Bluestem (BB)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400" b="0" dirty="0"/>
              <a:t>Given one year to establish before data collection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10" name="Content Placeholder 9" descr="A picture containing grass, outdoor, sky, field&#10;&#10;Description automatically generated">
            <a:extLst>
              <a:ext uri="{FF2B5EF4-FFF2-40B4-BE49-F238E27FC236}">
                <a16:creationId xmlns:a16="http://schemas.microsoft.com/office/drawing/2014/main" id="{42AB864A-AFC8-264F-B6A5-5130CB580AA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2"/>
          <a:srcRect b="22359"/>
          <a:stretch/>
        </p:blipFill>
        <p:spPr>
          <a:xfrm>
            <a:off x="6579245" y="3148278"/>
            <a:ext cx="1835231" cy="189986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628367-EDFE-F442-9721-09A7E552F6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419" b="15324"/>
          <a:stretch/>
        </p:blipFill>
        <p:spPr>
          <a:xfrm>
            <a:off x="511110" y="2430453"/>
            <a:ext cx="2593590" cy="24987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068CD2-314E-8242-8262-B92633C5F0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0455" b="-3200"/>
          <a:stretch/>
        </p:blipFill>
        <p:spPr>
          <a:xfrm>
            <a:off x="4196442" y="3148280"/>
            <a:ext cx="1787161" cy="1971718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7ACFDD-4194-B042-9642-7C4A02FE9740}"/>
              </a:ext>
            </a:extLst>
          </p:cNvPr>
          <p:cNvCxnSpPr>
            <a:cxnSpLocks/>
          </p:cNvCxnSpPr>
          <p:nvPr/>
        </p:nvCxnSpPr>
        <p:spPr>
          <a:xfrm>
            <a:off x="6055300" y="4065797"/>
            <a:ext cx="41726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7940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0B1F2-4231-8D42-94A5-A9151EE88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87307"/>
            <a:ext cx="4939393" cy="801290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Why Native Grasses?</a:t>
            </a:r>
          </a:p>
        </p:txBody>
      </p:sp>
      <p:pic>
        <p:nvPicPr>
          <p:cNvPr id="6" name="Content Placeholder 5" descr="A picture containing grass, sky, outdoor, field&#10;&#10;Description automatically generated">
            <a:extLst>
              <a:ext uri="{FF2B5EF4-FFF2-40B4-BE49-F238E27FC236}">
                <a16:creationId xmlns:a16="http://schemas.microsoft.com/office/drawing/2014/main" id="{CE7888DF-4775-8C4D-B78B-B7434A512DD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0255" y="1288597"/>
            <a:ext cx="2667488" cy="3556651"/>
          </a:xfr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61ABD-50DA-EB49-B4E3-47E9089B0D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06536" y="1451883"/>
            <a:ext cx="5167993" cy="3118247"/>
          </a:xfrm>
        </p:spPr>
        <p:txBody>
          <a:bodyPr wrap="square" anchor="t">
            <a:noAutofit/>
          </a:bodyPr>
          <a:lstStyle/>
          <a:p>
            <a:r>
              <a:rPr lang="en-US" sz="2400" dirty="0"/>
              <a:t>Current MDC states turf lining should be maintained at 6 inches</a:t>
            </a:r>
          </a:p>
          <a:p>
            <a:pPr lvl="1"/>
            <a:r>
              <a:rPr lang="en-US" sz="2400" dirty="0"/>
              <a:t>Can be difficult to achieve </a:t>
            </a:r>
          </a:p>
          <a:p>
            <a:r>
              <a:rPr lang="en-US" sz="2400" dirty="0"/>
              <a:t>RO &amp; BB can grow 3 ft and 6 – 8 ft, respectively</a:t>
            </a:r>
          </a:p>
          <a:p>
            <a:r>
              <a:rPr lang="en-US" sz="2400" dirty="0"/>
              <a:t>How will the native grass perform against typical turf and riprap linings? </a:t>
            </a:r>
          </a:p>
        </p:txBody>
      </p:sp>
    </p:spTree>
    <p:extLst>
      <p:ext uri="{BB962C8B-B14F-4D97-AF65-F5344CB8AC3E}">
        <p14:creationId xmlns:p14="http://schemas.microsoft.com/office/powerpoint/2010/main" val="3899739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E8AA0-AC5E-B842-80D8-2BA1A6672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063" y="204787"/>
            <a:ext cx="7682593" cy="871538"/>
          </a:xfrm>
        </p:spPr>
        <p:txBody>
          <a:bodyPr/>
          <a:lstStyle/>
          <a:p>
            <a:r>
              <a:rPr lang="en-US" sz="3600" dirty="0"/>
              <a:t>Parameters Tested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C2F22-A985-CF40-ACBC-DD2A3D12A4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4108" y="1076325"/>
            <a:ext cx="6604906" cy="3862388"/>
          </a:xfrm>
        </p:spPr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/>
              <a:t>Bioswale vs. Conventional Swale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/>
              <a:t>Slope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2400" dirty="0"/>
              <a:t>1% vs. 4%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/>
              <a:t>Alternative Linings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2400" dirty="0"/>
              <a:t>Riprap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2400" dirty="0"/>
              <a:t>Native Grasses to North Carolina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/>
              <a:t>Multiple Storm Sizes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2400" dirty="0"/>
              <a:t>0.5 in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2400" dirty="0"/>
              <a:t>1.5 in</a:t>
            </a:r>
          </a:p>
          <a:p>
            <a:endParaRPr lang="en-US" sz="2400" dirty="0"/>
          </a:p>
          <a:p>
            <a:r>
              <a:rPr lang="en-US" sz="2400" dirty="0"/>
              <a:t>Water quality samples collected: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/>
              <a:t>Total Suspended Solids (TSS)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/>
              <a:t>Total Nitrogen (TN)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/>
              <a:t>Total Phosphorus (TP)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/>
              <a:t>Dissolved Metals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2400" dirty="0"/>
              <a:t>Cadmium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2400" dirty="0"/>
              <a:t>Copper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2400" dirty="0"/>
              <a:t>Lead 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2400" dirty="0"/>
              <a:t>Zinc</a:t>
            </a:r>
          </a:p>
          <a:p>
            <a:endParaRPr lang="en-US" sz="2400" dirty="0"/>
          </a:p>
          <a:p>
            <a:pPr marL="557213" lvl="1" indent="-214313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32853436-FB85-A643-ABCF-0696FBB4C16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383" y="556144"/>
            <a:ext cx="2480747" cy="201560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DDF9FE2B-70E9-DB4D-B332-436A9EC7D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421" y="2723662"/>
            <a:ext cx="2359878" cy="230553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459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E8AA0-AC5E-B842-80D8-2BA1A6672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063" y="204787"/>
            <a:ext cx="7682593" cy="871538"/>
          </a:xfrm>
        </p:spPr>
        <p:txBody>
          <a:bodyPr/>
          <a:lstStyle/>
          <a:p>
            <a:r>
              <a:rPr lang="en-US" sz="3600" dirty="0"/>
              <a:t>Parameters Tested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C2F22-A985-CF40-ACBC-DD2A3D12A4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4108" y="1076325"/>
            <a:ext cx="6604906" cy="3862388"/>
          </a:xfrm>
        </p:spPr>
        <p:txBody>
          <a:bodyPr/>
          <a:lstStyle/>
          <a:p>
            <a:r>
              <a:rPr lang="en-US" sz="2400" dirty="0"/>
              <a:t>Water quality samples collected: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/>
              <a:t>Total Suspended Solids (TSS)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/>
              <a:t>Total Nitrogen (TN)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/>
              <a:t>Total Phosphorus (TP)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/>
              <a:t>Dissolved Metals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2400" dirty="0"/>
              <a:t>Cadmium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2400" dirty="0"/>
              <a:t>Copper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2400" dirty="0"/>
              <a:t>Lead 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2400" dirty="0"/>
              <a:t>Zinc</a:t>
            </a:r>
          </a:p>
          <a:p>
            <a:endParaRPr lang="en-US" sz="2400" dirty="0"/>
          </a:p>
          <a:p>
            <a:pPr marL="557213" lvl="1" indent="-214313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32853436-FB85-A643-ABCF-0696FBB4C16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383" y="556144"/>
            <a:ext cx="2480747" cy="2015606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DDF9FE2B-70E9-DB4D-B332-436A9EC7D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457" y="2633175"/>
            <a:ext cx="2359878" cy="230553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9069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393" y="530682"/>
            <a:ext cx="4849586" cy="801290"/>
          </a:xfrm>
        </p:spPr>
        <p:txBody>
          <a:bodyPr/>
          <a:lstStyle/>
          <a:p>
            <a:r>
              <a:rPr lang="en-US" dirty="0"/>
              <a:t>Timeframe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436" y="1476376"/>
            <a:ext cx="5143500" cy="3118247"/>
          </a:xfrm>
        </p:spPr>
        <p:txBody>
          <a:bodyPr/>
          <a:lstStyle/>
          <a:p>
            <a:r>
              <a:rPr lang="en-US" dirty="0"/>
              <a:t>Project Funded by NCDOT</a:t>
            </a:r>
          </a:p>
          <a:p>
            <a:pPr lvl="1"/>
            <a:r>
              <a:rPr lang="en-US" dirty="0"/>
              <a:t>2021-2023</a:t>
            </a:r>
          </a:p>
          <a:p>
            <a:r>
              <a:rPr lang="en-US" dirty="0"/>
              <a:t>Alternative Lining Swales installed in Summer 2021</a:t>
            </a:r>
          </a:p>
          <a:p>
            <a:r>
              <a:rPr lang="en-US" dirty="0"/>
              <a:t>Rip-rap swale testing began late summer</a:t>
            </a:r>
          </a:p>
          <a:p>
            <a:r>
              <a:rPr lang="en-US" dirty="0"/>
              <a:t>Native grass testing Summer 2022</a:t>
            </a:r>
          </a:p>
          <a:p>
            <a:r>
              <a:rPr lang="en-US" dirty="0"/>
              <a:t>Manning’s “n” Experimentation: Summer-Fall 2022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65884" y="1064139"/>
            <a:ext cx="4267651" cy="3200738"/>
          </a:xfrm>
        </p:spPr>
      </p:pic>
    </p:spTree>
    <p:extLst>
      <p:ext uri="{BB962C8B-B14F-4D97-AF65-F5344CB8AC3E}">
        <p14:creationId xmlns:p14="http://schemas.microsoft.com/office/powerpoint/2010/main" val="40662209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354310"/>
            <a:ext cx="6172200" cy="801290"/>
          </a:xfrm>
        </p:spPr>
        <p:txBody>
          <a:bodyPr/>
          <a:lstStyle/>
          <a:p>
            <a:r>
              <a:rPr lang="en-US" dirty="0"/>
              <a:t>Outlet Analysis Protocol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0292"/>
            <a:ext cx="5453743" cy="2327672"/>
          </a:xfrm>
        </p:spPr>
        <p:txBody>
          <a:bodyPr/>
          <a:lstStyle/>
          <a:p>
            <a:r>
              <a:rPr lang="en-US" sz="2000" dirty="0"/>
              <a:t>Collaborating with NCDOT to identify characteristics causing downslope erosion from pipe outlets </a:t>
            </a:r>
          </a:p>
          <a:p>
            <a:pPr lvl="1"/>
            <a:r>
              <a:rPr lang="en-US" sz="2000" dirty="0"/>
              <a:t>Determining length of downslope erosion</a:t>
            </a:r>
          </a:p>
          <a:p>
            <a:pPr lvl="1"/>
            <a:r>
              <a:rPr lang="en-US" sz="2000" dirty="0"/>
              <a:t>Estimating amount of sediment lost to erosion</a:t>
            </a:r>
          </a:p>
          <a:p>
            <a:r>
              <a:rPr lang="en-US" sz="2000" dirty="0"/>
              <a:t>Developing protocol to assess future and current pipe outlets for downslope erosion </a:t>
            </a:r>
          </a:p>
          <a:p>
            <a:r>
              <a:rPr lang="en-US" sz="2000" dirty="0"/>
              <a:t>Monitoring and modeling 6 assessed sites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603" y="3113777"/>
            <a:ext cx="2603461" cy="19525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195" y="1210292"/>
            <a:ext cx="2309809" cy="184879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4298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85900" y="351778"/>
            <a:ext cx="6172200" cy="801290"/>
          </a:xfrm>
        </p:spPr>
        <p:txBody>
          <a:bodyPr/>
          <a:lstStyle/>
          <a:p>
            <a:r>
              <a:rPr lang="en-US" dirty="0"/>
              <a:t>Site Assessments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153069"/>
            <a:ext cx="6858000" cy="273916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03316" y="3415176"/>
            <a:ext cx="38272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60 site assessments across NC</a:t>
            </a:r>
          </a:p>
        </p:txBody>
      </p:sp>
    </p:spTree>
    <p:extLst>
      <p:ext uri="{BB962C8B-B14F-4D97-AF65-F5344CB8AC3E}">
        <p14:creationId xmlns:p14="http://schemas.microsoft.com/office/powerpoint/2010/main" val="21494793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85900" y="351778"/>
            <a:ext cx="6172200" cy="801290"/>
          </a:xfrm>
        </p:spPr>
        <p:txBody>
          <a:bodyPr/>
          <a:lstStyle/>
          <a:p>
            <a:r>
              <a:rPr lang="en-US" dirty="0"/>
              <a:t>Site Assessments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49" y="1153068"/>
            <a:ext cx="2408102" cy="18060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67" r="2014"/>
          <a:stretch/>
        </p:blipFill>
        <p:spPr>
          <a:xfrm>
            <a:off x="542557" y="3045894"/>
            <a:ext cx="2687779" cy="19126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431357" y="1153068"/>
            <a:ext cx="571264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Site assessed at outlet, furthermost adjacent property boundary, and outfall for: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Cross-sectional area,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Bulk density,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Soil texture,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Cohesion,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Bank Erosion Hazard Index (BEHI)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Manning’s n 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Changes in channel between assessments points evaluated for: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Cross-sectional area, BEHI, Manning’s n, cohesion</a:t>
            </a:r>
          </a:p>
        </p:txBody>
      </p:sp>
    </p:spTree>
    <p:extLst>
      <p:ext uri="{BB962C8B-B14F-4D97-AF65-F5344CB8AC3E}">
        <p14:creationId xmlns:p14="http://schemas.microsoft.com/office/powerpoint/2010/main" val="40070438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350233"/>
            <a:ext cx="6172200" cy="801290"/>
          </a:xfrm>
        </p:spPr>
        <p:txBody>
          <a:bodyPr/>
          <a:lstStyle/>
          <a:p>
            <a:r>
              <a:rPr lang="en-US" dirty="0"/>
              <a:t>Monitoring and Modeling Sites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44" y="1151523"/>
            <a:ext cx="3639804" cy="2778954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292766" y="2413261"/>
          <a:ext cx="4021674" cy="26746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10837">
                  <a:extLst>
                    <a:ext uri="{9D8B030D-6E8A-4147-A177-3AD203B41FA5}">
                      <a16:colId xmlns:a16="http://schemas.microsoft.com/office/drawing/2014/main" val="1529801383"/>
                    </a:ext>
                  </a:extLst>
                </a:gridCol>
                <a:gridCol w="2010837">
                  <a:extLst>
                    <a:ext uri="{9D8B030D-6E8A-4147-A177-3AD203B41FA5}">
                      <a16:colId xmlns:a16="http://schemas.microsoft.com/office/drawing/2014/main" val="1740801102"/>
                    </a:ext>
                  </a:extLst>
                </a:gridCol>
              </a:tblGrid>
              <a:tr h="56019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Monitoring Site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</a:t>
                      </a:r>
                      <a:r>
                        <a:rPr lang="en-US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Samples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269597744"/>
                  </a:ext>
                </a:extLst>
              </a:tr>
              <a:tr h="32455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MP495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178403939"/>
                  </a:ext>
                </a:extLst>
              </a:tr>
              <a:tr h="32455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MP467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903572924"/>
                  </a:ext>
                </a:extLst>
              </a:tr>
              <a:tr h="32455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MP459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223041191"/>
                  </a:ext>
                </a:extLst>
              </a:tr>
              <a:tr h="32455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MP458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281495897"/>
                  </a:ext>
                </a:extLst>
              </a:tr>
              <a:tr h="32455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MP814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98651075"/>
                  </a:ext>
                </a:extLst>
              </a:tr>
              <a:tr h="32455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MP840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7476589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6755" y="4015819"/>
            <a:ext cx="2816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Wake Co (I-40 &amp; I-540)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0087" y="1461155"/>
            <a:ext cx="44305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rgbClr val="C00000"/>
                </a:solidFill>
              </a:rPr>
              <a:t>Survey data input to HEC-RAS to compare to monitoring results</a:t>
            </a:r>
          </a:p>
        </p:txBody>
      </p:sp>
    </p:spTree>
    <p:extLst>
      <p:ext uri="{BB962C8B-B14F-4D97-AF65-F5344CB8AC3E}">
        <p14:creationId xmlns:p14="http://schemas.microsoft.com/office/powerpoint/2010/main" val="2443484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"/>
          <p:cNvSpPr txBox="1">
            <a:spLocks noGrp="1"/>
          </p:cNvSpPr>
          <p:nvPr>
            <p:ph type="title"/>
          </p:nvPr>
        </p:nvSpPr>
        <p:spPr>
          <a:xfrm>
            <a:off x="485775" y="475157"/>
            <a:ext cx="7429500" cy="801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Strategic Floating Treatment Wetland Placement</a:t>
            </a:r>
            <a:endParaRPr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6" name="Google Shape;126;p4"/>
          <p:cNvSpPr txBox="1">
            <a:spLocks noGrp="1"/>
          </p:cNvSpPr>
          <p:nvPr>
            <p:ph type="body" idx="1"/>
          </p:nvPr>
        </p:nvSpPr>
        <p:spPr>
          <a:xfrm>
            <a:off x="485775" y="1080534"/>
            <a:ext cx="8172449" cy="10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SzPts val="2400"/>
              <a:buNone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	Floating treatment wetlands (FTWs) are buoyant mats planted with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wetland vegetation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whose roots are suspended into the water column, allowing direct contact with the water to be treated. 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Google Shape;126;p4">
            <a:extLst>
              <a:ext uri="{FF2B5EF4-FFF2-40B4-BE49-F238E27FC236}">
                <a16:creationId xmlns:a16="http://schemas.microsoft.com/office/drawing/2014/main" id="{8BCCBA86-68E1-4F1E-9084-D064766AE51D}"/>
              </a:ext>
            </a:extLst>
          </p:cNvPr>
          <p:cNvSpPr txBox="1">
            <a:spLocks/>
          </p:cNvSpPr>
          <p:nvPr/>
        </p:nvSpPr>
        <p:spPr>
          <a:xfrm>
            <a:off x="5716165" y="1968836"/>
            <a:ext cx="2942059" cy="2786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SzPts val="2400"/>
              <a:buNone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They are commonly used as a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retrofit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in stormwater detention ponds (wet ponds) to increase water quality treatment.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SzPts val="2400"/>
              <a:buNone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In North Carolina, current design guidance recommends FTWs be installed at 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~20% pond surface coverage</a:t>
            </a:r>
            <a: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in order to see significant improvement in nutrient and sediment removal. </a:t>
            </a:r>
          </a:p>
        </p:txBody>
      </p:sp>
      <p:pic>
        <p:nvPicPr>
          <p:cNvPr id="3" name="Picture 2" descr="A body of water with plants around it&#10;&#10;Description automatically generated with low confidence">
            <a:extLst>
              <a:ext uri="{FF2B5EF4-FFF2-40B4-BE49-F238E27FC236}">
                <a16:creationId xmlns:a16="http://schemas.microsoft.com/office/drawing/2014/main" id="{CCAFB655-5A06-4A3D-A22D-E16A69F9E1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000"/>
          <a:stretch/>
        </p:blipFill>
        <p:spPr>
          <a:xfrm>
            <a:off x="485775" y="2143054"/>
            <a:ext cx="5103262" cy="267921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393" y="530682"/>
            <a:ext cx="4849586" cy="801290"/>
          </a:xfrm>
        </p:spPr>
        <p:txBody>
          <a:bodyPr/>
          <a:lstStyle/>
          <a:p>
            <a:r>
              <a:rPr lang="en-US" dirty="0"/>
              <a:t>Timeframe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436" y="1331972"/>
            <a:ext cx="4857750" cy="3262651"/>
          </a:xfrm>
        </p:spPr>
        <p:txBody>
          <a:bodyPr/>
          <a:lstStyle/>
          <a:p>
            <a:r>
              <a:rPr lang="en-US" dirty="0"/>
              <a:t>Project Funded by NCDOT</a:t>
            </a:r>
          </a:p>
          <a:p>
            <a:pPr lvl="1"/>
            <a:r>
              <a:rPr lang="en-US" dirty="0"/>
              <a:t>2018-2022</a:t>
            </a:r>
          </a:p>
          <a:p>
            <a:r>
              <a:rPr lang="en-US" dirty="0"/>
              <a:t>Site Assessments: 2019-2021</a:t>
            </a:r>
          </a:p>
          <a:p>
            <a:r>
              <a:rPr lang="en-US" dirty="0"/>
              <a:t>Monitoring &amp; Modelling: Jul 2021- Apr 2022</a:t>
            </a:r>
          </a:p>
          <a:p>
            <a:r>
              <a:rPr lang="en-US" dirty="0"/>
              <a:t>First Draft of Report: Jun 20022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376" y="556063"/>
            <a:ext cx="3205114" cy="4273486"/>
          </a:xfrm>
        </p:spPr>
      </p:pic>
    </p:spTree>
    <p:extLst>
      <p:ext uri="{BB962C8B-B14F-4D97-AF65-F5344CB8AC3E}">
        <p14:creationId xmlns:p14="http://schemas.microsoft.com/office/powerpoint/2010/main" val="26967952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brick building&#10;&#10;Description automatically generated">
            <a:extLst>
              <a:ext uri="{FF2B5EF4-FFF2-40B4-BE49-F238E27FC236}">
                <a16:creationId xmlns:a16="http://schemas.microsoft.com/office/drawing/2014/main" id="{122D054A-4673-479E-A54B-A5545DF19D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73" r="22495" b="24836"/>
          <a:stretch/>
        </p:blipFill>
        <p:spPr>
          <a:xfrm rot="5400000">
            <a:off x="5653440" y="512950"/>
            <a:ext cx="3851500" cy="2981147"/>
          </a:xfrm>
          <a:prstGeom prst="rect">
            <a:avLst/>
          </a:prstGeom>
          <a:noFill/>
        </p:spPr>
      </p:pic>
      <p:pic>
        <p:nvPicPr>
          <p:cNvPr id="4" name="Picture 3" descr="A picture containing grass, outdoor, sky, field&#10;&#10;Description automatically generated">
            <a:extLst>
              <a:ext uri="{FF2B5EF4-FFF2-40B4-BE49-F238E27FC236}">
                <a16:creationId xmlns:a16="http://schemas.microsoft.com/office/drawing/2014/main" id="{F2BF1584-0DA5-42A1-9F12-C639F68B5E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031" b="37457"/>
          <a:stretch/>
        </p:blipFill>
        <p:spPr>
          <a:xfrm>
            <a:off x="118424" y="2661557"/>
            <a:ext cx="7722003" cy="24041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52F719-8518-4D7D-A0B2-4A2A304D8F7D}"/>
              </a:ext>
            </a:extLst>
          </p:cNvPr>
          <p:cNvSpPr txBox="1"/>
          <p:nvPr/>
        </p:nvSpPr>
        <p:spPr>
          <a:xfrm>
            <a:off x="3974335" y="2200548"/>
            <a:ext cx="2024045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50" dirty="0">
                <a:latin typeface="Arial" panose="020B0604020202020204" pitchFamily="34" charset="0"/>
                <a:cs typeface="Arial" panose="020B0604020202020204" pitchFamily="34" charset="0"/>
              </a:rPr>
              <a:t>Greensboro, NC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D6DB18F-3413-407C-A28E-DAD2605C16B8}"/>
              </a:ext>
            </a:extLst>
          </p:cNvPr>
          <p:cNvSpPr txBox="1">
            <a:spLocks/>
          </p:cNvSpPr>
          <p:nvPr/>
        </p:nvSpPr>
        <p:spPr>
          <a:xfrm>
            <a:off x="279854" y="602981"/>
            <a:ext cx="4768305" cy="602751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600" b="1" dirty="0"/>
              <a:t>Stormwater Sand Filters</a:t>
            </a:r>
          </a:p>
        </p:txBody>
      </p:sp>
    </p:spTree>
    <p:extLst>
      <p:ext uri="{BB962C8B-B14F-4D97-AF65-F5344CB8AC3E}">
        <p14:creationId xmlns:p14="http://schemas.microsoft.com/office/powerpoint/2010/main" val="18004316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9040E-BB68-491E-82E1-E9FA4EC58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689911"/>
            <a:ext cx="2849336" cy="517709"/>
          </a:xfrm>
        </p:spPr>
        <p:txBody>
          <a:bodyPr/>
          <a:lstStyle/>
          <a:p>
            <a:r>
              <a:rPr lang="en-US" dirty="0"/>
              <a:t>Stormwater Sand Filter</a:t>
            </a:r>
          </a:p>
        </p:txBody>
      </p:sp>
      <p:pic>
        <p:nvPicPr>
          <p:cNvPr id="5" name="Content Placeholder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F8F5ADB-FA87-46C2-B0EE-C0227192A1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8584" t="42586" r="28846" b="27538"/>
          <a:stretch/>
        </p:blipFill>
        <p:spPr>
          <a:xfrm>
            <a:off x="2778170" y="888331"/>
            <a:ext cx="6278951" cy="2478641"/>
          </a:xfr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101F22F-D875-4A2C-96CD-37D33F14A146}"/>
              </a:ext>
            </a:extLst>
          </p:cNvPr>
          <p:cNvSpPr txBox="1">
            <a:spLocks/>
          </p:cNvSpPr>
          <p:nvPr/>
        </p:nvSpPr>
        <p:spPr>
          <a:xfrm>
            <a:off x="152210" y="2565890"/>
            <a:ext cx="2308140" cy="105088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b="1" dirty="0">
                <a:solidFill>
                  <a:srgbClr val="C00000"/>
                </a:solidFill>
              </a:rPr>
              <a:t>Research Questions: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71F083F-1924-40E6-886F-D7E9B8341CBF}"/>
              </a:ext>
            </a:extLst>
          </p:cNvPr>
          <p:cNvSpPr txBox="1">
            <a:spLocks/>
          </p:cNvSpPr>
          <p:nvPr/>
        </p:nvSpPr>
        <p:spPr>
          <a:xfrm>
            <a:off x="457200" y="3616779"/>
            <a:ext cx="8686802" cy="152672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Sand filter performance in NC’s humid subtropical climate?</a:t>
            </a:r>
          </a:p>
          <a:p>
            <a:r>
              <a:rPr lang="en-US" sz="2400" dirty="0"/>
              <a:t>Performance comparison to NCDEQ stormwater credits?</a:t>
            </a:r>
          </a:p>
          <a:p>
            <a:r>
              <a:rPr lang="en-US" sz="2400" dirty="0"/>
              <a:t>Internal water storage impact on treatment?</a:t>
            </a:r>
          </a:p>
        </p:txBody>
      </p:sp>
    </p:spTree>
    <p:extLst>
      <p:ext uri="{BB962C8B-B14F-4D97-AF65-F5344CB8AC3E}">
        <p14:creationId xmlns:p14="http://schemas.microsoft.com/office/powerpoint/2010/main" val="42828909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C76FC-FE15-48C6-8689-7A26B1EC9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1543" y="522347"/>
            <a:ext cx="1873571" cy="528249"/>
          </a:xfrm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C35E9-E01C-41DB-86BA-255C592DA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030" y="1066925"/>
            <a:ext cx="7586220" cy="253232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4 sand filters between Fayetteville and Greensboro</a:t>
            </a:r>
          </a:p>
          <a:p>
            <a:pPr>
              <a:lnSpc>
                <a:spcPct val="150000"/>
              </a:lnSpc>
            </a:pPr>
            <a:r>
              <a:rPr lang="en-US" dirty="0"/>
              <a:t>Retrofit to one filter in each city</a:t>
            </a:r>
          </a:p>
          <a:p>
            <a:pPr>
              <a:lnSpc>
                <a:spcPct val="150000"/>
              </a:lnSpc>
            </a:pPr>
            <a:r>
              <a:rPr lang="en-US" dirty="0"/>
              <a:t>Lab analysis for removal efficiency of TSS, TN (NO</a:t>
            </a:r>
            <a:r>
              <a:rPr lang="en-US" baseline="-25000" dirty="0"/>
              <a:t>3</a:t>
            </a:r>
            <a:r>
              <a:rPr lang="en-US" dirty="0"/>
              <a:t> + NH</a:t>
            </a:r>
            <a:r>
              <a:rPr lang="en-US" baseline="-25000" dirty="0"/>
              <a:t>3</a:t>
            </a:r>
            <a:r>
              <a:rPr lang="en-US" dirty="0"/>
              <a:t>), TP (OP)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25976C-A151-49D1-830D-F1C037880508}"/>
              </a:ext>
            </a:extLst>
          </p:cNvPr>
          <p:cNvSpPr txBox="1"/>
          <p:nvPr/>
        </p:nvSpPr>
        <p:spPr>
          <a:xfrm>
            <a:off x="2757927" y="4728002"/>
            <a:ext cx="198552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i="1" dirty="0">
                <a:latin typeface="Arial" panose="020B0604020202020204" pitchFamily="34" charset="0"/>
                <a:cs typeface="Arial" panose="020B0604020202020204" pitchFamily="34" charset="0"/>
              </a:rPr>
              <a:t>Image of North Carolina from Google Maps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841420" y="2914650"/>
            <a:ext cx="4302579" cy="2228850"/>
            <a:chOff x="3881542" y="2467466"/>
            <a:chExt cx="5262458" cy="2676034"/>
          </a:xfrm>
        </p:grpSpPr>
        <p:pic>
          <p:nvPicPr>
            <p:cNvPr id="5" name="Picture 4" descr="A close up of a map&#10;&#10;Description automatically generated">
              <a:extLst>
                <a:ext uri="{FF2B5EF4-FFF2-40B4-BE49-F238E27FC236}">
                  <a16:creationId xmlns:a16="http://schemas.microsoft.com/office/drawing/2014/main" id="{D116F47B-8CDA-48B6-BABD-7D6C9D1D66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8995" t="20756" r="3647" b="18351"/>
            <a:stretch/>
          </p:blipFill>
          <p:spPr>
            <a:xfrm>
              <a:off x="3881542" y="2467466"/>
              <a:ext cx="5262458" cy="2676034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E84C51A-BBB8-4784-9F42-89E4D56F563A}"/>
                </a:ext>
              </a:extLst>
            </p:cNvPr>
            <p:cNvSpPr/>
            <p:nvPr/>
          </p:nvSpPr>
          <p:spPr>
            <a:xfrm>
              <a:off x="5634873" y="2962373"/>
              <a:ext cx="466627" cy="26159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22992AC-B95F-4773-97D3-A8EA6D7EDF5C}"/>
                </a:ext>
              </a:extLst>
            </p:cNvPr>
            <p:cNvSpPr/>
            <p:nvPr/>
          </p:nvSpPr>
          <p:spPr>
            <a:xfrm>
              <a:off x="6405514" y="4001679"/>
              <a:ext cx="472630" cy="28987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52ADFBA-99EF-44B8-8F43-27796905A3DB}"/>
                </a:ext>
              </a:extLst>
            </p:cNvPr>
            <p:cNvSpPr/>
            <p:nvPr/>
          </p:nvSpPr>
          <p:spPr>
            <a:xfrm>
              <a:off x="6688317" y="3246349"/>
              <a:ext cx="346435" cy="240383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</p:spTree>
    <p:extLst>
      <p:ext uri="{BB962C8B-B14F-4D97-AF65-F5344CB8AC3E}">
        <p14:creationId xmlns:p14="http://schemas.microsoft.com/office/powerpoint/2010/main" val="29935207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E521566-74C9-43EB-9619-DCBD914797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49" t="7662" r="24536"/>
          <a:stretch/>
        </p:blipFill>
        <p:spPr>
          <a:xfrm rot="5400000">
            <a:off x="223691" y="749018"/>
            <a:ext cx="3740086" cy="3562052"/>
          </a:xfrm>
          <a:prstGeom prst="rect">
            <a:avLst/>
          </a:prstGeom>
        </p:spPr>
      </p:pic>
      <p:pic>
        <p:nvPicPr>
          <p:cNvPr id="5" name="Picture 4" descr="A picture containing grass, outdoor, tree, sky&#10;&#10;Description automatically generated">
            <a:extLst>
              <a:ext uri="{FF2B5EF4-FFF2-40B4-BE49-F238E27FC236}">
                <a16:creationId xmlns:a16="http://schemas.microsoft.com/office/drawing/2014/main" id="{62598D35-9EA5-464C-9C32-BAE147DA5B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280" t="17881" r="17287" b="24249"/>
          <a:stretch/>
        </p:blipFill>
        <p:spPr>
          <a:xfrm>
            <a:off x="4171437" y="2106890"/>
            <a:ext cx="4898822" cy="29765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0A77547-01C0-4264-9D5F-11D99B80C718}"/>
              </a:ext>
            </a:extLst>
          </p:cNvPr>
          <p:cNvSpPr txBox="1"/>
          <p:nvPr/>
        </p:nvSpPr>
        <p:spPr>
          <a:xfrm>
            <a:off x="5149050" y="779398"/>
            <a:ext cx="28003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Fayetteville, NC</a:t>
            </a:r>
          </a:p>
        </p:txBody>
      </p:sp>
    </p:spTree>
    <p:extLst>
      <p:ext uri="{BB962C8B-B14F-4D97-AF65-F5344CB8AC3E}">
        <p14:creationId xmlns:p14="http://schemas.microsoft.com/office/powerpoint/2010/main" val="41152490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C3ED3-2B09-4909-8937-1B1E9AA86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87221"/>
            <a:ext cx="9144000" cy="623761"/>
          </a:xfrm>
        </p:spPr>
        <p:txBody>
          <a:bodyPr/>
          <a:lstStyle/>
          <a:p>
            <a:r>
              <a:rPr lang="en-US" dirty="0"/>
              <a:t>The Retrofit: Internal Water Storage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874F0988-EBFE-4087-86D3-A3E1F1383D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510" y="1110982"/>
            <a:ext cx="5897803" cy="36401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98AAB3-B66D-44E4-92C9-5A472C72E438}"/>
              </a:ext>
            </a:extLst>
          </p:cNvPr>
          <p:cNvSpPr txBox="1"/>
          <p:nvPr/>
        </p:nvSpPr>
        <p:spPr>
          <a:xfrm>
            <a:off x="0" y="4766589"/>
            <a:ext cx="61963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i="1" dirty="0">
                <a:latin typeface="Arial" panose="020B0604020202020204" pitchFamily="34" charset="0"/>
                <a:cs typeface="Arial" panose="020B0604020202020204" pitchFamily="34" charset="0"/>
              </a:rPr>
              <a:t>Diagram of Internal Water Storage in a Bioretention Cell</a:t>
            </a:r>
          </a:p>
        </p:txBody>
      </p:sp>
      <p:pic>
        <p:nvPicPr>
          <p:cNvPr id="7" name="Picture 6" descr="A picture containing stone, dirty&#10;&#10;Description automatically generated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48"/>
          <a:stretch/>
        </p:blipFill>
        <p:spPr bwMode="auto">
          <a:xfrm rot="5400000">
            <a:off x="5982236" y="1464967"/>
            <a:ext cx="3375889" cy="2947638"/>
          </a:xfrm>
          <a:prstGeom prst="rect">
            <a:avLst/>
          </a:prstGeom>
          <a:ln>
            <a:solidFill>
              <a:srgbClr val="FFFF0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Oval 2"/>
          <p:cNvSpPr/>
          <p:nvPr/>
        </p:nvSpPr>
        <p:spPr>
          <a:xfrm>
            <a:off x="6910939" y="1973179"/>
            <a:ext cx="972152" cy="1097725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7665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4743125"/>
              </p:ext>
            </p:extLst>
          </p:nvPr>
        </p:nvGraphicFramePr>
        <p:xfrm>
          <a:off x="457200" y="675085"/>
          <a:ext cx="8436542" cy="40480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6354">
                  <a:extLst>
                    <a:ext uri="{9D8B030D-6E8A-4147-A177-3AD203B41FA5}">
                      <a16:colId xmlns:a16="http://schemas.microsoft.com/office/drawing/2014/main" val="2626263586"/>
                    </a:ext>
                  </a:extLst>
                </a:gridCol>
                <a:gridCol w="1386038">
                  <a:extLst>
                    <a:ext uri="{9D8B030D-6E8A-4147-A177-3AD203B41FA5}">
                      <a16:colId xmlns:a16="http://schemas.microsoft.com/office/drawing/2014/main" val="2183043076"/>
                    </a:ext>
                  </a:extLst>
                </a:gridCol>
                <a:gridCol w="1838425">
                  <a:extLst>
                    <a:ext uri="{9D8B030D-6E8A-4147-A177-3AD203B41FA5}">
                      <a16:colId xmlns:a16="http://schemas.microsoft.com/office/drawing/2014/main" val="837329835"/>
                    </a:ext>
                  </a:extLst>
                </a:gridCol>
                <a:gridCol w="1905802">
                  <a:extLst>
                    <a:ext uri="{9D8B030D-6E8A-4147-A177-3AD203B41FA5}">
                      <a16:colId xmlns:a16="http://schemas.microsoft.com/office/drawing/2014/main" val="3478692773"/>
                    </a:ext>
                  </a:extLst>
                </a:gridCol>
                <a:gridCol w="1799923">
                  <a:extLst>
                    <a:ext uri="{9D8B030D-6E8A-4147-A177-3AD203B41FA5}">
                      <a16:colId xmlns:a16="http://schemas.microsoft.com/office/drawing/2014/main" val="2199482835"/>
                    </a:ext>
                  </a:extLst>
                </a:gridCol>
              </a:tblGrid>
              <a:tr h="12403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City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Site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Type of Business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Filter Surface Area (ft</a:t>
                      </a:r>
                      <a:r>
                        <a:rPr lang="en-US" sz="2000" baseline="30000">
                          <a:effectLst/>
                        </a:rPr>
                        <a:t>2</a:t>
                      </a:r>
                      <a:r>
                        <a:rPr lang="en-US" sz="2000">
                          <a:effectLst/>
                        </a:rPr>
                        <a:t>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Watershed Area (ac)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56497880"/>
                  </a:ext>
                </a:extLst>
              </a:tr>
              <a:tr h="465734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Greensboro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Sheetz</a:t>
                      </a:r>
                      <a:r>
                        <a:rPr lang="en-US" sz="2000" baseline="30000" dirty="0" err="1">
                          <a:effectLst/>
                        </a:rPr>
                        <a:t>IWS</a:t>
                      </a:r>
                      <a:endParaRPr lang="en-US" sz="2000" baseline="30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Gas Station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4,875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3.26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1456354"/>
                  </a:ext>
                </a:extLst>
              </a:tr>
              <a:tr h="931468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Park Place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Hair Salon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&lt;&lt; 1,000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&lt;1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21435827"/>
                  </a:ext>
                </a:extLst>
              </a:tr>
              <a:tr h="944787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Fayetteville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Cape </a:t>
                      </a:r>
                      <a:r>
                        <a:rPr lang="en-US" sz="2000" dirty="0" err="1">
                          <a:effectLst/>
                        </a:rPr>
                        <a:t>Landing</a:t>
                      </a:r>
                      <a:r>
                        <a:rPr lang="en-US" sz="2000" baseline="30000" dirty="0" err="1">
                          <a:effectLst/>
                        </a:rPr>
                        <a:t>IWS</a:t>
                      </a:r>
                      <a:endParaRPr lang="en-US" sz="2000" baseline="30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Apartment Complex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1,882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5.50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34787139"/>
                  </a:ext>
                </a:extLst>
              </a:tr>
              <a:tr h="465734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RNR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Tire Shop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&lt; 1,000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1.12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93391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79879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32952"/>
            <a:ext cx="6562575" cy="801290"/>
          </a:xfrm>
        </p:spPr>
        <p:txBody>
          <a:bodyPr/>
          <a:lstStyle/>
          <a:p>
            <a:r>
              <a:rPr lang="en-US" dirty="0"/>
              <a:t>Sampling Setup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1505433"/>
              </p:ext>
            </p:extLst>
          </p:nvPr>
        </p:nvGraphicFramePr>
        <p:xfrm>
          <a:off x="28876" y="1399034"/>
          <a:ext cx="6625507" cy="3657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8918">
                  <a:extLst>
                    <a:ext uri="{9D8B030D-6E8A-4147-A177-3AD203B41FA5}">
                      <a16:colId xmlns:a16="http://schemas.microsoft.com/office/drawing/2014/main" val="274468626"/>
                    </a:ext>
                  </a:extLst>
                </a:gridCol>
                <a:gridCol w="1187920">
                  <a:extLst>
                    <a:ext uri="{9D8B030D-6E8A-4147-A177-3AD203B41FA5}">
                      <a16:colId xmlns:a16="http://schemas.microsoft.com/office/drawing/2014/main" val="3425614831"/>
                    </a:ext>
                  </a:extLst>
                </a:gridCol>
                <a:gridCol w="1288157">
                  <a:extLst>
                    <a:ext uri="{9D8B030D-6E8A-4147-A177-3AD203B41FA5}">
                      <a16:colId xmlns:a16="http://schemas.microsoft.com/office/drawing/2014/main" val="755934575"/>
                    </a:ext>
                  </a:extLst>
                </a:gridCol>
                <a:gridCol w="1293055">
                  <a:extLst>
                    <a:ext uri="{9D8B030D-6E8A-4147-A177-3AD203B41FA5}">
                      <a16:colId xmlns:a16="http://schemas.microsoft.com/office/drawing/2014/main" val="199003189"/>
                    </a:ext>
                  </a:extLst>
                </a:gridCol>
                <a:gridCol w="1287457">
                  <a:extLst>
                    <a:ext uri="{9D8B030D-6E8A-4147-A177-3AD203B41FA5}">
                      <a16:colId xmlns:a16="http://schemas.microsoft.com/office/drawing/2014/main" val="3345227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Sampling Point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Sheetz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Park Place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Cape Landing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RNR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56481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Inlet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ISCO Model X AVM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90° V-notch weir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FFF00"/>
                          </a:highlight>
                        </a:rPr>
                        <a:t>Tipping</a:t>
                      </a:r>
                      <a:r>
                        <a:rPr lang="en-US" sz="2000" baseline="0" dirty="0">
                          <a:effectLst/>
                          <a:highlight>
                            <a:srgbClr val="FFFF00"/>
                          </a:highlight>
                        </a:rPr>
                        <a:t> Bucket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FFF00"/>
                          </a:highlight>
                        </a:rPr>
                        <a:t>Tipping</a:t>
                      </a:r>
                      <a:r>
                        <a:rPr lang="en-US" sz="2000" baseline="0" dirty="0">
                          <a:effectLst/>
                          <a:highlight>
                            <a:srgbClr val="FFFF00"/>
                          </a:highlight>
                        </a:rPr>
                        <a:t> Bucket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189998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Outlet/ Underdrain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90° V-notch weir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90° V-notch weir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90° V-notch weir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22.5° V-notch weir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17367146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5912057" y="1118679"/>
            <a:ext cx="3882462" cy="25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95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1584"/>
            <a:ext cx="8229600" cy="801290"/>
          </a:xfrm>
        </p:spPr>
        <p:txBody>
          <a:bodyPr/>
          <a:lstStyle/>
          <a:p>
            <a:r>
              <a:rPr lang="en-US" dirty="0"/>
              <a:t>Across the Board: Great TSS Reduction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B5128FE-04CA-4AFE-B327-8B85D42559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7787331"/>
              </p:ext>
            </p:extLst>
          </p:nvPr>
        </p:nvGraphicFramePr>
        <p:xfrm>
          <a:off x="457200" y="1242874"/>
          <a:ext cx="8229600" cy="3600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Straight Connector 5"/>
          <p:cNvCxnSpPr/>
          <p:nvPr/>
        </p:nvCxnSpPr>
        <p:spPr>
          <a:xfrm flipV="1">
            <a:off x="1535837" y="4012707"/>
            <a:ext cx="6862439" cy="887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707690" y="3704929"/>
            <a:ext cx="30764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Target Outflow Threshold</a:t>
            </a:r>
          </a:p>
        </p:txBody>
      </p:sp>
    </p:spTree>
    <p:extLst>
      <p:ext uri="{BB962C8B-B14F-4D97-AF65-F5344CB8AC3E}">
        <p14:creationId xmlns:p14="http://schemas.microsoft.com/office/powerpoint/2010/main" val="21004317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1639"/>
            <a:ext cx="8229600" cy="656947"/>
          </a:xfrm>
        </p:spPr>
        <p:txBody>
          <a:bodyPr/>
          <a:lstStyle/>
          <a:p>
            <a:r>
              <a:rPr lang="en-US" dirty="0"/>
              <a:t>Representative Nutrient Treatment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45D4EC4-3998-41D8-94BE-C76DB45019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6631515"/>
              </p:ext>
            </p:extLst>
          </p:nvPr>
        </p:nvGraphicFramePr>
        <p:xfrm>
          <a:off x="457200" y="1118586"/>
          <a:ext cx="8229600" cy="3476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287914" y="1784410"/>
            <a:ext cx="40414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</a:rPr>
              <a:t>Greensboro, Sheetz, Post-Retrofit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6207" t="40172" r="40172" b="52468"/>
          <a:stretch/>
        </p:blipFill>
        <p:spPr>
          <a:xfrm>
            <a:off x="3212224" y="2478048"/>
            <a:ext cx="662152" cy="7571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56263" t="33509" r="40289" b="59671"/>
          <a:stretch/>
        </p:blipFill>
        <p:spPr>
          <a:xfrm>
            <a:off x="1978572" y="1740787"/>
            <a:ext cx="630621" cy="7015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56263" t="33509" r="40289" b="59671"/>
          <a:stretch/>
        </p:blipFill>
        <p:spPr>
          <a:xfrm>
            <a:off x="5998779" y="2982101"/>
            <a:ext cx="630621" cy="7015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56207" t="40172" r="40172" b="52468"/>
          <a:stretch/>
        </p:blipFill>
        <p:spPr>
          <a:xfrm>
            <a:off x="4572000" y="2982101"/>
            <a:ext cx="662152" cy="7571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56207" t="40172" r="40172" b="52468"/>
          <a:stretch/>
        </p:blipFill>
        <p:spPr>
          <a:xfrm>
            <a:off x="7330966" y="3052230"/>
            <a:ext cx="662152" cy="75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003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2052">
            <a:extLst>
              <a:ext uri="{FF2B5EF4-FFF2-40B4-BE49-F238E27FC236}">
                <a16:creationId xmlns:a16="http://schemas.microsoft.com/office/drawing/2014/main" id="{E2E8F948-0372-4451-9641-BF39DE5EB71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902"/>
          <a:stretch/>
        </p:blipFill>
        <p:spPr>
          <a:xfrm>
            <a:off x="3278221" y="489788"/>
            <a:ext cx="5825822" cy="4663440"/>
          </a:xfrm>
          <a:prstGeom prst="rect">
            <a:avLst/>
          </a:prstGeom>
          <a:ln>
            <a:solidFill>
              <a:schemeClr val="bg1"/>
            </a:solidFill>
          </a:ln>
          <a:effectLst>
            <a:softEdge rad="63500"/>
          </a:effectLst>
        </p:spPr>
      </p:pic>
      <p:sp>
        <p:nvSpPr>
          <p:cNvPr id="173" name="Google Shape;173;p9"/>
          <p:cNvSpPr txBox="1">
            <a:spLocks noGrp="1"/>
          </p:cNvSpPr>
          <p:nvPr>
            <p:ph type="title"/>
          </p:nvPr>
        </p:nvSpPr>
        <p:spPr>
          <a:xfrm>
            <a:off x="2272666" y="27852"/>
            <a:ext cx="6860165" cy="415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r"/>
            <a:r>
              <a:rPr lang="en-US" sz="200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A Novel FTW Design Approach to Increase Treatment Efficiency</a:t>
            </a:r>
            <a:endParaRPr sz="2000" dirty="0">
              <a:solidFill>
                <a:schemeClr val="bg1"/>
              </a:solidFill>
              <a:latin typeface="Calibri Light" panose="020F0302020204030204" pitchFamily="34" charset="0"/>
              <a:ea typeface="Calibri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4" name="Google Shape;128;p4">
            <a:extLst>
              <a:ext uri="{FF2B5EF4-FFF2-40B4-BE49-F238E27FC236}">
                <a16:creationId xmlns:a16="http://schemas.microsoft.com/office/drawing/2014/main" id="{D5D4FDE8-10DA-469A-AA89-8E07E89D32E5}"/>
              </a:ext>
            </a:extLst>
          </p:cNvPr>
          <p:cNvSpPr txBox="1"/>
          <p:nvPr/>
        </p:nvSpPr>
        <p:spPr>
          <a:xfrm>
            <a:off x="6205443" y="4761075"/>
            <a:ext cx="2791056" cy="328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r>
              <a:rPr lang="en-US" sz="1050" b="0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Image s</a:t>
            </a:r>
            <a:r>
              <a:rPr lang="en-US" sz="105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ources: </a:t>
            </a:r>
            <a:r>
              <a:rPr lang="en-US" sz="1050" b="0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Google Earth, Google Maps</a:t>
            </a:r>
            <a:endParaRPr dirty="0">
              <a:solidFill>
                <a:schemeClr val="bg1"/>
              </a:solidFill>
            </a:endParaRPr>
          </a:p>
          <a:p>
            <a:pPr marL="0" marR="0" lvl="0" indent="0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1C3B0C-F6FA-45F0-BA25-11E26F18C0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71" r="3271"/>
          <a:stretch/>
        </p:blipFill>
        <p:spPr>
          <a:xfrm>
            <a:off x="3944857" y="729984"/>
            <a:ext cx="1833997" cy="1828800"/>
          </a:xfrm>
          <a:prstGeom prst="ellipse">
            <a:avLst/>
          </a:prstGeom>
          <a:ln w="28575">
            <a:solidFill>
              <a:srgbClr val="C0000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90589C-BF3E-4AE2-ACBD-F83483C2327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574" b="1574"/>
          <a:stretch/>
        </p:blipFill>
        <p:spPr>
          <a:xfrm>
            <a:off x="4663620" y="2941606"/>
            <a:ext cx="1828026" cy="1828800"/>
          </a:xfrm>
          <a:prstGeom prst="ellipse">
            <a:avLst/>
          </a:prstGeom>
          <a:ln w="28575">
            <a:solidFill>
              <a:srgbClr val="1D2E8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E89126-50C6-4602-AA7C-8AE1453D917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839" r="6839"/>
          <a:stretch/>
        </p:blipFill>
        <p:spPr>
          <a:xfrm>
            <a:off x="6969926" y="1392034"/>
            <a:ext cx="1833921" cy="1828800"/>
          </a:xfrm>
          <a:prstGeom prst="ellipse">
            <a:avLst/>
          </a:prstGeom>
          <a:ln w="28575">
            <a:solidFill>
              <a:srgbClr val="404F21"/>
            </a:solidFill>
          </a:ln>
        </p:spPr>
      </p:pic>
      <p:sp>
        <p:nvSpPr>
          <p:cNvPr id="29" name="Star: 5 Points 28">
            <a:extLst>
              <a:ext uri="{FF2B5EF4-FFF2-40B4-BE49-F238E27FC236}">
                <a16:creationId xmlns:a16="http://schemas.microsoft.com/office/drawing/2014/main" id="{389A70F2-4702-47C0-9113-F8C056117F07}"/>
              </a:ext>
            </a:extLst>
          </p:cNvPr>
          <p:cNvSpPr/>
          <p:nvPr/>
        </p:nvSpPr>
        <p:spPr>
          <a:xfrm>
            <a:off x="5834168" y="2061142"/>
            <a:ext cx="274320" cy="274320"/>
          </a:xfrm>
          <a:prstGeom prst="star5">
            <a:avLst/>
          </a:prstGeom>
          <a:solidFill>
            <a:srgbClr val="C00000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Star: 5 Points 32">
            <a:extLst>
              <a:ext uri="{FF2B5EF4-FFF2-40B4-BE49-F238E27FC236}">
                <a16:creationId xmlns:a16="http://schemas.microsoft.com/office/drawing/2014/main" id="{D937F158-6552-4536-86A9-25A6693F57DE}"/>
              </a:ext>
            </a:extLst>
          </p:cNvPr>
          <p:cNvSpPr/>
          <p:nvPr/>
        </p:nvSpPr>
        <p:spPr>
          <a:xfrm>
            <a:off x="6611212" y="3846278"/>
            <a:ext cx="274320" cy="274320"/>
          </a:xfrm>
          <a:prstGeom prst="star5">
            <a:avLst/>
          </a:prstGeom>
          <a:solidFill>
            <a:srgbClr val="1D2E8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Star: 5 Points 33">
            <a:extLst>
              <a:ext uri="{FF2B5EF4-FFF2-40B4-BE49-F238E27FC236}">
                <a16:creationId xmlns:a16="http://schemas.microsoft.com/office/drawing/2014/main" id="{CBA5EAD3-D5F4-40CC-BCBF-2AD6178BB15C}"/>
              </a:ext>
            </a:extLst>
          </p:cNvPr>
          <p:cNvSpPr/>
          <p:nvPr/>
        </p:nvSpPr>
        <p:spPr>
          <a:xfrm>
            <a:off x="6611212" y="2061142"/>
            <a:ext cx="274320" cy="274320"/>
          </a:xfrm>
          <a:prstGeom prst="star5">
            <a:avLst>
              <a:gd name="adj" fmla="val 15785"/>
              <a:gd name="hf" fmla="val 105146"/>
              <a:gd name="vf" fmla="val 110557"/>
            </a:avLst>
          </a:prstGeom>
          <a:solidFill>
            <a:srgbClr val="404F2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Google Shape;161;p7">
            <a:extLst>
              <a:ext uri="{FF2B5EF4-FFF2-40B4-BE49-F238E27FC236}">
                <a16:creationId xmlns:a16="http://schemas.microsoft.com/office/drawing/2014/main" id="{C82021B9-1CF8-4888-8E6D-EB6FB9AA9920}"/>
              </a:ext>
            </a:extLst>
          </p:cNvPr>
          <p:cNvSpPr/>
          <p:nvPr/>
        </p:nvSpPr>
        <p:spPr>
          <a:xfrm>
            <a:off x="236491" y="1213339"/>
            <a:ext cx="2931103" cy="1502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ts val="2200"/>
              </a:lnSpc>
              <a:spcBef>
                <a:spcPts val="0"/>
              </a:spcBef>
              <a:buClr>
                <a:schemeClr val="dk1"/>
              </a:buClr>
              <a:buSzPts val="1800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Investigate the effect of 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strategic FTW placement </a:t>
            </a:r>
            <a:r>
              <a:rPr lang="en-US" sz="2000" i="0" u="none" strike="noStrike" cap="none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on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 water quality </a:t>
            </a:r>
            <a:r>
              <a:rPr lang="en-US" sz="2000" i="0" u="none" strike="noStrike" cap="none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treatment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 at 3 field sites across North Carolina</a:t>
            </a:r>
            <a:endParaRPr lang="en-US" sz="2000" dirty="0">
              <a:solidFill>
                <a:schemeClr val="dk1"/>
              </a:solidFill>
              <a:latin typeface="Calibri Light" panose="020F0302020204030204" pitchFamily="34" charset="0"/>
              <a:ea typeface="Calibri"/>
              <a:cs typeface="Calibri Light" panose="020F0302020204030204" pitchFamily="34" charset="0"/>
              <a:sym typeface="Calibri"/>
            </a:endParaRPr>
          </a:p>
        </p:txBody>
      </p:sp>
      <p:pic>
        <p:nvPicPr>
          <p:cNvPr id="2055" name="Graphic 2054" descr="Bullseye outline">
            <a:extLst>
              <a:ext uri="{FF2B5EF4-FFF2-40B4-BE49-F238E27FC236}">
                <a16:creationId xmlns:a16="http://schemas.microsoft.com/office/drawing/2014/main" id="{77E8E3D0-A323-41F1-A71D-89B5CB6463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214415" y="548440"/>
            <a:ext cx="735246" cy="731520"/>
          </a:xfrm>
          <a:prstGeom prst="rect">
            <a:avLst/>
          </a:prstGeom>
        </p:spPr>
      </p:pic>
      <p:sp>
        <p:nvSpPr>
          <p:cNvPr id="44" name="Google Shape;161;p7">
            <a:extLst>
              <a:ext uri="{FF2B5EF4-FFF2-40B4-BE49-F238E27FC236}">
                <a16:creationId xmlns:a16="http://schemas.microsoft.com/office/drawing/2014/main" id="{464D42E3-721C-4A09-AECC-E57F1D58E6A0}"/>
              </a:ext>
            </a:extLst>
          </p:cNvPr>
          <p:cNvSpPr/>
          <p:nvPr/>
        </p:nvSpPr>
        <p:spPr>
          <a:xfrm>
            <a:off x="957953" y="785374"/>
            <a:ext cx="1802085" cy="412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ts val="2500"/>
              </a:lnSpc>
              <a:spcBef>
                <a:spcPts val="0"/>
              </a:spcBef>
              <a:buClr>
                <a:schemeClr val="dk1"/>
              </a:buClr>
              <a:buSzPts val="1800"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Project Goal</a:t>
            </a:r>
            <a:endParaRPr lang="en-US" sz="2000" dirty="0">
              <a:solidFill>
                <a:schemeClr val="dk1"/>
              </a:solidFill>
              <a:latin typeface="Calibri Light" panose="020F0302020204030204" pitchFamily="34" charset="0"/>
              <a:ea typeface="Calibri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45" name="Google Shape;161;p7">
            <a:extLst>
              <a:ext uri="{FF2B5EF4-FFF2-40B4-BE49-F238E27FC236}">
                <a16:creationId xmlns:a16="http://schemas.microsoft.com/office/drawing/2014/main" id="{AC0AF2D4-928D-43E4-8F20-7D3569A35DBA}"/>
              </a:ext>
            </a:extLst>
          </p:cNvPr>
          <p:cNvSpPr/>
          <p:nvPr/>
        </p:nvSpPr>
        <p:spPr>
          <a:xfrm>
            <a:off x="233860" y="3520340"/>
            <a:ext cx="3010979" cy="1502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ts val="2200"/>
              </a:lnSpc>
              <a:spcBef>
                <a:spcPts val="0"/>
              </a:spcBef>
              <a:buClr>
                <a:schemeClr val="dk1"/>
              </a:buClr>
              <a:buSzPts val="1800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Strategic placement will provide significant improvement in 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nutrient &amp; sediment removal 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at 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lower surface coverage </a:t>
            </a:r>
            <a:r>
              <a:rPr lang="en-US" sz="2000" i="0" u="none" strike="noStrike" cap="none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rates</a:t>
            </a:r>
            <a:endParaRPr lang="en-US" sz="2000" dirty="0">
              <a:solidFill>
                <a:schemeClr val="dk1"/>
              </a:solidFill>
              <a:latin typeface="Calibri Light" panose="020F0302020204030204" pitchFamily="34" charset="0"/>
              <a:ea typeface="Calibri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46" name="Google Shape;161;p7">
            <a:extLst>
              <a:ext uri="{FF2B5EF4-FFF2-40B4-BE49-F238E27FC236}">
                <a16:creationId xmlns:a16="http://schemas.microsoft.com/office/drawing/2014/main" id="{6DD43878-3839-4FC8-B47A-5B233D836041}"/>
              </a:ext>
            </a:extLst>
          </p:cNvPr>
          <p:cNvSpPr/>
          <p:nvPr/>
        </p:nvSpPr>
        <p:spPr>
          <a:xfrm>
            <a:off x="957953" y="3096691"/>
            <a:ext cx="1802085" cy="412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ts val="2500"/>
              </a:lnSpc>
              <a:spcBef>
                <a:spcPts val="0"/>
              </a:spcBef>
              <a:buClr>
                <a:schemeClr val="dk1"/>
              </a:buClr>
              <a:buSzPts val="1800"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Hypothesis</a:t>
            </a:r>
            <a:endParaRPr lang="en-US" sz="2000" dirty="0">
              <a:solidFill>
                <a:schemeClr val="dk1"/>
              </a:solidFill>
              <a:latin typeface="Calibri Light" panose="020F0302020204030204" pitchFamily="34" charset="0"/>
              <a:ea typeface="Calibri"/>
              <a:cs typeface="Calibri Light" panose="020F0302020204030204" pitchFamily="34" charset="0"/>
              <a:sym typeface="Calibri"/>
            </a:endParaRPr>
          </a:p>
        </p:txBody>
      </p:sp>
      <p:pic>
        <p:nvPicPr>
          <p:cNvPr id="2059" name="Graphic 2058" descr="Thought outline">
            <a:extLst>
              <a:ext uri="{FF2B5EF4-FFF2-40B4-BE49-F238E27FC236}">
                <a16:creationId xmlns:a16="http://schemas.microsoft.com/office/drawing/2014/main" id="{E3B75312-C42B-4BC8-AA8B-410CAC47397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0368" y="2821508"/>
            <a:ext cx="689293" cy="6858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5186"/>
            <a:ext cx="8229600" cy="801290"/>
          </a:xfrm>
        </p:spPr>
        <p:txBody>
          <a:bodyPr/>
          <a:lstStyle/>
          <a:p>
            <a:r>
              <a:rPr lang="en-US" dirty="0"/>
              <a:t>Pollutant Concentration – All 4 Sites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0637861"/>
              </p:ext>
            </p:extLst>
          </p:nvPr>
        </p:nvGraphicFramePr>
        <p:xfrm>
          <a:off x="457200" y="1476375"/>
          <a:ext cx="8272011" cy="31182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5222">
                  <a:extLst>
                    <a:ext uri="{9D8B030D-6E8A-4147-A177-3AD203B41FA5}">
                      <a16:colId xmlns:a16="http://schemas.microsoft.com/office/drawing/2014/main" val="2722949125"/>
                    </a:ext>
                  </a:extLst>
                </a:gridCol>
                <a:gridCol w="1101867">
                  <a:extLst>
                    <a:ext uri="{9D8B030D-6E8A-4147-A177-3AD203B41FA5}">
                      <a16:colId xmlns:a16="http://schemas.microsoft.com/office/drawing/2014/main" val="1416245559"/>
                    </a:ext>
                  </a:extLst>
                </a:gridCol>
                <a:gridCol w="1101867">
                  <a:extLst>
                    <a:ext uri="{9D8B030D-6E8A-4147-A177-3AD203B41FA5}">
                      <a16:colId xmlns:a16="http://schemas.microsoft.com/office/drawing/2014/main" val="2074352688"/>
                    </a:ext>
                  </a:extLst>
                </a:gridCol>
                <a:gridCol w="1017978">
                  <a:extLst>
                    <a:ext uri="{9D8B030D-6E8A-4147-A177-3AD203B41FA5}">
                      <a16:colId xmlns:a16="http://schemas.microsoft.com/office/drawing/2014/main" val="3033034215"/>
                    </a:ext>
                  </a:extLst>
                </a:gridCol>
                <a:gridCol w="935975">
                  <a:extLst>
                    <a:ext uri="{9D8B030D-6E8A-4147-A177-3AD203B41FA5}">
                      <a16:colId xmlns:a16="http://schemas.microsoft.com/office/drawing/2014/main" val="3841240457"/>
                    </a:ext>
                  </a:extLst>
                </a:gridCol>
                <a:gridCol w="1017978">
                  <a:extLst>
                    <a:ext uri="{9D8B030D-6E8A-4147-A177-3AD203B41FA5}">
                      <a16:colId xmlns:a16="http://schemas.microsoft.com/office/drawing/2014/main" val="746216377"/>
                    </a:ext>
                  </a:extLst>
                </a:gridCol>
                <a:gridCol w="933146">
                  <a:extLst>
                    <a:ext uri="{9D8B030D-6E8A-4147-A177-3AD203B41FA5}">
                      <a16:colId xmlns:a16="http://schemas.microsoft.com/office/drawing/2014/main" val="3824931903"/>
                    </a:ext>
                  </a:extLst>
                </a:gridCol>
                <a:gridCol w="1017978">
                  <a:extLst>
                    <a:ext uri="{9D8B030D-6E8A-4147-A177-3AD203B41FA5}">
                      <a16:colId xmlns:a16="http://schemas.microsoft.com/office/drawing/2014/main" val="3643677570"/>
                    </a:ext>
                  </a:extLst>
                </a:gridCol>
              </a:tblGrid>
              <a:tr h="10695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TN (mg/L)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TKN (mg/L)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NOx (mg/L)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NH3 (mg/L)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TP (mg/L)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OP (mg/L)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TSS (mg/L)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79060929"/>
                  </a:ext>
                </a:extLst>
              </a:tr>
              <a:tr h="5121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Influent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1.25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0.89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0.23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0.13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0.159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0.044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34.2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8065586"/>
                  </a:ext>
                </a:extLst>
              </a:tr>
              <a:tr h="5121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Effluent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0.83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0.39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0.39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0.049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0.084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0.030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5.5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8722152"/>
                  </a:ext>
                </a:extLst>
              </a:tr>
              <a:tr h="5121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Red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40109097"/>
                  </a:ext>
                </a:extLst>
              </a:tr>
              <a:tr h="5121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Count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95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93/94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95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047659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62852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4366"/>
            <a:ext cx="8229600" cy="801290"/>
          </a:xfrm>
        </p:spPr>
        <p:txBody>
          <a:bodyPr/>
          <a:lstStyle/>
          <a:p>
            <a:r>
              <a:rPr lang="en-US" dirty="0"/>
              <a:t>Did IWS Retrofit Help?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76692" y="2400115"/>
            <a:ext cx="4310109" cy="2327672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130879"/>
              </p:ext>
            </p:extLst>
          </p:nvPr>
        </p:nvGraphicFramePr>
        <p:xfrm>
          <a:off x="208627" y="1047567"/>
          <a:ext cx="3839591" cy="39747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6798">
                  <a:extLst>
                    <a:ext uri="{9D8B030D-6E8A-4147-A177-3AD203B41FA5}">
                      <a16:colId xmlns:a16="http://schemas.microsoft.com/office/drawing/2014/main" val="3849565206"/>
                    </a:ext>
                  </a:extLst>
                </a:gridCol>
                <a:gridCol w="1086456">
                  <a:extLst>
                    <a:ext uri="{9D8B030D-6E8A-4147-A177-3AD203B41FA5}">
                      <a16:colId xmlns:a16="http://schemas.microsoft.com/office/drawing/2014/main" val="1157889339"/>
                    </a:ext>
                  </a:extLst>
                </a:gridCol>
                <a:gridCol w="1086456">
                  <a:extLst>
                    <a:ext uri="{9D8B030D-6E8A-4147-A177-3AD203B41FA5}">
                      <a16:colId xmlns:a16="http://schemas.microsoft.com/office/drawing/2014/main" val="993010622"/>
                    </a:ext>
                  </a:extLst>
                </a:gridCol>
                <a:gridCol w="739881">
                  <a:extLst>
                    <a:ext uri="{9D8B030D-6E8A-4147-A177-3AD203B41FA5}">
                      <a16:colId xmlns:a16="http://schemas.microsoft.com/office/drawing/2014/main" val="1477865830"/>
                    </a:ext>
                  </a:extLst>
                </a:gridCol>
              </a:tblGrid>
              <a:tr h="806099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Sheetz Removals (%)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6358014"/>
                  </a:ext>
                </a:extLst>
              </a:tr>
              <a:tr h="4526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Pre-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Post-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l-GR" sz="2000" dirty="0">
                          <a:effectLst/>
                        </a:rPr>
                        <a:t>Δ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46176059"/>
                  </a:ext>
                </a:extLst>
              </a:tr>
              <a:tr h="4526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TKN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63.5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50.1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</a:rPr>
                        <a:t>-13.4</a:t>
                      </a:r>
                      <a:endParaRPr lang="en-US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86808630"/>
                  </a:ext>
                </a:extLst>
              </a:tr>
              <a:tr h="4526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NOx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-57.8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-55.1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+2.7</a:t>
                      </a:r>
                      <a:endParaRPr lang="en-US" sz="20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48728477"/>
                  </a:ext>
                </a:extLst>
              </a:tr>
              <a:tr h="4526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NH3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14.3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-40.1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</a:rPr>
                        <a:t>-54.3</a:t>
                      </a:r>
                      <a:endParaRPr lang="en-US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13848200"/>
                  </a:ext>
                </a:extLst>
              </a:tr>
              <a:tr h="4526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TP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10.4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32.2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+21.8</a:t>
                      </a:r>
                      <a:endParaRPr lang="en-US" sz="20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72821614"/>
                  </a:ext>
                </a:extLst>
              </a:tr>
              <a:tr h="4526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OP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-33.3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-31.6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+1.7</a:t>
                      </a:r>
                      <a:endParaRPr lang="en-US" sz="20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64649208"/>
                  </a:ext>
                </a:extLst>
              </a:tr>
              <a:tr h="4526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TSS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63.1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78.6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+15.5</a:t>
                      </a:r>
                      <a:endParaRPr lang="en-US" sz="20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74423374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4674526"/>
              </p:ext>
            </p:extLst>
          </p:nvPr>
        </p:nvGraphicFramePr>
        <p:xfrm>
          <a:off x="4449186" y="1047564"/>
          <a:ext cx="4237614" cy="39747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6759">
                  <a:extLst>
                    <a:ext uri="{9D8B030D-6E8A-4147-A177-3AD203B41FA5}">
                      <a16:colId xmlns:a16="http://schemas.microsoft.com/office/drawing/2014/main" val="2003151721"/>
                    </a:ext>
                  </a:extLst>
                </a:gridCol>
                <a:gridCol w="1227083">
                  <a:extLst>
                    <a:ext uri="{9D8B030D-6E8A-4147-A177-3AD203B41FA5}">
                      <a16:colId xmlns:a16="http://schemas.microsoft.com/office/drawing/2014/main" val="1591966246"/>
                    </a:ext>
                  </a:extLst>
                </a:gridCol>
                <a:gridCol w="1044935">
                  <a:extLst>
                    <a:ext uri="{9D8B030D-6E8A-4147-A177-3AD203B41FA5}">
                      <a16:colId xmlns:a16="http://schemas.microsoft.com/office/drawing/2014/main" val="1199903348"/>
                    </a:ext>
                  </a:extLst>
                </a:gridCol>
                <a:gridCol w="918837">
                  <a:extLst>
                    <a:ext uri="{9D8B030D-6E8A-4147-A177-3AD203B41FA5}">
                      <a16:colId xmlns:a16="http://schemas.microsoft.com/office/drawing/2014/main" val="903202768"/>
                    </a:ext>
                  </a:extLst>
                </a:gridCol>
              </a:tblGrid>
              <a:tr h="754603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Cape Landing Removals (%)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653960"/>
                  </a:ext>
                </a:extLst>
              </a:tr>
              <a:tr h="4600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Pre-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Post-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l-GR" sz="2000" dirty="0">
                          <a:effectLst/>
                        </a:rPr>
                        <a:t>Δ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19580828"/>
                  </a:ext>
                </a:extLst>
              </a:tr>
              <a:tr h="4600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TKN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19.7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51.2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+31.5</a:t>
                      </a:r>
                      <a:endParaRPr lang="en-US" sz="20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05141074"/>
                  </a:ext>
                </a:extLst>
              </a:tr>
              <a:tr h="4600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NOx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-105.5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-196.2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</a:rPr>
                        <a:t>-90.7</a:t>
                      </a:r>
                      <a:endParaRPr lang="en-US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46257527"/>
                  </a:ext>
                </a:extLst>
              </a:tr>
              <a:tr h="4600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NH3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75.3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62.0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</a:rPr>
                        <a:t>-13.3</a:t>
                      </a:r>
                      <a:endParaRPr lang="en-US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06961674"/>
                  </a:ext>
                </a:extLst>
              </a:tr>
              <a:tr h="4600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TP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31.4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31.8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+0.4</a:t>
                      </a:r>
                      <a:endParaRPr lang="en-US" sz="20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54632313"/>
                  </a:ext>
                </a:extLst>
              </a:tr>
              <a:tr h="4600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OP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-2.4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-47.5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</a:rPr>
                        <a:t>-45.1</a:t>
                      </a:r>
                      <a:endParaRPr lang="en-US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13895870"/>
                  </a:ext>
                </a:extLst>
              </a:tr>
              <a:tr h="4600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TSS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68.5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79.4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+10.9</a:t>
                      </a:r>
                      <a:endParaRPr lang="en-US" sz="20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069546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25355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Did IWS Retrofit Help?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A: From a concentration perspective…</a:t>
            </a:r>
          </a:p>
          <a:p>
            <a:r>
              <a:rPr lang="en-US" dirty="0"/>
              <a:t>Not really/ On Margins</a:t>
            </a:r>
          </a:p>
        </p:txBody>
      </p:sp>
    </p:spTree>
    <p:extLst>
      <p:ext uri="{BB962C8B-B14F-4D97-AF65-F5344CB8AC3E}">
        <p14:creationId xmlns:p14="http://schemas.microsoft.com/office/powerpoint/2010/main" val="15319118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70517"/>
            <a:ext cx="3223259" cy="1866900"/>
          </a:xfrm>
        </p:spPr>
        <p:txBody>
          <a:bodyPr/>
          <a:lstStyle/>
          <a:p>
            <a:r>
              <a:rPr lang="en-US" sz="2800" dirty="0"/>
              <a:t>Sheetz: Pre- &amp; Post-Retrofit Concentrations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45D4EC4-3998-41D8-94BE-C76DB45019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6501505"/>
              </p:ext>
            </p:extLst>
          </p:nvPr>
        </p:nvGraphicFramePr>
        <p:xfrm>
          <a:off x="34290" y="2337417"/>
          <a:ext cx="5920740" cy="2800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0497347-6B53-4536-8B89-C7ABA68424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0829419"/>
              </p:ext>
            </p:extLst>
          </p:nvPr>
        </p:nvGraphicFramePr>
        <p:xfrm>
          <a:off x="3223260" y="630436"/>
          <a:ext cx="5920740" cy="2800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649680" y="3434791"/>
            <a:ext cx="14943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</a:rPr>
              <a:t>Pre-Retrofit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55030" y="4594622"/>
            <a:ext cx="16081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</a:rPr>
              <a:t>Post-Retrofit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409025" y="630436"/>
            <a:ext cx="452761" cy="2512259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230819" y="2556769"/>
            <a:ext cx="446436" cy="2334206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49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43441"/>
            <a:ext cx="2723949" cy="472116"/>
          </a:xfrm>
        </p:spPr>
        <p:txBody>
          <a:bodyPr/>
          <a:lstStyle/>
          <a:p>
            <a:r>
              <a:rPr lang="en-US" dirty="0"/>
              <a:t>Hydrology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FE6FE05-2E51-401C-92AF-A039589617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6875915"/>
              </p:ext>
            </p:extLst>
          </p:nvPr>
        </p:nvGraphicFramePr>
        <p:xfrm>
          <a:off x="0" y="915557"/>
          <a:ext cx="7632834" cy="4227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5717788"/>
              </p:ext>
            </p:extLst>
          </p:nvPr>
        </p:nvGraphicFramePr>
        <p:xfrm>
          <a:off x="4279964" y="0"/>
          <a:ext cx="4864036" cy="26588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1251">
                  <a:extLst>
                    <a:ext uri="{9D8B030D-6E8A-4147-A177-3AD203B41FA5}">
                      <a16:colId xmlns:a16="http://schemas.microsoft.com/office/drawing/2014/main" val="1037200245"/>
                    </a:ext>
                  </a:extLst>
                </a:gridCol>
                <a:gridCol w="1165364">
                  <a:extLst>
                    <a:ext uri="{9D8B030D-6E8A-4147-A177-3AD203B41FA5}">
                      <a16:colId xmlns:a16="http://schemas.microsoft.com/office/drawing/2014/main" val="476513353"/>
                    </a:ext>
                  </a:extLst>
                </a:gridCol>
                <a:gridCol w="1165364">
                  <a:extLst>
                    <a:ext uri="{9D8B030D-6E8A-4147-A177-3AD203B41FA5}">
                      <a16:colId xmlns:a16="http://schemas.microsoft.com/office/drawing/2014/main" val="2203451425"/>
                    </a:ext>
                  </a:extLst>
                </a:gridCol>
                <a:gridCol w="922057">
                  <a:extLst>
                    <a:ext uri="{9D8B030D-6E8A-4147-A177-3AD203B41FA5}">
                      <a16:colId xmlns:a16="http://schemas.microsoft.com/office/drawing/2014/main" val="1503391936"/>
                    </a:ext>
                  </a:extLst>
                </a:gridCol>
              </a:tblGrid>
              <a:tr h="3323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Volume Mitigation (%)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9332053"/>
                  </a:ext>
                </a:extLst>
              </a:tr>
              <a:tr h="3323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Phase 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Phase 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Total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1611771"/>
                  </a:ext>
                </a:extLst>
              </a:tr>
              <a:tr h="3323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Mean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36.4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32.9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34.8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4134974"/>
                  </a:ext>
                </a:extLst>
              </a:tr>
              <a:tr h="3323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Median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25.3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16.3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24.6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2355268"/>
                  </a:ext>
                </a:extLst>
              </a:tr>
              <a:tr h="3323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r>
                        <a:rPr lang="en-US" sz="1800" baseline="30000">
                          <a:effectLst/>
                        </a:rPr>
                        <a:t>st</a:t>
                      </a:r>
                      <a:r>
                        <a:rPr lang="en-US" sz="1800">
                          <a:effectLst/>
                        </a:rPr>
                        <a:t> Quartile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7.3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6.0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3281538"/>
                  </a:ext>
                </a:extLst>
              </a:tr>
              <a:tr h="3323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Minimum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-7.0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-53.9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-53.9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4794276"/>
                  </a:ext>
                </a:extLst>
              </a:tr>
              <a:tr h="3323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Maximum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7930704"/>
                  </a:ext>
                </a:extLst>
              </a:tr>
              <a:tr h="3323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r>
                        <a:rPr lang="en-US" sz="1800" baseline="30000">
                          <a:effectLst/>
                        </a:rPr>
                        <a:t>rd</a:t>
                      </a:r>
                      <a:r>
                        <a:rPr lang="en-US" sz="1800">
                          <a:effectLst/>
                        </a:rPr>
                        <a:t> Quartile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59.1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74.6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61.8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2055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764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43441"/>
            <a:ext cx="2723949" cy="472116"/>
          </a:xfrm>
        </p:spPr>
        <p:txBody>
          <a:bodyPr/>
          <a:lstStyle/>
          <a:p>
            <a:r>
              <a:rPr lang="en-US" dirty="0"/>
              <a:t>Hydrology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FE6FE05-2E51-401C-92AF-A0395896172E}"/>
              </a:ext>
            </a:extLst>
          </p:cNvPr>
          <p:cNvGraphicFramePr/>
          <p:nvPr/>
        </p:nvGraphicFramePr>
        <p:xfrm>
          <a:off x="0" y="915557"/>
          <a:ext cx="7632834" cy="4227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056915"/>
              </p:ext>
            </p:extLst>
          </p:nvPr>
        </p:nvGraphicFramePr>
        <p:xfrm>
          <a:off x="4167186" y="0"/>
          <a:ext cx="4976814" cy="26588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1251">
                  <a:extLst>
                    <a:ext uri="{9D8B030D-6E8A-4147-A177-3AD203B41FA5}">
                      <a16:colId xmlns:a16="http://schemas.microsoft.com/office/drawing/2014/main" val="1037200245"/>
                    </a:ext>
                  </a:extLst>
                </a:gridCol>
                <a:gridCol w="1165364">
                  <a:extLst>
                    <a:ext uri="{9D8B030D-6E8A-4147-A177-3AD203B41FA5}">
                      <a16:colId xmlns:a16="http://schemas.microsoft.com/office/drawing/2014/main" val="3654906295"/>
                    </a:ext>
                  </a:extLst>
                </a:gridCol>
                <a:gridCol w="1165364">
                  <a:extLst>
                    <a:ext uri="{9D8B030D-6E8A-4147-A177-3AD203B41FA5}">
                      <a16:colId xmlns:a16="http://schemas.microsoft.com/office/drawing/2014/main" val="3073417145"/>
                    </a:ext>
                  </a:extLst>
                </a:gridCol>
                <a:gridCol w="1034835">
                  <a:extLst>
                    <a:ext uri="{9D8B030D-6E8A-4147-A177-3AD203B41FA5}">
                      <a16:colId xmlns:a16="http://schemas.microsoft.com/office/drawing/2014/main" val="3440627745"/>
                    </a:ext>
                  </a:extLst>
                </a:gridCol>
              </a:tblGrid>
              <a:tr h="3323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Peak Flow Mitigation (%)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9332053"/>
                  </a:ext>
                </a:extLst>
              </a:tr>
              <a:tr h="3323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Phase 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Phase 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Total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1611771"/>
                  </a:ext>
                </a:extLst>
              </a:tr>
              <a:tr h="3323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Mean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90.1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88.4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89.3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4134974"/>
                  </a:ext>
                </a:extLst>
              </a:tr>
              <a:tr h="3323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Median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91.4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93.0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92.0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2355268"/>
                  </a:ext>
                </a:extLst>
              </a:tr>
              <a:tr h="3323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r>
                        <a:rPr lang="en-US" sz="1800" baseline="30000">
                          <a:effectLst/>
                        </a:rPr>
                        <a:t>st</a:t>
                      </a:r>
                      <a:r>
                        <a:rPr lang="en-US" sz="1800">
                          <a:effectLst/>
                        </a:rPr>
                        <a:t> Quartile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85.5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83.6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84.8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3281538"/>
                  </a:ext>
                </a:extLst>
              </a:tr>
              <a:tr h="3323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Minimum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68.0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56.7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56.7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4794276"/>
                  </a:ext>
                </a:extLst>
              </a:tr>
              <a:tr h="3323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Maximum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7930704"/>
                  </a:ext>
                </a:extLst>
              </a:tr>
              <a:tr h="3323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r>
                        <a:rPr lang="en-US" sz="1800" baseline="30000">
                          <a:effectLst/>
                        </a:rPr>
                        <a:t>rd</a:t>
                      </a:r>
                      <a:r>
                        <a:rPr lang="en-US" sz="1800">
                          <a:effectLst/>
                        </a:rPr>
                        <a:t> Quartile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97.3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98.5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97.7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2055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9740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2205"/>
            <a:ext cx="8229600" cy="801290"/>
          </a:xfrm>
        </p:spPr>
        <p:txBody>
          <a:bodyPr/>
          <a:lstStyle/>
          <a:p>
            <a:r>
              <a:rPr lang="en-US" dirty="0"/>
              <a:t>So what’s the verdict?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6493"/>
            <a:ext cx="8229600" cy="3301127"/>
          </a:xfrm>
        </p:spPr>
        <p:txBody>
          <a:bodyPr/>
          <a:lstStyle/>
          <a:p>
            <a:pPr marL="571500" indent="-457200">
              <a:buFont typeface="+mj-lt"/>
              <a:buAutoNum type="arabicPeriod"/>
            </a:pPr>
            <a:r>
              <a:rPr lang="en-US" dirty="0"/>
              <a:t>Remember: Results are PRELIMINARY</a:t>
            </a:r>
          </a:p>
          <a:p>
            <a:pPr marL="571500" indent="-457200">
              <a:buFont typeface="+mj-lt"/>
              <a:buAutoNum type="arabicPeriod"/>
            </a:pPr>
            <a:r>
              <a:rPr lang="en-US" dirty="0"/>
              <a:t>Sand Filters are justifiably an PRIMARY SCM</a:t>
            </a:r>
          </a:p>
          <a:p>
            <a:pPr lvl="1"/>
            <a:r>
              <a:rPr lang="en-US" dirty="0"/>
              <a:t>Great TSS Removal</a:t>
            </a:r>
          </a:p>
          <a:p>
            <a:pPr marL="571500" indent="-457200">
              <a:buFont typeface="+mj-lt"/>
              <a:buAutoNum type="arabicPeriod"/>
            </a:pPr>
            <a:r>
              <a:rPr lang="en-US" dirty="0"/>
              <a:t>Sand Filters release low concentrations of Nutrients</a:t>
            </a:r>
          </a:p>
          <a:p>
            <a:pPr lvl="1"/>
            <a:r>
              <a:rPr lang="en-US" dirty="0"/>
              <a:t>But not always {much} lower than inflow</a:t>
            </a:r>
          </a:p>
          <a:p>
            <a:pPr marL="571500" indent="-457200">
              <a:buFont typeface="+mj-lt"/>
              <a:buAutoNum type="arabicPeriod"/>
            </a:pPr>
            <a:r>
              <a:rPr lang="en-US" dirty="0"/>
              <a:t>The IWS Retrofit does not appear to notably improve performance</a:t>
            </a:r>
          </a:p>
          <a:p>
            <a:pPr marL="571500" indent="-457200">
              <a:buFont typeface="+mj-lt"/>
              <a:buAutoNum type="arabicPeriod"/>
            </a:pPr>
            <a:r>
              <a:rPr lang="en-US" dirty="0"/>
              <a:t>Some Hydrologic Mitigation is occurring. </a:t>
            </a:r>
          </a:p>
          <a:p>
            <a:pPr lvl="1"/>
            <a:r>
              <a:rPr lang="en-US" dirty="0"/>
              <a:t>Definitely Mitigates </a:t>
            </a:r>
            <a:r>
              <a:rPr lang="en-US" dirty="0" err="1"/>
              <a:t>Qp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884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29985"/>
            <a:ext cx="8229600" cy="801290"/>
          </a:xfrm>
        </p:spPr>
        <p:txBody>
          <a:bodyPr/>
          <a:lstStyle/>
          <a:p>
            <a:r>
              <a:rPr lang="en-US" dirty="0"/>
              <a:t>Sand Filter Relative to Bioretention     (per MDC) Performance?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sz="half" idx="1"/>
          </p:nvPr>
        </p:nvSpPr>
        <p:spPr>
          <a:xfrm>
            <a:off x="245445" y="1582254"/>
            <a:ext cx="4038600" cy="3118247"/>
          </a:xfrm>
        </p:spPr>
        <p:txBody>
          <a:bodyPr/>
          <a:lstStyle/>
          <a:p>
            <a:r>
              <a:rPr lang="en-US" sz="2800" dirty="0"/>
              <a:t>TSS? </a:t>
            </a:r>
          </a:p>
          <a:p>
            <a:r>
              <a:rPr lang="en-US" sz="2800" dirty="0"/>
              <a:t>TN?</a:t>
            </a:r>
          </a:p>
          <a:p>
            <a:r>
              <a:rPr lang="en-US" sz="2800" dirty="0"/>
              <a:t>TP?</a:t>
            </a:r>
          </a:p>
          <a:p>
            <a:r>
              <a:rPr lang="en-US" sz="2800" dirty="0"/>
              <a:t>Volume Reduction?</a:t>
            </a:r>
          </a:p>
          <a:p>
            <a:r>
              <a:rPr lang="en-US" sz="2800" dirty="0" err="1"/>
              <a:t>Qp</a:t>
            </a:r>
            <a:r>
              <a:rPr lang="en-US" sz="2800" dirty="0"/>
              <a:t>?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366" y="1800980"/>
            <a:ext cx="4038600" cy="2680794"/>
          </a:xfrm>
        </p:spPr>
      </p:pic>
      <p:sp>
        <p:nvSpPr>
          <p:cNvPr id="8" name="TextBox 7"/>
          <p:cNvSpPr txBox="1"/>
          <p:nvPr/>
        </p:nvSpPr>
        <p:spPr>
          <a:xfrm>
            <a:off x="1771049" y="1694903"/>
            <a:ext cx="15824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</a:rPr>
              <a:t>Comparable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40880" y="3676103"/>
            <a:ext cx="8675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</a:rPr>
              <a:t>Better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3214" y="2685503"/>
            <a:ext cx="21932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</a:rPr>
              <a:t>Not quite as good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71049" y="2191888"/>
            <a:ext cx="25042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Not as good, but OK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81746" y="3492947"/>
            <a:ext cx="15664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Not as good</a:t>
            </a:r>
          </a:p>
        </p:txBody>
      </p:sp>
    </p:spTree>
    <p:extLst>
      <p:ext uri="{BB962C8B-B14F-4D97-AF65-F5344CB8AC3E}">
        <p14:creationId xmlns:p14="http://schemas.microsoft.com/office/powerpoint/2010/main" val="360631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393" y="530682"/>
            <a:ext cx="4849586" cy="801290"/>
          </a:xfrm>
        </p:spPr>
        <p:txBody>
          <a:bodyPr/>
          <a:lstStyle/>
          <a:p>
            <a:r>
              <a:rPr lang="en-US" dirty="0"/>
              <a:t>Timeframe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436" y="1331972"/>
            <a:ext cx="5131210" cy="3262651"/>
          </a:xfrm>
        </p:spPr>
        <p:txBody>
          <a:bodyPr/>
          <a:lstStyle/>
          <a:p>
            <a:r>
              <a:rPr lang="en-US" dirty="0"/>
              <a:t>Project Funded by NCL&amp;WF</a:t>
            </a:r>
          </a:p>
          <a:p>
            <a:pPr lvl="1"/>
            <a:r>
              <a:rPr lang="en-US" dirty="0"/>
              <a:t>2019-2022</a:t>
            </a:r>
          </a:p>
          <a:p>
            <a:r>
              <a:rPr lang="en-US" dirty="0"/>
              <a:t>Phase I monitoring: 2019-2020</a:t>
            </a:r>
          </a:p>
          <a:p>
            <a:r>
              <a:rPr lang="en-US" dirty="0"/>
              <a:t>Phase II (retrofit) monitoring: 2021- complete</a:t>
            </a:r>
          </a:p>
          <a:p>
            <a:r>
              <a:rPr lang="en-US" dirty="0"/>
              <a:t>Data analysis &amp; report: Apr/May 2022</a:t>
            </a:r>
          </a:p>
          <a:p>
            <a:pPr lvl="1"/>
            <a:r>
              <a:rPr lang="en-US" dirty="0"/>
              <a:t>Load </a:t>
            </a:r>
            <a:r>
              <a:rPr lang="en-US" dirty="0" err="1"/>
              <a:t>Calcs</a:t>
            </a:r>
            <a:endParaRPr lang="en-US" dirty="0"/>
          </a:p>
          <a:p>
            <a:pPr lvl="1"/>
            <a:r>
              <a:rPr lang="en-US" dirty="0"/>
              <a:t>Data Check</a:t>
            </a:r>
          </a:p>
          <a:p>
            <a:pPr lvl="1"/>
            <a:r>
              <a:rPr lang="en-US" dirty="0"/>
              <a:t>Thesis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65884" y="1064139"/>
            <a:ext cx="4267650" cy="3200738"/>
          </a:xfrm>
        </p:spPr>
      </p:pic>
    </p:spTree>
    <p:extLst>
      <p:ext uri="{BB962C8B-B14F-4D97-AF65-F5344CB8AC3E}">
        <p14:creationId xmlns:p14="http://schemas.microsoft.com/office/powerpoint/2010/main" val="23763776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441" t="17434" r="22059" b="18790"/>
          <a:stretch/>
        </p:blipFill>
        <p:spPr>
          <a:xfrm>
            <a:off x="0" y="484742"/>
            <a:ext cx="7467162" cy="46587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9099" y="2629496"/>
            <a:ext cx="1894901" cy="801290"/>
          </a:xfrm>
        </p:spPr>
        <p:txBody>
          <a:bodyPr/>
          <a:lstStyle/>
          <a:p>
            <a:r>
              <a:rPr lang="en-US" sz="2400" dirty="0"/>
              <a:t>(Inter-) National Event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Negotiated rate for NC  gov’t officials (you)</a:t>
            </a:r>
          </a:p>
        </p:txBody>
      </p:sp>
    </p:spTree>
    <p:extLst>
      <p:ext uri="{BB962C8B-B14F-4D97-AF65-F5344CB8AC3E}">
        <p14:creationId xmlns:p14="http://schemas.microsoft.com/office/powerpoint/2010/main" val="738967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9A890E9-695C-428D-857D-504EC44221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88" r="199"/>
          <a:stretch/>
        </p:blipFill>
        <p:spPr>
          <a:xfrm rot="5400000">
            <a:off x="-599653" y="1171924"/>
            <a:ext cx="4572382" cy="327570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1E97AB-5F61-40C2-A9A9-6A65133869B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2" b="2312"/>
          <a:stretch/>
        </p:blipFill>
        <p:spPr>
          <a:xfrm>
            <a:off x="3183153" y="518418"/>
            <a:ext cx="3391818" cy="4572382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3037A7-6AB5-4B53-A5F2-1E4674B1AF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05"/>
          <a:stretch/>
        </p:blipFill>
        <p:spPr>
          <a:xfrm>
            <a:off x="6574971" y="523442"/>
            <a:ext cx="2540454" cy="457238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13" name="Star: 5 Points 12">
            <a:extLst>
              <a:ext uri="{FF2B5EF4-FFF2-40B4-BE49-F238E27FC236}">
                <a16:creationId xmlns:a16="http://schemas.microsoft.com/office/drawing/2014/main" id="{F8C9EE46-3CD5-4640-B530-D4DA91583AFD}"/>
              </a:ext>
            </a:extLst>
          </p:cNvPr>
          <p:cNvSpPr/>
          <p:nvPr/>
        </p:nvSpPr>
        <p:spPr>
          <a:xfrm>
            <a:off x="3417699" y="582739"/>
            <a:ext cx="274320" cy="274320"/>
          </a:xfrm>
          <a:prstGeom prst="star5">
            <a:avLst>
              <a:gd name="adj" fmla="val 15785"/>
              <a:gd name="hf" fmla="val 105146"/>
              <a:gd name="vf" fmla="val 110557"/>
            </a:avLst>
          </a:prstGeom>
          <a:solidFill>
            <a:srgbClr val="404F2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id="{4E39518D-A95F-4EB2-9921-7029675D52CB}"/>
              </a:ext>
            </a:extLst>
          </p:cNvPr>
          <p:cNvSpPr/>
          <p:nvPr/>
        </p:nvSpPr>
        <p:spPr>
          <a:xfrm>
            <a:off x="6809131" y="582739"/>
            <a:ext cx="274320" cy="274320"/>
          </a:xfrm>
          <a:prstGeom prst="star5">
            <a:avLst>
              <a:gd name="adj" fmla="val 15785"/>
              <a:gd name="hf" fmla="val 105146"/>
              <a:gd name="vf" fmla="val 110557"/>
            </a:avLst>
          </a:prstGeom>
          <a:solidFill>
            <a:srgbClr val="1D2E8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id="{A9AEC270-459A-4D49-B02E-3590E2EB35BA}"/>
              </a:ext>
            </a:extLst>
          </p:cNvPr>
          <p:cNvSpPr/>
          <p:nvPr/>
        </p:nvSpPr>
        <p:spPr>
          <a:xfrm>
            <a:off x="177077" y="582739"/>
            <a:ext cx="274320" cy="274320"/>
          </a:xfrm>
          <a:prstGeom prst="star5">
            <a:avLst>
              <a:gd name="adj" fmla="val 15785"/>
              <a:gd name="hf" fmla="val 105146"/>
              <a:gd name="vf" fmla="val 110557"/>
            </a:avLst>
          </a:prstGeom>
          <a:solidFill>
            <a:srgbClr val="C00000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oogle Shape;173;p9">
            <a:extLst>
              <a:ext uri="{FF2B5EF4-FFF2-40B4-BE49-F238E27FC236}">
                <a16:creationId xmlns:a16="http://schemas.microsoft.com/office/drawing/2014/main" id="{99C2964A-7C17-4EBF-82B4-BE752BDD264C}"/>
              </a:ext>
            </a:extLst>
          </p:cNvPr>
          <p:cNvSpPr txBox="1">
            <a:spLocks/>
          </p:cNvSpPr>
          <p:nvPr/>
        </p:nvSpPr>
        <p:spPr>
          <a:xfrm>
            <a:off x="2205409" y="9384"/>
            <a:ext cx="6860165" cy="415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180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Strategic Placement Designs: Maximizing Runoff Contact w/ Root Systems</a:t>
            </a:r>
          </a:p>
        </p:txBody>
      </p:sp>
      <p:sp>
        <p:nvSpPr>
          <p:cNvPr id="21" name="Octagon 20">
            <a:extLst>
              <a:ext uri="{FF2B5EF4-FFF2-40B4-BE49-F238E27FC236}">
                <a16:creationId xmlns:a16="http://schemas.microsoft.com/office/drawing/2014/main" id="{30E27965-CE47-4064-AE6E-F9B46F8F0D55}"/>
              </a:ext>
            </a:extLst>
          </p:cNvPr>
          <p:cNvSpPr/>
          <p:nvPr/>
        </p:nvSpPr>
        <p:spPr>
          <a:xfrm>
            <a:off x="1476454" y="1456088"/>
            <a:ext cx="457200" cy="457200"/>
          </a:xfrm>
          <a:prstGeom prst="octagon">
            <a:avLst/>
          </a:prstGeom>
          <a:noFill/>
          <a:ln w="1270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FA99866-0E62-44C4-BDE7-561E07A91531}"/>
              </a:ext>
            </a:extLst>
          </p:cNvPr>
          <p:cNvSpPr/>
          <p:nvPr/>
        </p:nvSpPr>
        <p:spPr>
          <a:xfrm rot="20054201">
            <a:off x="5638135" y="3373418"/>
            <a:ext cx="45720" cy="64008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1B0C254-2CCC-44FA-9EF5-3D97537EE544}"/>
              </a:ext>
            </a:extLst>
          </p:cNvPr>
          <p:cNvSpPr/>
          <p:nvPr/>
        </p:nvSpPr>
        <p:spPr>
          <a:xfrm rot="20054201">
            <a:off x="5749883" y="3339285"/>
            <a:ext cx="45720" cy="64008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68D86B3-3E7D-47CF-B41E-8627BE61A155}"/>
              </a:ext>
            </a:extLst>
          </p:cNvPr>
          <p:cNvSpPr/>
          <p:nvPr/>
        </p:nvSpPr>
        <p:spPr>
          <a:xfrm rot="16657111">
            <a:off x="8040554" y="1506936"/>
            <a:ext cx="45719" cy="27432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F09B5FC-E13C-4A3F-A525-915380E9FC5C}"/>
              </a:ext>
            </a:extLst>
          </p:cNvPr>
          <p:cNvSpPr/>
          <p:nvPr/>
        </p:nvSpPr>
        <p:spPr>
          <a:xfrm rot="16657111">
            <a:off x="7985907" y="1777312"/>
            <a:ext cx="45719" cy="36576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F2D2295-096D-465A-A52F-7F63343A0399}"/>
              </a:ext>
            </a:extLst>
          </p:cNvPr>
          <p:cNvSpPr/>
          <p:nvPr/>
        </p:nvSpPr>
        <p:spPr>
          <a:xfrm rot="20054201">
            <a:off x="5545437" y="3433093"/>
            <a:ext cx="45720" cy="64008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EE7F2A0-8D9F-46EB-A00E-FD57E26D3995}"/>
              </a:ext>
            </a:extLst>
          </p:cNvPr>
          <p:cNvSpPr/>
          <p:nvPr/>
        </p:nvSpPr>
        <p:spPr>
          <a:xfrm>
            <a:off x="48684" y="4618007"/>
            <a:ext cx="1299378" cy="4572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3.5% coverage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46620DF-256B-4F4F-A1E8-36ED95C9CF66}"/>
              </a:ext>
            </a:extLst>
          </p:cNvPr>
          <p:cNvSpPr/>
          <p:nvPr/>
        </p:nvSpPr>
        <p:spPr>
          <a:xfrm>
            <a:off x="3184413" y="4614621"/>
            <a:ext cx="1299378" cy="4572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0.8% coverage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03F2FC0-66C0-420B-95EB-30042C891E62}"/>
              </a:ext>
            </a:extLst>
          </p:cNvPr>
          <p:cNvSpPr/>
          <p:nvPr/>
        </p:nvSpPr>
        <p:spPr>
          <a:xfrm>
            <a:off x="6600013" y="4599345"/>
            <a:ext cx="1299378" cy="4572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0.8% coverage</a:t>
            </a:r>
          </a:p>
        </p:txBody>
      </p:sp>
    </p:spTree>
    <p:extLst>
      <p:ext uri="{BB962C8B-B14F-4D97-AF65-F5344CB8AC3E}">
        <p14:creationId xmlns:p14="http://schemas.microsoft.com/office/powerpoint/2010/main" val="32086356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2708"/>
            <a:ext cx="8229600" cy="1013667"/>
          </a:xfrm>
        </p:spPr>
        <p:txBody>
          <a:bodyPr/>
          <a:lstStyle/>
          <a:p>
            <a:r>
              <a:rPr lang="en-US" dirty="0"/>
              <a:t>Thank you for your time! Questions?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07886" y="1887862"/>
            <a:ext cx="3291901" cy="2468926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60391" y="1884667"/>
            <a:ext cx="3295553" cy="2471665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528" y="1472723"/>
            <a:ext cx="4398943" cy="3299207"/>
          </a:xfrm>
        </p:spPr>
      </p:pic>
    </p:spTree>
    <p:extLst>
      <p:ext uri="{BB962C8B-B14F-4D97-AF65-F5344CB8AC3E}">
        <p14:creationId xmlns:p14="http://schemas.microsoft.com/office/powerpoint/2010/main" val="792818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2"/>
          <p:cNvSpPr txBox="1">
            <a:spLocks noGrp="1"/>
          </p:cNvSpPr>
          <p:nvPr>
            <p:ph type="title"/>
          </p:nvPr>
        </p:nvSpPr>
        <p:spPr>
          <a:xfrm>
            <a:off x="365058" y="451340"/>
            <a:ext cx="8179113" cy="801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dirty="0"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Progress: Armory Pond PRE-Retrofit Performance</a:t>
            </a:r>
            <a:endParaRPr sz="2400" b="0" dirty="0">
              <a:latin typeface="Calibri Light" panose="020F0302020204030204" pitchFamily="34" charset="0"/>
              <a:ea typeface="Calibri"/>
              <a:cs typeface="Calibri Light" panose="020F0302020204030204" pitchFamily="34" charset="0"/>
              <a:sym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F384657-B306-4D4B-9FB8-3462080AE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7574" y="1211860"/>
            <a:ext cx="3836576" cy="25603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94361B5-657F-4729-B2BC-42ABCB05F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843" y="1211860"/>
            <a:ext cx="3836576" cy="2560320"/>
          </a:xfrm>
          <a:prstGeom prst="rect">
            <a:avLst/>
          </a:prstGeom>
        </p:spPr>
      </p:pic>
      <p:sp>
        <p:nvSpPr>
          <p:cNvPr id="12" name="Google Shape;126;p4">
            <a:extLst>
              <a:ext uri="{FF2B5EF4-FFF2-40B4-BE49-F238E27FC236}">
                <a16:creationId xmlns:a16="http://schemas.microsoft.com/office/drawing/2014/main" id="{67D9C8D2-2C7C-4CF8-8407-04433D3EED5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65058" y="3899074"/>
            <a:ext cx="8172449" cy="1062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  <a:buSzPts val="2400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10 storm events sampled between Feb-July 2021</a:t>
            </a:r>
          </a:p>
          <a:p>
            <a:pPr marL="285750" indent="-285750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  <a:buSzPts val="2400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Average total nitrogen (TN) removal efficiency of -3.75% (range -125 to 72.4%)</a:t>
            </a:r>
          </a:p>
          <a:p>
            <a:pPr marL="285750" indent="-285750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  <a:buSzPts val="2400"/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Average total phosphorus (TP) removal efficiency of -17.4% (range -168 to 70.1%)</a:t>
            </a:r>
          </a:p>
        </p:txBody>
      </p:sp>
    </p:spTree>
    <p:extLst>
      <p:ext uri="{BB962C8B-B14F-4D97-AF65-F5344CB8AC3E}">
        <p14:creationId xmlns:p14="http://schemas.microsoft.com/office/powerpoint/2010/main" val="3865141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2"/>
          <p:cNvSpPr txBox="1">
            <a:spLocks noGrp="1"/>
          </p:cNvSpPr>
          <p:nvPr>
            <p:ph type="title"/>
          </p:nvPr>
        </p:nvSpPr>
        <p:spPr>
          <a:xfrm>
            <a:off x="964887" y="0"/>
            <a:ext cx="8179113" cy="485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bg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Progress: Floating Treatment Wetland Site Pictures</a:t>
            </a:r>
            <a:endParaRPr sz="1800" dirty="0">
              <a:solidFill>
                <a:schemeClr val="bg1"/>
              </a:solidFill>
              <a:latin typeface="Calibri Light" panose="020F0302020204030204" pitchFamily="34" charset="0"/>
              <a:ea typeface="Calibri"/>
              <a:cs typeface="Calibri Light" panose="020F0302020204030204" pitchFamily="34" charset="0"/>
              <a:sym typeface="Calibri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1B724F-B9DD-441E-883B-AED0529E10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38" t="9060" r="10745"/>
          <a:stretch/>
        </p:blipFill>
        <p:spPr>
          <a:xfrm>
            <a:off x="162390" y="582245"/>
            <a:ext cx="3291532" cy="1554480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3" name="Picture 12" descr="A picture containing grass, tree, outdoor, field&#10;&#10;Description automatically generated">
            <a:extLst>
              <a:ext uri="{FF2B5EF4-FFF2-40B4-BE49-F238E27FC236}">
                <a16:creationId xmlns:a16="http://schemas.microsoft.com/office/drawing/2014/main" id="{ABBF608A-C095-43F2-9D08-6B96A9B8005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231" b="14450"/>
          <a:stretch/>
        </p:blipFill>
        <p:spPr>
          <a:xfrm>
            <a:off x="162390" y="1963169"/>
            <a:ext cx="3291532" cy="1439725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264F186-2E25-4981-A97D-AE5E25F102B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312"/>
          <a:stretch/>
        </p:blipFill>
        <p:spPr>
          <a:xfrm>
            <a:off x="162390" y="3473309"/>
            <a:ext cx="2667525" cy="1563767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5" name="Picture 14" descr="A picture containing tree, nature, pond, water&#10;&#10;Description automatically generated">
            <a:extLst>
              <a:ext uri="{FF2B5EF4-FFF2-40B4-BE49-F238E27FC236}">
                <a16:creationId xmlns:a16="http://schemas.microsoft.com/office/drawing/2014/main" id="{DECB321F-92E4-42F4-BB89-B858EF313FB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654" t="39068" r="6654" b="23268"/>
          <a:stretch/>
        </p:blipFill>
        <p:spPr>
          <a:xfrm>
            <a:off x="2829915" y="3473309"/>
            <a:ext cx="2699728" cy="1563767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6" name="Picture 15" descr="A picture containing tree, outdoor, person, person&#10;&#10;Description automatically generated">
            <a:extLst>
              <a:ext uri="{FF2B5EF4-FFF2-40B4-BE49-F238E27FC236}">
                <a16:creationId xmlns:a16="http://schemas.microsoft.com/office/drawing/2014/main" id="{9FA97D1D-3BB8-434F-AF5D-B8CE916B1D2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289" t="44639" r="46345" b="8699"/>
          <a:stretch/>
        </p:blipFill>
        <p:spPr>
          <a:xfrm rot="5400000">
            <a:off x="3117055" y="996729"/>
            <a:ext cx="2816082" cy="1996250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F0C8451-7998-43B8-9CB6-16A09C14CB7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2664" t="15875" b="4848"/>
          <a:stretch/>
        </p:blipFill>
        <p:spPr>
          <a:xfrm>
            <a:off x="5596270" y="3296786"/>
            <a:ext cx="3385340" cy="1740289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8" name="Picture 17" descr="A picture containing tree, outdoor, nature, pond&#10;&#10;Description automatically generated">
            <a:extLst>
              <a:ext uri="{FF2B5EF4-FFF2-40B4-BE49-F238E27FC236}">
                <a16:creationId xmlns:a16="http://schemas.microsoft.com/office/drawing/2014/main" id="{13D48633-858F-4631-B1AA-A8E9660C0F2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725" b="4478"/>
          <a:stretch/>
        </p:blipFill>
        <p:spPr>
          <a:xfrm>
            <a:off x="5596270" y="590910"/>
            <a:ext cx="3385340" cy="2600159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9" name="Arrow: Right 18">
            <a:extLst>
              <a:ext uri="{FF2B5EF4-FFF2-40B4-BE49-F238E27FC236}">
                <a16:creationId xmlns:a16="http://schemas.microsoft.com/office/drawing/2014/main" id="{FF414A3B-2F71-49D8-AAA6-03E99064692E}"/>
              </a:ext>
            </a:extLst>
          </p:cNvPr>
          <p:cNvSpPr/>
          <p:nvPr/>
        </p:nvSpPr>
        <p:spPr>
          <a:xfrm rot="5400000">
            <a:off x="1648136" y="1887810"/>
            <a:ext cx="320040" cy="182880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0BE5E222-520F-4208-A77B-BA03788713AD}"/>
              </a:ext>
            </a:extLst>
          </p:cNvPr>
          <p:cNvSpPr/>
          <p:nvPr/>
        </p:nvSpPr>
        <p:spPr>
          <a:xfrm>
            <a:off x="2675963" y="4166930"/>
            <a:ext cx="320040" cy="196861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989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0682"/>
            <a:ext cx="4849586" cy="801290"/>
          </a:xfrm>
        </p:spPr>
        <p:txBody>
          <a:bodyPr/>
          <a:lstStyle/>
          <a:p>
            <a:r>
              <a:rPr lang="en-US" dirty="0"/>
              <a:t>Timeframe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9421" y="1331972"/>
            <a:ext cx="5094515" cy="3262651"/>
          </a:xfrm>
        </p:spPr>
        <p:txBody>
          <a:bodyPr/>
          <a:lstStyle/>
          <a:p>
            <a:r>
              <a:rPr lang="en-US" dirty="0"/>
              <a:t>Projects Funded by NCDEQ, NC Policy </a:t>
            </a:r>
            <a:r>
              <a:rPr lang="en-US" dirty="0" err="1"/>
              <a:t>Collaboratory</a:t>
            </a:r>
            <a:r>
              <a:rPr lang="en-US" dirty="0"/>
              <a:t>, NCL&amp;WF</a:t>
            </a:r>
          </a:p>
          <a:p>
            <a:pPr lvl="1"/>
            <a:r>
              <a:rPr lang="en-US" dirty="0"/>
              <a:t>2020-2023</a:t>
            </a:r>
          </a:p>
          <a:p>
            <a:r>
              <a:rPr lang="en-US" dirty="0"/>
              <a:t>Raleigh pond pre-testing 2020-21</a:t>
            </a:r>
          </a:p>
          <a:p>
            <a:r>
              <a:rPr lang="en-US" dirty="0"/>
              <a:t>FWI Retrofit Installation: Summer 2021</a:t>
            </a:r>
          </a:p>
          <a:p>
            <a:r>
              <a:rPr lang="en-US" dirty="0"/>
              <a:t>FWI Monitoring Start (Raleigh: Sep 21, Wilson: Oct 21, Wilmington: Nov 21)</a:t>
            </a:r>
          </a:p>
          <a:p>
            <a:r>
              <a:rPr lang="en-US" dirty="0"/>
              <a:t>Project Completion: Dec 2022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65884" y="1064139"/>
            <a:ext cx="4267650" cy="3200738"/>
          </a:xfrm>
        </p:spPr>
      </p:pic>
    </p:spTree>
    <p:extLst>
      <p:ext uri="{BB962C8B-B14F-4D97-AF65-F5344CB8AC3E}">
        <p14:creationId xmlns:p14="http://schemas.microsoft.com/office/powerpoint/2010/main" val="1272348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ss, outdoor, nature, field&#10;&#10;Description automatically generated">
            <a:extLst>
              <a:ext uri="{FF2B5EF4-FFF2-40B4-BE49-F238E27FC236}">
                <a16:creationId xmlns:a16="http://schemas.microsoft.com/office/drawing/2014/main" id="{938E7D2A-BC3D-5E4C-826A-B3E4E8802E6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8000"/>
          </a:blip>
          <a:stretch>
            <a:fillRect/>
          </a:stretch>
        </p:blipFill>
        <p:spPr>
          <a:xfrm>
            <a:off x="1143000" y="332185"/>
            <a:ext cx="6858000" cy="48113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83F409-C9CB-2C48-931C-1FE404F013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Roadside Swale Research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549E26-A306-1848-95E5-32E4D9A827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Emily Leupp</a:t>
            </a:r>
          </a:p>
        </p:txBody>
      </p:sp>
    </p:spTree>
    <p:extLst>
      <p:ext uri="{BB962C8B-B14F-4D97-AF65-F5344CB8AC3E}">
        <p14:creationId xmlns:p14="http://schemas.microsoft.com/office/powerpoint/2010/main" val="4059085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383F5-B45C-C443-9EFC-F92DAEFFD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0666"/>
            <a:ext cx="8229600" cy="801290"/>
          </a:xfrm>
        </p:spPr>
        <p:txBody>
          <a:bodyPr/>
          <a:lstStyle/>
          <a:p>
            <a:r>
              <a:rPr lang="en-US" dirty="0"/>
              <a:t>What is a swale?</a:t>
            </a:r>
          </a:p>
        </p:txBody>
      </p:sp>
      <p:pic>
        <p:nvPicPr>
          <p:cNvPr id="3074" name="Picture 2" descr="Swale Terminology for Urban Stormwater Treatment | NC State Extension  Publications">
            <a:extLst>
              <a:ext uri="{FF2B5EF4-FFF2-40B4-BE49-F238E27FC236}">
                <a16:creationId xmlns:a16="http://schemas.microsoft.com/office/drawing/2014/main" id="{B451E5D2-9EEF-0A4A-BB3F-D18CD927D57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362" y="2351315"/>
            <a:ext cx="6155886" cy="2607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F85EA6-B635-E84D-89E4-D1359E1940BA}"/>
              </a:ext>
            </a:extLst>
          </p:cNvPr>
          <p:cNvSpPr txBox="1"/>
          <p:nvPr/>
        </p:nvSpPr>
        <p:spPr>
          <a:xfrm>
            <a:off x="0" y="1331956"/>
            <a:ext cx="89725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000" dirty="0"/>
              <a:t>Stormwater control measure designed as a shallow channel with gently sloping sides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000" dirty="0"/>
              <a:t>Primary goals of pollutant removal and safe conveyance of runoff from large storm events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91612833"/>
      </p:ext>
    </p:extLst>
  </p:cSld>
  <p:clrMapOvr>
    <a:masterClrMapping/>
  </p:clrMapOvr>
</p:sld>
</file>

<file path=ppt/theme/theme1.xml><?xml version="1.0" encoding="utf-8"?>
<a:theme xmlns:a="http://schemas.openxmlformats.org/drawingml/2006/main" name="NCStateU-horizontal-left-logo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51337</TotalTime>
  <Words>1611</Words>
  <Application>Microsoft Office PowerPoint</Application>
  <PresentationFormat>On-screen Show (16:9)</PresentationFormat>
  <Paragraphs>417</Paragraphs>
  <Slides>40</Slides>
  <Notes>12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Arial</vt:lpstr>
      <vt:lpstr>Calibri</vt:lpstr>
      <vt:lpstr>Calibri Light</vt:lpstr>
      <vt:lpstr>Times New Roman</vt:lpstr>
      <vt:lpstr>NCStateU-horizontal-left-logo</vt:lpstr>
      <vt:lpstr>Snapshot of Some Current NC State Stormwater Engineering Group Research – with a Special Emphasis on SAND FILTERS</vt:lpstr>
      <vt:lpstr>Strategic Floating Treatment Wetland Placement</vt:lpstr>
      <vt:lpstr>A Novel FTW Design Approach to Increase Treatment Efficiency</vt:lpstr>
      <vt:lpstr>PowerPoint Presentation</vt:lpstr>
      <vt:lpstr>Progress: Armory Pond PRE-Retrofit Performance</vt:lpstr>
      <vt:lpstr>Progress: Floating Treatment Wetland Site Pictures</vt:lpstr>
      <vt:lpstr>Timeframe</vt:lpstr>
      <vt:lpstr>Roadside Swale Research</vt:lpstr>
      <vt:lpstr>What is a swale?</vt:lpstr>
      <vt:lpstr>Project Details</vt:lpstr>
      <vt:lpstr>Alternative Linings</vt:lpstr>
      <vt:lpstr>Why Native Grasses?</vt:lpstr>
      <vt:lpstr>Parameters Tested</vt:lpstr>
      <vt:lpstr>Parameters Tested</vt:lpstr>
      <vt:lpstr>Timeframe</vt:lpstr>
      <vt:lpstr>Outlet Analysis Protocol </vt:lpstr>
      <vt:lpstr>Site Assessments</vt:lpstr>
      <vt:lpstr>Site Assessments</vt:lpstr>
      <vt:lpstr>Monitoring and Modeling Sites </vt:lpstr>
      <vt:lpstr>Timeframe</vt:lpstr>
      <vt:lpstr>PowerPoint Presentation</vt:lpstr>
      <vt:lpstr>Stormwater Sand Filter</vt:lpstr>
      <vt:lpstr>Methods</vt:lpstr>
      <vt:lpstr>PowerPoint Presentation</vt:lpstr>
      <vt:lpstr>The Retrofit: Internal Water Storage</vt:lpstr>
      <vt:lpstr>PowerPoint Presentation</vt:lpstr>
      <vt:lpstr>Sampling Setup</vt:lpstr>
      <vt:lpstr>Across the Board: Great TSS Reduction</vt:lpstr>
      <vt:lpstr>Representative Nutrient Treatment</vt:lpstr>
      <vt:lpstr>Pollutant Concentration – All 4 Sites</vt:lpstr>
      <vt:lpstr>Did IWS Retrofit Help?</vt:lpstr>
      <vt:lpstr>Did IWS Retrofit Help?</vt:lpstr>
      <vt:lpstr>Sheetz: Pre- &amp; Post-Retrofit Concentrations</vt:lpstr>
      <vt:lpstr>Hydrology</vt:lpstr>
      <vt:lpstr>Hydrology</vt:lpstr>
      <vt:lpstr>So what’s the verdict?</vt:lpstr>
      <vt:lpstr>Sand Filter Relative to Bioretention     (per MDC) Performance?</vt:lpstr>
      <vt:lpstr>Timeframe</vt:lpstr>
      <vt:lpstr>(Inter-) National Event  Negotiated rate for NC  gov’t officials (you)</vt:lpstr>
      <vt:lpstr>Thank you for your time!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Optimizing Floating Treatment Wetlands Design for Increased Water Quality Treatment</dc:title>
  <dc:creator>Molly Landon</dc:creator>
  <cp:lastModifiedBy>Harris, Denise J</cp:lastModifiedBy>
  <cp:revision>144</cp:revision>
  <cp:lastPrinted>2021-04-21T16:46:51Z</cp:lastPrinted>
  <dcterms:created xsi:type="dcterms:W3CDTF">2021-04-16T18:02:27Z</dcterms:created>
  <dcterms:modified xsi:type="dcterms:W3CDTF">2022-10-26T16:28:32Z</dcterms:modified>
</cp:coreProperties>
</file>