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4" r:id="rId4"/>
  </p:sldMasterIdLst>
  <p:notesMasterIdLst>
    <p:notesMasterId r:id="rId34"/>
  </p:notesMasterIdLst>
  <p:sldIdLst>
    <p:sldId id="256" r:id="rId5"/>
    <p:sldId id="375" r:id="rId6"/>
    <p:sldId id="333" r:id="rId7"/>
    <p:sldId id="351" r:id="rId8"/>
    <p:sldId id="350" r:id="rId9"/>
    <p:sldId id="332" r:id="rId10"/>
    <p:sldId id="343" r:id="rId11"/>
    <p:sldId id="352" r:id="rId12"/>
    <p:sldId id="339" r:id="rId13"/>
    <p:sldId id="353" r:id="rId14"/>
    <p:sldId id="345" r:id="rId15"/>
    <p:sldId id="369" r:id="rId16"/>
    <p:sldId id="370" r:id="rId17"/>
    <p:sldId id="346" r:id="rId18"/>
    <p:sldId id="355" r:id="rId19"/>
    <p:sldId id="348" r:id="rId20"/>
    <p:sldId id="373" r:id="rId21"/>
    <p:sldId id="356" r:id="rId22"/>
    <p:sldId id="358" r:id="rId23"/>
    <p:sldId id="344" r:id="rId24"/>
    <p:sldId id="365" r:id="rId25"/>
    <p:sldId id="357" r:id="rId26"/>
    <p:sldId id="359" r:id="rId27"/>
    <p:sldId id="371" r:id="rId28"/>
    <p:sldId id="368" r:id="rId29"/>
    <p:sldId id="374" r:id="rId30"/>
    <p:sldId id="361" r:id="rId31"/>
    <p:sldId id="362" r:id="rId32"/>
    <p:sldId id="32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64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17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93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53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35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55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55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84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16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19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85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4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42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18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51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74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8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85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99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15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3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1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86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54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11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73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92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8080EEC0-8F06-4C02-AFF7-E86E2E05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078F1F-003F-4D18-8150-5C6E4C08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A28A69-0CF2-4EB4-A15C-B526D23F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0B4E534-5AC3-45F1-82DE-75EF5CA09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7C3337-32D4-4B55-AC32-EEEC9AF4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68D82E-C6BB-490E-B359-B8BFE222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AC2A07-D2B6-402A-A29D-3F0F24B0F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4304EF-BBE9-4AC9-9D15-EA2DD76B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29E7BF0-E323-44E1-85A4-893F4FC6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0270092-A1BE-4459-879D-2641BABAF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D6FD7A-8297-4AC3-83A8-06C00B36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1F9065-5FEC-4FE3-9D8A-330CE9DB3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C54A845-0B0C-407F-9ECC-AF75B7B9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7C37735-4226-42C3-94CC-25BEB31BC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E4C30BD-13EE-44A0-BA1B-471940870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F5D5B17-164A-4AD7-B23D-9DFBCBBD6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B5D2C21-24F8-476D-A65E-BD841626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cdenr.maps.arcgis.com/apps/webappviewer/index.html?id=bc125c8b5ccf4110b538db118873169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cdenr.maps.arcgis.com/apps/webappviewer/index.html?id=09324bbee06a4546ad175f238f8a4ea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hyperlink" Target="https://ncdenr.maps.arcgis.com/apps/webappviewer/index.html?id=c2461274b3ff4009a8c405c4bddeb3a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nc.gov/ncdeq/Water%20Quality/Planning/TMDL/Alternatives/Little%20Alamance/Little_Alamance_4b_Report_Final_Dec2014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eq.nc.gov/about/divisions/water-resources/planning/basin-planning/use-restoration-watershed-programs/fundin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ncdenr.maps.arcgis.com/apps/MapSeries/index.html?appid=14df5075d8e3437b8476c89c3db3f0a5" TargetMode="External"/><Relationship Id="rId3" Type="http://schemas.openxmlformats.org/officeDocument/2006/relationships/image" Target="../media/image35.jpeg"/><Relationship Id="rId7" Type="http://schemas.openxmlformats.org/officeDocument/2006/relationships/hyperlink" Target="https://ncdenr.maps.arcgis.com/apps/webappviewer/index.html?id=dcb44280272e4ac49d9a86b999939fec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q.nc.gov/about/divisions/water-resources/planning/basin-planning/use-restoration-watershed-programs" TargetMode="External"/><Relationship Id="rId5" Type="http://schemas.openxmlformats.org/officeDocument/2006/relationships/hyperlink" Target="https://deq.nc.gov/about/divisions/water-resources/planning/modeling-assessment/tmdls" TargetMode="External"/><Relationship Id="rId4" Type="http://schemas.openxmlformats.org/officeDocument/2006/relationships/hyperlink" Target="https://deq.nc.gov/about/divisions/water-resources/planning/basin-planning/use-restoration-watershed-programs/fundin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q.nc.gov/about/divisions/water-resources/planning/classification-standard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cdenr.maps.arcgis.com/apps/webappviewer/index.html?id=bc125c8b5ccf4110b538db118873169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cdenr.maps.arcgis.com/apps/webappviewer/index.html?id=dcb44280272e4ac49d9a86b999939fe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hyperlink" Target="https://ncdenr.maps.arcgis.com/apps/MapSeries/index.html?appid=14df5075d8e3437b8476c89c3db3f0a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8321" y="4038966"/>
            <a:ext cx="4489142" cy="614779"/>
          </a:xfrm>
        </p:spPr>
        <p:txBody>
          <a:bodyPr>
            <a:normAutofit/>
          </a:bodyPr>
          <a:lstStyle/>
          <a:p>
            <a:r>
              <a:rPr lang="en-US" i="1" dirty="0"/>
              <a:t>April 11,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987" y="2637065"/>
            <a:ext cx="10635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NPDES MS4 Phase II </a:t>
            </a:r>
          </a:p>
          <a:p>
            <a:pPr algn="ctr"/>
            <a:r>
              <a:rPr lang="en-US" sz="3200" b="1" dirty="0"/>
              <a:t>Total Maximum Daily Load (TMDL) and </a:t>
            </a:r>
          </a:p>
          <a:p>
            <a:pPr algn="ctr"/>
            <a:r>
              <a:rPr lang="en-US" sz="3200" b="1" dirty="0"/>
              <a:t>Watershed Planning</a:t>
            </a:r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9246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What do you mean “water not meeting standards?”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275" y="1336493"/>
            <a:ext cx="802971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b="1" dirty="0">
                <a:solidFill>
                  <a:srgbClr val="002060"/>
                </a:solidFill>
              </a:rPr>
              <a:t>Water Uses, Classifications and Standards  .. NC is required to … </a:t>
            </a:r>
            <a:endParaRPr lang="en-US" altLang="en-US" b="1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en-US" b="1" dirty="0">
                <a:solidFill>
                  <a:srgbClr val="0070C0"/>
                </a:solidFill>
              </a:rPr>
              <a:t>Assess water(s), land uses, etc. to determine use(s) (i.e., water supply), 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b="1" dirty="0">
                <a:solidFill>
                  <a:srgbClr val="0070C0"/>
                </a:solidFill>
              </a:rPr>
              <a:t>Develop classification(s) associated with use(s) (</a:t>
            </a:r>
            <a:r>
              <a:rPr lang="en-US" altLang="en-US" b="1" dirty="0" err="1">
                <a:solidFill>
                  <a:srgbClr val="0070C0"/>
                </a:solidFill>
              </a:rPr>
              <a:t>i.e</a:t>
            </a:r>
            <a:r>
              <a:rPr lang="en-US" altLang="en-US" b="1" dirty="0">
                <a:solidFill>
                  <a:srgbClr val="0070C0"/>
                </a:solidFill>
              </a:rPr>
              <a:t>, WSII) 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Develop standards to protect uses associated with classifications </a:t>
            </a:r>
            <a:r>
              <a:rPr lang="en-US" altLang="en-US" b="1" dirty="0">
                <a:solidFill>
                  <a:srgbClr val="0070C0"/>
                </a:solidFill>
              </a:rPr>
              <a:t>(</a:t>
            </a:r>
            <a:r>
              <a:rPr lang="en-US" altLang="en-US" b="1" dirty="0" err="1">
                <a:solidFill>
                  <a:srgbClr val="0070C0"/>
                </a:solidFill>
              </a:rPr>
              <a:t>i.e</a:t>
            </a:r>
            <a:r>
              <a:rPr lang="en-US" altLang="en-US" b="1" dirty="0">
                <a:solidFill>
                  <a:srgbClr val="0070C0"/>
                </a:solidFill>
              </a:rPr>
              <a:t>, nitrate nitrogen 10mg/l).  </a:t>
            </a:r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E42A67-3441-4F42-9E67-CA20000F5EA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4561" y="3672490"/>
          <a:ext cx="7697816" cy="794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926">
                  <a:extLst>
                    <a:ext uri="{9D8B030D-6E8A-4147-A177-3AD203B41FA5}">
                      <a16:colId xmlns:a16="http://schemas.microsoft.com/office/drawing/2014/main" val="3583339398"/>
                    </a:ext>
                  </a:extLst>
                </a:gridCol>
                <a:gridCol w="2611945">
                  <a:extLst>
                    <a:ext uri="{9D8B030D-6E8A-4147-A177-3AD203B41FA5}">
                      <a16:colId xmlns:a16="http://schemas.microsoft.com/office/drawing/2014/main" val="3314866966"/>
                    </a:ext>
                  </a:extLst>
                </a:gridCol>
                <a:gridCol w="2611945">
                  <a:extLst>
                    <a:ext uri="{9D8B030D-6E8A-4147-A177-3AD203B41FA5}">
                      <a16:colId xmlns:a16="http://schemas.microsoft.com/office/drawing/2014/main" val="1533733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dirty="0"/>
                        <a:t>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308320"/>
                  </a:ext>
                </a:extLst>
              </a:tr>
              <a:tr h="429183">
                <a:tc>
                  <a:txBody>
                    <a:bodyPr/>
                    <a:lstStyle/>
                    <a:p>
                      <a:r>
                        <a:rPr lang="en-US" dirty="0"/>
                        <a:t>Drinking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Supply II (WSII)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Nitrate Nitrogen 10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675307"/>
                  </a:ext>
                </a:extLst>
              </a:tr>
            </a:tbl>
          </a:graphicData>
        </a:graphic>
      </p:graphicFrame>
      <p:pic>
        <p:nvPicPr>
          <p:cNvPr id="2050" name="Picture 2" descr="Image result for water quality standards">
            <a:extLst>
              <a:ext uri="{FF2B5EF4-FFF2-40B4-BE49-F238E27FC236}">
                <a16:creationId xmlns:a16="http://schemas.microsoft.com/office/drawing/2014/main" id="{BD99D0F9-8506-479C-89FC-AD18AA478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988" y="1944098"/>
            <a:ext cx="23812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9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9246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How do we know if water – not meeting standards?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6805" y="1493553"/>
            <a:ext cx="65689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b="1" dirty="0">
                <a:solidFill>
                  <a:srgbClr val="002060"/>
                </a:solidFill>
              </a:rPr>
              <a:t>Water Monitoring and Assessment</a:t>
            </a:r>
            <a:endParaRPr lang="en-US" altLang="en-US" b="1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en-US" b="1" dirty="0">
                <a:solidFill>
                  <a:srgbClr val="0070C0"/>
                </a:solidFill>
              </a:rPr>
              <a:t>Physical/Chemical Monitoring – Monthly – Regional Offices</a:t>
            </a:r>
          </a:p>
          <a:p>
            <a:pPr>
              <a:spcAft>
                <a:spcPts val="1200"/>
              </a:spcAft>
              <a:defRPr/>
            </a:pPr>
            <a:r>
              <a:rPr lang="en-US" b="1" dirty="0">
                <a:solidFill>
                  <a:srgbClr val="0070C0"/>
                </a:solidFill>
              </a:rPr>
              <a:t>Biological Monitoring – every five years – central office</a:t>
            </a:r>
          </a:p>
          <a:p>
            <a:pPr>
              <a:spcAft>
                <a:spcPts val="1200"/>
              </a:spcAft>
              <a:defRPr/>
            </a:pPr>
            <a:r>
              <a:rPr lang="en-US" b="1" dirty="0">
                <a:solidFill>
                  <a:srgbClr val="0070C0"/>
                </a:solidFill>
              </a:rPr>
              <a:t>Special Studies – frequency varies</a:t>
            </a:r>
            <a:endParaRPr lang="en-US" b="1" dirty="0"/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</p:txBody>
      </p:sp>
      <p:pic>
        <p:nvPicPr>
          <p:cNvPr id="2052" name="Picture 4" descr="Image result for water monitoring">
            <a:extLst>
              <a:ext uri="{FF2B5EF4-FFF2-40B4-BE49-F238E27FC236}">
                <a16:creationId xmlns:a16="http://schemas.microsoft.com/office/drawing/2014/main" id="{78ACE965-58E9-4608-A87D-7CAE80703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5" y="1781175"/>
            <a:ext cx="3968459" cy="23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71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9246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Questions and Answers about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Total Maximum Daily Load???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6972" y="1429091"/>
            <a:ext cx="7248148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b="1" dirty="0"/>
              <a:t>What is a TMDL?  </a:t>
            </a:r>
          </a:p>
          <a:p>
            <a:pPr>
              <a:spcAft>
                <a:spcPts val="120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Total Maximum Daily Load or …</a:t>
            </a:r>
          </a:p>
          <a:p>
            <a:pPr>
              <a:spcAft>
                <a:spcPts val="120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Calculation of maximum amount of </a:t>
            </a:r>
            <a:r>
              <a:rPr lang="en-US" dirty="0">
                <a:solidFill>
                  <a:srgbClr val="0070C0"/>
                </a:solidFill>
                <a:highlight>
                  <a:srgbClr val="FFFF00"/>
                </a:highlight>
              </a:rPr>
              <a:t>pollutant</a:t>
            </a:r>
            <a:r>
              <a:rPr lang="en-US" dirty="0">
                <a:solidFill>
                  <a:srgbClr val="0070C0"/>
                </a:solidFill>
              </a:rPr>
              <a:t> that water can receive and still meet </a:t>
            </a:r>
            <a:r>
              <a:rPr lang="en-US" dirty="0">
                <a:solidFill>
                  <a:srgbClr val="0070C0"/>
                </a:solidFill>
                <a:highlight>
                  <a:srgbClr val="FFFF00"/>
                </a:highlight>
              </a:rPr>
              <a:t>water quality standards. </a:t>
            </a:r>
          </a:p>
          <a:p>
            <a:pPr>
              <a:spcAft>
                <a:spcPts val="1200"/>
              </a:spcAft>
              <a:defRPr/>
            </a:pPr>
            <a:r>
              <a:rPr lang="en-US" b="1" dirty="0"/>
              <a:t>What is a pollutant?  </a:t>
            </a:r>
          </a:p>
          <a:p>
            <a:pPr>
              <a:spcAft>
                <a:spcPts val="120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Substance in the environment in </a:t>
            </a:r>
            <a:r>
              <a:rPr lang="en-US" dirty="0">
                <a:solidFill>
                  <a:srgbClr val="0070C0"/>
                </a:solidFill>
                <a:highlight>
                  <a:srgbClr val="FFFF00"/>
                </a:highlight>
              </a:rPr>
              <a:t>certain quantities </a:t>
            </a:r>
            <a:r>
              <a:rPr lang="en-US" dirty="0">
                <a:solidFill>
                  <a:srgbClr val="0070C0"/>
                </a:solidFill>
              </a:rPr>
              <a:t>that has undesired effects, or adversely affects the usefulness of a resource</a:t>
            </a:r>
          </a:p>
          <a:p>
            <a:pPr>
              <a:spcAft>
                <a:spcPts val="1200"/>
              </a:spcAft>
              <a:defRPr/>
            </a:pPr>
            <a:r>
              <a:rPr lang="en-US" sz="2000" b="1" dirty="0"/>
              <a:t>Example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/>
              <a:t>Money Creek can handle up to 1 </a:t>
            </a:r>
            <a:r>
              <a:rPr lang="en-US" sz="2000" dirty="0" err="1"/>
              <a:t>lb</a:t>
            </a:r>
            <a:r>
              <a:rPr lang="en-US" sz="2000" dirty="0"/>
              <a:t>/day of Nickel and still meet water quality standards (10 g/L to meet aquatic life).  </a:t>
            </a:r>
          </a:p>
        </p:txBody>
      </p:sp>
      <p:pic>
        <p:nvPicPr>
          <p:cNvPr id="11" name="Picture 2" descr="F:\watershed.jpg">
            <a:extLst>
              <a:ext uri="{FF2B5EF4-FFF2-40B4-BE49-F238E27FC236}">
                <a16:creationId xmlns:a16="http://schemas.microsoft.com/office/drawing/2014/main" id="{6856FA33-9544-4C8A-9842-D24BB8C41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65126" y="1591645"/>
            <a:ext cx="3075875" cy="2065955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43A9DF-7C16-4AD5-93EF-5E8C9F988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71" y="3831221"/>
            <a:ext cx="2312764" cy="173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06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Different Scenarios …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621" y="1406758"/>
            <a:ext cx="691739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en-US" sz="2000" b="1" dirty="0"/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ACC43D-1C70-41B4-A4DE-DEBD20435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262009"/>
              </p:ext>
            </p:extLst>
          </p:nvPr>
        </p:nvGraphicFramePr>
        <p:xfrm>
          <a:off x="791708" y="1434109"/>
          <a:ext cx="8128000" cy="342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371017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6153233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669408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62027007"/>
                    </a:ext>
                  </a:extLst>
                </a:gridCol>
              </a:tblGrid>
              <a:tr h="533442">
                <a:tc>
                  <a:txBody>
                    <a:bodyPr/>
                    <a:lstStyle/>
                    <a:p>
                      <a:r>
                        <a:rPr lang="en-US" dirty="0"/>
                        <a:t>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Three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507835"/>
                  </a:ext>
                </a:extLst>
              </a:tr>
              <a:tr h="596348">
                <a:tc>
                  <a:txBody>
                    <a:bodyPr/>
                    <a:lstStyle/>
                    <a:p>
                      <a:r>
                        <a:rPr lang="en-US" dirty="0"/>
                        <a:t>Water 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not</a:t>
                      </a:r>
                      <a:r>
                        <a:rPr lang="en-US" dirty="0"/>
                        <a:t> meeting water quality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not</a:t>
                      </a:r>
                      <a:r>
                        <a:rPr lang="en-US" dirty="0"/>
                        <a:t> meeting water quality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Water 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not</a:t>
                      </a:r>
                      <a:r>
                        <a:rPr lang="en-US" dirty="0"/>
                        <a:t> meeting water quality standards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Water meeting water quality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347366"/>
                  </a:ext>
                </a:extLst>
              </a:tr>
              <a:tr h="793118">
                <a:tc>
                  <a:txBody>
                    <a:bodyPr/>
                    <a:lstStyle/>
                    <a:p>
                      <a:r>
                        <a:rPr lang="en-US" dirty="0"/>
                        <a:t>TMDL developed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TMDL developed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No</a:t>
                      </a:r>
                      <a:r>
                        <a:rPr lang="en-US" dirty="0"/>
                        <a:t> TMDL developed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606279"/>
                  </a:ext>
                </a:extLst>
              </a:tr>
              <a:tr h="793118">
                <a:tc>
                  <a:txBody>
                    <a:bodyPr/>
                    <a:lstStyle/>
                    <a:p>
                      <a:r>
                        <a:rPr lang="en-US" dirty="0"/>
                        <a:t>TMDL/WLA </a:t>
                      </a:r>
                      <a:r>
                        <a:rPr lang="en-US" dirty="0" err="1"/>
                        <a:t>reqs</a:t>
                      </a:r>
                      <a:r>
                        <a:rPr lang="en-US" dirty="0"/>
                        <a:t> in MS4 permit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No</a:t>
                      </a:r>
                      <a:r>
                        <a:rPr lang="en-US" dirty="0"/>
                        <a:t> TMDL/WLA </a:t>
                      </a:r>
                      <a:r>
                        <a:rPr lang="en-US" dirty="0" err="1"/>
                        <a:t>reqs</a:t>
                      </a:r>
                      <a:r>
                        <a:rPr lang="en-US" dirty="0"/>
                        <a:t> in MS4 permit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No</a:t>
                      </a:r>
                      <a:r>
                        <a:rPr lang="en-US" dirty="0"/>
                        <a:t> TMDL/WLA </a:t>
                      </a:r>
                      <a:r>
                        <a:rPr lang="en-US" dirty="0" err="1"/>
                        <a:t>reqs</a:t>
                      </a:r>
                      <a:r>
                        <a:rPr lang="en-US" dirty="0"/>
                        <a:t> in MS4 permit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0498"/>
                  </a:ext>
                </a:extLst>
              </a:tr>
            </a:tbl>
          </a:graphicData>
        </a:graphic>
      </p:graphicFrame>
      <p:pic>
        <p:nvPicPr>
          <p:cNvPr id="4" name="Picture 2" descr="Image result for scenarios">
            <a:extLst>
              <a:ext uri="{FF2B5EF4-FFF2-40B4-BE49-F238E27FC236}">
                <a16:creationId xmlns:a16="http://schemas.microsoft.com/office/drawing/2014/main" id="{B6E9A13B-C086-4E83-BAE2-853BD9ACD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836" y="3306352"/>
            <a:ext cx="2857786" cy="183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0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Scenarios One and Two: 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MS4 Permit - TMDL Requirements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242" y="1453574"/>
            <a:ext cx="739879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/>
              <a:t>If permit has stormwater Waste Load Allocation (WLA) requirements from TMDL, </a:t>
            </a:r>
            <a:r>
              <a:rPr lang="en-US" sz="2000" b="1" dirty="0">
                <a:solidFill>
                  <a:srgbClr val="0070C0"/>
                </a:solidFill>
              </a:rPr>
              <a:t>comply with requirements,  </a:t>
            </a:r>
          </a:p>
          <a:p>
            <a:pPr>
              <a:spcAft>
                <a:spcPts val="1200"/>
              </a:spcAft>
              <a:defRPr/>
            </a:pPr>
            <a:r>
              <a:rPr lang="en-US" sz="2000" b="1" dirty="0"/>
              <a:t>OR … </a:t>
            </a:r>
          </a:p>
          <a:p>
            <a:pPr>
              <a:spcAft>
                <a:spcPts val="1200"/>
              </a:spcAft>
              <a:defRPr/>
            </a:pPr>
            <a:r>
              <a:rPr lang="en-US" sz="2000" b="1" dirty="0"/>
              <a:t>If permit has </a:t>
            </a:r>
            <a:r>
              <a:rPr lang="en-US" sz="2000" b="1" dirty="0">
                <a:solidFill>
                  <a:srgbClr val="FF0000"/>
                </a:solidFill>
              </a:rPr>
              <a:t>no</a:t>
            </a:r>
            <a:r>
              <a:rPr lang="en-US" sz="2000" b="1" dirty="0"/>
              <a:t> stormwater WLA requirements from TMDL, </a:t>
            </a:r>
            <a:r>
              <a:rPr lang="en-US" sz="2000" b="1" dirty="0">
                <a:solidFill>
                  <a:srgbClr val="0070C0"/>
                </a:solidFill>
              </a:rPr>
              <a:t>for six MCMs, evaluate strategies and revise BMPs to enhance water quality recovery strategies in watershed.  </a:t>
            </a:r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  <a:p>
            <a:pPr>
              <a:spcAft>
                <a:spcPts val="1200"/>
              </a:spcAft>
              <a:defRPr/>
            </a:pPr>
            <a:r>
              <a:rPr lang="en-US" sz="2000" b="1" dirty="0"/>
              <a:t>Within 12, 24, 36 months of TMDL approval … </a:t>
            </a:r>
          </a:p>
          <a:p>
            <a:pPr>
              <a:spcAft>
                <a:spcPts val="1200"/>
              </a:spcAft>
              <a:defRPr/>
            </a:pPr>
            <a:r>
              <a:rPr lang="en-US" sz="2000" b="1" dirty="0"/>
              <a:t>- different documentation requirements</a:t>
            </a:r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</p:txBody>
      </p:sp>
      <p:pic>
        <p:nvPicPr>
          <p:cNvPr id="6146" name="Picture 2" descr="Image result for permit requirements">
            <a:extLst>
              <a:ext uri="{FF2B5EF4-FFF2-40B4-BE49-F238E27FC236}">
                <a16:creationId xmlns:a16="http://schemas.microsoft.com/office/drawing/2014/main" id="{AD9BCDC3-E8E6-45D0-ADC9-A755EAE8C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1" y="1353016"/>
            <a:ext cx="2610606" cy="261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Image result for timeline">
            <a:extLst>
              <a:ext uri="{FF2B5EF4-FFF2-40B4-BE49-F238E27FC236}">
                <a16:creationId xmlns:a16="http://schemas.microsoft.com/office/drawing/2014/main" id="{5AD9C061-260A-411D-9FC5-49DC98D3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33" y="3776305"/>
            <a:ext cx="2307876" cy="172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23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9899318" cy="55721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Scenarios One and Two: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How do I </a:t>
            </a:r>
            <a:r>
              <a:rPr lang="en-US" dirty="0">
                <a:solidFill>
                  <a:srgbClr val="002060"/>
                </a:solidFill>
                <a:highlight>
                  <a:srgbClr val="FFFF00"/>
                </a:highlight>
              </a:rPr>
              <a:t>learn more </a:t>
            </a:r>
            <a:r>
              <a:rPr lang="en-US" dirty="0">
                <a:solidFill>
                  <a:srgbClr val="002060"/>
                </a:solidFill>
              </a:rPr>
              <a:t>about TMDL for receiving water(s)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into which my MS4 discharges?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243" y="1453574"/>
            <a:ext cx="54488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/>
              <a:t>See map with MS4s that fall within watersheds covered by TMDL    </a:t>
            </a:r>
            <a:r>
              <a:rPr lang="en-US" sz="2000" b="1" dirty="0">
                <a:hlinkClick r:id="rId3"/>
              </a:rPr>
              <a:t>https://ncdenr.maps.arcgis.com/apps/webappviewer/index.html?id=bc125c8b5ccf4110b538db1188731690</a:t>
            </a:r>
            <a:r>
              <a:rPr lang="en-US" sz="2000" b="1" dirty="0"/>
              <a:t> </a:t>
            </a:r>
          </a:p>
        </p:txBody>
      </p:sp>
      <p:pic>
        <p:nvPicPr>
          <p:cNvPr id="2054" name="Picture 6" descr="Image result for surprised person looking at map">
            <a:extLst>
              <a:ext uri="{FF2B5EF4-FFF2-40B4-BE49-F238E27FC236}">
                <a16:creationId xmlns:a16="http://schemas.microsoft.com/office/drawing/2014/main" id="{4A48797C-A095-48DE-A5CF-EC4D24F38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80387"/>
            <a:ext cx="4378898" cy="358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302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Scenario One or Two: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TMDL info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010783-966F-455A-9767-675BFF1FF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740147"/>
              </p:ext>
            </p:extLst>
          </p:nvPr>
        </p:nvGraphicFramePr>
        <p:xfrm>
          <a:off x="956709" y="1523229"/>
          <a:ext cx="998838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364">
                  <a:extLst>
                    <a:ext uri="{9D8B030D-6E8A-4147-A177-3AD203B41FA5}">
                      <a16:colId xmlns:a16="http://schemas.microsoft.com/office/drawing/2014/main" val="4139632510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2793720998"/>
                    </a:ext>
                  </a:extLst>
                </a:gridCol>
                <a:gridCol w="2627119">
                  <a:extLst>
                    <a:ext uri="{9D8B030D-6E8A-4147-A177-3AD203B41FA5}">
                      <a16:colId xmlns:a16="http://schemas.microsoft.com/office/drawing/2014/main" val="2214627347"/>
                    </a:ext>
                  </a:extLst>
                </a:gridCol>
                <a:gridCol w="2263536">
                  <a:extLst>
                    <a:ext uri="{9D8B030D-6E8A-4147-A177-3AD203B41FA5}">
                      <a16:colId xmlns:a16="http://schemas.microsoft.com/office/drawing/2014/main" val="2426115446"/>
                    </a:ext>
                  </a:extLst>
                </a:gridCol>
                <a:gridCol w="1731816">
                  <a:extLst>
                    <a:ext uri="{9D8B030D-6E8A-4147-A177-3AD203B41FA5}">
                      <a16:colId xmlns:a16="http://schemas.microsoft.com/office/drawing/2014/main" val="2089075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Assessment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Quality Classification (uses)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Parameter not meeting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Length (miles)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683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Haw 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16-(1)d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– aquatic life and secondary recreation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turbidity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231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633890-3D51-4945-BE83-3773614F0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328142"/>
              </p:ext>
            </p:extLst>
          </p:nvPr>
        </p:nvGraphicFramePr>
        <p:xfrm>
          <a:off x="956709" y="3002406"/>
          <a:ext cx="993725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09">
                  <a:extLst>
                    <a:ext uri="{9D8B030D-6E8A-4147-A177-3AD203B41FA5}">
                      <a16:colId xmlns:a16="http://schemas.microsoft.com/office/drawing/2014/main" val="3172247118"/>
                    </a:ext>
                  </a:extLst>
                </a:gridCol>
                <a:gridCol w="1656209">
                  <a:extLst>
                    <a:ext uri="{9D8B030D-6E8A-4147-A177-3AD203B41FA5}">
                      <a16:colId xmlns:a16="http://schemas.microsoft.com/office/drawing/2014/main" val="2822843571"/>
                    </a:ext>
                  </a:extLst>
                </a:gridCol>
                <a:gridCol w="1656209">
                  <a:extLst>
                    <a:ext uri="{9D8B030D-6E8A-4147-A177-3AD203B41FA5}">
                      <a16:colId xmlns:a16="http://schemas.microsoft.com/office/drawing/2014/main" val="3695051047"/>
                    </a:ext>
                  </a:extLst>
                </a:gridCol>
                <a:gridCol w="1575059">
                  <a:extLst>
                    <a:ext uri="{9D8B030D-6E8A-4147-A177-3AD203B41FA5}">
                      <a16:colId xmlns:a16="http://schemas.microsoft.com/office/drawing/2014/main" val="1200079756"/>
                    </a:ext>
                  </a:extLst>
                </a:gridCol>
                <a:gridCol w="1737359">
                  <a:extLst>
                    <a:ext uri="{9D8B030D-6E8A-4147-A177-3AD203B41FA5}">
                      <a16:colId xmlns:a16="http://schemas.microsoft.com/office/drawing/2014/main" val="1912330645"/>
                    </a:ext>
                  </a:extLst>
                </a:gridCol>
                <a:gridCol w="1656209">
                  <a:extLst>
                    <a:ext uri="{9D8B030D-6E8A-4147-A177-3AD203B41FA5}">
                      <a16:colId xmlns:a16="http://schemas.microsoft.com/office/drawing/2014/main" val="2067856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Pollutant (tons/day)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Existing 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TMDL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 (%)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395077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r>
                        <a:rPr lang="en-US" dirty="0"/>
                        <a:t>TSS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2651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380891-C223-4E9A-BF12-432CCEB91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779873"/>
              </p:ext>
            </p:extLst>
          </p:nvPr>
        </p:nvGraphicFramePr>
        <p:xfrm>
          <a:off x="945973" y="4286386"/>
          <a:ext cx="8128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0762376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396559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513227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74154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Pollutant (tons/day)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Existing 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Wastewater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Stormwater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078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931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002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Scenarios One and Two: 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MS4 Permit - TMDL Requirements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242" y="1453574"/>
            <a:ext cx="739879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/>
              <a:t>If permit has stormwater Waste Load Allocation (WLA) requirements from TMDL, </a:t>
            </a:r>
            <a:r>
              <a:rPr lang="en-US" sz="2000" b="1" dirty="0">
                <a:solidFill>
                  <a:srgbClr val="0070C0"/>
                </a:solidFill>
              </a:rPr>
              <a:t>comply with requirements,  </a:t>
            </a:r>
          </a:p>
          <a:p>
            <a:pPr>
              <a:spcAft>
                <a:spcPts val="1200"/>
              </a:spcAft>
              <a:defRPr/>
            </a:pPr>
            <a:r>
              <a:rPr lang="en-US" sz="2000" b="1" dirty="0"/>
              <a:t>OR … </a:t>
            </a:r>
          </a:p>
          <a:p>
            <a:pPr>
              <a:spcAft>
                <a:spcPts val="1200"/>
              </a:spcAft>
              <a:defRPr/>
            </a:pPr>
            <a:r>
              <a:rPr lang="en-US" sz="2000" b="1" dirty="0"/>
              <a:t>If permit has </a:t>
            </a:r>
            <a:r>
              <a:rPr lang="en-US" sz="2000" b="1" dirty="0">
                <a:solidFill>
                  <a:srgbClr val="FF0000"/>
                </a:solidFill>
              </a:rPr>
              <a:t>no</a:t>
            </a:r>
            <a:r>
              <a:rPr lang="en-US" sz="2000" b="1" dirty="0"/>
              <a:t> stormwater WLA requirements from TMDL, </a:t>
            </a:r>
            <a:r>
              <a:rPr lang="en-US" sz="2000" b="1" dirty="0">
                <a:solidFill>
                  <a:srgbClr val="0070C0"/>
                </a:solidFill>
              </a:rPr>
              <a:t>for six MCMs, evaluate strategies and revise BMPs to enhance water quality recovery strategies in watershed.  </a:t>
            </a:r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  <a:p>
            <a:pPr>
              <a:spcAft>
                <a:spcPts val="1200"/>
              </a:spcAft>
              <a:defRPr/>
            </a:pPr>
            <a:r>
              <a:rPr lang="en-US" sz="2000" b="1" dirty="0"/>
              <a:t>Within 12, 24, 36 months of TMDL approval … </a:t>
            </a:r>
          </a:p>
          <a:p>
            <a:pPr>
              <a:spcAft>
                <a:spcPts val="1200"/>
              </a:spcAft>
              <a:defRPr/>
            </a:pPr>
            <a:r>
              <a:rPr lang="en-US" sz="2000" b="1" dirty="0"/>
              <a:t>- different documentation requirements</a:t>
            </a:r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</p:txBody>
      </p:sp>
      <p:pic>
        <p:nvPicPr>
          <p:cNvPr id="6146" name="Picture 2" descr="Image result for permit requirements">
            <a:extLst>
              <a:ext uri="{FF2B5EF4-FFF2-40B4-BE49-F238E27FC236}">
                <a16:creationId xmlns:a16="http://schemas.microsoft.com/office/drawing/2014/main" id="{AD9BCDC3-E8E6-45D0-ADC9-A755EAE8C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1" y="1353016"/>
            <a:ext cx="2610606" cy="261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Image result for timeline">
            <a:extLst>
              <a:ext uri="{FF2B5EF4-FFF2-40B4-BE49-F238E27FC236}">
                <a16:creationId xmlns:a16="http://schemas.microsoft.com/office/drawing/2014/main" id="{5AD9C061-260A-411D-9FC5-49DC98D3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33" y="3776305"/>
            <a:ext cx="2307876" cy="172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909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How to meet permit and/or address water quality problems in your MS4 and/or watershed?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59484" y="1441999"/>
            <a:ext cx="7513617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/>
              <a:t>Use MS4 </a:t>
            </a:r>
            <a:r>
              <a:rPr lang="en-US" sz="2000" b="1" dirty="0">
                <a:highlight>
                  <a:srgbClr val="FFFF00"/>
                </a:highlight>
              </a:rPr>
              <a:t>Permit</a:t>
            </a:r>
            <a:r>
              <a:rPr lang="en-US" sz="2000" b="1" dirty="0"/>
              <a:t> and Stormwater Management </a:t>
            </a:r>
            <a:r>
              <a:rPr lang="en-US" sz="2000" b="1" dirty="0">
                <a:highlight>
                  <a:srgbClr val="FFFF00"/>
                </a:highlight>
              </a:rPr>
              <a:t>Plan</a:t>
            </a:r>
            <a:r>
              <a:rPr lang="en-US" sz="2000" b="1" dirty="0"/>
              <a:t> – Six Minimum Measures (Revise, Improve, </a:t>
            </a:r>
            <a:r>
              <a:rPr lang="en-US" sz="2000" b="1" dirty="0" err="1"/>
              <a:t>etc</a:t>
            </a:r>
            <a:r>
              <a:rPr lang="en-US" sz="2000" b="1" dirty="0"/>
              <a:t>) </a:t>
            </a:r>
          </a:p>
          <a:p>
            <a:pPr>
              <a:spcAft>
                <a:spcPts val="1200"/>
              </a:spcAft>
              <a:defRPr/>
            </a:pPr>
            <a:r>
              <a:rPr lang="en-US" sz="2000" b="1" dirty="0">
                <a:solidFill>
                  <a:srgbClr val="0070C0"/>
                </a:solidFill>
              </a:rPr>
              <a:t>– Scenarios One and Two </a:t>
            </a:r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  <a:p>
            <a:pPr>
              <a:spcAft>
                <a:spcPts val="1200"/>
              </a:spcAft>
              <a:defRPr/>
            </a:pPr>
            <a:r>
              <a:rPr lang="en-US" sz="2000" b="1" dirty="0"/>
              <a:t>Develop Watershed Plan? </a:t>
            </a:r>
          </a:p>
          <a:p>
            <a:pPr>
              <a:spcAft>
                <a:spcPts val="1200"/>
              </a:spcAft>
              <a:defRPr/>
            </a:pPr>
            <a:r>
              <a:rPr lang="en-US" sz="2000" b="1" dirty="0">
                <a:solidFill>
                  <a:srgbClr val="0070C0"/>
                </a:solidFill>
              </a:rPr>
              <a:t>- Scenarios One, Two, Three or Four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Nine Element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Six Element (4b) – waive TMDL?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Source Water Protection Plan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????</a:t>
            </a:r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</p:txBody>
      </p:sp>
      <p:pic>
        <p:nvPicPr>
          <p:cNvPr id="13314" name="Picture 2" descr="Image result for goals met">
            <a:extLst>
              <a:ext uri="{FF2B5EF4-FFF2-40B4-BE49-F238E27FC236}">
                <a16:creationId xmlns:a16="http://schemas.microsoft.com/office/drawing/2014/main" id="{83A5B860-554E-4CCC-A105-B71D1D831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98" y="1911268"/>
            <a:ext cx="3751943" cy="23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164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Before developing a watershed plan, check …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580" y="1202044"/>
            <a:ext cx="617145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en-US" b="1" dirty="0"/>
          </a:p>
          <a:p>
            <a:r>
              <a:rPr lang="en-US" altLang="en-US" sz="2400" b="1" dirty="0">
                <a:highlight>
                  <a:srgbClr val="FFFF00"/>
                </a:highlight>
              </a:rPr>
              <a:t>Has watershed plan already been done? </a:t>
            </a:r>
          </a:p>
          <a:p>
            <a:r>
              <a:rPr lang="en-US" altLang="en-US" b="1" dirty="0"/>
              <a:t>Check Use Restoration Watershed map </a:t>
            </a:r>
          </a:p>
          <a:p>
            <a:r>
              <a:rPr lang="en-US" altLang="en-US" b="1" dirty="0">
                <a:hlinkClick r:id="rId3"/>
              </a:rPr>
              <a:t>https://ncdenr.maps.arcgis.com/apps/webappviewer/index.html?id=09324bbee06a4546ad175f238f8a4ea6</a:t>
            </a:r>
            <a:r>
              <a:rPr lang="en-US" altLang="en-US" b="1" dirty="0"/>
              <a:t> </a:t>
            </a:r>
          </a:p>
          <a:p>
            <a:r>
              <a:rPr lang="en-US" altLang="en-US" b="1" dirty="0"/>
              <a:t>Check 319 map </a:t>
            </a:r>
          </a:p>
          <a:p>
            <a:r>
              <a:rPr lang="en-US" altLang="en-US" b="1" dirty="0">
                <a:hlinkClick r:id="rId4"/>
              </a:rPr>
              <a:t>https://ncdenr.maps.arcgis.com/apps/webappviewer/index.html?id=c2461274b3ff4009a8c405c4bddeb3aa</a:t>
            </a:r>
            <a:r>
              <a:rPr lang="en-US" altLang="en-US" b="1" dirty="0"/>
              <a:t> </a:t>
            </a:r>
          </a:p>
          <a:p>
            <a:endParaRPr lang="en-US" altLang="en-US" b="1" dirty="0"/>
          </a:p>
          <a:p>
            <a:r>
              <a:rPr lang="en-US" altLang="en-US" b="1" dirty="0">
                <a:highlight>
                  <a:srgbClr val="FFFF00"/>
                </a:highlight>
              </a:rPr>
              <a:t>If plan has been done</a:t>
            </a:r>
            <a:r>
              <a:rPr lang="en-US" altLang="en-US" b="1" dirty="0"/>
              <a:t>, </a:t>
            </a:r>
          </a:p>
          <a:p>
            <a:r>
              <a:rPr lang="en-US" altLang="en-US" b="1" dirty="0"/>
              <a:t>- Learn about plan and see how MS4 can be a part of implementing this plan, offer ways to improve plan??? </a:t>
            </a:r>
          </a:p>
          <a:p>
            <a:endParaRPr lang="en-US" altLang="en-US" b="1" dirty="0"/>
          </a:p>
          <a:p>
            <a:r>
              <a:rPr lang="en-US" altLang="en-US" b="1" dirty="0">
                <a:highlight>
                  <a:srgbClr val="FFFF00"/>
                </a:highlight>
              </a:rPr>
              <a:t>If plan has not been done</a:t>
            </a:r>
            <a:r>
              <a:rPr lang="en-US" altLang="en-US" b="1" dirty="0"/>
              <a:t>, see next slide … </a:t>
            </a:r>
          </a:p>
          <a:p>
            <a:endParaRPr lang="en-US" altLang="en-US" dirty="0"/>
          </a:p>
          <a:p>
            <a:endParaRPr lang="en-US" altLang="en-US" dirty="0"/>
          </a:p>
          <a:p>
            <a:pPr lvl="2"/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37097-7BCB-4B55-84E2-2762393A6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39" y="1417516"/>
            <a:ext cx="5218562" cy="39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5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Different Scenarios …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621" y="1406758"/>
            <a:ext cx="691739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en-US" sz="2000" b="1" dirty="0"/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ACC43D-1C70-41B4-A4DE-DEBD20435D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1708" y="1434109"/>
          <a:ext cx="8128000" cy="342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371017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6153233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669408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62027007"/>
                    </a:ext>
                  </a:extLst>
                </a:gridCol>
              </a:tblGrid>
              <a:tr h="533442">
                <a:tc>
                  <a:txBody>
                    <a:bodyPr/>
                    <a:lstStyle/>
                    <a:p>
                      <a:r>
                        <a:rPr lang="en-US" dirty="0"/>
                        <a:t>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Three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507835"/>
                  </a:ext>
                </a:extLst>
              </a:tr>
              <a:tr h="596348">
                <a:tc>
                  <a:txBody>
                    <a:bodyPr/>
                    <a:lstStyle/>
                    <a:p>
                      <a:r>
                        <a:rPr lang="en-US" dirty="0"/>
                        <a:t>Water 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not</a:t>
                      </a:r>
                      <a:r>
                        <a:rPr lang="en-US" dirty="0"/>
                        <a:t> meeting water quality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not</a:t>
                      </a:r>
                      <a:r>
                        <a:rPr lang="en-US" dirty="0"/>
                        <a:t> meeting water quality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Water 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not</a:t>
                      </a:r>
                      <a:r>
                        <a:rPr lang="en-US" dirty="0"/>
                        <a:t> meeting water quality standards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Water meeting water quality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347366"/>
                  </a:ext>
                </a:extLst>
              </a:tr>
              <a:tr h="793118">
                <a:tc>
                  <a:txBody>
                    <a:bodyPr/>
                    <a:lstStyle/>
                    <a:p>
                      <a:r>
                        <a:rPr lang="en-US" dirty="0"/>
                        <a:t>TMDL developed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TMDL developed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No</a:t>
                      </a:r>
                      <a:r>
                        <a:rPr lang="en-US" dirty="0"/>
                        <a:t> TMDL developed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606279"/>
                  </a:ext>
                </a:extLst>
              </a:tr>
              <a:tr h="793118">
                <a:tc>
                  <a:txBody>
                    <a:bodyPr/>
                    <a:lstStyle/>
                    <a:p>
                      <a:r>
                        <a:rPr lang="en-US" dirty="0"/>
                        <a:t>TMDL/WLA </a:t>
                      </a:r>
                      <a:r>
                        <a:rPr lang="en-US" dirty="0" err="1"/>
                        <a:t>reqs</a:t>
                      </a:r>
                      <a:r>
                        <a:rPr lang="en-US" dirty="0"/>
                        <a:t> in MS4 permit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No</a:t>
                      </a:r>
                      <a:r>
                        <a:rPr lang="en-US" dirty="0"/>
                        <a:t> TMDL/WLA </a:t>
                      </a:r>
                      <a:r>
                        <a:rPr lang="en-US" dirty="0" err="1"/>
                        <a:t>reqs</a:t>
                      </a:r>
                      <a:r>
                        <a:rPr lang="en-US" dirty="0"/>
                        <a:t> in MS4 permit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No</a:t>
                      </a:r>
                      <a:r>
                        <a:rPr lang="en-US" dirty="0"/>
                        <a:t> TMDL/WLA </a:t>
                      </a:r>
                      <a:r>
                        <a:rPr lang="en-US" dirty="0" err="1"/>
                        <a:t>reqs</a:t>
                      </a:r>
                      <a:r>
                        <a:rPr lang="en-US" dirty="0"/>
                        <a:t> in MS4 permit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0498"/>
                  </a:ext>
                </a:extLst>
              </a:tr>
            </a:tbl>
          </a:graphicData>
        </a:graphic>
      </p:graphicFrame>
      <p:pic>
        <p:nvPicPr>
          <p:cNvPr id="4" name="Picture 2" descr="Image result for scenarios">
            <a:extLst>
              <a:ext uri="{FF2B5EF4-FFF2-40B4-BE49-F238E27FC236}">
                <a16:creationId xmlns:a16="http://schemas.microsoft.com/office/drawing/2014/main" id="{B6E9A13B-C086-4E83-BAE2-853BD9ACD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836" y="3306352"/>
            <a:ext cx="2857786" cy="183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199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9246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When to develop Watershed Plan???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2714" y="1484510"/>
            <a:ext cx="721884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/>
              <a:t>Develop watershed plan if …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A strong local entity within watershed that has interest and ability/resources to develop and help implement the plan (i.e., nonprofit, cooperative extension, etc.)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Watershed boundaries are similar to MS4 boundaries</a:t>
            </a:r>
          </a:p>
          <a:p>
            <a:pPr>
              <a:spcAft>
                <a:spcPts val="1200"/>
              </a:spcAft>
              <a:defRPr/>
            </a:pPr>
            <a:r>
              <a:rPr lang="en-US" sz="2000" b="1" dirty="0"/>
              <a:t>  </a:t>
            </a:r>
          </a:p>
        </p:txBody>
      </p:sp>
      <p:pic>
        <p:nvPicPr>
          <p:cNvPr id="3076" name="Picture 4" descr="Image result for watershed">
            <a:extLst>
              <a:ext uri="{FF2B5EF4-FFF2-40B4-BE49-F238E27FC236}">
                <a16:creationId xmlns:a16="http://schemas.microsoft.com/office/drawing/2014/main" id="{80B474DA-CAE2-4179-9C28-55B5C4C09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65" y="1884916"/>
            <a:ext cx="2779933" cy="243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610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9246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Why develop Watershed Plan???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1272" y="1484510"/>
            <a:ext cx="7037583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/>
              <a:t>Organized path forward</a:t>
            </a:r>
          </a:p>
          <a:p>
            <a:pPr>
              <a:spcAft>
                <a:spcPts val="1200"/>
              </a:spcAft>
              <a:defRPr/>
            </a:pPr>
            <a:r>
              <a:rPr lang="en-US" sz="2000" b="1" dirty="0"/>
              <a:t>Structure around which to gather support and resources</a:t>
            </a:r>
          </a:p>
          <a:p>
            <a:pPr>
              <a:spcAft>
                <a:spcPts val="1200"/>
              </a:spcAft>
              <a:defRPr/>
            </a:pPr>
            <a:r>
              <a:rPr lang="en-US" sz="2000" b="1" dirty="0"/>
              <a:t>MS4 already meeting several requirements of watershed plan by implementing program</a:t>
            </a:r>
          </a:p>
          <a:p>
            <a:pPr>
              <a:spcAft>
                <a:spcPts val="1200"/>
              </a:spcAft>
              <a:defRPr/>
            </a:pPr>
            <a:r>
              <a:rPr lang="en-US" sz="2000" b="1" dirty="0"/>
              <a:t>Obtain grant funding</a:t>
            </a:r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  <a:p>
            <a:pPr>
              <a:spcAft>
                <a:spcPts val="1200"/>
              </a:spcAft>
              <a:defRPr/>
            </a:pPr>
            <a:r>
              <a:rPr lang="en-US" sz="2000" b="1" dirty="0"/>
              <a:t>  </a:t>
            </a:r>
          </a:p>
        </p:txBody>
      </p:sp>
      <p:pic>
        <p:nvPicPr>
          <p:cNvPr id="3076" name="Picture 4" descr="Image result for watershed">
            <a:extLst>
              <a:ext uri="{FF2B5EF4-FFF2-40B4-BE49-F238E27FC236}">
                <a16:creationId xmlns:a16="http://schemas.microsoft.com/office/drawing/2014/main" id="{80B474DA-CAE2-4179-9C28-55B5C4C09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65" y="1884917"/>
            <a:ext cx="3190007" cy="279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038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9246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EPA 319 Nine Element Watershed Plan Requirements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2099" y="1690062"/>
            <a:ext cx="726907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/>
              <a:t>When developing EPA 319 watershed plan, it must meet following requirements:  </a:t>
            </a:r>
          </a:p>
          <a:p>
            <a:pPr>
              <a:spcAft>
                <a:spcPts val="1200"/>
              </a:spcAft>
              <a:defRPr/>
            </a:pPr>
            <a:r>
              <a:rPr lang="en-US" sz="1400" b="1" dirty="0"/>
              <a:t>1. Identification of Causes and Sources of Impairment (target pollutants, other concerns and their sources)</a:t>
            </a:r>
          </a:p>
          <a:p>
            <a:pPr>
              <a:spcAft>
                <a:spcPts val="1200"/>
              </a:spcAft>
              <a:defRPr/>
            </a:pPr>
            <a:r>
              <a:rPr lang="en-US" sz="1400" b="1" dirty="0"/>
              <a:t>2. Proposed management measures to address pollutants</a:t>
            </a:r>
          </a:p>
          <a:p>
            <a:pPr>
              <a:spcAft>
                <a:spcPts val="1200"/>
              </a:spcAft>
              <a:defRPr/>
            </a:pPr>
            <a:r>
              <a:rPr lang="en-US" sz="1400" b="1" dirty="0"/>
              <a:t>3. Expected load reductions from proposed management measures</a:t>
            </a:r>
          </a:p>
          <a:p>
            <a:pPr>
              <a:spcAft>
                <a:spcPts val="1200"/>
              </a:spcAft>
              <a:defRPr/>
            </a:pPr>
            <a:r>
              <a:rPr lang="en-US" sz="1400" b="1" dirty="0"/>
              <a:t>4. Technical and Financial Assistance Needs</a:t>
            </a:r>
          </a:p>
          <a:p>
            <a:pPr>
              <a:spcAft>
                <a:spcPts val="1200"/>
              </a:spcAft>
              <a:defRPr/>
            </a:pPr>
            <a:r>
              <a:rPr lang="en-US" sz="1400" b="1" dirty="0"/>
              <a:t>5. Information, Education and Public Participation </a:t>
            </a:r>
          </a:p>
          <a:p>
            <a:pPr>
              <a:spcAft>
                <a:spcPts val="1200"/>
              </a:spcAft>
              <a:defRPr/>
            </a:pPr>
            <a:r>
              <a:rPr lang="en-US" sz="1400" b="1" dirty="0"/>
              <a:t>6. Schedule for Implementing Management Measures</a:t>
            </a:r>
          </a:p>
          <a:p>
            <a:pPr>
              <a:spcAft>
                <a:spcPts val="1200"/>
              </a:spcAft>
              <a:defRPr/>
            </a:pPr>
            <a:r>
              <a:rPr lang="en-US" sz="1400" b="1" dirty="0"/>
              <a:t>7. Interim Milestones for Implementation</a:t>
            </a:r>
          </a:p>
          <a:p>
            <a:pPr>
              <a:spcAft>
                <a:spcPts val="1200"/>
              </a:spcAft>
              <a:defRPr/>
            </a:pPr>
            <a:r>
              <a:rPr lang="en-US" sz="1400" b="1" dirty="0"/>
              <a:t>8. Criteria for Determining Load Reductions and Water Quality Improvement</a:t>
            </a:r>
          </a:p>
          <a:p>
            <a:pPr>
              <a:spcAft>
                <a:spcPts val="1200"/>
              </a:spcAft>
              <a:defRPr/>
            </a:pPr>
            <a:r>
              <a:rPr lang="en-US" sz="1400" b="1" dirty="0"/>
              <a:t>9. Water Quality Monitoring/Load Reduction </a:t>
            </a:r>
          </a:p>
        </p:txBody>
      </p:sp>
      <p:pic>
        <p:nvPicPr>
          <p:cNvPr id="14338" name="Picture 2" descr="Image result for watershed">
            <a:extLst>
              <a:ext uri="{FF2B5EF4-FFF2-40B4-BE49-F238E27FC236}">
                <a16:creationId xmlns:a16="http://schemas.microsoft.com/office/drawing/2014/main" id="{AFDABFC0-94F1-4B76-8CFC-392A3C3B9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305" y="2123157"/>
            <a:ext cx="3745247" cy="229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667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9246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EPA 319 Nine Element Watershed Plan Requirements (continued)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3628" y="1655338"/>
            <a:ext cx="664028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sz="2000" b="1" dirty="0"/>
              <a:t>Plans must be developed for water/watershed(s) </a:t>
            </a:r>
            <a:r>
              <a:rPr lang="en-US" sz="2000" b="1" dirty="0">
                <a:highlight>
                  <a:srgbClr val="FFFF00"/>
                </a:highlight>
              </a:rPr>
              <a:t>not</a:t>
            </a:r>
            <a:r>
              <a:rPr lang="en-US" sz="2000" b="1" dirty="0"/>
              <a:t> meeting water quality standards and must meet nine elements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sz="2000" b="1" dirty="0"/>
              <a:t>Plans must be submitted/approved to be eligible for monies 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sz="2000" b="1" dirty="0"/>
              <a:t>Monies only used for plan </a:t>
            </a:r>
            <a:r>
              <a:rPr lang="en-US" sz="2000" b="1" dirty="0">
                <a:highlight>
                  <a:srgbClr val="FFFF00"/>
                </a:highlight>
              </a:rPr>
              <a:t>implementation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sz="2000" b="1" dirty="0"/>
              <a:t>Monies </a:t>
            </a:r>
            <a:r>
              <a:rPr lang="en-US" sz="2000" b="1" dirty="0">
                <a:solidFill>
                  <a:srgbClr val="FF0000"/>
                </a:solidFill>
              </a:rPr>
              <a:t>CANNOT</a:t>
            </a:r>
            <a:r>
              <a:rPr lang="en-US" sz="2000" b="1" dirty="0"/>
              <a:t> be used to implement </a:t>
            </a:r>
            <a:r>
              <a:rPr lang="en-US" sz="2000" b="1" dirty="0">
                <a:solidFill>
                  <a:srgbClr val="FF0000"/>
                </a:solidFill>
              </a:rPr>
              <a:t>MS4 permit</a:t>
            </a:r>
            <a:r>
              <a:rPr lang="en-US" sz="2000" b="1" dirty="0"/>
              <a:t> requirements, but can be used to develop/implement management measures NOT in permit, but still helping improve water quality.  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endParaRPr lang="en-US" sz="2000" b="1" dirty="0"/>
          </a:p>
        </p:txBody>
      </p:sp>
      <p:pic>
        <p:nvPicPr>
          <p:cNvPr id="15362" name="Picture 2" descr="Image result for money">
            <a:extLst>
              <a:ext uri="{FF2B5EF4-FFF2-40B4-BE49-F238E27FC236}">
                <a16:creationId xmlns:a16="http://schemas.microsoft.com/office/drawing/2014/main" id="{2BACD86E-48B3-41BB-8AE9-0FA0BA79B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80" y="1856281"/>
            <a:ext cx="4624644" cy="314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846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Why develop watershed plan … different scenarios …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621" y="1406758"/>
            <a:ext cx="691739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en-US" sz="2000" b="1" dirty="0"/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3E8949-98C7-4B0E-AF46-810362DD0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004420"/>
              </p:ext>
            </p:extLst>
          </p:nvPr>
        </p:nvGraphicFramePr>
        <p:xfrm>
          <a:off x="1000461" y="1169232"/>
          <a:ext cx="10597371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300">
                  <a:extLst>
                    <a:ext uri="{9D8B030D-6E8A-4147-A177-3AD203B41FA5}">
                      <a16:colId xmlns:a16="http://schemas.microsoft.com/office/drawing/2014/main" val="2902572595"/>
                    </a:ext>
                  </a:extLst>
                </a:gridCol>
                <a:gridCol w="2654718">
                  <a:extLst>
                    <a:ext uri="{9D8B030D-6E8A-4147-A177-3AD203B41FA5}">
                      <a16:colId xmlns:a16="http://schemas.microsoft.com/office/drawing/2014/main" val="3460775907"/>
                    </a:ext>
                  </a:extLst>
                </a:gridCol>
                <a:gridCol w="2664663">
                  <a:extLst>
                    <a:ext uri="{9D8B030D-6E8A-4147-A177-3AD203B41FA5}">
                      <a16:colId xmlns:a16="http://schemas.microsoft.com/office/drawing/2014/main" val="978864800"/>
                    </a:ext>
                  </a:extLst>
                </a:gridCol>
                <a:gridCol w="2659690">
                  <a:extLst>
                    <a:ext uri="{9D8B030D-6E8A-4147-A177-3AD203B41FA5}">
                      <a16:colId xmlns:a16="http://schemas.microsoft.com/office/drawing/2014/main" val="2553651125"/>
                    </a:ext>
                  </a:extLst>
                </a:gridCol>
              </a:tblGrid>
              <a:tr h="361662">
                <a:tc>
                  <a:txBody>
                    <a:bodyPr/>
                    <a:lstStyle/>
                    <a:p>
                      <a:r>
                        <a:rPr lang="en-US" dirty="0"/>
                        <a:t>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827973"/>
                  </a:ext>
                </a:extLst>
              </a:tr>
              <a:tr h="632907">
                <a:tc>
                  <a:txBody>
                    <a:bodyPr/>
                    <a:lstStyle/>
                    <a:p>
                      <a:r>
                        <a:rPr lang="en-US" dirty="0"/>
                        <a:t>Water 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not</a:t>
                      </a:r>
                      <a:r>
                        <a:rPr lang="en-US" dirty="0"/>
                        <a:t> meeting water quality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not</a:t>
                      </a:r>
                      <a:r>
                        <a:rPr lang="en-US" dirty="0"/>
                        <a:t> meeting water quality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not</a:t>
                      </a:r>
                      <a:r>
                        <a:rPr lang="en-US" dirty="0"/>
                        <a:t> meeting water quality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meeting water quality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864736"/>
                  </a:ext>
                </a:extLst>
              </a:tr>
              <a:tr h="361662">
                <a:tc>
                  <a:txBody>
                    <a:bodyPr/>
                    <a:lstStyle/>
                    <a:p>
                      <a:r>
                        <a:rPr lang="en-US" dirty="0"/>
                        <a:t>TMDL developed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TMDL developed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TMDL developed 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992031"/>
                  </a:ext>
                </a:extLst>
              </a:tr>
              <a:tr h="361662">
                <a:tc>
                  <a:txBody>
                    <a:bodyPr/>
                    <a:lstStyle/>
                    <a:p>
                      <a:r>
                        <a:rPr lang="en-US" dirty="0"/>
                        <a:t>TMDL permit </a:t>
                      </a:r>
                      <a:r>
                        <a:rPr lang="en-US" dirty="0" err="1"/>
                        <a:t>reqs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TMDL permit </a:t>
                      </a:r>
                      <a:r>
                        <a:rPr lang="en-US" dirty="0" err="1"/>
                        <a:t>reqs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TMDL permit </a:t>
                      </a:r>
                      <a:r>
                        <a:rPr lang="en-US" dirty="0" err="1"/>
                        <a:t>reqs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54817"/>
                  </a:ext>
                </a:extLst>
              </a:tr>
              <a:tr h="904153">
                <a:tc>
                  <a:txBody>
                    <a:bodyPr/>
                    <a:lstStyle/>
                    <a:p>
                      <a:r>
                        <a:rPr lang="en-US" dirty="0"/>
                        <a:t>Eligible for 319 funds</a:t>
                      </a:r>
                    </a:p>
                    <a:p>
                      <a:r>
                        <a:rPr lang="en-US" dirty="0"/>
                        <a:t>if develop watershed plan (WSP)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Eligible for 319 funds if develop watershed plan (WSP)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Eligible for 319 funds if develop watershed plan (WSP)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eligible for 319 funds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496339"/>
                  </a:ext>
                </a:extLst>
              </a:tr>
              <a:tr h="1446645">
                <a:tc>
                  <a:txBody>
                    <a:bodyPr/>
                    <a:lstStyle/>
                    <a:p>
                      <a:r>
                        <a:rPr lang="en-US" dirty="0"/>
                        <a:t>Use 319 monies for management measures 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NOT</a:t>
                      </a:r>
                      <a:r>
                        <a:rPr lang="en-US" dirty="0"/>
                        <a:t> in permit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Use 319 monies for management measures 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NOT</a:t>
                      </a:r>
                      <a:r>
                        <a:rPr lang="en-US" dirty="0"/>
                        <a:t> in permit (more flexibility)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319 monies used for management measures 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NOT</a:t>
                      </a:r>
                      <a:r>
                        <a:rPr lang="en-US" dirty="0"/>
                        <a:t> in permit (most flexibility)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98711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3B5BD29-DF67-4B99-949C-3657410E91EE}"/>
              </a:ext>
            </a:extLst>
          </p:cNvPr>
          <p:cNvSpPr/>
          <p:nvPr/>
        </p:nvSpPr>
        <p:spPr>
          <a:xfrm>
            <a:off x="839767" y="5365603"/>
            <a:ext cx="6197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(a) WSP could allow for TMDL delay or exemption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62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Different Scenarios (continued) – Scenario Three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621" y="1406758"/>
            <a:ext cx="691739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/>
              <a:t>Scenario Three:  Water not meeting standards and no TMDL developed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B050"/>
                </a:solidFill>
              </a:rPr>
              <a:t>If watershed plan meets certain requirements, TMDL development may be delayed or waived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B050"/>
                </a:solidFill>
              </a:rPr>
              <a:t>Watershed plan demonstrates how water quality improvement and </a:t>
            </a:r>
            <a:r>
              <a:rPr lang="en-US" sz="2000" b="1" dirty="0">
                <a:solidFill>
                  <a:srgbClr val="00B050"/>
                </a:solidFill>
                <a:highlight>
                  <a:srgbClr val="FFFF00"/>
                </a:highlight>
              </a:rPr>
              <a:t>restoration will be achieved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B050"/>
                </a:solidFill>
              </a:rPr>
              <a:t>Little Alamance Creek (4b Six Element Plan)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B050"/>
                </a:solidFill>
                <a:hlinkClick r:id="rId3"/>
              </a:rPr>
              <a:t>https://files.nc.gov/ncdeq/Water%20Quality/Planning/TMDL/Alternatives/Little%20Alamance/Little_Alamance_4b_Report_Final_Dec2014.pdf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</p:txBody>
      </p:sp>
      <p:pic>
        <p:nvPicPr>
          <p:cNvPr id="1026" name="Picture 2" descr="Image result for options">
            <a:extLst>
              <a:ext uri="{FF2B5EF4-FFF2-40B4-BE49-F238E27FC236}">
                <a16:creationId xmlns:a16="http://schemas.microsoft.com/office/drawing/2014/main" id="{0EC7C511-B4A8-46B1-80B9-E6F2D285D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014" y="1131281"/>
            <a:ext cx="3950464" cy="22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points to consider">
            <a:extLst>
              <a:ext uri="{FF2B5EF4-FFF2-40B4-BE49-F238E27FC236}">
                <a16:creationId xmlns:a16="http://schemas.microsoft.com/office/drawing/2014/main" id="{53A508BB-DD44-4442-89BB-CD997D167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22" y="3466618"/>
            <a:ext cx="2194628" cy="191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39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Why develop watershed plan … different scenarios …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621" y="1406758"/>
            <a:ext cx="691739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en-US" sz="2000" b="1" dirty="0"/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B5BD29-DF67-4B99-949C-3657410E91EE}"/>
              </a:ext>
            </a:extLst>
          </p:cNvPr>
          <p:cNvSpPr/>
          <p:nvPr/>
        </p:nvSpPr>
        <p:spPr>
          <a:xfrm>
            <a:off x="776496" y="4819711"/>
            <a:ext cx="6197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(a) WSP could allow for TMDL delay or exemption  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2E8473B-922C-447A-90A3-33C56D827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614407"/>
              </p:ext>
            </p:extLst>
          </p:nvPr>
        </p:nvGraphicFramePr>
        <p:xfrm>
          <a:off x="839767" y="1193774"/>
          <a:ext cx="10532824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206">
                  <a:extLst>
                    <a:ext uri="{9D8B030D-6E8A-4147-A177-3AD203B41FA5}">
                      <a16:colId xmlns:a16="http://schemas.microsoft.com/office/drawing/2014/main" val="3689706962"/>
                    </a:ext>
                  </a:extLst>
                </a:gridCol>
                <a:gridCol w="2633206">
                  <a:extLst>
                    <a:ext uri="{9D8B030D-6E8A-4147-A177-3AD203B41FA5}">
                      <a16:colId xmlns:a16="http://schemas.microsoft.com/office/drawing/2014/main" val="3879722424"/>
                    </a:ext>
                  </a:extLst>
                </a:gridCol>
                <a:gridCol w="2633206">
                  <a:extLst>
                    <a:ext uri="{9D8B030D-6E8A-4147-A177-3AD203B41FA5}">
                      <a16:colId xmlns:a16="http://schemas.microsoft.com/office/drawing/2014/main" val="540586301"/>
                    </a:ext>
                  </a:extLst>
                </a:gridCol>
                <a:gridCol w="2633206">
                  <a:extLst>
                    <a:ext uri="{9D8B030D-6E8A-4147-A177-3AD203B41FA5}">
                      <a16:colId xmlns:a16="http://schemas.microsoft.com/office/drawing/2014/main" val="452152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81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 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not</a:t>
                      </a:r>
                      <a:r>
                        <a:rPr lang="en-US" dirty="0"/>
                        <a:t> meeting water quality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not</a:t>
                      </a:r>
                      <a:r>
                        <a:rPr lang="en-US" dirty="0"/>
                        <a:t> meeting water quality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not</a:t>
                      </a:r>
                      <a:r>
                        <a:rPr lang="en-US" dirty="0"/>
                        <a:t> meeting water quality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meeting water quality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257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TMDL developed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TMDL developed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TMDL developed 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076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TMDL permit </a:t>
                      </a:r>
                      <a:r>
                        <a:rPr lang="en-US" dirty="0" err="1"/>
                        <a:t>reqs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TMDL permit </a:t>
                      </a:r>
                      <a:r>
                        <a:rPr lang="en-US" dirty="0" err="1"/>
                        <a:t>reqs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TMDL permit </a:t>
                      </a:r>
                      <a:r>
                        <a:rPr lang="en-US" dirty="0" err="1"/>
                        <a:t>reqs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577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Eligible for Water Resources Development Grant or see other funding?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Eligible for Water Resources Development Grant or see other funding?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Eligible for Water Resources Development Grant or see other funding?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Eligible for Water Resources Development Grant or see other funding?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897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965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9246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Interesting Points to Consider (continued) ….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73960" y="1914309"/>
            <a:ext cx="66402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/>
              <a:t>Other funding sources (such as Water Resources Development Grant) to help improve water quality in your MS4 jurisdiction, watershed … please see</a:t>
            </a:r>
          </a:p>
          <a:p>
            <a:pPr>
              <a:spcAft>
                <a:spcPts val="1200"/>
              </a:spcAft>
              <a:defRPr/>
            </a:pPr>
            <a:r>
              <a:rPr lang="en-US" sz="2000" b="1" dirty="0">
                <a:hlinkClick r:id="rId3"/>
              </a:rPr>
              <a:t>https://deq.nc.gov/about/divisions/water-resources/planning/basin-planning/use-restoration-watershed-programs/funding</a:t>
            </a:r>
            <a:r>
              <a:rPr lang="en-US" sz="2000" b="1" dirty="0"/>
              <a:t>   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endParaRPr lang="en-US" sz="2000" b="1" dirty="0"/>
          </a:p>
        </p:txBody>
      </p:sp>
      <p:pic>
        <p:nvPicPr>
          <p:cNvPr id="17410" name="Picture 2" descr="Image result for points to consider">
            <a:extLst>
              <a:ext uri="{FF2B5EF4-FFF2-40B4-BE49-F238E27FC236}">
                <a16:creationId xmlns:a16="http://schemas.microsoft.com/office/drawing/2014/main" id="{EC18C9FF-B6A5-4870-8D85-10B2FE467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662957"/>
            <a:ext cx="3658806" cy="365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571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9246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Resources summary … </a:t>
            </a:r>
          </a:p>
        </p:txBody>
      </p:sp>
      <p:pic>
        <p:nvPicPr>
          <p:cNvPr id="18434" name="Picture 2" descr="Image result for resources">
            <a:extLst>
              <a:ext uri="{FF2B5EF4-FFF2-40B4-BE49-F238E27FC236}">
                <a16:creationId xmlns:a16="http://schemas.microsoft.com/office/drawing/2014/main" id="{7D53B134-72A7-4F21-977C-810A9D1F6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25" y="2287912"/>
            <a:ext cx="3014362" cy="145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361463-1A8C-408F-841D-2FF12A669334}"/>
              </a:ext>
            </a:extLst>
          </p:cNvPr>
          <p:cNvSpPr/>
          <p:nvPr/>
        </p:nvSpPr>
        <p:spPr>
          <a:xfrm>
            <a:off x="700790" y="1429091"/>
            <a:ext cx="70682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1600" b="1" dirty="0"/>
              <a:t>Funding resources </a:t>
            </a:r>
            <a:r>
              <a:rPr lang="en-US" sz="1600" b="1" dirty="0">
                <a:hlinkClick r:id="rId4"/>
              </a:rPr>
              <a:t>https://deq.nc.gov/about/divisions/water-resources/planning/basin-planning/use-restoration-watershed-programs/funding</a:t>
            </a:r>
            <a:r>
              <a:rPr lang="en-US" sz="1600" b="1" dirty="0"/>
              <a:t>   </a:t>
            </a:r>
          </a:p>
          <a:p>
            <a:pPr>
              <a:spcAft>
                <a:spcPts val="1200"/>
              </a:spcAft>
              <a:defRPr/>
            </a:pPr>
            <a:r>
              <a:rPr lang="en-US" sz="1600" b="1" dirty="0"/>
              <a:t>TMDL resources </a:t>
            </a:r>
            <a:r>
              <a:rPr lang="en-US" sz="1600" b="1" dirty="0">
                <a:hlinkClick r:id="rId5"/>
              </a:rPr>
              <a:t>https://deq.nc.gov/about/divisions/water-resources/planning/modeling-assessment/tmdls</a:t>
            </a:r>
            <a:r>
              <a:rPr lang="en-US" sz="1600" b="1" dirty="0"/>
              <a:t> </a:t>
            </a:r>
          </a:p>
          <a:p>
            <a:pPr>
              <a:spcAft>
                <a:spcPts val="1200"/>
              </a:spcAft>
              <a:defRPr/>
            </a:pPr>
            <a:r>
              <a:rPr lang="en-US" sz="1600" b="1" dirty="0"/>
              <a:t>Watershed plan resources </a:t>
            </a:r>
            <a:r>
              <a:rPr lang="en-US" sz="1600" b="1" dirty="0">
                <a:hlinkClick r:id="rId6"/>
              </a:rPr>
              <a:t>https://deq.nc.gov/about/divisions/water-resources/planning/basin-planning/use-restoration-watershed-programs</a:t>
            </a:r>
            <a:r>
              <a:rPr lang="en-US" sz="1600" b="1" dirty="0"/>
              <a:t> </a:t>
            </a:r>
          </a:p>
          <a:p>
            <a:pPr>
              <a:spcAft>
                <a:spcPts val="1200"/>
              </a:spcAft>
              <a:defRPr/>
            </a:pPr>
            <a:r>
              <a:rPr lang="en-US" sz="1600" b="1" dirty="0"/>
              <a:t>Water Quality Data Assessment resources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1600" b="1" dirty="0">
                <a:solidFill>
                  <a:srgbClr val="0070C0"/>
                </a:solidFill>
              </a:rPr>
              <a:t>2014 Integrated Report - </a:t>
            </a:r>
            <a:r>
              <a:rPr lang="en-US" altLang="en-US" sz="1600" b="1" dirty="0">
                <a:solidFill>
                  <a:srgbClr val="00B05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https://ncdenr.maps.arcgis.com/apps/webappviewer/index.html?id=dcb44280272e4ac49d9a86b999939fec</a:t>
            </a:r>
            <a:r>
              <a:rPr lang="en-US" altLang="en-US" sz="1600" b="1" dirty="0">
                <a:solidFill>
                  <a:srgbClr val="00B050"/>
                </a:solidFill>
              </a:rPr>
              <a:t> </a:t>
            </a:r>
          </a:p>
          <a:p>
            <a:r>
              <a:rPr lang="en-US" altLang="en-US" sz="1600" b="1" dirty="0">
                <a:solidFill>
                  <a:srgbClr val="0070C0"/>
                </a:solidFill>
              </a:rPr>
              <a:t>2018 Draft Integrated Report map</a:t>
            </a:r>
          </a:p>
          <a:p>
            <a:r>
              <a:rPr lang="en-US" sz="1600" b="1" u="sng" dirty="0">
                <a:solidFill>
                  <a:srgbClr val="00B05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https://ncdenr.maps.arcgis.com/apps/MapSeries/index.html?appid=14df5075d8e3437b8476c89c3db3f0a5</a:t>
            </a:r>
            <a:endParaRPr lang="en-US" sz="1600" b="1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48512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8138" y="2639369"/>
            <a:ext cx="4506159" cy="169394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Paul Clark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Water Supply Watershed Protection Program Coordinator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(919) 707-3642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paul.clark@ncdenr.gov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8076" y="754911"/>
            <a:ext cx="646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i="1" dirty="0"/>
              <a:t>From the right point of view, every storm and every drop in it is a rainbow.</a:t>
            </a:r>
          </a:p>
          <a:p>
            <a:pPr algn="r">
              <a:spcAft>
                <a:spcPts val="600"/>
              </a:spcAft>
            </a:pPr>
            <a:r>
              <a:rPr lang="en-US" sz="900" i="1" dirty="0"/>
              <a:t>-Henry David Thoreau</a:t>
            </a:r>
          </a:p>
        </p:txBody>
      </p:sp>
    </p:spTree>
    <p:extLst>
      <p:ext uri="{BB962C8B-B14F-4D97-AF65-F5344CB8AC3E}">
        <p14:creationId xmlns:p14="http://schemas.microsoft.com/office/powerpoint/2010/main" val="213777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NPDES MS4 Phase II Permit Requirements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97344" y="2891130"/>
            <a:ext cx="6670456" cy="2628901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Univers LT Std 57 Cn" pitchFamily="34" charset="0"/>
              <a:buAutoNum type="arabicPeriod"/>
            </a:pPr>
            <a:r>
              <a:rPr lang="en-US" altLang="en-US" b="1" dirty="0">
                <a:solidFill>
                  <a:schemeClr val="tx1"/>
                </a:solidFill>
              </a:rPr>
              <a:t>Public Education &amp; Outreach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Univers LT Std 57 Cn" pitchFamily="34" charset="0"/>
              <a:buAutoNum type="arabicPeriod"/>
            </a:pPr>
            <a:r>
              <a:rPr lang="en-US" altLang="en-US" b="1" dirty="0">
                <a:solidFill>
                  <a:schemeClr val="tx1"/>
                </a:solidFill>
              </a:rPr>
              <a:t>Public Participation &amp; Involvement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Univers LT Std 57 Cn" pitchFamily="34" charset="0"/>
              <a:buAutoNum type="arabicPeriod"/>
            </a:pPr>
            <a:r>
              <a:rPr lang="en-US" altLang="en-US" b="1" dirty="0">
                <a:solidFill>
                  <a:schemeClr val="tx1"/>
                </a:solidFill>
              </a:rPr>
              <a:t>Illicit Discharge Detection &amp; Elimination (IDDE)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Univers LT Std 57 Cn" pitchFamily="34" charset="0"/>
              <a:buAutoNum type="arabicPeriod"/>
            </a:pPr>
            <a:r>
              <a:rPr lang="en-US" altLang="en-US" b="1" dirty="0">
                <a:solidFill>
                  <a:schemeClr val="tx1"/>
                </a:solidFill>
              </a:rPr>
              <a:t>Construction Site Runoff Controls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Univers LT Std 57 Cn" pitchFamily="34" charset="0"/>
              <a:buAutoNum type="arabicPeriod"/>
            </a:pPr>
            <a:r>
              <a:rPr lang="en-US" altLang="en-US" b="1" dirty="0">
                <a:solidFill>
                  <a:schemeClr val="tx1"/>
                </a:solidFill>
              </a:rPr>
              <a:t>Post-Construction Runoff Controls (PC)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Univers LT Std 57 Cn" pitchFamily="34" charset="0"/>
              <a:buAutoNum type="arabicPeriod"/>
            </a:pPr>
            <a:r>
              <a:rPr lang="en-US" altLang="en-US" b="1" dirty="0">
                <a:solidFill>
                  <a:schemeClr val="tx1"/>
                </a:solidFill>
              </a:rPr>
              <a:t>Pollution Prevention/Good Housekeeping (PP/GH)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343" y="1487730"/>
            <a:ext cx="118096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b="1" dirty="0">
                <a:highlight>
                  <a:srgbClr val="FFFF00"/>
                </a:highlight>
              </a:rPr>
              <a:t>Develop</a:t>
            </a:r>
            <a:r>
              <a:rPr lang="en-US" sz="2400" b="1" dirty="0"/>
              <a:t> a comprehensive Stormwater Management Plan (</a:t>
            </a:r>
            <a:r>
              <a:rPr lang="en-US" sz="2400" b="1" dirty="0">
                <a:highlight>
                  <a:srgbClr val="FFFF00"/>
                </a:highlight>
              </a:rPr>
              <a:t>SWMP</a:t>
            </a:r>
            <a:r>
              <a:rPr lang="en-US" sz="2400" b="1" dirty="0"/>
              <a:t>)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b="1" dirty="0">
                <a:highlight>
                  <a:srgbClr val="FFFF00"/>
                </a:highlight>
              </a:rPr>
              <a:t>to address</a:t>
            </a:r>
            <a:r>
              <a:rPr lang="en-US" altLang="en-US" sz="2400" b="1" dirty="0">
                <a:highlight>
                  <a:srgbClr val="FFFF00"/>
                </a:highlight>
              </a:rPr>
              <a:t> six </a:t>
            </a:r>
            <a:r>
              <a:rPr lang="en-US" altLang="en-US" sz="2400" b="1" dirty="0"/>
              <a:t>Minimum Control Measures (</a:t>
            </a:r>
            <a:r>
              <a:rPr lang="en-US" altLang="en-US" sz="2400" b="1" dirty="0">
                <a:highlight>
                  <a:srgbClr val="FFFF00"/>
                </a:highlight>
              </a:rPr>
              <a:t>MCMs</a:t>
            </a:r>
            <a:r>
              <a:rPr lang="en-US" altLang="en-US" sz="2400" b="1" dirty="0"/>
              <a:t>):</a:t>
            </a:r>
          </a:p>
        </p:txBody>
      </p:sp>
      <p:sp>
        <p:nvSpPr>
          <p:cNvPr id="4" name="TextBox 3"/>
          <p:cNvSpPr txBox="1"/>
          <p:nvPr/>
        </p:nvSpPr>
        <p:spPr>
          <a:xfrm rot="20082051">
            <a:off x="7178009" y="2933618"/>
            <a:ext cx="5135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</a:rPr>
              <a:t>…and sometimes 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highlight>
                  <a:srgbClr val="00FF00"/>
                </a:highlight>
              </a:rPr>
              <a:t>TMDLs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9E2A72-84FD-4B5F-A6B8-A55F2F52B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58" y="2199190"/>
            <a:ext cx="901878" cy="901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22D9B1-0271-4025-8EF6-379C3CEDB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763" y="4264844"/>
            <a:ext cx="1473393" cy="7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9246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Questions and Answers about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Total Maximum Daily Load???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6972" y="1429091"/>
            <a:ext cx="724814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b="1" dirty="0"/>
              <a:t>What is a TMDL?  </a:t>
            </a:r>
          </a:p>
          <a:p>
            <a:pPr>
              <a:spcAft>
                <a:spcPts val="120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Total Maximum Daily Load or …</a:t>
            </a:r>
          </a:p>
          <a:p>
            <a:pPr>
              <a:spcAft>
                <a:spcPts val="120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Calculation of maximum amount of </a:t>
            </a:r>
            <a:r>
              <a:rPr lang="en-US" dirty="0">
                <a:solidFill>
                  <a:srgbClr val="0070C0"/>
                </a:solidFill>
                <a:highlight>
                  <a:srgbClr val="FFFF00"/>
                </a:highlight>
              </a:rPr>
              <a:t>pollutant</a:t>
            </a:r>
            <a:r>
              <a:rPr lang="en-US" dirty="0">
                <a:solidFill>
                  <a:srgbClr val="0070C0"/>
                </a:solidFill>
              </a:rPr>
              <a:t> that water can receive and still meet </a:t>
            </a:r>
            <a:r>
              <a:rPr lang="en-US" dirty="0">
                <a:solidFill>
                  <a:srgbClr val="0070C0"/>
                </a:solidFill>
                <a:highlight>
                  <a:srgbClr val="FFFF00"/>
                </a:highlight>
              </a:rPr>
              <a:t>water quality standards. </a:t>
            </a:r>
          </a:p>
          <a:p>
            <a:pPr>
              <a:spcAft>
                <a:spcPts val="1200"/>
              </a:spcAft>
              <a:defRPr/>
            </a:pPr>
            <a:r>
              <a:rPr lang="en-US" b="1" dirty="0"/>
              <a:t>What is a pollutant?  </a:t>
            </a:r>
          </a:p>
          <a:p>
            <a:pPr>
              <a:spcAft>
                <a:spcPts val="120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Substance in the environment in </a:t>
            </a:r>
            <a:r>
              <a:rPr lang="en-US" dirty="0">
                <a:solidFill>
                  <a:srgbClr val="0070C0"/>
                </a:solidFill>
                <a:highlight>
                  <a:srgbClr val="FFFF00"/>
                </a:highlight>
              </a:rPr>
              <a:t>certain quantities </a:t>
            </a:r>
            <a:r>
              <a:rPr lang="en-US" dirty="0">
                <a:solidFill>
                  <a:srgbClr val="0070C0"/>
                </a:solidFill>
              </a:rPr>
              <a:t>that has undesired effects, or adversely affects the usefulness of a resource</a:t>
            </a:r>
          </a:p>
          <a:p>
            <a:pPr>
              <a:spcAft>
                <a:spcPts val="1200"/>
              </a:spcAft>
              <a:defRPr/>
            </a:pPr>
            <a:r>
              <a:rPr lang="en-US" sz="2000" b="1" dirty="0"/>
              <a:t>Example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/>
              <a:t>Money Creek can handle up to 1 </a:t>
            </a:r>
            <a:r>
              <a:rPr lang="en-US" sz="2000" dirty="0" err="1"/>
              <a:t>lb</a:t>
            </a:r>
            <a:r>
              <a:rPr lang="en-US" sz="2000" dirty="0"/>
              <a:t>/day of Nickel and still meet water quality standards (10 g/L to meet aquatic life).  </a:t>
            </a:r>
          </a:p>
          <a:p>
            <a:pPr>
              <a:spcAft>
                <a:spcPts val="1200"/>
              </a:spcAft>
              <a:defRPr/>
            </a:pPr>
            <a:r>
              <a:rPr lang="en-US" sz="2000" b="1" dirty="0"/>
              <a:t>More information on some of these items … </a:t>
            </a:r>
            <a:r>
              <a:rPr lang="en-US" sz="2000" b="1" dirty="0">
                <a:solidFill>
                  <a:srgbClr val="0070C0"/>
                </a:solidFill>
              </a:rPr>
              <a:t>stay tuned 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r>
              <a:rPr lang="en-US" sz="2000" b="1" dirty="0"/>
              <a:t>. </a:t>
            </a:r>
          </a:p>
        </p:txBody>
      </p:sp>
      <p:pic>
        <p:nvPicPr>
          <p:cNvPr id="11" name="Picture 2" descr="F:\watershed.jpg">
            <a:extLst>
              <a:ext uri="{FF2B5EF4-FFF2-40B4-BE49-F238E27FC236}">
                <a16:creationId xmlns:a16="http://schemas.microsoft.com/office/drawing/2014/main" id="{6856FA33-9544-4C8A-9842-D24BB8C41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65126" y="1591645"/>
            <a:ext cx="3075875" cy="2065955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43A9DF-7C16-4AD5-93EF-5E8C9F988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299" y="3831221"/>
            <a:ext cx="2312764" cy="173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9246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Why do we have to deal with TMDLs?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3413" y="1484510"/>
            <a:ext cx="625814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dirty="0"/>
              <a:t>TMDL Program is a </a:t>
            </a:r>
            <a:r>
              <a:rPr lang="en-US" sz="2400" dirty="0">
                <a:highlight>
                  <a:srgbClr val="FFFF00"/>
                </a:highlight>
              </a:rPr>
              <a:t>Federal</a:t>
            </a:r>
            <a:r>
              <a:rPr lang="en-US" sz="2400" dirty="0"/>
              <a:t> program authorized under the </a:t>
            </a:r>
            <a:r>
              <a:rPr lang="en-US" sz="2400" dirty="0">
                <a:highlight>
                  <a:srgbClr val="FFFF00"/>
                </a:highlight>
              </a:rPr>
              <a:t>Clean Water Act </a:t>
            </a:r>
            <a:r>
              <a:rPr lang="en-US" sz="2400" dirty="0"/>
              <a:t>to address </a:t>
            </a:r>
            <a:r>
              <a:rPr lang="en-US" sz="2400" dirty="0">
                <a:highlight>
                  <a:srgbClr val="FFFF00"/>
                </a:highlight>
              </a:rPr>
              <a:t>waters that are not meeting </a:t>
            </a:r>
            <a:r>
              <a:rPr lang="en-US" sz="2400" dirty="0">
                <a:highlight>
                  <a:srgbClr val="FFFF00"/>
                </a:highlight>
                <a:hlinkClick r:id="rId3"/>
              </a:rPr>
              <a:t>water quality standards</a:t>
            </a:r>
            <a:r>
              <a:rPr lang="en-US" sz="2400" dirty="0">
                <a:highlight>
                  <a:srgbClr val="FFFF00"/>
                </a:highlight>
              </a:rPr>
              <a:t>.   </a:t>
            </a:r>
            <a:r>
              <a:rPr lang="en-US" sz="2400" dirty="0"/>
              <a:t>EPA requires TMDLs (</a:t>
            </a:r>
            <a:r>
              <a:rPr lang="en-US" sz="2400" dirty="0">
                <a:highlight>
                  <a:srgbClr val="00FF00"/>
                </a:highlight>
              </a:rPr>
              <a:t>or alternative</a:t>
            </a:r>
            <a:r>
              <a:rPr lang="en-US" sz="2400" dirty="0"/>
              <a:t>) to be done for waters not meeting water quality standards. </a:t>
            </a:r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</p:txBody>
      </p:sp>
      <p:pic>
        <p:nvPicPr>
          <p:cNvPr id="3074" name="Picture 2" descr="Image result for tmdl program">
            <a:extLst>
              <a:ext uri="{FF2B5EF4-FFF2-40B4-BE49-F238E27FC236}">
                <a16:creationId xmlns:a16="http://schemas.microsoft.com/office/drawing/2014/main" id="{D5BF292D-9BBD-4577-A0C0-CDAA69139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8" y="1760912"/>
            <a:ext cx="4049210" cy="303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02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34016" y="226262"/>
            <a:ext cx="8560256" cy="9246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When does TMDL apply to MS4???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6971" y="1429091"/>
            <a:ext cx="8029713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/>
              <a:t>Permitted MS4 </a:t>
            </a:r>
          </a:p>
          <a:p>
            <a:pPr>
              <a:spcAft>
                <a:spcPts val="1200"/>
              </a:spcAft>
              <a:defRPr/>
            </a:pPr>
            <a:r>
              <a:rPr lang="en-US" sz="2000" b="1" dirty="0"/>
              <a:t>discharges in water(s)/watershed(s) </a:t>
            </a:r>
          </a:p>
          <a:p>
            <a:pPr>
              <a:spcAft>
                <a:spcPts val="1200"/>
              </a:spcAft>
              <a:defRPr/>
            </a:pPr>
            <a:r>
              <a:rPr lang="en-US" sz="2000" b="1" dirty="0"/>
              <a:t>with approved TMDL(s) </a:t>
            </a:r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</p:txBody>
      </p:sp>
      <p:pic>
        <p:nvPicPr>
          <p:cNvPr id="11" name="Picture 2" descr="F:\watershed.jpg">
            <a:extLst>
              <a:ext uri="{FF2B5EF4-FFF2-40B4-BE49-F238E27FC236}">
                <a16:creationId xmlns:a16="http://schemas.microsoft.com/office/drawing/2014/main" id="{6856FA33-9544-4C8A-9842-D24BB8C41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9601" y="2768868"/>
            <a:ext cx="3528941" cy="2370263"/>
          </a:xfrm>
          <a:prstGeom prst="rect">
            <a:avLst/>
          </a:prstGeom>
          <a:noFill/>
        </p:spPr>
      </p:pic>
      <p:pic>
        <p:nvPicPr>
          <p:cNvPr id="1028" name="Picture 4" descr="Image result for questions">
            <a:extLst>
              <a:ext uri="{FF2B5EF4-FFF2-40B4-BE49-F238E27FC236}">
                <a16:creationId xmlns:a16="http://schemas.microsoft.com/office/drawing/2014/main" id="{8307976A-9099-4174-9496-3A70C302E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00" y="2863747"/>
            <a:ext cx="3634172" cy="218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urface water discharge">
            <a:extLst>
              <a:ext uri="{FF2B5EF4-FFF2-40B4-BE49-F238E27FC236}">
                <a16:creationId xmlns:a16="http://schemas.microsoft.com/office/drawing/2014/main" id="{301093DC-4873-4168-92E8-A385FB8AD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313" y="1667547"/>
            <a:ext cx="2465279" cy="370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0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9899318" cy="5572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Is MS4 in watershed with approved TMDL?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243" y="1453574"/>
            <a:ext cx="544881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/>
              <a:t>See TMDL map to determine if MS4 falls within watersheds covered by TMDL    </a:t>
            </a:r>
            <a:r>
              <a:rPr lang="en-US" sz="2000" b="1" dirty="0">
                <a:hlinkClick r:id="rId3"/>
              </a:rPr>
              <a:t>https://ncdenr.maps.arcgis.com/apps/webappviewer/index.html?id=bc125c8b5ccf4110b538db1188731690</a:t>
            </a:r>
            <a:r>
              <a:rPr lang="en-US" sz="2000" b="1" dirty="0"/>
              <a:t> </a:t>
            </a:r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</p:txBody>
      </p:sp>
      <p:pic>
        <p:nvPicPr>
          <p:cNvPr id="2054" name="Picture 6" descr="Image result for surprised person looking at map">
            <a:extLst>
              <a:ext uri="{FF2B5EF4-FFF2-40B4-BE49-F238E27FC236}">
                <a16:creationId xmlns:a16="http://schemas.microsoft.com/office/drawing/2014/main" id="{4A48797C-A095-48DE-A5CF-EC4D24F38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80387"/>
            <a:ext cx="4378898" cy="358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07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34016" y="226262"/>
            <a:ext cx="8560256" cy="9246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Why does my </a:t>
            </a:r>
            <a:r>
              <a:rPr lang="en-US" dirty="0">
                <a:solidFill>
                  <a:srgbClr val="002060"/>
                </a:solidFill>
                <a:highlight>
                  <a:srgbClr val="FFFF00"/>
                </a:highlight>
              </a:rPr>
              <a:t>stream/watershed </a:t>
            </a:r>
            <a:r>
              <a:rPr lang="en-US" dirty="0">
                <a:solidFill>
                  <a:srgbClr val="002060"/>
                </a:solidFill>
              </a:rPr>
              <a:t> have a TMDL?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6971" y="1429091"/>
            <a:ext cx="80297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/>
              <a:t>MS4 discharge(s) into </a:t>
            </a:r>
            <a:r>
              <a:rPr lang="en-US" sz="2000" b="1" dirty="0">
                <a:highlight>
                  <a:srgbClr val="FFFF00"/>
                </a:highlight>
              </a:rPr>
              <a:t>water(s)</a:t>
            </a:r>
            <a:r>
              <a:rPr lang="en-US" sz="2000" b="1" dirty="0"/>
              <a:t> is/are </a:t>
            </a:r>
            <a:r>
              <a:rPr lang="en-US" sz="2000" b="1" dirty="0">
                <a:highlight>
                  <a:srgbClr val="FFFF00"/>
                </a:highlight>
              </a:rPr>
              <a:t>not meeting water quality standard</a:t>
            </a:r>
            <a:r>
              <a:rPr lang="en-US" sz="2000" b="1" dirty="0"/>
              <a:t>s for one or more parameters (pollutants) </a:t>
            </a:r>
          </a:p>
          <a:p>
            <a:pPr>
              <a:spcAft>
                <a:spcPts val="1200"/>
              </a:spcAft>
              <a:defRPr/>
            </a:pPr>
            <a:r>
              <a:rPr lang="en-US" sz="2000" b="1" dirty="0"/>
              <a:t>And</a:t>
            </a:r>
          </a:p>
          <a:p>
            <a:pPr>
              <a:spcAft>
                <a:spcPts val="1200"/>
              </a:spcAft>
              <a:defRPr/>
            </a:pPr>
            <a:r>
              <a:rPr lang="en-US" sz="2000" b="1" dirty="0"/>
              <a:t>TMDL has been developed </a:t>
            </a:r>
            <a:r>
              <a:rPr lang="en-US" sz="2000" b="1" dirty="0">
                <a:solidFill>
                  <a:srgbClr val="00B050"/>
                </a:solidFill>
              </a:rPr>
              <a:t>(States have 8-13 years to develop TMDL after it is determined water not meeting standards)</a:t>
            </a:r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</p:txBody>
      </p:sp>
      <p:pic>
        <p:nvPicPr>
          <p:cNvPr id="1028" name="Picture 4" descr="Image result for questions">
            <a:extLst>
              <a:ext uri="{FF2B5EF4-FFF2-40B4-BE49-F238E27FC236}">
                <a16:creationId xmlns:a16="http://schemas.microsoft.com/office/drawing/2014/main" id="{8307976A-9099-4174-9496-3A70C302E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8" y="3429000"/>
            <a:ext cx="3634172" cy="218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standards">
            <a:extLst>
              <a:ext uri="{FF2B5EF4-FFF2-40B4-BE49-F238E27FC236}">
                <a16:creationId xmlns:a16="http://schemas.microsoft.com/office/drawing/2014/main" id="{1EB33A68-C3F8-43D5-BC67-236353528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854" y="1747506"/>
            <a:ext cx="3482955" cy="348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no">
            <a:extLst>
              <a:ext uri="{FF2B5EF4-FFF2-40B4-BE49-F238E27FC236}">
                <a16:creationId xmlns:a16="http://schemas.microsoft.com/office/drawing/2014/main" id="{17F9C4E0-6493-4C09-A36B-A7A0ED51A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419" y="3428999"/>
            <a:ext cx="2180503" cy="218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20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10573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b="1" dirty="0"/>
              <a:t>Is/Are receiving water(s) meeting standards???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155" y="1313146"/>
            <a:ext cx="61714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en-US" dirty="0"/>
          </a:p>
          <a:p>
            <a:r>
              <a:rPr lang="en-US" altLang="en-US" b="1" dirty="0"/>
              <a:t>Is receiving water meeting water quality standards?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Check 2014 Integrated Report </a:t>
            </a:r>
          </a:p>
          <a:p>
            <a:r>
              <a:rPr lang="en-US" altLang="en-US" b="1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https://ncdenr.maps.arcgis.com/apps/webappviewer/index.html?id=dcb44280272e4ac49d9a86b999939fec</a:t>
            </a:r>
            <a:r>
              <a:rPr lang="en-US" altLang="en-US" b="1" dirty="0">
                <a:solidFill>
                  <a:srgbClr val="00B050"/>
                </a:solidFill>
              </a:rPr>
              <a:t> </a:t>
            </a:r>
          </a:p>
          <a:p>
            <a:endParaRPr lang="en-US" altLang="en-US" b="1" dirty="0">
              <a:solidFill>
                <a:srgbClr val="0070C0"/>
              </a:solidFill>
            </a:endParaRPr>
          </a:p>
          <a:p>
            <a:r>
              <a:rPr lang="en-US" altLang="en-US" b="1" dirty="0">
                <a:solidFill>
                  <a:srgbClr val="0070C0"/>
                </a:solidFill>
              </a:rPr>
              <a:t>2018 Draft Integrated Report map</a:t>
            </a:r>
          </a:p>
          <a:p>
            <a:r>
              <a:rPr lang="en-US" b="1" u="sng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https://ncdenr.maps.arcgis.com/apps/MapSeries/index.html?appid=14df5075d8e3437b8476c89c3db3f0a5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altLang="en-US" b="1" dirty="0"/>
          </a:p>
          <a:p>
            <a:r>
              <a:rPr lang="en-US" altLang="en-US" b="1" dirty="0"/>
              <a:t>(</a:t>
            </a:r>
            <a:r>
              <a:rPr lang="en-US" altLang="en-US" b="1" dirty="0">
                <a:highlight>
                  <a:srgbClr val="FFFF00"/>
                </a:highlight>
              </a:rPr>
              <a:t>overlay MS4 stormwater map with this map, if possible</a:t>
            </a:r>
            <a:r>
              <a:rPr lang="en-US" altLang="en-US" b="1" dirty="0"/>
              <a:t>)</a:t>
            </a:r>
          </a:p>
          <a:p>
            <a:endParaRPr lang="en-US" altLang="en-US" b="1" dirty="0">
              <a:solidFill>
                <a:srgbClr val="0070C0"/>
              </a:solidFill>
            </a:endParaRPr>
          </a:p>
          <a:p>
            <a:pPr lvl="2"/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37097-7BCB-4B55-84E2-2762393A6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39" y="1417516"/>
            <a:ext cx="5218562" cy="39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9759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F39DD86CFD645B6289C544AF4971D" ma:contentTypeVersion="5" ma:contentTypeDescription="Create a new document." ma:contentTypeScope="" ma:versionID="f80f43af3ef898e757b316399db2687c">
  <xsd:schema xmlns:xsd="http://www.w3.org/2001/XMLSchema" xmlns:xs="http://www.w3.org/2001/XMLSchema" xmlns:p="http://schemas.microsoft.com/office/2006/metadata/properties" xmlns:ns2="2893163c-4790-4570-a539-5f3cb3bacbe3" xmlns:ns3="97c26e27-a340-4306-98a7-c36055956ab5" targetNamespace="http://schemas.microsoft.com/office/2006/metadata/properties" ma:root="true" ma:fieldsID="db3e8ed8175837ec6c81d668dc52b713" ns2:_="" ns3:_="">
    <xsd:import namespace="2893163c-4790-4570-a539-5f3cb3bacbe3"/>
    <xsd:import namespace="97c26e27-a340-4306-98a7-c36055956a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3163c-4790-4570-a539-5f3cb3bac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6e27-a340-4306-98a7-c36055956a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E347C4-91BB-4D61-9F37-5A6885E29480}">
  <ds:schemaRefs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97c26e27-a340-4306-98a7-c36055956ab5"/>
    <ds:schemaRef ds:uri="http://schemas.microsoft.com/office/2006/documentManagement/types"/>
    <ds:schemaRef ds:uri="http://schemas.openxmlformats.org/package/2006/metadata/core-properties"/>
    <ds:schemaRef ds:uri="2893163c-4790-4570-a539-5f3cb3bacbe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3B6959-932C-4C27-B01D-BF0451188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3163c-4790-4570-a539-5f3cb3bacbe3"/>
    <ds:schemaRef ds:uri="97c26e27-a340-4306-98a7-c36055956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4794</TotalTime>
  <Words>2214</Words>
  <Application>Microsoft Office PowerPoint</Application>
  <PresentationFormat>Widescreen</PresentationFormat>
  <Paragraphs>381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Univers LT Std 57 Cn</vt:lpstr>
      <vt:lpstr>Wingdings</vt:lpstr>
      <vt:lpstr>2_Office Theme</vt:lpstr>
      <vt:lpstr>PowerPoint Presentation</vt:lpstr>
      <vt:lpstr>Different Scenarios … </vt:lpstr>
      <vt:lpstr>NPDES MS4 Phase II Permit Requirements</vt:lpstr>
      <vt:lpstr>Questions and Answers about  Total Maximum Daily Load??? </vt:lpstr>
      <vt:lpstr>Why do we have to deal with TMDLs? </vt:lpstr>
      <vt:lpstr>When does TMDL apply to MS4??? </vt:lpstr>
      <vt:lpstr>Is MS4 in watershed with approved TMDL? </vt:lpstr>
      <vt:lpstr>Why does my stream/watershed  have a TMDL?</vt:lpstr>
      <vt:lpstr>Is/Are receiving water(s) meeting standards??? </vt:lpstr>
      <vt:lpstr>What do you mean “water not meeting standards?” </vt:lpstr>
      <vt:lpstr>How do we know if water – not meeting standards? </vt:lpstr>
      <vt:lpstr>Questions and Answers about  Total Maximum Daily Load??? </vt:lpstr>
      <vt:lpstr>Different Scenarios … </vt:lpstr>
      <vt:lpstr>Scenarios One and Two:   MS4 Permit - TMDL Requirements </vt:lpstr>
      <vt:lpstr>Scenarios One and Two: How do I learn more about TMDL for receiving water(s) into which my MS4 discharges? </vt:lpstr>
      <vt:lpstr>Scenario One or Two: TMDL info </vt:lpstr>
      <vt:lpstr>Scenarios One and Two:   MS4 Permit - TMDL Requirements </vt:lpstr>
      <vt:lpstr>How to meet permit and/or address water quality problems in your MS4 and/or watershed?</vt:lpstr>
      <vt:lpstr>Before developing a watershed plan, check … </vt:lpstr>
      <vt:lpstr>When to develop Watershed Plan??? </vt:lpstr>
      <vt:lpstr>Why develop Watershed Plan??? </vt:lpstr>
      <vt:lpstr>EPA 319 Nine Element Watershed Plan Requirements</vt:lpstr>
      <vt:lpstr>EPA 319 Nine Element Watershed Plan Requirements (continued)</vt:lpstr>
      <vt:lpstr>Why develop watershed plan … different scenarios … </vt:lpstr>
      <vt:lpstr>Different Scenarios (continued) – Scenario Three  </vt:lpstr>
      <vt:lpstr>Why develop watershed plan … different scenarios … </vt:lpstr>
      <vt:lpstr>Interesting Points to Consider (continued) …. </vt:lpstr>
      <vt:lpstr>Resources summary … </vt:lpstr>
      <vt:lpstr>Paul Clark  Water Supply Watershed Protection Program Coordinator (919) 707-3642 paul.clark@ncdenr.gov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Clark, Paul</cp:lastModifiedBy>
  <cp:revision>405</cp:revision>
  <dcterms:created xsi:type="dcterms:W3CDTF">2015-06-24T15:01:50Z</dcterms:created>
  <dcterms:modified xsi:type="dcterms:W3CDTF">2019-04-10T14:12:24Z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0x010100236F39DD86CFD645B6289C544AF4971D</vt:lpwstr>
  </property>
</Properties>
</file>