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428" r:id="rId2"/>
    <p:sldId id="505" r:id="rId3"/>
    <p:sldId id="479" r:id="rId4"/>
    <p:sldId id="481" r:id="rId5"/>
    <p:sldId id="480" r:id="rId6"/>
    <p:sldId id="506" r:id="rId7"/>
    <p:sldId id="508" r:id="rId8"/>
    <p:sldId id="510" r:id="rId9"/>
    <p:sldId id="509" r:id="rId10"/>
    <p:sldId id="484" r:id="rId11"/>
    <p:sldId id="495" r:id="rId12"/>
    <p:sldId id="496" r:id="rId13"/>
    <p:sldId id="497" r:id="rId14"/>
    <p:sldId id="498" r:id="rId15"/>
    <p:sldId id="499" r:id="rId16"/>
    <p:sldId id="500" r:id="rId17"/>
    <p:sldId id="501" r:id="rId18"/>
    <p:sldId id="502" r:id="rId19"/>
    <p:sldId id="503" r:id="rId20"/>
  </p:sldIdLst>
  <p:sldSz cx="9144000" cy="6858000" type="screen4x3"/>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84263" autoAdjust="0"/>
  </p:normalViewPr>
  <p:slideViewPr>
    <p:cSldViewPr snapToGrid="0">
      <p:cViewPr varScale="1">
        <p:scale>
          <a:sx n="96" d="100"/>
          <a:sy n="96" d="100"/>
        </p:scale>
        <p:origin x="1860"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4" d="100"/>
          <a:sy n="74" d="100"/>
        </p:scale>
        <p:origin x="2866"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855292792792814E-2"/>
          <c:y val="0.16621683770433929"/>
          <c:w val="0.8362894144144144"/>
          <c:h val="0.80980669915764114"/>
        </c:manualLayout>
      </c:layout>
      <c:pie3DChart>
        <c:varyColors val="1"/>
        <c:ser>
          <c:idx val="0"/>
          <c:order val="0"/>
          <c:tx>
            <c:strRef>
              <c:f>Sheet1!$B$1</c:f>
              <c:strCache>
                <c:ptCount val="1"/>
                <c:pt idx="0">
                  <c:v>VW Settlement Breakdown</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A87-48A5-8B76-B4897335708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A87-48A5-8B76-B4897335708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A87-48A5-8B76-B48973357089}"/>
              </c:ext>
            </c:extLst>
          </c:dPt>
          <c:dLbls>
            <c:dLbl>
              <c:idx val="0"/>
              <c:layout>
                <c:manualLayout>
                  <c:x val="-0.21114864864864877"/>
                  <c:y val="-0.20447053843908466"/>
                </c:manualLayout>
              </c:layout>
              <c:spPr>
                <a:noFill/>
                <a:ln>
                  <a:noFill/>
                </a:ln>
                <a:effectLst/>
              </c:spPr>
              <c:txPr>
                <a:bodyPr rot="0" spcFirstLastPara="1" vertOverflow="ellipsis" horzOverflow="clip"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8A87-48A5-8B76-B48973357089}"/>
                </c:ext>
              </c:extLst>
            </c:dLbl>
            <c:dLbl>
              <c:idx val="1"/>
              <c:layout>
                <c:manualLayout>
                  <c:x val="0.15353513269667304"/>
                  <c:y val="4.732455795466927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87-48A5-8B76-B48973357089}"/>
                </c:ext>
              </c:extLst>
            </c:dLbl>
            <c:dLbl>
              <c:idx val="2"/>
              <c:layout>
                <c:manualLayout>
                  <c:x val="-3.6295399730439132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87-48A5-8B76-B4897335708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Vehicle buyback and modification $10 Billion</c:v>
                </c:pt>
                <c:pt idx="1">
                  <c:v>Environmental Mitigation Trust  $2.9 Billion</c:v>
                </c:pt>
                <c:pt idx="2">
                  <c:v>Zero Emission Vehicle Investment $2 Billion</c:v>
                </c:pt>
              </c:strCache>
            </c:strRef>
          </c:cat>
          <c:val>
            <c:numRef>
              <c:f>Sheet1!$B$2:$B$4</c:f>
              <c:numCache>
                <c:formatCode>General</c:formatCode>
                <c:ptCount val="3"/>
                <c:pt idx="0">
                  <c:v>10</c:v>
                </c:pt>
                <c:pt idx="1">
                  <c:v>2.9</c:v>
                </c:pt>
                <c:pt idx="2">
                  <c:v>2</c:v>
                </c:pt>
              </c:numCache>
            </c:numRef>
          </c:val>
          <c:extLst>
            <c:ext xmlns:c16="http://schemas.microsoft.com/office/drawing/2014/chart" uri="{C3380CC4-5D6E-409C-BE32-E72D297353CC}">
              <c16:uniqueId val="{00000006-8A87-48A5-8B76-B4897335708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591" cy="466566"/>
          </a:xfrm>
          <a:prstGeom prst="rect">
            <a:avLst/>
          </a:prstGeom>
        </p:spPr>
        <p:txBody>
          <a:bodyPr vert="horz" lIns="90562" tIns="45281" rIns="90562" bIns="45281" rtlCol="0"/>
          <a:lstStyle>
            <a:lvl1pPr algn="l">
              <a:defRPr sz="1200"/>
            </a:lvl1pPr>
          </a:lstStyle>
          <a:p>
            <a:endParaRPr lang="en-US"/>
          </a:p>
        </p:txBody>
      </p:sp>
      <p:sp>
        <p:nvSpPr>
          <p:cNvPr id="3" name="Date Placeholder 2"/>
          <p:cNvSpPr>
            <a:spLocks noGrp="1"/>
          </p:cNvSpPr>
          <p:nvPr>
            <p:ph type="dt" sz="quarter" idx="1"/>
          </p:nvPr>
        </p:nvSpPr>
        <p:spPr>
          <a:xfrm>
            <a:off x="3883827" y="1"/>
            <a:ext cx="2972590" cy="466566"/>
          </a:xfrm>
          <a:prstGeom prst="rect">
            <a:avLst/>
          </a:prstGeom>
        </p:spPr>
        <p:txBody>
          <a:bodyPr vert="horz" lIns="90562" tIns="45281" rIns="90562" bIns="45281" rtlCol="0"/>
          <a:lstStyle>
            <a:lvl1pPr algn="r">
              <a:defRPr sz="1200"/>
            </a:lvl1pPr>
          </a:lstStyle>
          <a:p>
            <a:fld id="{016F5071-F428-4481-AFC8-34A094EF8839}" type="datetimeFigureOut">
              <a:rPr lang="en-US" smtClean="0"/>
              <a:t>5/9/2018</a:t>
            </a:fld>
            <a:endParaRPr lang="en-US"/>
          </a:p>
        </p:txBody>
      </p:sp>
      <p:sp>
        <p:nvSpPr>
          <p:cNvPr id="4" name="Footer Placeholder 3"/>
          <p:cNvSpPr>
            <a:spLocks noGrp="1"/>
          </p:cNvSpPr>
          <p:nvPr>
            <p:ph type="ftr" sz="quarter" idx="2"/>
          </p:nvPr>
        </p:nvSpPr>
        <p:spPr>
          <a:xfrm>
            <a:off x="1" y="8826661"/>
            <a:ext cx="2972591" cy="466566"/>
          </a:xfrm>
          <a:prstGeom prst="rect">
            <a:avLst/>
          </a:prstGeom>
        </p:spPr>
        <p:txBody>
          <a:bodyPr vert="horz" lIns="90562" tIns="45281" rIns="90562" bIns="45281" rtlCol="0" anchor="b"/>
          <a:lstStyle>
            <a:lvl1pPr algn="l">
              <a:defRPr sz="1200"/>
            </a:lvl1pPr>
          </a:lstStyle>
          <a:p>
            <a:endParaRPr lang="en-US"/>
          </a:p>
        </p:txBody>
      </p:sp>
      <p:sp>
        <p:nvSpPr>
          <p:cNvPr id="5" name="Slide Number Placeholder 4"/>
          <p:cNvSpPr>
            <a:spLocks noGrp="1"/>
          </p:cNvSpPr>
          <p:nvPr>
            <p:ph type="sldNum" sz="quarter" idx="3"/>
          </p:nvPr>
        </p:nvSpPr>
        <p:spPr>
          <a:xfrm>
            <a:off x="3883827" y="8826661"/>
            <a:ext cx="2972590" cy="466566"/>
          </a:xfrm>
          <a:prstGeom prst="rect">
            <a:avLst/>
          </a:prstGeom>
        </p:spPr>
        <p:txBody>
          <a:bodyPr vert="horz" lIns="90562" tIns="45281" rIns="90562" bIns="45281" rtlCol="0" anchor="b"/>
          <a:lstStyle>
            <a:lvl1pPr algn="r">
              <a:defRPr sz="1200"/>
            </a:lvl1pPr>
          </a:lstStyle>
          <a:p>
            <a:fld id="{D123FB39-8963-438D-9CFC-EB733DDAEC3D}" type="slidenum">
              <a:rPr lang="en-US" smtClean="0"/>
              <a:t>‹#›</a:t>
            </a:fld>
            <a:endParaRPr lang="en-US"/>
          </a:p>
        </p:txBody>
      </p:sp>
    </p:spTree>
    <p:extLst>
      <p:ext uri="{BB962C8B-B14F-4D97-AF65-F5344CB8AC3E}">
        <p14:creationId xmlns:p14="http://schemas.microsoft.com/office/powerpoint/2010/main" val="2560574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6275"/>
          </a:xfrm>
          <a:prstGeom prst="rect">
            <a:avLst/>
          </a:prstGeom>
        </p:spPr>
        <p:txBody>
          <a:bodyPr vert="horz" lIns="92283" tIns="46142" rIns="92283" bIns="46142" rtlCol="0"/>
          <a:lstStyle>
            <a:lvl1pPr algn="l">
              <a:defRPr sz="1200"/>
            </a:lvl1pPr>
          </a:lstStyle>
          <a:p>
            <a:endParaRPr lang="en-US" dirty="0"/>
          </a:p>
        </p:txBody>
      </p:sp>
      <p:sp>
        <p:nvSpPr>
          <p:cNvPr id="3" name="Date Placeholder 2"/>
          <p:cNvSpPr>
            <a:spLocks noGrp="1"/>
          </p:cNvSpPr>
          <p:nvPr>
            <p:ph type="dt" idx="1"/>
          </p:nvPr>
        </p:nvSpPr>
        <p:spPr>
          <a:xfrm>
            <a:off x="3884614" y="0"/>
            <a:ext cx="2971800" cy="466275"/>
          </a:xfrm>
          <a:prstGeom prst="rect">
            <a:avLst/>
          </a:prstGeom>
        </p:spPr>
        <p:txBody>
          <a:bodyPr vert="horz" lIns="92283" tIns="46142" rIns="92283" bIns="46142" rtlCol="0"/>
          <a:lstStyle>
            <a:lvl1pPr algn="r">
              <a:defRPr sz="1200"/>
            </a:lvl1pPr>
          </a:lstStyle>
          <a:p>
            <a:fld id="{E3FD6F98-055A-4837-90F2-8E5F6821A1BB}" type="datetimeFigureOut">
              <a:rPr lang="en-US" smtClean="0"/>
              <a:t>5/9/2018</a:t>
            </a:fld>
            <a:endParaRPr lang="en-US" dirty="0"/>
          </a:p>
        </p:txBody>
      </p:sp>
      <p:sp>
        <p:nvSpPr>
          <p:cNvPr id="4" name="Slide Image Placeholder 3"/>
          <p:cNvSpPr>
            <a:spLocks noGrp="1" noRot="1" noChangeAspect="1"/>
          </p:cNvSpPr>
          <p:nvPr>
            <p:ph type="sldImg" idx="2"/>
          </p:nvPr>
        </p:nvSpPr>
        <p:spPr>
          <a:xfrm>
            <a:off x="1339850" y="1162050"/>
            <a:ext cx="4178300" cy="3135313"/>
          </a:xfrm>
          <a:prstGeom prst="rect">
            <a:avLst/>
          </a:prstGeom>
          <a:noFill/>
          <a:ln w="12700">
            <a:solidFill>
              <a:prstClr val="black"/>
            </a:solidFill>
          </a:ln>
        </p:spPr>
        <p:txBody>
          <a:bodyPr vert="horz" lIns="92283" tIns="46142" rIns="92283" bIns="46142" rtlCol="0" anchor="ctr"/>
          <a:lstStyle/>
          <a:p>
            <a:endParaRPr lang="en-US" dirty="0"/>
          </a:p>
        </p:txBody>
      </p:sp>
      <p:sp>
        <p:nvSpPr>
          <p:cNvPr id="5" name="Notes Placeholder 4"/>
          <p:cNvSpPr>
            <a:spLocks noGrp="1"/>
          </p:cNvSpPr>
          <p:nvPr>
            <p:ph type="body" sz="quarter" idx="3"/>
          </p:nvPr>
        </p:nvSpPr>
        <p:spPr>
          <a:xfrm>
            <a:off x="685801" y="4472364"/>
            <a:ext cx="5486400" cy="3659208"/>
          </a:xfrm>
          <a:prstGeom prst="rect">
            <a:avLst/>
          </a:prstGeom>
        </p:spPr>
        <p:txBody>
          <a:bodyPr vert="horz" lIns="92283" tIns="46142" rIns="92283" bIns="461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6954"/>
            <a:ext cx="2971800" cy="466274"/>
          </a:xfrm>
          <a:prstGeom prst="rect">
            <a:avLst/>
          </a:prstGeom>
        </p:spPr>
        <p:txBody>
          <a:bodyPr vert="horz" lIns="92283" tIns="46142" rIns="92283" bIns="461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6954"/>
            <a:ext cx="2971800" cy="466274"/>
          </a:xfrm>
          <a:prstGeom prst="rect">
            <a:avLst/>
          </a:prstGeom>
        </p:spPr>
        <p:txBody>
          <a:bodyPr vert="horz" lIns="92283" tIns="46142" rIns="92283" bIns="46142"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a:t>
            </a:fld>
            <a:endParaRPr lang="en-US"/>
          </a:p>
        </p:txBody>
      </p:sp>
    </p:spTree>
    <p:extLst>
      <p:ext uri="{BB962C8B-B14F-4D97-AF65-F5344CB8AC3E}">
        <p14:creationId xmlns:p14="http://schemas.microsoft.com/office/powerpoint/2010/main" val="415905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electric </a:t>
            </a:r>
          </a:p>
        </p:txBody>
      </p:sp>
      <p:sp>
        <p:nvSpPr>
          <p:cNvPr id="4" name="Slide Number Placeholder 3"/>
          <p:cNvSpPr>
            <a:spLocks noGrp="1"/>
          </p:cNvSpPr>
          <p:nvPr>
            <p:ph type="sldNum" sz="quarter" idx="10"/>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2388899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and hydrogen</a:t>
            </a:r>
          </a:p>
        </p:txBody>
      </p:sp>
      <p:sp>
        <p:nvSpPr>
          <p:cNvPr id="4" name="Slide Number Placeholder 3"/>
          <p:cNvSpPr>
            <a:spLocks noGrp="1"/>
          </p:cNvSpPr>
          <p:nvPr>
            <p:ph type="sldNum" sz="quarter" idx="10"/>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171577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280840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clean diesel, propane, electric, natural gas, or hybrid</a:t>
            </a:r>
          </a:p>
        </p:txBody>
      </p:sp>
      <p:sp>
        <p:nvSpPr>
          <p:cNvPr id="4" name="Slide Number Placeholder 3"/>
          <p:cNvSpPr>
            <a:spLocks noGrp="1"/>
          </p:cNvSpPr>
          <p:nvPr>
            <p:ph type="sldNum" sz="quarter" idx="10"/>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205674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with clean diesel, propane, electric, natural gas, or hybrid</a:t>
            </a: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63200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with clean diesel, alt fuel, electric</a:t>
            </a:r>
          </a:p>
        </p:txBody>
      </p:sp>
      <p:sp>
        <p:nvSpPr>
          <p:cNvPr id="4" name="Slide Number Placeholder 3"/>
          <p:cNvSpPr>
            <a:spLocks noGrp="1"/>
          </p:cNvSpPr>
          <p:nvPr>
            <p:ph type="sldNum" sz="quarter" idx="10"/>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420634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with clean diesel, alt fuel, electric</a:t>
            </a: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55145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a:t>
            </a:r>
          </a:p>
        </p:txBody>
      </p:sp>
      <p:sp>
        <p:nvSpPr>
          <p:cNvPr id="4" name="Slide Number Placeholder 3"/>
          <p:cNvSpPr>
            <a:spLocks noGrp="1"/>
          </p:cNvSpPr>
          <p:nvPr>
            <p:ph type="sldNum" sz="quarter" idx="10"/>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263254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with clean diesel, propane, electric, natural gas, or hybrid</a:t>
            </a:r>
          </a:p>
        </p:txBody>
      </p:sp>
      <p:sp>
        <p:nvSpPr>
          <p:cNvPr id="4" name="Slide Number Placeholder 3"/>
          <p:cNvSpPr>
            <a:spLocks noGrp="1"/>
          </p:cNvSpPr>
          <p:nvPr>
            <p:ph type="sldNum" sz="quarter" idx="10"/>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14549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electric repower / replace</a:t>
            </a:r>
          </a:p>
        </p:txBody>
      </p:sp>
      <p:sp>
        <p:nvSpPr>
          <p:cNvPr id="4" name="Slide Number Placeholder 3"/>
          <p:cNvSpPr>
            <a:spLocks noGrp="1"/>
          </p:cNvSpPr>
          <p:nvPr>
            <p:ph type="sldNum" sz="quarter" idx="10"/>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3282410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653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519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024997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2385768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15045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913604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687948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071131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39228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6161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1050857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3203476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25179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729442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34678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64186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83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81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154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135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6800" y="3269633"/>
            <a:ext cx="5017926" cy="713497"/>
          </a:xfrm>
        </p:spPr>
        <p:txBody>
          <a:bodyPr>
            <a:normAutofit fontScale="90000"/>
          </a:bodyPr>
          <a:lstStyle/>
          <a:p>
            <a:r>
              <a:rPr lang="en-US" dirty="0"/>
              <a:t>Department of Environmental Quality</a:t>
            </a:r>
          </a:p>
        </p:txBody>
      </p:sp>
      <p:sp>
        <p:nvSpPr>
          <p:cNvPr id="3" name="Subtitle 2"/>
          <p:cNvSpPr>
            <a:spLocks noGrp="1"/>
          </p:cNvSpPr>
          <p:nvPr>
            <p:ph type="subTitle" idx="1"/>
          </p:nvPr>
        </p:nvSpPr>
        <p:spPr>
          <a:xfrm>
            <a:off x="2802836" y="2703443"/>
            <a:ext cx="5821892" cy="839712"/>
          </a:xfrm>
        </p:spPr>
        <p:txBody>
          <a:bodyPr>
            <a:normAutofit fontScale="62500" lnSpcReduction="20000"/>
          </a:bodyPr>
          <a:lstStyle/>
          <a:p>
            <a:r>
              <a:rPr lang="en-US" b="1" dirty="0"/>
              <a:t>Volkswagen Settlement Information Meeting</a:t>
            </a:r>
          </a:p>
          <a:p>
            <a:r>
              <a:rPr lang="en-US" b="1" dirty="0"/>
              <a:t>May 24, 2018</a:t>
            </a:r>
          </a:p>
          <a:p>
            <a:r>
              <a:rPr lang="en-US" b="1" dirty="0"/>
              <a:t>Dave Willis, Environmental Program Consultant, NC Division of Air Quality</a:t>
            </a:r>
          </a:p>
        </p:txBody>
      </p:sp>
    </p:spTree>
    <p:extLst>
      <p:ext uri="{BB962C8B-B14F-4D97-AF65-F5344CB8AC3E}">
        <p14:creationId xmlns:p14="http://schemas.microsoft.com/office/powerpoint/2010/main" val="3314117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714776" y="92037"/>
            <a:ext cx="7886700" cy="1061245"/>
          </a:xfrm>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1 - Class 8 local freight trucks and port drayage trucks</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Repower or replacement of pre-2010 Class 8 (over 33,000 pounds) local freight and port drayage trucks. This includes trucks used for hauling cargo to and from ports and intermodal rail yards as well as trucks used for freight or cargo delivery including waste haulers, dump trucks, and concrete mixers.</a:t>
            </a:r>
            <a:endParaRPr lang="en-US" sz="2400" b="1" dirty="0">
              <a:solidFill>
                <a:schemeClr val="tx1"/>
              </a:solidFill>
              <a:latin typeface="Arial" charset="0"/>
              <a:cs typeface="Arial" charset="0"/>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10</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0" name="Picture 9"/>
          <p:cNvPicPr>
            <a:picLocks noChangeAspect="1"/>
          </p:cNvPicPr>
          <p:nvPr/>
        </p:nvPicPr>
        <p:blipFill>
          <a:blip r:embed="rId3"/>
          <a:stretch>
            <a:fillRect/>
          </a:stretch>
        </p:blipFill>
        <p:spPr>
          <a:xfrm>
            <a:off x="714776" y="3605114"/>
            <a:ext cx="7595506" cy="2130593"/>
          </a:xfrm>
          <a:prstGeom prst="rect">
            <a:avLst/>
          </a:prstGeom>
        </p:spPr>
      </p:pic>
      <p:sp>
        <p:nvSpPr>
          <p:cNvPr id="2" name="Rectangle 1">
            <a:extLst>
              <a:ext uri="{FF2B5EF4-FFF2-40B4-BE49-F238E27FC236}">
                <a16:creationId xmlns:a16="http://schemas.microsoft.com/office/drawing/2014/main" id="{6B04C414-2666-48D8-B6B8-A4564370DA5E}"/>
              </a:ext>
            </a:extLst>
          </p:cNvPr>
          <p:cNvSpPr/>
          <p:nvPr/>
        </p:nvSpPr>
        <p:spPr>
          <a:xfrm>
            <a:off x="6340642" y="4908884"/>
            <a:ext cx="1720516" cy="826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04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2 - Class 4-8 school bus, shuttle bus or transit bus</a:t>
            </a:r>
          </a:p>
        </p:txBody>
      </p:sp>
      <p:sp>
        <p:nvSpPr>
          <p:cNvPr id="7" name="Content Placeholder 2"/>
          <p:cNvSpPr>
            <a:spLocks noGrp="1"/>
          </p:cNvSpPr>
          <p:nvPr>
            <p:ph idx="1"/>
          </p:nvPr>
        </p:nvSpPr>
        <p:spPr>
          <a:xfrm>
            <a:off x="628650" y="1292352"/>
            <a:ext cx="7681632" cy="2523744"/>
          </a:xfrm>
        </p:spPr>
        <p:txBody>
          <a:bodyPr>
            <a:normAutofit lnSpcReduction="10000"/>
          </a:bodyPr>
          <a:lstStyle/>
          <a:p>
            <a:pPr marL="0" indent="0">
              <a:buNone/>
            </a:pPr>
            <a:r>
              <a:rPr lang="en-US" sz="2400" b="1" dirty="0">
                <a:solidFill>
                  <a:schemeClr val="tx1"/>
                </a:solidFill>
              </a:rPr>
              <a:t>Repower or replacement of a Class 4-8 School Bus, Shuttle Bus, or Transit Bus (vehicles with a Gross Vehicle Weight Rating (GVWR) greater than 14,001 </a:t>
            </a:r>
            <a:r>
              <a:rPr lang="en-US" sz="2400" b="1" dirty="0" err="1">
                <a:solidFill>
                  <a:schemeClr val="tx1"/>
                </a:solidFill>
              </a:rPr>
              <a:t>lbs</a:t>
            </a:r>
            <a:r>
              <a:rPr lang="en-US" sz="2400" b="1" dirty="0">
                <a:solidFill>
                  <a:schemeClr val="tx1"/>
                </a:solidFill>
              </a:rPr>
              <a:t> used for transporting people). Vehicles eligible for scrappage and repower or replacement include those with engine model years prior to 2010. </a:t>
            </a:r>
            <a:r>
              <a:rPr lang="en-US" sz="1700" b="1" dirty="0">
                <a:solidFill>
                  <a:schemeClr val="tx1"/>
                </a:solidFill>
              </a:rPr>
              <a:t>(For states which already require replacement of these vehicles, buses using engines from model years 2010-2012 will also be eligible.)</a:t>
            </a: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8" name="Picture 7"/>
          <p:cNvPicPr>
            <a:picLocks noChangeAspect="1"/>
          </p:cNvPicPr>
          <p:nvPr/>
        </p:nvPicPr>
        <p:blipFill>
          <a:blip r:embed="rId3"/>
          <a:stretch>
            <a:fillRect/>
          </a:stretch>
        </p:blipFill>
        <p:spPr>
          <a:xfrm>
            <a:off x="795708" y="3795202"/>
            <a:ext cx="2220490" cy="1515768"/>
          </a:xfrm>
          <a:prstGeom prst="rect">
            <a:avLst/>
          </a:prstGeom>
          <a:ln>
            <a:solidFill>
              <a:schemeClr val="tx1">
                <a:lumMod val="50000"/>
                <a:lumOff val="50000"/>
              </a:schemeClr>
            </a:solidFill>
          </a:ln>
        </p:spPr>
      </p:pic>
      <p:pic>
        <p:nvPicPr>
          <p:cNvPr id="9"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5501" y="3795202"/>
            <a:ext cx="2237010" cy="149487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4" descr="Image result for shuttle bus rd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814" y="3795202"/>
            <a:ext cx="2061375" cy="149487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19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3 - Freight switchers</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Repower or replacement of pre-Tier 4 freight switcher locomotives that operate 1,000 or more hours per year. A freight switcher is a locomotive that moves rail cars around a rail yard as compared to a line-haul engine that moves freight long distances.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12</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0" name="Picture 9"/>
          <p:cNvPicPr>
            <a:picLocks noChangeAspect="1"/>
          </p:cNvPicPr>
          <p:nvPr/>
        </p:nvPicPr>
        <p:blipFill>
          <a:blip r:embed="rId3"/>
          <a:stretch>
            <a:fillRect/>
          </a:stretch>
        </p:blipFill>
        <p:spPr>
          <a:xfrm>
            <a:off x="3339172" y="3649583"/>
            <a:ext cx="2074302" cy="1556492"/>
          </a:xfrm>
          <a:prstGeom prst="rect">
            <a:avLst/>
          </a:prstGeom>
          <a:ln>
            <a:solidFill>
              <a:schemeClr val="tx1">
                <a:lumMod val="50000"/>
                <a:lumOff val="50000"/>
              </a:schemeClr>
            </a:solidFill>
          </a:ln>
        </p:spPr>
      </p:pic>
      <p:pic>
        <p:nvPicPr>
          <p:cNvPr id="12" name="Picture 11"/>
          <p:cNvPicPr>
            <a:picLocks noChangeAspect="1"/>
          </p:cNvPicPr>
          <p:nvPr/>
        </p:nvPicPr>
        <p:blipFill>
          <a:blip r:embed="rId4"/>
          <a:stretch>
            <a:fillRect/>
          </a:stretch>
        </p:blipFill>
        <p:spPr>
          <a:xfrm>
            <a:off x="6235979" y="3643579"/>
            <a:ext cx="2061337" cy="1556492"/>
          </a:xfrm>
          <a:prstGeom prst="rect">
            <a:avLst/>
          </a:prstGeom>
          <a:ln>
            <a:solidFill>
              <a:schemeClr val="tx1">
                <a:lumMod val="50000"/>
                <a:lumOff val="50000"/>
              </a:schemeClr>
            </a:solidFill>
          </a:ln>
        </p:spPr>
      </p:pic>
      <p:pic>
        <p:nvPicPr>
          <p:cNvPr id="13" name="Picture 12"/>
          <p:cNvPicPr>
            <a:picLocks noChangeAspect="1"/>
          </p:cNvPicPr>
          <p:nvPr/>
        </p:nvPicPr>
        <p:blipFill>
          <a:blip r:embed="rId5"/>
          <a:stretch>
            <a:fillRect/>
          </a:stretch>
        </p:blipFill>
        <p:spPr>
          <a:xfrm>
            <a:off x="628650" y="3643579"/>
            <a:ext cx="1888017" cy="1568501"/>
          </a:xfrm>
          <a:prstGeom prst="rect">
            <a:avLst/>
          </a:prstGeom>
          <a:ln>
            <a:solidFill>
              <a:schemeClr val="tx1">
                <a:lumMod val="50000"/>
                <a:lumOff val="50000"/>
              </a:schemeClr>
            </a:solidFill>
          </a:ln>
        </p:spPr>
      </p:pic>
    </p:spTree>
    <p:extLst>
      <p:ext uri="{BB962C8B-B14F-4D97-AF65-F5344CB8AC3E}">
        <p14:creationId xmlns:p14="http://schemas.microsoft.com/office/powerpoint/2010/main" val="216874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4 - Ferries and tugs</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Ferries or tugs equipped with unregulated, Tier 1, or Tier 2 marine engines may be repowered.</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9" name="Picture 2" descr="Image result for north carolina fer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37" y="3115255"/>
            <a:ext cx="3554795" cy="210825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4" descr="Image result for north carolina tugb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528" y="3120260"/>
            <a:ext cx="3728822" cy="21032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97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5 - Ocean going vessels </a:t>
            </a:r>
            <a:r>
              <a:rPr lang="en-US" sz="1600" b="1" i="0" dirty="0" err="1">
                <a:latin typeface="+mn-lt"/>
              </a:rPr>
              <a:t>shorepower</a:t>
            </a:r>
            <a:endParaRPr lang="en-US" sz="1600" b="1" i="0" dirty="0">
              <a:latin typeface="+mn-lt"/>
            </a:endParaRP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Marine </a:t>
            </a:r>
            <a:r>
              <a:rPr lang="en-US" sz="2400" b="1" dirty="0" err="1">
                <a:solidFill>
                  <a:schemeClr val="tx1"/>
                </a:solidFill>
              </a:rPr>
              <a:t>shorepower</a:t>
            </a:r>
            <a:r>
              <a:rPr lang="en-US" sz="2400" b="1" dirty="0">
                <a:solidFill>
                  <a:schemeClr val="tx1"/>
                </a:solidFill>
              </a:rPr>
              <a:t>. Eligible marine </a:t>
            </a:r>
            <a:r>
              <a:rPr lang="en-US" sz="2400" b="1" dirty="0" err="1">
                <a:solidFill>
                  <a:schemeClr val="tx1"/>
                </a:solidFill>
              </a:rPr>
              <a:t>shorepower</a:t>
            </a:r>
            <a:r>
              <a:rPr lang="en-US" sz="2400" b="1" dirty="0">
                <a:solidFill>
                  <a:schemeClr val="tx1"/>
                </a:solidFill>
              </a:rPr>
              <a:t> systems provide electric auxiliary power from shore while a boat is docked to allow a vessel’s engines to turn off and remain off while the vessel is at berth.</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8" name="Picture 2" descr="Image result for shorep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244249"/>
            <a:ext cx="4051119" cy="227875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 name="Picture 6" descr="Image result for shore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309" y="3259062"/>
            <a:ext cx="3563041" cy="226394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4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6 - Class 4-7 local freight trucks (medium trucks)</a:t>
            </a:r>
          </a:p>
        </p:txBody>
      </p:sp>
      <p:sp>
        <p:nvSpPr>
          <p:cNvPr id="7" name="Content Placeholder 2"/>
          <p:cNvSpPr>
            <a:spLocks noGrp="1"/>
          </p:cNvSpPr>
          <p:nvPr>
            <p:ph idx="1"/>
          </p:nvPr>
        </p:nvSpPr>
        <p:spPr>
          <a:xfrm>
            <a:off x="186130" y="1159672"/>
            <a:ext cx="4103370" cy="4571238"/>
          </a:xfrm>
        </p:spPr>
        <p:txBody>
          <a:bodyPr>
            <a:normAutofit lnSpcReduction="10000"/>
          </a:bodyPr>
          <a:lstStyle/>
          <a:p>
            <a:pPr marL="0" indent="0">
              <a:buNone/>
            </a:pPr>
            <a:r>
              <a:rPr lang="en-US" sz="2400" b="1" dirty="0">
                <a:solidFill>
                  <a:schemeClr val="tx1"/>
                </a:solidFill>
              </a:rPr>
              <a:t>Repower or replacement of Class 4-7 local freight trucks. </a:t>
            </a:r>
          </a:p>
          <a:p>
            <a:pPr marL="0" indent="0">
              <a:buNone/>
            </a:pPr>
            <a:r>
              <a:rPr lang="en-US" sz="2400" b="1" dirty="0">
                <a:solidFill>
                  <a:schemeClr val="tx1"/>
                </a:solidFill>
              </a:rPr>
              <a:t>Vehicles eligible for scrappage and repower or replacement include those with engine model years 1992–2009. </a:t>
            </a:r>
          </a:p>
          <a:p>
            <a:pPr marL="0" indent="0">
              <a:buNone/>
            </a:pPr>
            <a:r>
              <a:rPr lang="en-US" sz="2400" b="1" dirty="0">
                <a:solidFill>
                  <a:schemeClr val="tx1"/>
                </a:solidFill>
              </a:rPr>
              <a:t>For states which already require replacement of these vehicles, trucks using engines from model years 2010–2012 will also be eligible.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grpSp>
        <p:nvGrpSpPr>
          <p:cNvPr id="10" name="Group 9">
            <a:extLst>
              <a:ext uri="{FF2B5EF4-FFF2-40B4-BE49-F238E27FC236}">
                <a16:creationId xmlns:a16="http://schemas.microsoft.com/office/drawing/2014/main" id="{4574F934-C7FE-4135-8A5B-F935BAD05BFC}"/>
              </a:ext>
            </a:extLst>
          </p:cNvPr>
          <p:cNvGrpSpPr/>
          <p:nvPr/>
        </p:nvGrpSpPr>
        <p:grpSpPr>
          <a:xfrm>
            <a:off x="4434840" y="1087663"/>
            <a:ext cx="4523030" cy="4643247"/>
            <a:chOff x="4434840" y="1087663"/>
            <a:chExt cx="4523030" cy="4643247"/>
          </a:xfrm>
        </p:grpSpPr>
        <p:grpSp>
          <p:nvGrpSpPr>
            <p:cNvPr id="3" name="Group 2">
              <a:extLst>
                <a:ext uri="{FF2B5EF4-FFF2-40B4-BE49-F238E27FC236}">
                  <a16:creationId xmlns:a16="http://schemas.microsoft.com/office/drawing/2014/main" id="{E48473AB-0358-4F24-A7E4-3DB503F0BE8F}"/>
                </a:ext>
              </a:extLst>
            </p:cNvPr>
            <p:cNvGrpSpPr/>
            <p:nvPr/>
          </p:nvGrpSpPr>
          <p:grpSpPr>
            <a:xfrm>
              <a:off x="4434840" y="1087663"/>
              <a:ext cx="4523030" cy="4643247"/>
              <a:chOff x="4434840" y="1087663"/>
              <a:chExt cx="4523030" cy="4643247"/>
            </a:xfrm>
          </p:grpSpPr>
          <p:pic>
            <p:nvPicPr>
              <p:cNvPr id="9" name="Content Placeholder 3"/>
              <p:cNvPicPr>
                <a:picLocks noChangeAspect="1"/>
              </p:cNvPicPr>
              <p:nvPr/>
            </p:nvPicPr>
            <p:blipFill>
              <a:blip r:embed="rId3"/>
              <a:stretch>
                <a:fillRect/>
              </a:stretch>
            </p:blipFill>
            <p:spPr>
              <a:xfrm>
                <a:off x="4434840" y="1087663"/>
                <a:ext cx="4523030" cy="4643247"/>
              </a:xfrm>
              <a:prstGeom prst="rect">
                <a:avLst/>
              </a:prstGeom>
            </p:spPr>
          </p:pic>
          <p:sp>
            <p:nvSpPr>
              <p:cNvPr id="2" name="Rectangle 1">
                <a:extLst>
                  <a:ext uri="{FF2B5EF4-FFF2-40B4-BE49-F238E27FC236}">
                    <a16:creationId xmlns:a16="http://schemas.microsoft.com/office/drawing/2014/main" id="{2D00D4AA-2A68-4434-91E5-AEF35C607293}"/>
                  </a:ext>
                </a:extLst>
              </p:cNvPr>
              <p:cNvSpPr/>
              <p:nvPr/>
            </p:nvSpPr>
            <p:spPr>
              <a:xfrm>
                <a:off x="6220326" y="3368842"/>
                <a:ext cx="998621" cy="541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2E07F44-A823-4387-94D3-4118E352D2B9}"/>
                </a:ext>
              </a:extLst>
            </p:cNvPr>
            <p:cNvSpPr/>
            <p:nvPr/>
          </p:nvSpPr>
          <p:spPr>
            <a:xfrm>
              <a:off x="4434840" y="4331368"/>
              <a:ext cx="979371" cy="62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8305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7 - Airport ground support equipment</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To focus on concentrated emissions reductions at airports, the mitigation trust is authorized to support fuel switching of diesel and gasoline airport ground support equipment. This type of equipment includes all vehicles and equipment used at airports to service aircraft between flights.</a:t>
            </a:r>
          </a:p>
          <a:p>
            <a:pPr marL="0" indent="0">
              <a:buNone/>
            </a:pP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16</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9" name="Picture 8"/>
          <p:cNvPicPr>
            <a:picLocks noChangeAspect="1"/>
          </p:cNvPicPr>
          <p:nvPr/>
        </p:nvPicPr>
        <p:blipFill>
          <a:blip r:embed="rId3"/>
          <a:stretch>
            <a:fillRect/>
          </a:stretch>
        </p:blipFill>
        <p:spPr>
          <a:xfrm>
            <a:off x="274320" y="3656319"/>
            <a:ext cx="2503718" cy="1721010"/>
          </a:xfrm>
          <a:prstGeom prst="rect">
            <a:avLst/>
          </a:prstGeom>
          <a:ln>
            <a:solidFill>
              <a:schemeClr val="tx1">
                <a:lumMod val="50000"/>
                <a:lumOff val="50000"/>
              </a:schemeClr>
            </a:solidFill>
          </a:ln>
        </p:spPr>
      </p:pic>
      <p:pic>
        <p:nvPicPr>
          <p:cNvPr id="11" name="Picture 4" descr="Image result for airport belt lo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744" y="3668243"/>
            <a:ext cx="2628512" cy="172101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2" name="Picture 8" descr="Image result for Aircraft Pushback Tra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962" y="3656319"/>
            <a:ext cx="2305220" cy="170795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261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8 - Forklifts and port cargo handling equipment</a:t>
            </a:r>
          </a:p>
        </p:txBody>
      </p:sp>
      <p:sp>
        <p:nvSpPr>
          <p:cNvPr id="7" name="Content Placeholder 2"/>
          <p:cNvSpPr>
            <a:spLocks noGrp="1"/>
          </p:cNvSpPr>
          <p:nvPr>
            <p:ph idx="1"/>
          </p:nvPr>
        </p:nvSpPr>
        <p:spPr>
          <a:xfrm>
            <a:off x="628650" y="1292352"/>
            <a:ext cx="7886700" cy="2523744"/>
          </a:xfrm>
        </p:spPr>
        <p:txBody>
          <a:bodyPr>
            <a:normAutofit/>
          </a:bodyPr>
          <a:lstStyle/>
          <a:p>
            <a:pPr marL="0" indent="0">
              <a:buNone/>
            </a:pPr>
            <a:r>
              <a:rPr lang="en-US" sz="2400" b="1" dirty="0">
                <a:solidFill>
                  <a:schemeClr val="tx1"/>
                </a:solidFill>
              </a:rPr>
              <a:t>Repower or replacement of forklifts and port cargo handling equipment. Eligible repower or replacement includes electric charging infrastructure.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17</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0" name="Picture 2" descr="Image result for fork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9" y="3272592"/>
            <a:ext cx="2482029" cy="205615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3" name="Picture 4" descr="Image result for port handling equi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381" y="2970094"/>
            <a:ext cx="2938650" cy="2361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6291635" y="3499184"/>
            <a:ext cx="2706948" cy="1832022"/>
          </a:xfrm>
          <a:prstGeom prst="rect">
            <a:avLst/>
          </a:prstGeom>
          <a:ln>
            <a:solidFill>
              <a:schemeClr val="tx1">
                <a:lumMod val="50000"/>
                <a:lumOff val="50000"/>
              </a:schemeClr>
            </a:solidFill>
          </a:ln>
        </p:spPr>
      </p:pic>
    </p:spTree>
    <p:extLst>
      <p:ext uri="{BB962C8B-B14F-4D97-AF65-F5344CB8AC3E}">
        <p14:creationId xmlns:p14="http://schemas.microsoft.com/office/powerpoint/2010/main" val="132597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9 - Light duty zero emission vehicle supply equipment</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Beneficiaries may use up to 15 percent of their allocation of trust funds for the acquisition, installation, operation and maintenance of new light duty zero emission vehicle supply equipment.</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18</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9" name="Picture 2" descr="Image result for electric vehicle charging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5" y="3345231"/>
            <a:ext cx="2644028" cy="1937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6" descr="Image result for electric vehicle charging station at multifamily dwel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896" y="3332540"/>
            <a:ext cx="2768207" cy="195029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2" name="Picture 8" descr="Image result for hydrogen charging s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00" y="3345231"/>
            <a:ext cx="2757525" cy="1937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69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Eligible Mitigation Projects</a:t>
            </a:r>
            <a:br>
              <a:rPr lang="en-US" sz="3200" b="1" i="0" dirty="0">
                <a:latin typeface="+mn-lt"/>
              </a:rPr>
            </a:br>
            <a:r>
              <a:rPr lang="en-US" sz="1600" b="1" i="0" dirty="0">
                <a:latin typeface="+mn-lt"/>
              </a:rPr>
              <a:t>No. 10 - Diesel Emission Reduction Act (DERA) option</a:t>
            </a:r>
          </a:p>
        </p:txBody>
      </p:sp>
      <p:sp>
        <p:nvSpPr>
          <p:cNvPr id="7" name="Content Placeholder 2"/>
          <p:cNvSpPr>
            <a:spLocks noGrp="1"/>
          </p:cNvSpPr>
          <p:nvPr>
            <p:ph idx="1"/>
          </p:nvPr>
        </p:nvSpPr>
        <p:spPr>
          <a:xfrm>
            <a:off x="628650" y="1292352"/>
            <a:ext cx="7681632" cy="2523744"/>
          </a:xfrm>
        </p:spPr>
        <p:txBody>
          <a:bodyPr>
            <a:normAutofit/>
          </a:bodyPr>
          <a:lstStyle/>
          <a:p>
            <a:pPr marL="0" indent="0">
              <a:buNone/>
            </a:pPr>
            <a:r>
              <a:rPr lang="en-US" sz="2400" b="1" dirty="0">
                <a:solidFill>
                  <a:schemeClr val="tx1"/>
                </a:solidFill>
              </a:rPr>
              <a:t>DERA provides funding for projects that reduce emissions from existing diesel engines. </a:t>
            </a:r>
          </a:p>
          <a:p>
            <a:pPr marL="0" indent="0">
              <a:buNone/>
            </a:pPr>
            <a:r>
              <a:rPr lang="en-US" sz="2400" b="1" dirty="0">
                <a:solidFill>
                  <a:schemeClr val="tx1"/>
                </a:solidFill>
              </a:rPr>
              <a:t>Authorized under the Energy Policy Act of 2005 and administered by U.S. EPA, DERA is designed to help replace or retrofit older, dirtier engines still in use with clean diesel or alternative fuel engines.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19</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10" name="Picture 2" descr="Image result for nc locomoti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679" y="3816096"/>
            <a:ext cx="2449270" cy="154596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3" name="Picture 4" descr="Image result for nc agricul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804" y="3814321"/>
            <a:ext cx="2403508" cy="154774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4" name="Picture 6" descr="Image result for nc highway construction equip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168" y="3814321"/>
            <a:ext cx="2524877" cy="154774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17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What did VW do?</a:t>
            </a:r>
          </a:p>
        </p:txBody>
      </p:sp>
      <p:sp>
        <p:nvSpPr>
          <p:cNvPr id="7" name="Content Placeholder 2"/>
          <p:cNvSpPr>
            <a:spLocks noGrp="1"/>
          </p:cNvSpPr>
          <p:nvPr>
            <p:ph idx="1"/>
          </p:nvPr>
        </p:nvSpPr>
        <p:spPr>
          <a:xfrm>
            <a:off x="628650" y="1292352"/>
            <a:ext cx="7681632" cy="4524248"/>
          </a:xfrm>
        </p:spPr>
        <p:txBody>
          <a:bodyPr>
            <a:normAutofit/>
          </a:bodyPr>
          <a:lstStyle/>
          <a:p>
            <a:r>
              <a:rPr lang="en-US" sz="2400" b="1" dirty="0">
                <a:solidFill>
                  <a:schemeClr val="tx1"/>
                </a:solidFill>
              </a:rPr>
              <a:t>2015 – U.S. EPA cited VW with Clean Air Act violations.  </a:t>
            </a:r>
          </a:p>
          <a:p>
            <a:pPr lvl="1"/>
            <a:r>
              <a:rPr lang="en-US" sz="2200" b="1" dirty="0">
                <a:solidFill>
                  <a:schemeClr val="tx1"/>
                </a:solidFill>
              </a:rPr>
              <a:t>Manufactured and installed defeat devices</a:t>
            </a:r>
          </a:p>
          <a:p>
            <a:pPr lvl="1"/>
            <a:r>
              <a:rPr lang="en-US" sz="2200" b="1" dirty="0">
                <a:solidFill>
                  <a:schemeClr val="tx1"/>
                </a:solidFill>
              </a:rPr>
              <a:t>Approximately 580,000 vehicles impacted nationally</a:t>
            </a:r>
          </a:p>
          <a:p>
            <a:pPr lvl="1"/>
            <a:endParaRPr lang="en-US" sz="2200" b="1" dirty="0">
              <a:solidFill>
                <a:schemeClr val="tx1"/>
              </a:solidFill>
            </a:endParaRPr>
          </a:p>
          <a:p>
            <a:r>
              <a:rPr lang="en-US" sz="2400" b="1" dirty="0">
                <a:solidFill>
                  <a:schemeClr val="tx1"/>
                </a:solidFill>
              </a:rPr>
              <a:t>2016 – Settlement agreements of $14.9 billion nationally were lodged by U.S. DOJ and State Attorney Generals (including NC DOJ) with court to resolve matters related to the violations.  </a:t>
            </a:r>
          </a:p>
          <a:p>
            <a:endParaRPr lang="en-US" sz="2400" b="1" dirty="0">
              <a:solidFill>
                <a:schemeClr val="tx1"/>
              </a:solidFill>
              <a:latin typeface="Arial" charset="0"/>
              <a:cs typeface="Arial" charset="0"/>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15513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Volkswagen Settlement Summary</a:t>
            </a:r>
          </a:p>
        </p:txBody>
      </p:sp>
      <p:sp>
        <p:nvSpPr>
          <p:cNvPr id="7" name="Content Placeholder 2"/>
          <p:cNvSpPr>
            <a:spLocks noGrp="1"/>
          </p:cNvSpPr>
          <p:nvPr>
            <p:ph idx="1"/>
          </p:nvPr>
        </p:nvSpPr>
        <p:spPr>
          <a:xfrm>
            <a:off x="628650" y="1292352"/>
            <a:ext cx="7681632" cy="4524248"/>
          </a:xfrm>
        </p:spPr>
        <p:txBody>
          <a:bodyPr>
            <a:normAutofit/>
          </a:bodyPr>
          <a:lstStyle/>
          <a:p>
            <a:r>
              <a:rPr lang="en-US" sz="2400" b="1" dirty="0">
                <a:solidFill>
                  <a:schemeClr val="tx1"/>
                </a:solidFill>
                <a:latin typeface="Arial" charset="0"/>
                <a:cs typeface="Arial" charset="0"/>
              </a:rPr>
              <a:t>Three major components to the settlement:</a:t>
            </a:r>
          </a:p>
          <a:p>
            <a:endParaRPr lang="en-US" sz="2400" b="1" dirty="0">
              <a:solidFill>
                <a:schemeClr val="tx1"/>
              </a:solidFill>
              <a:latin typeface="Arial" charset="0"/>
              <a:cs typeface="Arial" charset="0"/>
            </a:endParaRPr>
          </a:p>
          <a:p>
            <a:pPr lvl="1"/>
            <a:r>
              <a:rPr lang="en-US" sz="2200" b="1" dirty="0">
                <a:solidFill>
                  <a:schemeClr val="tx1"/>
                </a:solidFill>
                <a:latin typeface="Arial" charset="0"/>
                <a:cs typeface="Arial" charset="0"/>
              </a:rPr>
              <a:t>Buyback or emissions modification on at least 85 percent of the subject vehicles (Appendices A &amp; B)</a:t>
            </a:r>
          </a:p>
          <a:p>
            <a:pPr lvl="1"/>
            <a:endParaRPr lang="en-US" sz="2200" b="1" dirty="0">
              <a:solidFill>
                <a:schemeClr val="tx1"/>
              </a:solidFill>
              <a:latin typeface="Arial" charset="0"/>
              <a:cs typeface="Arial" charset="0"/>
            </a:endParaRPr>
          </a:p>
          <a:p>
            <a:pPr lvl="1"/>
            <a:r>
              <a:rPr lang="en-US" sz="2200" b="1" dirty="0">
                <a:solidFill>
                  <a:schemeClr val="tx1"/>
                </a:solidFill>
                <a:latin typeface="Arial" charset="0"/>
                <a:cs typeface="Arial" charset="0"/>
              </a:rPr>
              <a:t>Invest $2 billion to promote the use of zero emission vehicles and infrastructure (Appendix C)</a:t>
            </a:r>
          </a:p>
          <a:p>
            <a:pPr lvl="1"/>
            <a:endParaRPr lang="en-US" sz="2200" b="1" dirty="0">
              <a:solidFill>
                <a:schemeClr val="tx1"/>
              </a:solidFill>
              <a:latin typeface="Arial" charset="0"/>
              <a:cs typeface="Arial" charset="0"/>
            </a:endParaRPr>
          </a:p>
          <a:p>
            <a:pPr lvl="1"/>
            <a:r>
              <a:rPr lang="en-US" sz="2200" b="1" dirty="0">
                <a:solidFill>
                  <a:srgbClr val="FF0000"/>
                </a:solidFill>
                <a:latin typeface="Arial" charset="0"/>
                <a:cs typeface="Arial" charset="0"/>
              </a:rPr>
              <a:t>$2.7 billion to fully remediate the excess NOx emissions from the subject 2.0 liter vehicles (Appendix D)</a:t>
            </a:r>
          </a:p>
          <a:p>
            <a:pPr marL="685800" lvl="2" indent="0">
              <a:buNone/>
            </a:pPr>
            <a:r>
              <a:rPr lang="en-US" sz="2200" b="1" dirty="0">
                <a:solidFill>
                  <a:srgbClr val="FF0000"/>
                </a:solidFill>
                <a:latin typeface="Arial" charset="0"/>
                <a:cs typeface="Arial" charset="0"/>
              </a:rPr>
              <a:t>  +$225 million for 3.0 liter diesel engines</a:t>
            </a:r>
          </a:p>
          <a:p>
            <a:pPr lvl="1"/>
            <a:endParaRPr lang="en-US" sz="2200" b="1" dirty="0">
              <a:solidFill>
                <a:schemeClr val="tx1"/>
              </a:solidFill>
              <a:latin typeface="Arial" charset="0"/>
              <a:cs typeface="Arial" charset="0"/>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419577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Volkswagen Settlement Summary</a:t>
            </a:r>
            <a:br>
              <a:rPr lang="en-US" sz="3200" b="1" i="0" dirty="0">
                <a:latin typeface="+mn-lt"/>
              </a:rPr>
            </a:br>
            <a:r>
              <a:rPr lang="en-US" sz="2400" b="1" i="0" dirty="0">
                <a:latin typeface="+mn-lt"/>
              </a:rPr>
              <a:t>National Breakdown</a:t>
            </a:r>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graphicFrame>
        <p:nvGraphicFramePr>
          <p:cNvPr id="8" name="Content Placeholder 8"/>
          <p:cNvGraphicFramePr>
            <a:graphicFrameLocks/>
          </p:cNvGraphicFramePr>
          <p:nvPr>
            <p:extLst>
              <p:ext uri="{D42A27DB-BD31-4B8C-83A1-F6EECF244321}">
                <p14:modId xmlns:p14="http://schemas.microsoft.com/office/powerpoint/2010/main" val="291727681"/>
              </p:ext>
            </p:extLst>
          </p:nvPr>
        </p:nvGraphicFramePr>
        <p:xfrm>
          <a:off x="743712" y="1437811"/>
          <a:ext cx="7217664" cy="42857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4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Volkswagen Settlement Summary </a:t>
            </a:r>
            <a:r>
              <a:rPr lang="en-US" sz="2400" b="1" i="0" dirty="0">
                <a:latin typeface="+mn-lt"/>
              </a:rPr>
              <a:t>Appendix D – Mitigation Trust</a:t>
            </a:r>
          </a:p>
        </p:txBody>
      </p:sp>
      <p:sp>
        <p:nvSpPr>
          <p:cNvPr id="7" name="Content Placeholder 2"/>
          <p:cNvSpPr>
            <a:spLocks noGrp="1"/>
          </p:cNvSpPr>
          <p:nvPr>
            <p:ph idx="1"/>
          </p:nvPr>
        </p:nvSpPr>
        <p:spPr>
          <a:xfrm>
            <a:off x="628650" y="1292352"/>
            <a:ext cx="7681632" cy="4524248"/>
          </a:xfrm>
        </p:spPr>
        <p:txBody>
          <a:bodyPr>
            <a:normAutofit fontScale="92500" lnSpcReduction="10000"/>
          </a:bodyPr>
          <a:lstStyle/>
          <a:p>
            <a:r>
              <a:rPr lang="en-US" sz="2400" b="1" dirty="0">
                <a:solidFill>
                  <a:schemeClr val="tx1"/>
                </a:solidFill>
              </a:rPr>
              <a:t>To administer these funds, an “environmental mitigation trust” has been established.  States that wish to access their allocated portion of the funds will apply to become beneficiaries of the trust. </a:t>
            </a:r>
          </a:p>
          <a:p>
            <a:endParaRPr lang="en-US" sz="2400" b="1" dirty="0">
              <a:solidFill>
                <a:schemeClr val="tx1"/>
              </a:solidFill>
            </a:endParaRPr>
          </a:p>
          <a:p>
            <a:r>
              <a:rPr lang="en-US" sz="2400" b="1" dirty="0">
                <a:solidFill>
                  <a:schemeClr val="tx1"/>
                </a:solidFill>
              </a:rPr>
              <a:t>The Governor must indicate and certify which agency, department, office, or division will have the delegated authority to act on behalf of and legally for North Carolina.  The Department of Environmental Quality was designated by Governor Cooper.</a:t>
            </a:r>
          </a:p>
          <a:p>
            <a:endParaRPr lang="en-US" sz="2400" b="1" dirty="0">
              <a:solidFill>
                <a:schemeClr val="tx1"/>
              </a:solidFill>
            </a:endParaRPr>
          </a:p>
          <a:p>
            <a:r>
              <a:rPr lang="en-US" sz="2400" b="1" dirty="0">
                <a:solidFill>
                  <a:schemeClr val="tx1"/>
                </a:solidFill>
              </a:rPr>
              <a:t>States must indicate that they want to receive funding by filling out and submitting the certification form to the trustee. </a:t>
            </a:r>
          </a:p>
          <a:p>
            <a:endParaRPr lang="en-US" sz="2400" b="1" dirty="0">
              <a:solidFill>
                <a:schemeClr val="tx1"/>
              </a:solidFill>
            </a:endParaRPr>
          </a:p>
          <a:p>
            <a:endParaRPr lang="en-US" sz="2400" b="1" dirty="0">
              <a:solidFill>
                <a:schemeClr val="tx1"/>
              </a:solidFill>
              <a:latin typeface="Arial" charset="0"/>
              <a:cs typeface="Arial" charset="0"/>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97462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Volkswagen Settlement Summary </a:t>
            </a:r>
            <a:r>
              <a:rPr lang="en-US" sz="2400" b="1" i="0" dirty="0">
                <a:latin typeface="+mn-lt"/>
              </a:rPr>
              <a:t>Appendix D – Mitigation Trust for NC</a:t>
            </a:r>
          </a:p>
        </p:txBody>
      </p:sp>
      <p:sp>
        <p:nvSpPr>
          <p:cNvPr id="7" name="Content Placeholder 2"/>
          <p:cNvSpPr>
            <a:spLocks noGrp="1"/>
          </p:cNvSpPr>
          <p:nvPr>
            <p:ph idx="1"/>
          </p:nvPr>
        </p:nvSpPr>
        <p:spPr>
          <a:xfrm>
            <a:off x="628650" y="1292352"/>
            <a:ext cx="7681632" cy="4524248"/>
          </a:xfrm>
        </p:spPr>
        <p:txBody>
          <a:bodyPr>
            <a:normAutofit/>
          </a:bodyPr>
          <a:lstStyle/>
          <a:p>
            <a:r>
              <a:rPr lang="en-US" sz="2400" b="1" dirty="0">
                <a:solidFill>
                  <a:schemeClr val="tx1"/>
                </a:solidFill>
              </a:rPr>
              <a:t>The North Carolina allocation is set at </a:t>
            </a:r>
            <a:r>
              <a:rPr lang="en-US" sz="2400" b="1" dirty="0">
                <a:solidFill>
                  <a:srgbClr val="288DC2"/>
                </a:solidFill>
              </a:rPr>
              <a:t>$87,177,373.87 </a:t>
            </a:r>
            <a:r>
              <a:rPr lang="en-US" sz="2400" b="1" dirty="0">
                <a:solidFill>
                  <a:schemeClr val="tx1"/>
                </a:solidFill>
              </a:rPr>
              <a:t>– 3.23% of the $2.7 billion settlement. This is based on the number of registered subject vehicles in the state for the </a:t>
            </a:r>
            <a:br>
              <a:rPr lang="en-US" sz="2400" b="1" dirty="0">
                <a:solidFill>
                  <a:schemeClr val="tx1"/>
                </a:solidFill>
              </a:rPr>
            </a:br>
            <a:r>
              <a:rPr lang="en-US" sz="2400" b="1" dirty="0">
                <a:solidFill>
                  <a:schemeClr val="tx1"/>
                </a:solidFill>
              </a:rPr>
              <a:t>2.0 liter subject vehicles.</a:t>
            </a:r>
            <a:br>
              <a:rPr lang="en-US" sz="2400" b="1" dirty="0">
                <a:solidFill>
                  <a:schemeClr val="tx1"/>
                </a:solidFill>
              </a:rPr>
            </a:br>
            <a:endParaRPr lang="en-US" sz="2400" b="1" dirty="0">
              <a:solidFill>
                <a:schemeClr val="tx1"/>
              </a:solidFill>
            </a:endParaRPr>
          </a:p>
          <a:p>
            <a:r>
              <a:rPr lang="en-US" sz="2400" b="1" dirty="0">
                <a:solidFill>
                  <a:schemeClr val="tx1"/>
                </a:solidFill>
              </a:rPr>
              <a:t>Additionally, North Carolina is eligible for </a:t>
            </a:r>
            <a:r>
              <a:rPr lang="en-US" sz="2400" b="1" dirty="0">
                <a:solidFill>
                  <a:srgbClr val="288DC2"/>
                </a:solidFill>
              </a:rPr>
              <a:t>$4,868,284.13 </a:t>
            </a:r>
            <a:r>
              <a:rPr lang="en-US" sz="2400" b="1" dirty="0">
                <a:solidFill>
                  <a:schemeClr val="tx1"/>
                </a:solidFill>
              </a:rPr>
              <a:t>– 2.16% of the $225 million settlement for the 3.0 liter subject vehicles. </a:t>
            </a:r>
            <a:br>
              <a:rPr lang="en-US" sz="2400" b="1" dirty="0">
                <a:solidFill>
                  <a:schemeClr val="tx1"/>
                </a:solidFill>
              </a:rPr>
            </a:br>
            <a:endParaRPr lang="en-US" sz="2400" b="1" dirty="0">
              <a:solidFill>
                <a:schemeClr val="tx1"/>
              </a:solidFill>
            </a:endParaRPr>
          </a:p>
          <a:p>
            <a:r>
              <a:rPr lang="en-US" sz="2400" b="1" dirty="0">
                <a:solidFill>
                  <a:schemeClr val="tx1"/>
                </a:solidFill>
                <a:latin typeface="Arial" charset="0"/>
                <a:cs typeface="Arial" charset="0"/>
              </a:rPr>
              <a:t>At total amount of </a:t>
            </a:r>
            <a:r>
              <a:rPr lang="en-US" sz="2400" b="1" dirty="0">
                <a:solidFill>
                  <a:srgbClr val="288DC2"/>
                </a:solidFill>
              </a:rPr>
              <a:t>$92,045,658.00 – </a:t>
            </a:r>
            <a:r>
              <a:rPr lang="en-US" sz="2400" b="1" dirty="0">
                <a:solidFill>
                  <a:schemeClr val="tx1"/>
                </a:solidFill>
              </a:rPr>
              <a:t>3.15% is allocated for North Carolina.</a:t>
            </a: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6</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14751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r>
              <a:rPr lang="en-US" sz="3200" b="1" i="0" dirty="0">
                <a:latin typeface="+mn-lt"/>
              </a:rPr>
              <a:t>Appendix D – Mitigation Trust</a:t>
            </a:r>
          </a:p>
        </p:txBody>
      </p:sp>
      <p:sp>
        <p:nvSpPr>
          <p:cNvPr id="7" name="Content Placeholder 2"/>
          <p:cNvSpPr>
            <a:spLocks noGrp="1"/>
          </p:cNvSpPr>
          <p:nvPr>
            <p:ph idx="1"/>
          </p:nvPr>
        </p:nvSpPr>
        <p:spPr>
          <a:xfrm>
            <a:off x="628650" y="1292352"/>
            <a:ext cx="7681632" cy="4524248"/>
          </a:xfrm>
        </p:spPr>
        <p:txBody>
          <a:bodyPr>
            <a:normAutofit/>
          </a:bodyPr>
          <a:lstStyle/>
          <a:p>
            <a:endParaRPr lang="en-US" sz="2400" b="1" dirty="0">
              <a:solidFill>
                <a:schemeClr val="tx1"/>
              </a:solidFill>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pic>
        <p:nvPicPr>
          <p:cNvPr id="2" name="Picture 1">
            <a:extLst>
              <a:ext uri="{FF2B5EF4-FFF2-40B4-BE49-F238E27FC236}">
                <a16:creationId xmlns:a16="http://schemas.microsoft.com/office/drawing/2014/main" id="{DE3AF850-3261-40A5-906B-4CC80F146E27}"/>
              </a:ext>
            </a:extLst>
          </p:cNvPr>
          <p:cNvPicPr>
            <a:picLocks noChangeAspect="1"/>
          </p:cNvPicPr>
          <p:nvPr/>
        </p:nvPicPr>
        <p:blipFill rotWithShape="1">
          <a:blip r:embed="rId2"/>
          <a:srcRect l="61236" t="51556" r="4000" b="13250"/>
          <a:stretch/>
        </p:blipFill>
        <p:spPr>
          <a:xfrm>
            <a:off x="1365504" y="940460"/>
            <a:ext cx="6278880" cy="5085161"/>
          </a:xfrm>
          <a:prstGeom prst="rect">
            <a:avLst/>
          </a:prstGeom>
        </p:spPr>
      </p:pic>
      <p:sp>
        <p:nvSpPr>
          <p:cNvPr id="3" name="Rectangle 2">
            <a:extLst>
              <a:ext uri="{FF2B5EF4-FFF2-40B4-BE49-F238E27FC236}">
                <a16:creationId xmlns:a16="http://schemas.microsoft.com/office/drawing/2014/main" id="{5A43FE90-D2CC-49C1-A762-EADC5F56574D}"/>
              </a:ext>
            </a:extLst>
          </p:cNvPr>
          <p:cNvSpPr/>
          <p:nvPr/>
        </p:nvSpPr>
        <p:spPr>
          <a:xfrm>
            <a:off x="1511808" y="3669792"/>
            <a:ext cx="5449824" cy="3169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597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390144" y="98427"/>
            <a:ext cx="8412480" cy="1061245"/>
          </a:xfrm>
        </p:spPr>
        <p:txBody>
          <a:bodyPr>
            <a:normAutofit/>
          </a:bodyPr>
          <a:lstStyle/>
          <a:p>
            <a:r>
              <a:rPr lang="en-US" sz="3200" b="1" i="0" dirty="0">
                <a:latin typeface="+mn-lt"/>
              </a:rPr>
              <a:t>Appendix D – Settlement Parameters</a:t>
            </a:r>
          </a:p>
        </p:txBody>
      </p:sp>
      <p:sp>
        <p:nvSpPr>
          <p:cNvPr id="7" name="Content Placeholder 2"/>
          <p:cNvSpPr>
            <a:spLocks noGrp="1"/>
          </p:cNvSpPr>
          <p:nvPr>
            <p:ph idx="1"/>
          </p:nvPr>
        </p:nvSpPr>
        <p:spPr>
          <a:xfrm>
            <a:off x="628650" y="1292352"/>
            <a:ext cx="7681632" cy="4524248"/>
          </a:xfrm>
        </p:spPr>
        <p:txBody>
          <a:bodyPr>
            <a:normAutofit/>
          </a:bodyPr>
          <a:lstStyle/>
          <a:p>
            <a:r>
              <a:rPr lang="en-US" sz="2400" b="1" dirty="0">
                <a:solidFill>
                  <a:schemeClr val="tx1"/>
                </a:solidFill>
              </a:rPr>
              <a:t>Up to one-third of funds – initial request</a:t>
            </a:r>
          </a:p>
          <a:p>
            <a:pPr marL="0" indent="0">
              <a:buNone/>
            </a:pPr>
            <a:endParaRPr lang="en-US" sz="2400" b="1" dirty="0">
              <a:solidFill>
                <a:schemeClr val="tx1"/>
              </a:solidFill>
            </a:endParaRPr>
          </a:p>
          <a:p>
            <a:r>
              <a:rPr lang="en-US" sz="2400" b="1" dirty="0">
                <a:solidFill>
                  <a:schemeClr val="tx1"/>
                </a:solidFill>
              </a:rPr>
              <a:t>Up to another third – one year after Trust Effective Date (TED) October 2, 2017 </a:t>
            </a:r>
          </a:p>
          <a:p>
            <a:pPr marL="0" indent="0">
              <a:buNone/>
            </a:pPr>
            <a:endParaRPr lang="en-US" sz="2400" b="1" dirty="0">
              <a:solidFill>
                <a:schemeClr val="tx1"/>
              </a:solidFill>
            </a:endParaRPr>
          </a:p>
          <a:p>
            <a:r>
              <a:rPr lang="en-US" sz="2400" b="1" dirty="0">
                <a:solidFill>
                  <a:schemeClr val="tx1"/>
                </a:solidFill>
              </a:rPr>
              <a:t>Remainder – two years after TED</a:t>
            </a:r>
          </a:p>
          <a:p>
            <a:endParaRPr lang="en-US" sz="2400" b="1" dirty="0">
              <a:solidFill>
                <a:schemeClr val="tx1"/>
              </a:solidFill>
            </a:endParaRPr>
          </a:p>
          <a:p>
            <a:r>
              <a:rPr lang="en-US" sz="2400" b="1" dirty="0">
                <a:solidFill>
                  <a:schemeClr val="tx1"/>
                </a:solidFill>
              </a:rPr>
              <a:t>All funds must be expended by 10 years after TED</a:t>
            </a:r>
          </a:p>
          <a:p>
            <a:endParaRPr lang="en-US" sz="2400" b="1" dirty="0">
              <a:solidFill>
                <a:schemeClr val="tx1"/>
              </a:solidFill>
            </a:endParaRPr>
          </a:p>
          <a:p>
            <a:r>
              <a:rPr lang="en-US" sz="2400" b="1" dirty="0">
                <a:solidFill>
                  <a:schemeClr val="tx1"/>
                </a:solidFill>
              </a:rPr>
              <a:t>All eligible vehicles replaced must be scrapped</a:t>
            </a:r>
          </a:p>
          <a:p>
            <a:endParaRPr lang="en-US" sz="2400" b="1" dirty="0">
              <a:solidFill>
                <a:schemeClr val="tx1"/>
              </a:solidFill>
            </a:endParaRPr>
          </a:p>
          <a:p>
            <a:pPr marL="0" indent="0">
              <a:buNone/>
            </a:pPr>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latin typeface="Arial" charset="0"/>
              <a:cs typeface="Arial" charset="0"/>
            </a:endParaRPr>
          </a:p>
          <a:p>
            <a:pPr marL="0" indent="0">
              <a:buNone/>
            </a:pPr>
            <a:endParaRPr lang="en-US" sz="2000" b="1" dirty="0">
              <a:solidFill>
                <a:schemeClr val="tx1"/>
              </a:solidFill>
              <a:latin typeface="Arial" charset="0"/>
              <a:cs typeface="Arial" charset="0"/>
            </a:endParaRPr>
          </a:p>
          <a:p>
            <a:pPr marL="342900" lvl="1" indent="0">
              <a:lnSpc>
                <a:spcPct val="120000"/>
              </a:lnSpc>
              <a:buNone/>
            </a:pPr>
            <a:endParaRPr lang="en-US" sz="2000" dirty="0">
              <a:latin typeface="Arial" charset="0"/>
              <a:cs typeface="Arial" charset="0"/>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5623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390144" y="98427"/>
            <a:ext cx="8412480" cy="1061245"/>
          </a:xfrm>
        </p:spPr>
        <p:txBody>
          <a:bodyPr>
            <a:normAutofit/>
          </a:bodyPr>
          <a:lstStyle/>
          <a:p>
            <a:r>
              <a:rPr lang="en-US" sz="3200" b="1" i="0" dirty="0">
                <a:latin typeface="+mn-lt"/>
              </a:rPr>
              <a:t>Appendix D – Settlement Parameters</a:t>
            </a:r>
          </a:p>
        </p:txBody>
      </p:sp>
      <p:sp>
        <p:nvSpPr>
          <p:cNvPr id="7" name="Content Placeholder 2"/>
          <p:cNvSpPr>
            <a:spLocks noGrp="1"/>
          </p:cNvSpPr>
          <p:nvPr>
            <p:ph idx="1"/>
          </p:nvPr>
        </p:nvSpPr>
        <p:spPr>
          <a:xfrm>
            <a:off x="628650" y="1292352"/>
            <a:ext cx="7681632" cy="4524248"/>
          </a:xfrm>
        </p:spPr>
        <p:txBody>
          <a:bodyPr>
            <a:normAutofit/>
          </a:bodyPr>
          <a:lstStyle/>
          <a:p>
            <a:pPr marL="0" indent="0">
              <a:buNone/>
            </a:pPr>
            <a:r>
              <a:rPr lang="en-US" sz="2400" b="1" dirty="0">
                <a:solidFill>
                  <a:schemeClr val="tx1"/>
                </a:solidFill>
              </a:rPr>
              <a:t>Beneficiaries may spend funds from the environmental mitigation trust on projects that fall within ten eligible mitigation action categories.</a:t>
            </a:r>
          </a:p>
          <a:p>
            <a:pPr marL="0" indent="0">
              <a:buNone/>
            </a:pPr>
            <a:endParaRPr lang="en-US" sz="2400" b="1" dirty="0">
              <a:solidFill>
                <a:schemeClr val="tx1"/>
              </a:solidFill>
            </a:endParaRPr>
          </a:p>
          <a:p>
            <a:pPr marL="0" indent="0">
              <a:buNone/>
            </a:pPr>
            <a:r>
              <a:rPr lang="en-US" sz="2400" b="1" dirty="0">
                <a:solidFill>
                  <a:schemeClr val="tx1"/>
                </a:solidFill>
              </a:rPr>
              <a:t>According to the final consent decree, “the goal of each Eligible Mitigation Action shall be to achieve reductions of NOX emissions in the United States.”</a:t>
            </a:r>
            <a:endParaRPr lang="en-US" sz="2400" b="1" dirty="0">
              <a:solidFill>
                <a:schemeClr val="tx1"/>
              </a:solidFill>
              <a:latin typeface="Arial" charset="0"/>
              <a:cs typeface="Arial" charset="0"/>
            </a:endParaRPr>
          </a:p>
          <a:p>
            <a:pPr marL="0" indent="0">
              <a:buNone/>
            </a:pPr>
            <a:endParaRPr lang="en-US" sz="2400" b="1" dirty="0">
              <a:solidFill>
                <a:schemeClr val="tx1"/>
              </a:solidFill>
              <a:latin typeface="Arial" charset="0"/>
              <a:cs typeface="Arial" charset="0"/>
            </a:endParaRPr>
          </a:p>
          <a:p>
            <a:pPr marL="0" indent="0">
              <a:buNone/>
            </a:pPr>
            <a:r>
              <a:rPr lang="en-US" sz="2400" b="1" dirty="0">
                <a:solidFill>
                  <a:schemeClr val="tx1"/>
                </a:solidFill>
                <a:latin typeface="Arial" charset="0"/>
                <a:cs typeface="Arial" charset="0"/>
              </a:rPr>
              <a:t>Trustee must approve the mitigation plan and the project expenditures.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dirty="0"/>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2975854282"/>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5619</TotalTime>
  <Words>1073</Words>
  <Application>Microsoft Office PowerPoint</Application>
  <PresentationFormat>On-screen Show (4:3)</PresentationFormat>
  <Paragraphs>142</Paragraphs>
  <Slides>19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2_Office Theme</vt:lpstr>
      <vt:lpstr>Department of Environmental Quality</vt:lpstr>
      <vt:lpstr>What did VW do?</vt:lpstr>
      <vt:lpstr>Volkswagen Settlement Summary</vt:lpstr>
      <vt:lpstr>Volkswagen Settlement Summary National Breakdown</vt:lpstr>
      <vt:lpstr>Volkswagen Settlement Summary Appendix D – Mitigation Trust</vt:lpstr>
      <vt:lpstr>Volkswagen Settlement Summary Appendix D – Mitigation Trust for NC</vt:lpstr>
      <vt:lpstr>Appendix D – Mitigation Trust</vt:lpstr>
      <vt:lpstr>Appendix D – Settlement Parameters</vt:lpstr>
      <vt:lpstr>Appendix D – Settlement Parameters</vt:lpstr>
      <vt:lpstr>Eligible Mitigation Projects No. 1 - Class 8 local freight trucks and port drayage trucks</vt:lpstr>
      <vt:lpstr>Eligible Mitigation Projects No. 2 - Class 4-8 school bus, shuttle bus or transit bus</vt:lpstr>
      <vt:lpstr>Eligible Mitigation Projects No. 3 - Freight switchers</vt:lpstr>
      <vt:lpstr>Eligible Mitigation Projects No. 4 - Ferries and tugs</vt:lpstr>
      <vt:lpstr>Eligible Mitigation Projects No. 5 - Ocean going vessels shorepower</vt:lpstr>
      <vt:lpstr>Eligible Mitigation Projects No. 6 - Class 4-7 local freight trucks (medium trucks)</vt:lpstr>
      <vt:lpstr>Eligible Mitigation Projects No. 7 - Airport ground support equipment</vt:lpstr>
      <vt:lpstr>Eligible Mitigation Projects No. 8 - Forklifts and port cargo handling equipment</vt:lpstr>
      <vt:lpstr>Eligible Mitigation Projects No. 9 - Light duty zero emission vehicle supply equipment</vt:lpstr>
      <vt:lpstr>Eligible Mitigation Projects No. 10 - Diesel Emission Reduction Act (DERA) option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Phillips, Brian</cp:lastModifiedBy>
  <cp:revision>423</cp:revision>
  <cp:lastPrinted>2017-11-06T17:50:31Z</cp:lastPrinted>
  <dcterms:created xsi:type="dcterms:W3CDTF">2015-07-07T20:02:11Z</dcterms:created>
  <dcterms:modified xsi:type="dcterms:W3CDTF">2018-05-09T19:33:10Z</dcterms:modified>
</cp:coreProperties>
</file>