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88" r:id="rId3"/>
    <p:sldId id="289" r:id="rId4"/>
    <p:sldId id="285" r:id="rId5"/>
    <p:sldId id="282" r:id="rId6"/>
    <p:sldId id="287" r:id="rId7"/>
    <p:sldId id="280" r:id="rId8"/>
    <p:sldId id="294" r:id="rId9"/>
    <p:sldId id="291" r:id="rId10"/>
    <p:sldId id="293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834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D6F98-055A-4837-90F2-8E5F6821A1BB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C7D24-0DC9-4E9C-89C0-35D79A09D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17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19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29029" indent="-280396" defTabSz="92219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21582" indent="-224317" defTabSz="92219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70215" indent="-224317" defTabSz="92219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18849" indent="-224317" defTabSz="92219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467482" indent="-224317" defTabSz="922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16114" indent="-224317" defTabSz="922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364747" indent="-224317" defTabSz="922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13380" indent="-224317" defTabSz="922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E454756-21C0-4D11-9BEE-508C63D6BA44}" type="slidenum">
              <a:rPr lang="en-US" altLang="en-US" smtClean="0">
                <a:solidFill>
                  <a:prstClr val="black"/>
                </a:solidFill>
                <a:latin typeface="Arial" charset="0"/>
              </a:rPr>
              <a:pPr/>
              <a:t>10</a:t>
            </a:fld>
            <a:endParaRPr lang="en-US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59046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45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5840" y="3235765"/>
            <a:ext cx="4398886" cy="713497"/>
          </a:xfrm>
        </p:spPr>
        <p:txBody>
          <a:bodyPr anchor="ctr">
            <a:normAutofit/>
          </a:bodyPr>
          <a:lstStyle>
            <a:lvl1pPr algn="r">
              <a:defRPr sz="2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57869" y="2928375"/>
            <a:ext cx="3366857" cy="614779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Master subtitle style (date)</a:t>
            </a:r>
          </a:p>
        </p:txBody>
      </p:sp>
    </p:spTree>
    <p:extLst>
      <p:ext uri="{BB962C8B-B14F-4D97-AF65-F5344CB8AC3E}">
        <p14:creationId xmlns:p14="http://schemas.microsoft.com/office/powerpoint/2010/main" val="1800731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2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200255" y="51842"/>
            <a:ext cx="5301129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200255" y="381752"/>
            <a:ext cx="5301129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499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Long Tex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228728"/>
            <a:ext cx="7886700" cy="501967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slide – long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47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Small Ch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628650" y="1228727"/>
            <a:ext cx="7886700" cy="4174280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Chart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793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Large Ch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628650" y="1228727"/>
            <a:ext cx="7886700" cy="5172073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Chart</a:t>
            </a:r>
          </a:p>
        </p:txBody>
      </p:sp>
    </p:spTree>
    <p:extLst>
      <p:ext uri="{BB962C8B-B14F-4D97-AF65-F5344CB8AC3E}">
        <p14:creationId xmlns:p14="http://schemas.microsoft.com/office/powerpoint/2010/main" val="3799354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Small Smart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5" hasCustomPrompt="1"/>
          </p:nvPr>
        </p:nvSpPr>
        <p:spPr>
          <a:xfrm>
            <a:off x="628650" y="1225551"/>
            <a:ext cx="7886700" cy="4189413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Small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636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Large Smart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5" hasCustomPrompt="1"/>
          </p:nvPr>
        </p:nvSpPr>
        <p:spPr>
          <a:xfrm>
            <a:off x="628650" y="1228726"/>
            <a:ext cx="7886700" cy="5172075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Large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42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Small Image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6"/>
            <a:ext cx="7886700" cy="428369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7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61281" y="1266932"/>
            <a:ext cx="4687409" cy="437038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73184" y="1737588"/>
            <a:ext cx="3925594" cy="31636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</p:spTree>
    <p:extLst>
      <p:ext uri="{BB962C8B-B14F-4D97-AF65-F5344CB8AC3E}">
        <p14:creationId xmlns:p14="http://schemas.microsoft.com/office/powerpoint/2010/main" val="3316120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064781" y="1737588"/>
            <a:ext cx="3925594" cy="31636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939" y="1266340"/>
            <a:ext cx="4687409" cy="437038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8682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Medium Image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7"/>
            <a:ext cx="7886700" cy="51911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</p:spTree>
    <p:extLst>
      <p:ext uri="{BB962C8B-B14F-4D97-AF65-F5344CB8AC3E}">
        <p14:creationId xmlns:p14="http://schemas.microsoft.com/office/powerpoint/2010/main" val="1752681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228728"/>
            <a:ext cx="7886700" cy="501967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169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61281" y="1266932"/>
            <a:ext cx="4687409" cy="4994846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73184" y="1266932"/>
            <a:ext cx="3925594" cy="49948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</p:spTree>
    <p:extLst>
      <p:ext uri="{BB962C8B-B14F-4D97-AF65-F5344CB8AC3E}">
        <p14:creationId xmlns:p14="http://schemas.microsoft.com/office/powerpoint/2010/main" val="294497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1771" y="1321534"/>
            <a:ext cx="4687409" cy="4994846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029270" y="1321534"/>
            <a:ext cx="3925594" cy="49948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</p:spTree>
    <p:extLst>
      <p:ext uri="{BB962C8B-B14F-4D97-AF65-F5344CB8AC3E}">
        <p14:creationId xmlns:p14="http://schemas.microsoft.com/office/powerpoint/2010/main" val="41677373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Large Image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78581" y="6650830"/>
            <a:ext cx="2057400" cy="13811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27F3A-B3E9-41ED-AF8F-A365F10BB65F}" type="slidenum">
              <a:rPr lang="en-US" sz="900" smtClean="0"/>
              <a:pPr/>
              <a:t>‹#›</a:t>
            </a:fld>
            <a:endParaRPr lang="en-US" sz="90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6"/>
            <a:ext cx="7886700" cy="55602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Image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0530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9144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2875" y="609998"/>
            <a:ext cx="8858250" cy="894952"/>
          </a:xfrm>
        </p:spPr>
        <p:txBody>
          <a:bodyPr anchor="ctr">
            <a:normAutofit/>
          </a:bodyPr>
          <a:lstStyle>
            <a:lvl1pPr algn="l">
              <a:defRPr sz="240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No Image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728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9144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2875" y="609998"/>
            <a:ext cx="8858250" cy="894952"/>
          </a:xfrm>
        </p:spPr>
        <p:txBody>
          <a:bodyPr anchor="ctr">
            <a:normAutofit/>
          </a:bodyPr>
          <a:lstStyle>
            <a:lvl1pPr algn="l"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Image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574007"/>
            <a:ext cx="9144000" cy="3829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911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ottery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56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87" y="70130"/>
            <a:ext cx="5529263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928687" y="400040"/>
            <a:ext cx="5529263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604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harma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026343" y="70130"/>
            <a:ext cx="5383336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026343" y="400040"/>
            <a:ext cx="5383336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3835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tns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33377" y="70130"/>
            <a:ext cx="4326895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733377" y="400040"/>
            <a:ext cx="4326895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812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Seaport Industrial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37563" y="70130"/>
            <a:ext cx="4628736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937563" y="400040"/>
            <a:ext cx="4628736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1548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Coast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026343" y="70130"/>
            <a:ext cx="5383336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026343" y="400040"/>
            <a:ext cx="5383336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1354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Aviation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15623" y="70130"/>
            <a:ext cx="5605277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715623" y="400040"/>
            <a:ext cx="5605277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7700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52783" y="70130"/>
            <a:ext cx="4889649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852783" y="400040"/>
            <a:ext cx="4889649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8502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0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9" r:id="rId9"/>
    <p:sldLayoutId id="2147483680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81" r:id="rId17"/>
    <p:sldLayoutId id="2147483682" r:id="rId18"/>
    <p:sldLayoutId id="2147483675" r:id="rId19"/>
    <p:sldLayoutId id="2147483683" r:id="rId20"/>
    <p:sldLayoutId id="2147483684" r:id="rId21"/>
    <p:sldLayoutId id="2147483676" r:id="rId22"/>
    <p:sldLayoutId id="2147483677" r:id="rId23"/>
    <p:sldLayoutId id="2147483678" r:id="rId2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Kim.Nimmer@ncdenr.go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6731" y="3733853"/>
            <a:ext cx="5017926" cy="713497"/>
          </a:xfrm>
        </p:spPr>
        <p:txBody>
          <a:bodyPr>
            <a:normAutofit fontScale="90000"/>
          </a:bodyPr>
          <a:lstStyle/>
          <a:p>
            <a:r>
              <a:rPr lang="en-US" dirty="0"/>
              <a:t>Department of Environmental Quality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2868" y="2348512"/>
            <a:ext cx="5851789" cy="614779"/>
          </a:xfrm>
        </p:spPr>
        <p:txBody>
          <a:bodyPr/>
          <a:lstStyle/>
          <a:p>
            <a:r>
              <a:rPr lang="en-US" dirty="0"/>
              <a:t>Water Allocation Committee	 January 11, 2017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1113" y="660524"/>
            <a:ext cx="5478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Interbasin Transfer Program Update</a:t>
            </a:r>
          </a:p>
        </p:txBody>
      </p:sp>
    </p:spTree>
    <p:extLst>
      <p:ext uri="{BB962C8B-B14F-4D97-AF65-F5344CB8AC3E}">
        <p14:creationId xmlns:p14="http://schemas.microsoft.com/office/powerpoint/2010/main" val="2851362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4" name="Group 4"/>
          <p:cNvGrpSpPr>
            <a:grpSpLocks noChangeAspect="1"/>
          </p:cNvGrpSpPr>
          <p:nvPr/>
        </p:nvGrpSpPr>
        <p:grpSpPr bwMode="auto">
          <a:xfrm>
            <a:off x="356006" y="1440487"/>
            <a:ext cx="8534400" cy="5047217"/>
            <a:chOff x="375" y="1743"/>
            <a:chExt cx="13680" cy="9171"/>
          </a:xfrm>
        </p:grpSpPr>
        <p:sp>
          <p:nvSpPr>
            <p:cNvPr id="15367" name="AutoShape 5"/>
            <p:cNvSpPr>
              <a:spLocks noChangeAspect="1" noChangeArrowheads="1"/>
            </p:cNvSpPr>
            <p:nvPr/>
          </p:nvSpPr>
          <p:spPr bwMode="auto">
            <a:xfrm>
              <a:off x="375" y="1743"/>
              <a:ext cx="13680" cy="917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5368" name="Text Box 6"/>
            <p:cNvSpPr txBox="1">
              <a:spLocks noChangeArrowheads="1"/>
            </p:cNvSpPr>
            <p:nvPr/>
          </p:nvSpPr>
          <p:spPr bwMode="auto">
            <a:xfrm>
              <a:off x="616" y="2704"/>
              <a:ext cx="13315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marL="288925" indent="-288925"/>
              <a:r>
                <a:rPr lang="en-US" altLang="en-US" sz="2000" dirty="0">
                  <a:solidFill>
                    <a:srgbClr val="000000"/>
                  </a:solidFill>
                  <a:latin typeface="Arial Narrow" pitchFamily="34" charset="0"/>
                </a:rPr>
                <a:t>II. </a:t>
              </a:r>
              <a:r>
                <a:rPr lang="en-US" altLang="en-US" sz="2000" u="sng" dirty="0">
                  <a:solidFill>
                    <a:srgbClr val="000000"/>
                  </a:solidFill>
                  <a:latin typeface="Arial Narrow" pitchFamily="34" charset="0"/>
                </a:rPr>
                <a:t>Applicant submits draft environmental document (EA) pursuant to State Environmental Policy Act (SEPA)</a:t>
              </a:r>
              <a:endParaRPr lang="en-US" altLang="en-US" sz="2000" u="sng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371" name="Text Box 9"/>
            <p:cNvSpPr txBox="1">
              <a:spLocks noChangeArrowheads="1"/>
            </p:cNvSpPr>
            <p:nvPr/>
          </p:nvSpPr>
          <p:spPr bwMode="auto">
            <a:xfrm>
              <a:off x="616" y="1897"/>
              <a:ext cx="11917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en-US" sz="2000" dirty="0">
                  <a:solidFill>
                    <a:srgbClr val="000000"/>
                  </a:solidFill>
                  <a:latin typeface="Arial Narrow" pitchFamily="34" charset="0"/>
                </a:rPr>
                <a:t>I. </a:t>
              </a:r>
              <a:r>
                <a:rPr lang="en-US" altLang="en-US" sz="2000" u="sng" dirty="0">
                  <a:solidFill>
                    <a:srgbClr val="000000"/>
                  </a:solidFill>
                  <a:latin typeface="Arial Narrow" pitchFamily="34" charset="0"/>
                </a:rPr>
                <a:t>Applicant submits Notice of Intent to file a petition</a:t>
              </a:r>
              <a:endParaRPr lang="en-US" altLang="en-US" u="sng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376" name="Text Box 14"/>
            <p:cNvSpPr txBox="1">
              <a:spLocks noChangeArrowheads="1"/>
            </p:cNvSpPr>
            <p:nvPr/>
          </p:nvSpPr>
          <p:spPr bwMode="auto">
            <a:xfrm>
              <a:off x="6215" y="4284"/>
              <a:ext cx="2909" cy="1546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tIns="91440" bIns="91440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400" dirty="0">
                  <a:solidFill>
                    <a:srgbClr val="000000"/>
                  </a:solidFill>
                  <a:latin typeface="Arial Narrow" pitchFamily="34" charset="0"/>
                </a:rPr>
                <a:t>NCDEQ issues finding of no significant impact (FONSI)</a:t>
              </a:r>
            </a:p>
          </p:txBody>
        </p:sp>
        <p:sp>
          <p:nvSpPr>
            <p:cNvPr id="15377" name="Text Box 15"/>
            <p:cNvSpPr txBox="1">
              <a:spLocks noChangeArrowheads="1"/>
            </p:cNvSpPr>
            <p:nvPr/>
          </p:nvSpPr>
          <p:spPr bwMode="auto">
            <a:xfrm>
              <a:off x="613" y="6434"/>
              <a:ext cx="7189" cy="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en-US" sz="2000" dirty="0">
                  <a:solidFill>
                    <a:srgbClr val="000000"/>
                  </a:solidFill>
                  <a:latin typeface="Arial Narrow" pitchFamily="34" charset="0"/>
                </a:rPr>
                <a:t>III. </a:t>
              </a:r>
              <a:r>
                <a:rPr lang="en-US" altLang="en-US" sz="2000" u="sng" dirty="0">
                  <a:solidFill>
                    <a:srgbClr val="000000"/>
                  </a:solidFill>
                  <a:latin typeface="Arial Narrow" pitchFamily="34" charset="0"/>
                </a:rPr>
                <a:t>Applicant submits petition</a:t>
              </a:r>
              <a:endParaRPr lang="en-US" altLang="en-US" sz="2000" u="sng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379" name="Text Box 17"/>
            <p:cNvSpPr txBox="1">
              <a:spLocks noChangeArrowheads="1"/>
            </p:cNvSpPr>
            <p:nvPr/>
          </p:nvSpPr>
          <p:spPr bwMode="auto">
            <a:xfrm>
              <a:off x="1537" y="7333"/>
              <a:ext cx="1835" cy="268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tIns="91440" bIns="9144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400" dirty="0">
                  <a:solidFill>
                    <a:srgbClr val="000000"/>
                  </a:solidFill>
                  <a:latin typeface="Arial Narrow" pitchFamily="34" charset="0"/>
                </a:rPr>
                <a:t>Public notice of petition and 30-day notice of hearing</a:t>
              </a:r>
              <a:endParaRPr lang="en-US" altLang="en-US" sz="1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380" name="Text Box 18"/>
            <p:cNvSpPr txBox="1">
              <a:spLocks noChangeArrowheads="1"/>
            </p:cNvSpPr>
            <p:nvPr/>
          </p:nvSpPr>
          <p:spPr bwMode="auto">
            <a:xfrm>
              <a:off x="4862" y="7921"/>
              <a:ext cx="2341" cy="1054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54117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400" dirty="0">
                  <a:solidFill>
                    <a:srgbClr val="000000"/>
                  </a:solidFill>
                  <a:latin typeface="Arial Narrow" pitchFamily="34" charset="0"/>
                </a:rPr>
                <a:t>Public hearing on the petition</a:t>
              </a:r>
            </a:p>
          </p:txBody>
        </p:sp>
        <p:sp>
          <p:nvSpPr>
            <p:cNvPr id="15381" name="Text Box 19"/>
            <p:cNvSpPr txBox="1">
              <a:spLocks noChangeArrowheads="1"/>
            </p:cNvSpPr>
            <p:nvPr/>
          </p:nvSpPr>
          <p:spPr bwMode="auto">
            <a:xfrm>
              <a:off x="8623" y="7161"/>
              <a:ext cx="1895" cy="229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tIns="91440" bIns="9144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400" dirty="0">
                  <a:solidFill>
                    <a:srgbClr val="000000"/>
                  </a:solidFill>
                  <a:latin typeface="Arial Narrow" pitchFamily="34" charset="0"/>
                </a:rPr>
                <a:t>Comments accepted for 30 days after hearing</a:t>
              </a:r>
              <a:endParaRPr lang="en-US" altLang="en-US" sz="1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382" name="Text Box 20"/>
            <p:cNvSpPr txBox="1">
              <a:spLocks noChangeArrowheads="1"/>
            </p:cNvSpPr>
            <p:nvPr/>
          </p:nvSpPr>
          <p:spPr bwMode="auto">
            <a:xfrm>
              <a:off x="11482" y="6821"/>
              <a:ext cx="1849" cy="229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tIns="91440" bIns="9144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400" dirty="0">
                  <a:solidFill>
                    <a:srgbClr val="000000"/>
                  </a:solidFill>
                  <a:latin typeface="Arial Narrow" pitchFamily="34" charset="0"/>
                </a:rPr>
                <a:t>NCDEQ prepares written response to comments</a:t>
              </a:r>
              <a:endParaRPr lang="en-US" altLang="en-US" sz="1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383" name="Text Box 21"/>
            <p:cNvSpPr txBox="1">
              <a:spLocks noChangeArrowheads="1"/>
            </p:cNvSpPr>
            <p:nvPr/>
          </p:nvSpPr>
          <p:spPr bwMode="auto">
            <a:xfrm>
              <a:off x="7351" y="9739"/>
              <a:ext cx="5980" cy="881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2000" dirty="0">
                  <a:solidFill>
                    <a:srgbClr val="000000"/>
                  </a:solidFill>
                  <a:latin typeface="Arial Narrow" pitchFamily="34" charset="0"/>
                </a:rPr>
                <a:t>EMC issues final determination</a:t>
              </a:r>
            </a:p>
          </p:txBody>
        </p:sp>
      </p:grpSp>
      <p:sp>
        <p:nvSpPr>
          <p:cNvPr id="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3808" y="297487"/>
            <a:ext cx="8229600" cy="1143000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US" sz="4000" dirty="0"/>
              <a:t>IBT Process § 143-215.22L(w)</a:t>
            </a:r>
            <a:br>
              <a:rPr lang="en-US" sz="4000" dirty="0"/>
            </a:br>
            <a:r>
              <a:rPr lang="en-US" sz="2000" dirty="0"/>
              <a:t>Requirements for Coastal Counties</a:t>
            </a:r>
            <a:br>
              <a:rPr lang="en-US" sz="2000" dirty="0"/>
            </a:br>
            <a:endParaRPr lang="en-US" sz="2000" dirty="0"/>
          </a:p>
        </p:txBody>
      </p:sp>
      <p:cxnSp>
        <p:nvCxnSpPr>
          <p:cNvPr id="145" name="Straight Connector 144"/>
          <p:cNvCxnSpPr/>
          <p:nvPr/>
        </p:nvCxnSpPr>
        <p:spPr>
          <a:xfrm>
            <a:off x="453808" y="1440487"/>
            <a:ext cx="815493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14"/>
          <p:cNvSpPr txBox="1">
            <a:spLocks noChangeArrowheads="1"/>
          </p:cNvSpPr>
          <p:nvPr/>
        </p:nvSpPr>
        <p:spPr bwMode="auto">
          <a:xfrm>
            <a:off x="1080931" y="2817368"/>
            <a:ext cx="1957668" cy="84872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/>
        </p:spPr>
        <p:txBody>
          <a:bodyPr tIns="91440" bIns="91440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altLang="en-US" sz="1400" dirty="0">
                <a:solidFill>
                  <a:srgbClr val="000000"/>
                </a:solidFill>
                <a:latin typeface="Arial Narrow" pitchFamily="34" charset="0"/>
              </a:rPr>
              <a:t>Applicant submits EA to NCDEQ for review and comment</a:t>
            </a:r>
            <a:endParaRPr lang="en-US" altLang="en-US" sz="14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038599" y="3241732"/>
            <a:ext cx="960561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2183017" y="5180605"/>
            <a:ext cx="916946" cy="1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568608" y="5151783"/>
            <a:ext cx="891318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624409" y="5164702"/>
            <a:ext cx="6096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810767" y="5535131"/>
            <a:ext cx="0" cy="30480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6573391" y="2712814"/>
            <a:ext cx="1865340" cy="11628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  <a:extLst/>
        </p:spPr>
        <p:txBody>
          <a:bodyPr tIns="91440" bIns="91440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altLang="en-US" sz="1400" dirty="0">
                <a:solidFill>
                  <a:srgbClr val="000000"/>
                </a:solidFill>
                <a:latin typeface="Arial Narrow" pitchFamily="34" charset="0"/>
              </a:rPr>
              <a:t>EA and FONSI published for 30-day review/comment period through State Clearinghouse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814154" y="3225929"/>
            <a:ext cx="759237" cy="14751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205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0" y="2586597"/>
            <a:ext cx="4572000" cy="13665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Kim Nimmer</a:t>
            </a:r>
          </a:p>
          <a:p>
            <a:pPr lvl="0" algn="ctr">
              <a:spcBef>
                <a:spcPct val="20000"/>
              </a:spcBef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NCDEQ - Division of Water Resources</a:t>
            </a:r>
          </a:p>
          <a:p>
            <a:pPr lvl="0" algn="ctr">
              <a:spcBef>
                <a:spcPct val="20000"/>
              </a:spcBef>
            </a:pPr>
            <a:r>
              <a:rPr lang="en-US" b="1" dirty="0">
                <a:solidFill>
                  <a:prstClr val="black">
                    <a:tint val="75000"/>
                  </a:prstClr>
                </a:solidFill>
                <a:latin typeface="Calibri"/>
                <a:hlinkClick r:id="rId3"/>
              </a:rPr>
              <a:t>kim.nimmer@ncdenr.gov</a:t>
            </a:r>
            <a:endParaRPr lang="en-US" b="1" dirty="0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pPr lvl="0" algn="ctr">
              <a:spcBef>
                <a:spcPct val="20000"/>
              </a:spcBef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919-707-9019</a:t>
            </a:r>
          </a:p>
        </p:txBody>
      </p:sp>
    </p:spTree>
    <p:extLst>
      <p:ext uri="{BB962C8B-B14F-4D97-AF65-F5344CB8AC3E}">
        <p14:creationId xmlns:p14="http://schemas.microsoft.com/office/powerpoint/2010/main" val="1654784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IBT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Two Requests Currently in the Process</a:t>
            </a:r>
          </a:p>
          <a:p>
            <a:pPr lvl="1"/>
            <a:endParaRPr lang="en-US" dirty="0">
              <a:solidFill>
                <a:prstClr val="black"/>
              </a:solidFill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Union County</a:t>
            </a:r>
          </a:p>
          <a:p>
            <a:pPr lvl="2"/>
            <a:r>
              <a:rPr lang="en-US" sz="2000" dirty="0">
                <a:solidFill>
                  <a:schemeClr val="tx1"/>
                </a:solidFill>
              </a:rPr>
              <a:t>New Certificate, following G.S. 143-215.22L(c-n)</a:t>
            </a:r>
          </a:p>
          <a:p>
            <a:pPr lvl="1"/>
            <a:endParaRPr lang="en-US" sz="2000" dirty="0">
              <a:solidFill>
                <a:prstClr val="black"/>
              </a:solidFill>
            </a:endParaRPr>
          </a:p>
          <a:p>
            <a:pPr lvl="1"/>
            <a:r>
              <a:rPr lang="en-US" sz="2000" dirty="0">
                <a:solidFill>
                  <a:prstClr val="black"/>
                </a:solidFill>
              </a:rPr>
              <a:t>Pender County</a:t>
            </a:r>
          </a:p>
          <a:p>
            <a:pPr lvl="2"/>
            <a:r>
              <a:rPr lang="en-US" sz="2000" dirty="0">
                <a:solidFill>
                  <a:prstClr val="black"/>
                </a:solidFill>
              </a:rPr>
              <a:t>New Certificate, following G.S. 143-215.22L(w)  (Requirements for Coastal Counties)</a:t>
            </a:r>
          </a:p>
          <a:p>
            <a:pPr marL="685800" lvl="2" indent="0">
              <a:buNone/>
            </a:pPr>
            <a:endParaRPr lang="en-US" sz="20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3240905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Project Description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3078728"/>
              </p:ext>
            </p:extLst>
          </p:nvPr>
        </p:nvGraphicFramePr>
        <p:xfrm>
          <a:off x="628650" y="1228725"/>
          <a:ext cx="7886700" cy="2358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6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9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</a:rPr>
                        <a:t>Primary Applicant:</a:t>
                      </a:r>
                      <a:endParaRPr lang="en-US" sz="2000" dirty="0">
                        <a:effectLst/>
                      </a:endParaRP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Union County</a:t>
                      </a:r>
                    </a:p>
                  </a:txBody>
                  <a:tcPr marL="47625" marR="47625" marT="28575" marB="2857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</a:rPr>
                        <a:t>Source Basin:</a:t>
                      </a:r>
                      <a:endParaRPr lang="en-US" sz="2000" dirty="0">
                        <a:effectLst/>
                      </a:endParaRP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Yadkin</a:t>
                      </a:r>
                    </a:p>
                  </a:txBody>
                  <a:tcPr marL="47625" marR="47625" marT="28575" marB="285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</a:rPr>
                        <a:t>Receiving Basin:</a:t>
                      </a:r>
                      <a:endParaRPr lang="en-US" sz="2000" dirty="0">
                        <a:effectLst/>
                      </a:endParaRP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Rocky</a:t>
                      </a:r>
                    </a:p>
                  </a:txBody>
                  <a:tcPr marL="47625" marR="47625" marT="28575" marB="285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</a:rPr>
                        <a:t>Grandfathered Allowance</a:t>
                      </a:r>
                      <a:r>
                        <a:rPr lang="en-US" sz="2000" b="1" baseline="0" dirty="0">
                          <a:effectLst/>
                        </a:rPr>
                        <a:t>: </a:t>
                      </a:r>
                      <a:endParaRPr lang="en-US" sz="2000" b="1" dirty="0">
                        <a:effectLst/>
                      </a:endParaRP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</a:rPr>
                        <a:t>N/A</a:t>
                      </a:r>
                    </a:p>
                  </a:txBody>
                  <a:tcPr marL="47625" marR="47625" marT="28575" marB="2857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</a:rPr>
                        <a:t>Total Requested IBT </a:t>
                      </a:r>
                    </a:p>
                    <a:p>
                      <a:r>
                        <a:rPr lang="en-US" sz="2000" b="1" dirty="0">
                          <a:effectLst/>
                        </a:rPr>
                        <a:t>(2050 Demands):</a:t>
                      </a: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effectLst/>
                        </a:rPr>
                        <a:t>23 MGD 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(</a:t>
                      </a:r>
                      <a:r>
                        <a:rPr kumimoji="0" lang="en-US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avg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day/max </a:t>
                      </a:r>
                      <a:r>
                        <a:rPr kumimoji="0" lang="en-US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mth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)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marL="47625" marR="47625" marT="28575" marB="2857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8650" y="4376890"/>
            <a:ext cx="7886700" cy="544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buNone/>
            </a:pPr>
            <a:r>
              <a:rPr lang="en-US" sz="2000" dirty="0">
                <a:solidFill>
                  <a:schemeClr val="tx1"/>
                </a:solidFill>
              </a:rPr>
              <a:t>New Certificate, following G.S. 143-215.22L(c-n)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862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0" y="435731"/>
            <a:ext cx="8991600" cy="61309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Freeform 5"/>
          <p:cNvSpPr/>
          <p:nvPr/>
        </p:nvSpPr>
        <p:spPr>
          <a:xfrm rot="21368564">
            <a:off x="4365549" y="1709783"/>
            <a:ext cx="3896420" cy="979667"/>
          </a:xfrm>
          <a:custGeom>
            <a:avLst/>
            <a:gdLst>
              <a:gd name="connsiteX0" fmla="*/ 2976465 w 2976465"/>
              <a:gd name="connsiteY0" fmla="*/ 178152 h 1157866"/>
              <a:gd name="connsiteX1" fmla="*/ 1073020 w 2976465"/>
              <a:gd name="connsiteY1" fmla="*/ 75515 h 1157866"/>
              <a:gd name="connsiteX2" fmla="*/ 0 w 2976465"/>
              <a:gd name="connsiteY2" fmla="*/ 1157866 h 115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76465" h="1157866">
                <a:moveTo>
                  <a:pt x="2976465" y="178152"/>
                </a:moveTo>
                <a:cubicBezTo>
                  <a:pt x="2272781" y="45190"/>
                  <a:pt x="1569097" y="-87771"/>
                  <a:pt x="1073020" y="75515"/>
                </a:cubicBezTo>
                <a:cubicBezTo>
                  <a:pt x="576943" y="238801"/>
                  <a:pt x="288471" y="698333"/>
                  <a:pt x="0" y="1157866"/>
                </a:cubicBezTo>
              </a:path>
            </a:pathLst>
          </a:custGeom>
          <a:noFill/>
          <a:ln w="6350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800808" y="3048000"/>
            <a:ext cx="2085392" cy="1566572"/>
          </a:xfrm>
          <a:custGeom>
            <a:avLst/>
            <a:gdLst>
              <a:gd name="connsiteX0" fmla="*/ 0 w 2304661"/>
              <a:gd name="connsiteY0" fmla="*/ 1194318 h 1236890"/>
              <a:gd name="connsiteX1" fmla="*/ 1520890 w 2304661"/>
              <a:gd name="connsiteY1" fmla="*/ 1091681 h 1236890"/>
              <a:gd name="connsiteX2" fmla="*/ 2304661 w 2304661"/>
              <a:gd name="connsiteY2" fmla="*/ 0 h 1236890"/>
              <a:gd name="connsiteX3" fmla="*/ 2304661 w 2304661"/>
              <a:gd name="connsiteY3" fmla="*/ 0 h 1236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4661" h="1236890">
                <a:moveTo>
                  <a:pt x="0" y="1194318"/>
                </a:moveTo>
                <a:cubicBezTo>
                  <a:pt x="568390" y="1242526"/>
                  <a:pt x="1136780" y="1290734"/>
                  <a:pt x="1520890" y="1091681"/>
                </a:cubicBezTo>
                <a:cubicBezTo>
                  <a:pt x="1905000" y="892628"/>
                  <a:pt x="2304661" y="0"/>
                  <a:pt x="2304661" y="0"/>
                </a:cubicBezTo>
                <a:lnTo>
                  <a:pt x="2304661" y="0"/>
                </a:lnTo>
              </a:path>
            </a:pathLst>
          </a:custGeom>
          <a:noFill/>
          <a:ln w="635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76400" y="4495800"/>
            <a:ext cx="124408" cy="11877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184308" y="1676400"/>
            <a:ext cx="124408" cy="11877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63554" y="3883249"/>
            <a:ext cx="863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Monroe </a:t>
            </a:r>
          </a:p>
        </p:txBody>
      </p:sp>
      <p:sp>
        <p:nvSpPr>
          <p:cNvPr id="11" name="Oval 10"/>
          <p:cNvSpPr/>
          <p:nvPr/>
        </p:nvSpPr>
        <p:spPr>
          <a:xfrm>
            <a:off x="4453812" y="3736133"/>
            <a:ext cx="124408" cy="11877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692566" y="904307"/>
            <a:ext cx="1192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Cabarrus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78772" y="1428009"/>
            <a:ext cx="10481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Norwood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48186" y="685800"/>
            <a:ext cx="72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Lake </a:t>
            </a:r>
            <a:r>
              <a:rPr lang="en-US" sz="1200" dirty="0" err="1"/>
              <a:t>Tillery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1219201" y="2438516"/>
            <a:ext cx="1624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Mecklenburg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05696" y="2852824"/>
            <a:ext cx="1192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Union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92585" y="932021"/>
            <a:ext cx="1192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Stanly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89224" y="4800600"/>
            <a:ext cx="1192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Anson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72646" y="2328327"/>
            <a:ext cx="22398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Proposed 23.0 mgd IBT: Yadkin to Rocky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76385" y="4669956"/>
            <a:ext cx="2247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Existing 5.0 </a:t>
            </a:r>
            <a:r>
              <a:rPr lang="en-US" i="1" dirty="0" err="1"/>
              <a:t>mgd</a:t>
            </a:r>
            <a:r>
              <a:rPr lang="en-US" i="1" dirty="0"/>
              <a:t> Grandfathered IBT: Catawba to Rocky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453812" y="3190091"/>
            <a:ext cx="1424119" cy="678986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288947" y="2438517"/>
            <a:ext cx="0" cy="457083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3810000" y="2743258"/>
            <a:ext cx="478947" cy="152342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123090" y="4370520"/>
            <a:ext cx="2139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>
                <a:solidFill>
                  <a:srgbClr val="00B050"/>
                </a:solidFill>
              </a:rPr>
              <a:t>Rocky River Basin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120265" y="4117053"/>
            <a:ext cx="193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>
                <a:solidFill>
                  <a:srgbClr val="00B050"/>
                </a:solidFill>
              </a:rPr>
              <a:t>Yadkin River Basin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08888" y="1806596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>
                <a:solidFill>
                  <a:srgbClr val="00B050"/>
                </a:solidFill>
              </a:rPr>
              <a:t>Catawba River Basin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9917" y="4800600"/>
            <a:ext cx="1624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South Carolina</a:t>
            </a:r>
          </a:p>
        </p:txBody>
      </p:sp>
    </p:spTree>
    <p:extLst>
      <p:ext uri="{BB962C8B-B14F-4D97-AF65-F5344CB8AC3E}">
        <p14:creationId xmlns:p14="http://schemas.microsoft.com/office/powerpoint/2010/main" val="3562012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925"/>
            <a:ext cx="7886700" cy="781647"/>
          </a:xfrm>
        </p:spPr>
        <p:txBody>
          <a:bodyPr/>
          <a:lstStyle/>
          <a:p>
            <a:r>
              <a:rPr lang="en-US" dirty="0"/>
              <a:t>IBT Process § 143-215.22L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304799" y="764778"/>
            <a:ext cx="8690517" cy="5684838"/>
            <a:chOff x="375" y="1800"/>
            <a:chExt cx="13680" cy="9171"/>
          </a:xfrm>
        </p:grpSpPr>
        <p:sp>
          <p:nvSpPr>
            <p:cNvPr id="6" name="AutoShape 5"/>
            <p:cNvSpPr>
              <a:spLocks noChangeAspect="1" noChangeArrowheads="1"/>
            </p:cNvSpPr>
            <p:nvPr/>
          </p:nvSpPr>
          <p:spPr bwMode="auto">
            <a:xfrm>
              <a:off x="375" y="1800"/>
              <a:ext cx="13680" cy="917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659" y="3844"/>
              <a:ext cx="13024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en-US" sz="2000" b="1" dirty="0">
                  <a:solidFill>
                    <a:srgbClr val="00B050"/>
                  </a:solidFill>
                  <a:sym typeface="Wingdings"/>
                </a:rPr>
                <a:t></a:t>
              </a:r>
              <a:r>
                <a:rPr lang="en-US" altLang="en-US" sz="2000" b="1" dirty="0">
                  <a:solidFill>
                    <a:srgbClr val="FF0000"/>
                  </a:solidFill>
                  <a:sym typeface="Wingdings"/>
                </a:rPr>
                <a:t> </a:t>
              </a:r>
              <a:r>
                <a:rPr lang="en-US" altLang="en-US" sz="2000" u="sng" dirty="0">
                  <a:solidFill>
                    <a:srgbClr val="000000"/>
                  </a:solidFill>
                  <a:latin typeface="Arial Narrow" pitchFamily="34" charset="0"/>
                </a:rPr>
                <a:t>II. Applicant submits draft environmental document (EIS or EA)</a:t>
              </a:r>
              <a:endParaRPr lang="en-US" altLang="en-US" sz="20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619" y="2882"/>
              <a:ext cx="2700" cy="88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tIns="91440" bIns="91440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200" dirty="0">
                  <a:solidFill>
                    <a:srgbClr val="000000"/>
                  </a:solidFill>
                  <a:latin typeface="Arial Narrow" pitchFamily="34" charset="0"/>
                </a:rPr>
                <a:t>30 days notice of public meetings</a:t>
              </a:r>
              <a:endParaRPr lang="en-US" altLang="en-US" sz="12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4799" y="2924"/>
              <a:ext cx="3990" cy="54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54117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91440" bIns="91440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200" dirty="0">
                  <a:solidFill>
                    <a:srgbClr val="000000"/>
                  </a:solidFill>
                  <a:latin typeface="Arial Narrow" pitchFamily="34" charset="0"/>
                </a:rPr>
                <a:t>3+ Public meetings</a:t>
              </a:r>
              <a:endParaRPr lang="en-US" altLang="en-US" sz="12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659" y="2054"/>
              <a:ext cx="12925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en-US" sz="2000" b="1" dirty="0">
                  <a:solidFill>
                    <a:srgbClr val="00B050"/>
                  </a:solidFill>
                  <a:sym typeface="Wingdings"/>
                </a:rPr>
                <a:t></a:t>
              </a:r>
              <a:r>
                <a:rPr lang="en-US" altLang="en-US" sz="2000" dirty="0">
                  <a:solidFill>
                    <a:srgbClr val="FF0000"/>
                  </a:solidFill>
                  <a:sym typeface="Wingdings"/>
                </a:rPr>
                <a:t> </a:t>
              </a:r>
              <a:r>
                <a:rPr lang="en-US" altLang="en-US" sz="2000" u="sng" dirty="0">
                  <a:solidFill>
                    <a:srgbClr val="000000"/>
                  </a:solidFill>
                  <a:latin typeface="Arial Narrow" pitchFamily="34" charset="0"/>
                </a:rPr>
                <a:t>I. Applicant submits Notice of Intent to file a petition</a:t>
              </a:r>
              <a:r>
                <a:rPr lang="en-US" altLang="en-US" sz="1000" u="sng" dirty="0">
                  <a:solidFill>
                    <a:srgbClr val="000000"/>
                  </a:solidFill>
                  <a:latin typeface="Arial Narrow" pitchFamily="34" charset="0"/>
                </a:rPr>
                <a:t>.</a:t>
              </a:r>
              <a:endParaRPr lang="en-US" alt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619" y="4562"/>
              <a:ext cx="1455" cy="157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tIns="91440" bIns="0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200" dirty="0">
                  <a:solidFill>
                    <a:srgbClr val="000000"/>
                  </a:solidFill>
                  <a:latin typeface="Arial Narrow" pitchFamily="34" charset="0"/>
                </a:rPr>
                <a:t>30 days notice of public hearing</a:t>
              </a:r>
              <a:endParaRPr lang="en-US" altLang="en-US" sz="12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2639" y="4583"/>
              <a:ext cx="1926" cy="1192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54117"/>
              </a:schemeClr>
            </a:solidFill>
            <a:ln w="31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200" dirty="0">
                  <a:solidFill>
                    <a:srgbClr val="000000"/>
                  </a:solidFill>
                  <a:latin typeface="Arial Narrow" pitchFamily="34" charset="0"/>
                </a:rPr>
                <a:t>Public hearing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4935" y="4583"/>
              <a:ext cx="2384" cy="119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tIns="91440" bIns="9144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200" dirty="0">
                  <a:solidFill>
                    <a:srgbClr val="000000"/>
                  </a:solidFill>
                  <a:latin typeface="Arial Narrow" pitchFamily="34" charset="0"/>
                </a:rPr>
                <a:t>Comments accepted for 30 days after hearing</a:t>
              </a:r>
              <a:endParaRPr lang="en-US" altLang="en-US" sz="12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7889" y="4583"/>
              <a:ext cx="3143" cy="89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tIns="91440" bIns="9144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200" dirty="0">
                  <a:solidFill>
                    <a:srgbClr val="000000"/>
                  </a:solidFill>
                  <a:latin typeface="Arial Narrow" pitchFamily="34" charset="0"/>
                </a:rPr>
                <a:t>Written response to comments prepared</a:t>
              </a:r>
              <a:endParaRPr lang="en-US" altLang="en-US" sz="12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11735" y="4801"/>
              <a:ext cx="1948" cy="1947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tIns="91440" bIns="91440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200" dirty="0">
                  <a:solidFill>
                    <a:srgbClr val="000000"/>
                  </a:solidFill>
                  <a:latin typeface="Arial Narrow" pitchFamily="34" charset="0"/>
                </a:rPr>
                <a:t>Adequacy of environmental document determined (DEQ issues ROD)</a:t>
              </a: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612" y="6563"/>
              <a:ext cx="7509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en-US" sz="2000" dirty="0">
                  <a:solidFill>
                    <a:srgbClr val="00B050"/>
                  </a:solidFill>
                  <a:latin typeface="Arial Narrow" pitchFamily="34" charset="0"/>
                  <a:sym typeface="Wingdings"/>
                </a:rPr>
                <a:t> </a:t>
              </a:r>
              <a:r>
                <a:rPr lang="en-US" altLang="en-US" sz="2000" u="sng" dirty="0">
                  <a:solidFill>
                    <a:srgbClr val="000000"/>
                  </a:solidFill>
                  <a:latin typeface="Arial Narrow" pitchFamily="34" charset="0"/>
                </a:rPr>
                <a:t>III. Applicant submits petition to EMC</a:t>
              </a:r>
              <a:endParaRPr lang="en-US" altLang="en-US" sz="20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700" y="7455"/>
              <a:ext cx="2101" cy="2383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wrap="square" tIns="91440" bIns="9144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200" dirty="0">
                  <a:solidFill>
                    <a:srgbClr val="000000"/>
                  </a:solidFill>
                  <a:latin typeface="Arial Narrow" pitchFamily="34" charset="0"/>
                </a:rPr>
                <a:t>EMC issues Draft Determination within 90 days of receiving petition and adequacy of doc determined</a:t>
              </a:r>
              <a:endParaRPr lang="en-US" altLang="en-US" sz="12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3557" y="7585"/>
              <a:ext cx="1800" cy="208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tIns="91440" bIns="9144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200" dirty="0">
                  <a:solidFill>
                    <a:srgbClr val="000000"/>
                  </a:solidFill>
                  <a:latin typeface="Arial Narrow" pitchFamily="34" charset="0"/>
                </a:rPr>
                <a:t>Public notice of draft determination and 30-day notice of hearings</a:t>
              </a:r>
              <a:endParaRPr lang="en-US" altLang="en-US" sz="12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6291" y="7850"/>
              <a:ext cx="2341" cy="1688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54117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200" dirty="0">
                  <a:solidFill>
                    <a:srgbClr val="000000"/>
                  </a:solidFill>
                  <a:latin typeface="Arial Narrow" pitchFamily="34" charset="0"/>
                </a:rPr>
                <a:t>2+ public hearings held within 60 days of issuing draft determination</a:t>
              </a:r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9280" y="8057"/>
              <a:ext cx="1783" cy="149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tIns="91440" bIns="9144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200" dirty="0">
                  <a:solidFill>
                    <a:srgbClr val="000000"/>
                  </a:solidFill>
                  <a:latin typeface="Arial Narrow" pitchFamily="34" charset="0"/>
                </a:rPr>
                <a:t>Comments accepted for 30 days after last hearing</a:t>
              </a:r>
              <a:endParaRPr lang="en-US" altLang="en-US" sz="12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Text Box 20"/>
            <p:cNvSpPr txBox="1">
              <a:spLocks noChangeArrowheads="1"/>
            </p:cNvSpPr>
            <p:nvPr/>
          </p:nvSpPr>
          <p:spPr bwMode="auto">
            <a:xfrm>
              <a:off x="11735" y="7768"/>
              <a:ext cx="1849" cy="149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tIns="91440" bIns="9144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200" dirty="0">
                  <a:solidFill>
                    <a:srgbClr val="000000"/>
                  </a:solidFill>
                  <a:latin typeface="Arial Narrow" pitchFamily="34" charset="0"/>
                </a:rPr>
                <a:t>Written response to comments prepared</a:t>
              </a:r>
              <a:endParaRPr lang="en-US" altLang="en-US" sz="12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8273" y="10094"/>
              <a:ext cx="5311" cy="680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600" dirty="0">
                  <a:solidFill>
                    <a:srgbClr val="000000"/>
                  </a:solidFill>
                  <a:latin typeface="Arial Narrow" pitchFamily="34" charset="0"/>
                </a:rPr>
                <a:t>EMC issues final determination</a:t>
              </a:r>
            </a:p>
          </p:txBody>
        </p:sp>
        <p:sp>
          <p:nvSpPr>
            <p:cNvPr id="32" name="Text Box 34"/>
            <p:cNvSpPr txBox="1">
              <a:spLocks noChangeArrowheads="1"/>
            </p:cNvSpPr>
            <p:nvPr/>
          </p:nvSpPr>
          <p:spPr bwMode="auto">
            <a:xfrm>
              <a:off x="8789" y="6023"/>
              <a:ext cx="2243" cy="1182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200" dirty="0">
                  <a:solidFill>
                    <a:srgbClr val="000000"/>
                  </a:solidFill>
                  <a:latin typeface="Arial Narrow" pitchFamily="34" charset="0"/>
                </a:rPr>
                <a:t>Settlement discussions, if requested</a:t>
              </a:r>
              <a:endParaRPr lang="en-US" altLang="en-US" sz="120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cxnSp>
        <p:nvCxnSpPr>
          <p:cNvPr id="37" name="Straight Arrow Connector 36"/>
          <p:cNvCxnSpPr/>
          <p:nvPr/>
        </p:nvCxnSpPr>
        <p:spPr>
          <a:xfrm>
            <a:off x="6660995" y="3068528"/>
            <a:ext cx="0" cy="313966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8266771" y="5387777"/>
            <a:ext cx="7434" cy="518212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3010829" y="2877015"/>
            <a:ext cx="185854" cy="0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2259980" y="1650380"/>
            <a:ext cx="810322" cy="7435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1419922" y="2877015"/>
            <a:ext cx="289932" cy="0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772722" y="2877015"/>
            <a:ext cx="275063" cy="0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7121912" y="3620429"/>
            <a:ext cx="341971" cy="0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1845968" y="4997258"/>
            <a:ext cx="480266" cy="0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3469723" y="4997258"/>
            <a:ext cx="593343" cy="0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5583044" y="4997258"/>
            <a:ext cx="379141" cy="0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7121912" y="4997258"/>
            <a:ext cx="401444" cy="0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592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 Actions and Current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957" y="1228728"/>
            <a:ext cx="8170126" cy="501967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200" dirty="0"/>
              <a:t>At the July WAC/EMC meetings: Draft Determination on petition for IBT certificate and assignment of hearing officer</a:t>
            </a:r>
          </a:p>
          <a:p>
            <a:pPr>
              <a:spcAft>
                <a:spcPts val="1200"/>
              </a:spcAft>
            </a:pPr>
            <a:r>
              <a:rPr lang="en-US" sz="2200" dirty="0"/>
              <a:t>3 public hearings held in Aug-Sept for draft certificate</a:t>
            </a:r>
          </a:p>
          <a:p>
            <a:pPr>
              <a:spcAft>
                <a:spcPts val="1200"/>
              </a:spcAft>
            </a:pPr>
            <a:r>
              <a:rPr lang="en-US" sz="2200" dirty="0"/>
              <a:t>At the November EMC meeting: EMC authorized selection of mediator and to enter into settlement discussions with Union and Montgomery Counties</a:t>
            </a:r>
          </a:p>
          <a:p>
            <a:pPr>
              <a:spcAft>
                <a:spcPts val="1200"/>
              </a:spcAft>
            </a:pPr>
            <a:r>
              <a:rPr lang="en-US" sz="2200" dirty="0"/>
              <a:t>Mediation is currently ongoing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19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Project Description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6464602"/>
              </p:ext>
            </p:extLst>
          </p:nvPr>
        </p:nvGraphicFramePr>
        <p:xfrm>
          <a:off x="628650" y="1228725"/>
          <a:ext cx="7886700" cy="2724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6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9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</a:rPr>
                        <a:t>Primary Applicant:</a:t>
                      </a:r>
                      <a:endParaRPr lang="en-US" sz="2000" dirty="0">
                        <a:effectLst/>
                      </a:endParaRP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Pender County</a:t>
                      </a:r>
                    </a:p>
                  </a:txBody>
                  <a:tcPr marL="47625" marR="47625" marT="28575" marB="2857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</a:rPr>
                        <a:t>Source Basin:</a:t>
                      </a:r>
                      <a:endParaRPr lang="en-US" sz="2000" dirty="0">
                        <a:effectLst/>
                      </a:endParaRP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Cape</a:t>
                      </a:r>
                      <a:r>
                        <a:rPr lang="en-US" sz="2400" baseline="0" dirty="0">
                          <a:effectLst/>
                        </a:rPr>
                        <a:t> Fear River</a:t>
                      </a:r>
                      <a:endParaRPr lang="en-US" sz="2400" dirty="0">
                        <a:effectLst/>
                      </a:endParaRPr>
                    </a:p>
                  </a:txBody>
                  <a:tcPr marL="47625" marR="47625" marT="28575" marB="285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</a:rPr>
                        <a:t>Receiving Basin:</a:t>
                      </a:r>
                      <a:endParaRPr lang="en-US" sz="2000" dirty="0">
                        <a:effectLst/>
                      </a:endParaRP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South</a:t>
                      </a:r>
                      <a:r>
                        <a:rPr lang="en-US" sz="2400" baseline="0" dirty="0">
                          <a:effectLst/>
                        </a:rPr>
                        <a:t> River, Northeast Cape Fear River, &amp; New River</a:t>
                      </a:r>
                      <a:endParaRPr lang="en-US" sz="2400" dirty="0">
                        <a:effectLst/>
                      </a:endParaRPr>
                    </a:p>
                  </a:txBody>
                  <a:tcPr marL="47625" marR="47625" marT="28575" marB="285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</a:rPr>
                        <a:t>Grandfathered Allowance</a:t>
                      </a:r>
                      <a:r>
                        <a:rPr lang="en-US" sz="2000" b="1" baseline="0" dirty="0">
                          <a:effectLst/>
                        </a:rPr>
                        <a:t>: </a:t>
                      </a:r>
                      <a:endParaRPr lang="en-US" sz="2000" b="1" dirty="0">
                        <a:effectLst/>
                      </a:endParaRP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</a:rPr>
                        <a:t>N/A</a:t>
                      </a:r>
                    </a:p>
                  </a:txBody>
                  <a:tcPr marL="47625" marR="47625" marT="28575" marB="2857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</a:rPr>
                        <a:t>Total Requested IBT </a:t>
                      </a:r>
                    </a:p>
                    <a:p>
                      <a:r>
                        <a:rPr lang="en-US" sz="2000" b="1" dirty="0">
                          <a:effectLst/>
                        </a:rPr>
                        <a:t>(2045 Demands):</a:t>
                      </a: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effectLst/>
                        </a:rPr>
                        <a:t>14.5 MGD 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(</a:t>
                      </a:r>
                      <a:r>
                        <a:rPr kumimoji="0" lang="en-US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avg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day/max </a:t>
                      </a:r>
                      <a:r>
                        <a:rPr kumimoji="0" lang="en-US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mth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)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marL="47625" marR="47625" marT="28575" marB="2857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8650" y="4376890"/>
            <a:ext cx="7886700" cy="544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buNone/>
            </a:pPr>
            <a:r>
              <a:rPr lang="en-US" sz="2000" dirty="0">
                <a:solidFill>
                  <a:schemeClr val="tx1"/>
                </a:solidFill>
              </a:rPr>
              <a:t>New Certificate, following G.S. 143-215.22L(w)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500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Pender County and IBT Basins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96" y="833933"/>
            <a:ext cx="7286997" cy="563086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50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Pender County Utilities Water Supply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IBT needed due to growth </a:t>
            </a:r>
          </a:p>
          <a:p>
            <a:pPr lvl="1"/>
            <a:r>
              <a:rPr lang="en-US" dirty="0"/>
              <a:t>coastal access and vicinity to Wilmington </a:t>
            </a:r>
          </a:p>
          <a:p>
            <a:pPr lvl="1"/>
            <a:r>
              <a:rPr lang="en-US" dirty="0"/>
              <a:t>economic development along US 17 corridor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system expansion to move residents off groundwater – 70 miles of water lines being constructed this year, 200 miles planned over next 20 years</a:t>
            </a:r>
          </a:p>
          <a:p>
            <a:pPr>
              <a:spcAft>
                <a:spcPts val="600"/>
              </a:spcAft>
            </a:pPr>
            <a:r>
              <a:rPr lang="en-US" dirty="0"/>
              <a:t>Co-applicants on IBT certificate (currently rely on groundwater):</a:t>
            </a:r>
          </a:p>
          <a:p>
            <a:pPr lvl="1"/>
            <a:r>
              <a:rPr lang="en-US" dirty="0"/>
              <a:t>Town of Burgaw</a:t>
            </a:r>
          </a:p>
          <a:p>
            <a:pPr lvl="1"/>
            <a:r>
              <a:rPr lang="en-US" dirty="0"/>
              <a:t>Town of Topsail Beach</a:t>
            </a:r>
          </a:p>
          <a:p>
            <a:pPr lvl="1"/>
            <a:r>
              <a:rPr lang="en-US" dirty="0"/>
              <a:t>Town of Surf City</a:t>
            </a:r>
          </a:p>
          <a:p>
            <a:pPr lvl="1"/>
            <a:r>
              <a:rPr lang="en-US" dirty="0"/>
              <a:t>Town of Wallace</a:t>
            </a:r>
          </a:p>
          <a:p>
            <a:pPr lvl="1"/>
            <a:r>
              <a:rPr lang="en-US" dirty="0"/>
              <a:t>Utilities, Inc.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65259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8128</TotalTime>
  <Words>594</Words>
  <Application>Microsoft Office PowerPoint</Application>
  <PresentationFormat>On-screen Show (4:3)</PresentationFormat>
  <Paragraphs>118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Narrow</vt:lpstr>
      <vt:lpstr>Calibri</vt:lpstr>
      <vt:lpstr>Tahoma</vt:lpstr>
      <vt:lpstr>Times New Roman</vt:lpstr>
      <vt:lpstr>Wingdings</vt:lpstr>
      <vt:lpstr>2_Office Theme</vt:lpstr>
      <vt:lpstr>Department of Environmental Quality</vt:lpstr>
      <vt:lpstr>IBT Update</vt:lpstr>
      <vt:lpstr>Proposed Project Description</vt:lpstr>
      <vt:lpstr>PowerPoint Presentation</vt:lpstr>
      <vt:lpstr>IBT Process § 143-215.22L</vt:lpstr>
      <vt:lpstr>Past Actions and Current Status</vt:lpstr>
      <vt:lpstr>Proposed Project Description</vt:lpstr>
      <vt:lpstr>Pender County and IBT Basins</vt:lpstr>
      <vt:lpstr>Pender County Utilities Water Supply System</vt:lpstr>
      <vt:lpstr>IBT Process § 143-215.22L(w) Requirements for Coastal Counties 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Taryn Dietrich</dc:creator>
  <cp:lastModifiedBy>Nimmer, Kim</cp:lastModifiedBy>
  <cp:revision>81</cp:revision>
  <dcterms:created xsi:type="dcterms:W3CDTF">2015-07-07T20:02:11Z</dcterms:created>
  <dcterms:modified xsi:type="dcterms:W3CDTF">2016-12-20T14:11:25Z</dcterms:modified>
</cp:coreProperties>
</file>