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13" r:id="rId5"/>
    <p:sldId id="321" r:id="rId6"/>
    <p:sldId id="325" r:id="rId7"/>
    <p:sldId id="323" r:id="rId8"/>
    <p:sldId id="278" r:id="rId9"/>
    <p:sldId id="289" r:id="rId10"/>
    <p:sldId id="276" r:id="rId11"/>
    <p:sldId id="32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96093"/>
    <a:srgbClr val="082994"/>
    <a:srgbClr val="2A7735"/>
    <a:srgbClr val="528A3B"/>
    <a:srgbClr val="00FFFF"/>
    <a:srgbClr val="004980"/>
    <a:srgbClr val="B6EBFC"/>
    <a:srgbClr val="D8E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1879" autoAdjust="0"/>
  </p:normalViewPr>
  <p:slideViewPr>
    <p:cSldViewPr snapToGrid="0">
      <p:cViewPr varScale="1">
        <p:scale>
          <a:sx n="76" d="100"/>
          <a:sy n="76" d="100"/>
        </p:scale>
        <p:origin x="77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1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0A5054-18CF-4B13-A1CB-7C9E9D1CB4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25606-87F9-4D82-B25B-792B021271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7F39C-F64F-4D63-A18D-51D7081E0F57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82E3-4B96-44E5-9E34-FD95D325FA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B604D-811D-48D7-ADEA-DDA9164EDC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7A8-8F0C-4F60-A689-049873047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9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091C5-15E7-436D-8B9A-3F1F02CD28EA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5E68-3321-494B-9C60-8F6BD98AC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4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7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5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5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4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7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7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E68-3321-494B-9C60-8F6BD98AC4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3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34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gradFill>
          <a:gsLst>
            <a:gs pos="46000">
              <a:srgbClr val="2F7371"/>
            </a:gs>
            <a:gs pos="0">
              <a:srgbClr val="096093"/>
            </a:gs>
            <a:gs pos="100000">
              <a:srgbClr val="528A3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3D1D-F0D3-46B7-9045-146D53A54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126" y="327675"/>
            <a:ext cx="71466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Project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76415-ABA0-400D-8BA2-C11BDC29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26" y="6347762"/>
            <a:ext cx="2743200" cy="365125"/>
          </a:xfrm>
        </p:spPr>
        <p:txBody>
          <a:bodyPr/>
          <a:lstStyle/>
          <a:p>
            <a:fld id="{5F37DC18-8AC7-49ED-B53E-3F3F8206344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62853-6047-4E8A-AE35-8FB39B05C4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5" y="1771856"/>
            <a:ext cx="11168737" cy="425856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EAF4B-C3C5-4F96-A697-95084C45C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70" y="6009941"/>
            <a:ext cx="1455193" cy="7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gradFill>
          <a:gsLst>
            <a:gs pos="46000">
              <a:srgbClr val="2F7371"/>
            </a:gs>
            <a:gs pos="0">
              <a:srgbClr val="096093"/>
            </a:gs>
            <a:gs pos="100000">
              <a:srgbClr val="528A3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3D1D-F0D3-46B7-9045-146D53A54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126" y="327675"/>
            <a:ext cx="71466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Project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62853-6047-4E8A-AE35-8FB39B05C4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25" y="1771856"/>
            <a:ext cx="11168737" cy="425856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Org Chart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17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6000">
              <a:srgbClr val="2F7371"/>
            </a:gs>
            <a:gs pos="0">
              <a:srgbClr val="096093"/>
            </a:gs>
            <a:gs pos="100000">
              <a:srgbClr val="528A3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A9E3A-00D0-4529-805C-D9DB8735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D0D41-6A0E-41FF-B192-58D8F879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2FA6-8183-4FAD-8297-7D0F2E6B5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DC18-8AC7-49ED-B53E-3F3F82063448}" type="datetimeFigureOut">
              <a:rPr lang="en-US" smtClean="0"/>
              <a:t>4/26/2022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9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9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Corbel" panose="020B0503020204020204" pitchFamily="34" charset="0"/>
          <a:ea typeface="+mj-ea"/>
          <a:cs typeface="Aharoni" panose="02010803020104030203" pitchFamily="2" charset="-79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annie.nilsen@ncdenr.gov" TargetMode="External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illy.meyer@ncdenr.gov" TargetMode="External"/><Relationship Id="rId5" Type="http://schemas.openxmlformats.org/officeDocument/2006/relationships/hyperlink" Target="mailto:golson@harthickman.com" TargetMode="External"/><Relationship Id="rId4" Type="http://schemas.openxmlformats.org/officeDocument/2006/relationships/hyperlink" Target="mailto:rick.langley@dhhs.nc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269264-E1E2-49FC-B305-8794604FFD0A}"/>
              </a:ext>
            </a:extLst>
          </p:cNvPr>
          <p:cNvSpPr txBox="1">
            <a:spLocks/>
          </p:cNvSpPr>
          <p:nvPr/>
        </p:nvSpPr>
        <p:spPr>
          <a:xfrm>
            <a:off x="0" y="120368"/>
            <a:ext cx="12192000" cy="7150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Case Study – Norge Laundry and Dry Cleaning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A258A-61B1-40AB-98D0-225768B475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26895" r="4285" b="12508"/>
          <a:stretch/>
        </p:blipFill>
        <p:spPr>
          <a:xfrm>
            <a:off x="263952" y="811826"/>
            <a:ext cx="11579506" cy="5842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8AE39-FB90-47F9-98BE-72DA20A8AE94}"/>
              </a:ext>
            </a:extLst>
          </p:cNvPr>
          <p:cNvSpPr txBox="1"/>
          <p:nvPr/>
        </p:nvSpPr>
        <p:spPr>
          <a:xfrm>
            <a:off x="359175" y="5369443"/>
            <a:ext cx="4859219" cy="118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Eutaw Shopping Center, Fayetteville, NC</a:t>
            </a:r>
          </a:p>
          <a:p>
            <a:r>
              <a:rPr lang="en-US" dirty="0"/>
              <a:t>Developed in 1950s</a:t>
            </a:r>
          </a:p>
          <a:p>
            <a:r>
              <a:rPr lang="en-US" dirty="0"/>
              <a:t>Phase I and II ESAs performed by property owner in preparation for possible property transaction</a:t>
            </a:r>
          </a:p>
        </p:txBody>
      </p:sp>
    </p:spTree>
    <p:extLst>
      <p:ext uri="{BB962C8B-B14F-4D97-AF65-F5344CB8AC3E}">
        <p14:creationId xmlns:p14="http://schemas.microsoft.com/office/powerpoint/2010/main" val="1883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6"/>
    </mc:Choice>
    <mc:Fallback xmlns="">
      <p:transition spd="slow" advTm="1193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269264-E1E2-49FC-B305-8794604FFD0A}"/>
              </a:ext>
            </a:extLst>
          </p:cNvPr>
          <p:cNvSpPr txBox="1">
            <a:spLocks/>
          </p:cNvSpPr>
          <p:nvPr/>
        </p:nvSpPr>
        <p:spPr>
          <a:xfrm>
            <a:off x="0" y="120368"/>
            <a:ext cx="12192000" cy="7150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Case Study – Norge Laundry and Dry Cleaning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56721-417A-407B-A3DB-C8D48F26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0" y="709191"/>
            <a:ext cx="9316681" cy="6028441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3C12F74C-EB2C-489B-8C9F-15FBB50ECC7D}"/>
              </a:ext>
            </a:extLst>
          </p:cNvPr>
          <p:cNvSpPr/>
          <p:nvPr/>
        </p:nvSpPr>
        <p:spPr>
          <a:xfrm>
            <a:off x="4347328" y="2857893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186DF3D-44AE-4C9D-AE9B-67C7F93CFF0B}"/>
              </a:ext>
            </a:extLst>
          </p:cNvPr>
          <p:cNvSpPr/>
          <p:nvPr/>
        </p:nvSpPr>
        <p:spPr>
          <a:xfrm>
            <a:off x="5431411" y="4319048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CD76D841-64B0-4113-A5B5-A5891E3C00A6}"/>
              </a:ext>
            </a:extLst>
          </p:cNvPr>
          <p:cNvSpPr/>
          <p:nvPr/>
        </p:nvSpPr>
        <p:spPr>
          <a:xfrm>
            <a:off x="2639506" y="2365114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E6DF0469-BAF5-472A-B046-48A624D1BC23}"/>
              </a:ext>
            </a:extLst>
          </p:cNvPr>
          <p:cNvSpPr/>
          <p:nvPr/>
        </p:nvSpPr>
        <p:spPr>
          <a:xfrm>
            <a:off x="1830371" y="5233448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4C829B0-A0CB-4E01-9261-742E2761F579}"/>
              </a:ext>
            </a:extLst>
          </p:cNvPr>
          <p:cNvSpPr/>
          <p:nvPr/>
        </p:nvSpPr>
        <p:spPr>
          <a:xfrm>
            <a:off x="3678025" y="3723411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A620E5-A45B-4E4B-985F-72410BF0FDED}"/>
              </a:ext>
            </a:extLst>
          </p:cNvPr>
          <p:cNvSpPr txBox="1">
            <a:spLocks/>
          </p:cNvSpPr>
          <p:nvPr/>
        </p:nvSpPr>
        <p:spPr>
          <a:xfrm>
            <a:off x="10190512" y="759670"/>
            <a:ext cx="1762814" cy="71502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Possible historical dry-cleaner</a:t>
            </a:r>
            <a:endParaRPr lang="en-US" sz="1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F4E44D0-B773-4490-B7D6-685B5284C800}"/>
              </a:ext>
            </a:extLst>
          </p:cNvPr>
          <p:cNvSpPr/>
          <p:nvPr/>
        </p:nvSpPr>
        <p:spPr>
          <a:xfrm>
            <a:off x="9893428" y="780474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EF1FF0-ADE9-4244-A320-BEE7FB521680}"/>
              </a:ext>
            </a:extLst>
          </p:cNvPr>
          <p:cNvSpPr txBox="1">
            <a:spLocks/>
          </p:cNvSpPr>
          <p:nvPr/>
        </p:nvSpPr>
        <p:spPr>
          <a:xfrm>
            <a:off x="9580631" y="1623820"/>
            <a:ext cx="2513960" cy="328065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Indoor air sampling in NC Gold Buyers space during Phase II ESA indicated PCE at 460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µg/m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and TCE at 12 µg/m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3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Concentrations of PCE and TCE exceed acceptable risk thresholds for a non-residential worker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Concentration of TCE also exceeds the NC DWM Non-Residential Immediate Action Level (IAL) of 8.8 µg/m</a:t>
            </a:r>
            <a:r>
              <a:rPr lang="en-US" sz="1600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3</a:t>
            </a:r>
            <a:endParaRPr lang="en-US" sz="18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C920109-5EFA-4DEF-9BF2-6D5838762F35}"/>
              </a:ext>
            </a:extLst>
          </p:cNvPr>
          <p:cNvSpPr/>
          <p:nvPr/>
        </p:nvSpPr>
        <p:spPr>
          <a:xfrm>
            <a:off x="2966031" y="1768213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1141CF-4164-4927-BFFE-9E1F47985B56}"/>
              </a:ext>
            </a:extLst>
          </p:cNvPr>
          <p:cNvSpPr/>
          <p:nvPr/>
        </p:nvSpPr>
        <p:spPr>
          <a:xfrm>
            <a:off x="2688431" y="1512755"/>
            <a:ext cx="809625" cy="765437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59BF740A-5DFA-480E-80AF-CC4325B5169C}"/>
              </a:ext>
            </a:extLst>
          </p:cNvPr>
          <p:cNvSpPr/>
          <p:nvPr/>
        </p:nvSpPr>
        <p:spPr>
          <a:xfrm>
            <a:off x="415246" y="4153686"/>
            <a:ext cx="263950" cy="25452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6"/>
    </mc:Choice>
    <mc:Fallback xmlns="">
      <p:transition spd="slow" advTm="1193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269264-E1E2-49FC-B305-8794604FFD0A}"/>
              </a:ext>
            </a:extLst>
          </p:cNvPr>
          <p:cNvSpPr txBox="1">
            <a:spLocks/>
          </p:cNvSpPr>
          <p:nvPr/>
        </p:nvSpPr>
        <p:spPr>
          <a:xfrm>
            <a:off x="0" y="120368"/>
            <a:ext cx="12192000" cy="7150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Case Study – Norge Laundry and Dry Cleaning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EF1FF0-ADE9-4244-A320-BEE7FB521680}"/>
              </a:ext>
            </a:extLst>
          </p:cNvPr>
          <p:cNvSpPr txBox="1">
            <a:spLocks/>
          </p:cNvSpPr>
          <p:nvPr/>
        </p:nvSpPr>
        <p:spPr>
          <a:xfrm>
            <a:off x="318222" y="1202096"/>
            <a:ext cx="6953250" cy="481283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NC DWM supplemental vapor intrusion guidance issued in July 2019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Defines Immediate Action Levels (IALs) based on possible short-term risks associated with exposure of pregnant women to TCE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Specifies stringent reporting and response timeframes - goal is to reduce exposures within 72 hrs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Norge site response timeframes: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9/28/2021 – Property owner submitted release notification to NC IHSB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9/29/2021 – NC IHSB provided site info to DSCA Program, DSCA Program informed property owner of TCE risks and invited property owner to petition into the program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9/30/2021 – Meeting on-site with property owner and tenants, deployed air purification units (APUs) in NC Gold Buyers space for mitigation</a:t>
            </a:r>
          </a:p>
          <a:p>
            <a:pPr lvl="1">
              <a:spcAft>
                <a:spcPts val="1200"/>
              </a:spcAft>
            </a:pPr>
            <a:endParaRPr lang="en-US" dirty="0">
              <a:solidFill>
                <a:schemeClr val="bg1"/>
              </a:solidFill>
              <a:latin typeface="+mn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D7C47-90E4-44AA-8511-98A79A3BC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96" y="892644"/>
            <a:ext cx="4516582" cy="58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6"/>
    </mc:Choice>
    <mc:Fallback xmlns="">
      <p:transition spd="slow" advTm="1193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269264-E1E2-49FC-B305-8794604FFD0A}"/>
              </a:ext>
            </a:extLst>
          </p:cNvPr>
          <p:cNvSpPr txBox="1">
            <a:spLocks/>
          </p:cNvSpPr>
          <p:nvPr/>
        </p:nvSpPr>
        <p:spPr>
          <a:xfrm>
            <a:off x="0" y="120368"/>
            <a:ext cx="12192000" cy="7150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Case Study – Norge Laundry and Dry Cleaning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7C1A0-D030-4757-AF46-30311863ECF9}"/>
              </a:ext>
            </a:extLst>
          </p:cNvPr>
          <p:cNvSpPr txBox="1"/>
          <p:nvPr/>
        </p:nvSpPr>
        <p:spPr>
          <a:xfrm>
            <a:off x="6450419" y="2870970"/>
            <a:ext cx="4065181" cy="35412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CONTACT LIST: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RELATED: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 Nilsen, Toxicologist/NCDEQ –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frannie.nilsen@ncdenr.gov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(919) 707-8217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Rick Langley, Medical Doctor/NCDHHS –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rick.langley@dhhs.nc.gov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(919) 707-5913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WORK: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Genna Olson, Hart &amp; Hickman Team Lead: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golson@harthickman.com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(919) 723-2511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Billy Meyer, DSCA Remediation Unit Manager: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billy.meyer@ncdenr.gov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(919) 796-3249 </a:t>
            </a:r>
          </a:p>
          <a:p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E0E45-C962-4545-A70A-E1EC69CB1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3" y="729062"/>
            <a:ext cx="4508767" cy="583487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DB8682C-726F-40C3-BEA2-866CA19DDC52}"/>
              </a:ext>
            </a:extLst>
          </p:cNvPr>
          <p:cNvSpPr txBox="1">
            <a:spLocks/>
          </p:cNvSpPr>
          <p:nvPr/>
        </p:nvSpPr>
        <p:spPr>
          <a:xfrm>
            <a:off x="5762659" y="1077176"/>
            <a:ext cx="5813402" cy="174832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DEQ toxicologist attended meeting with tenants to explain health risks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Tenants provided with DEQ fact sheet and Resource Contact List</a:t>
            </a:r>
            <a:endParaRPr lang="en-US" sz="20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6"/>
    </mc:Choice>
    <mc:Fallback xmlns="">
      <p:transition spd="slow" advTm="1193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90509C-CBAE-4085-B0AA-BED461DB4230}"/>
              </a:ext>
            </a:extLst>
          </p:cNvPr>
          <p:cNvSpPr txBox="1">
            <a:spLocks/>
          </p:cNvSpPr>
          <p:nvPr/>
        </p:nvSpPr>
        <p:spPr>
          <a:xfrm>
            <a:off x="3511352" y="846907"/>
            <a:ext cx="8593717" cy="248757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DSCA Program has a fleet of 18 Austin Air Healthmate air purification units (APUs)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Two APUs deployed in NC Gold Buyers space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Three additional APUs later deployed in adjacent Cameo’s Salon space due to concentrations close to (but not exceeding) acceptable levels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Post-mitigation indoor air sampling indicated concentrations below acceptable levels, with reductions of 72 to 93%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BB3F489-32C5-49AD-AD1C-A09368C2D608}"/>
              </a:ext>
            </a:extLst>
          </p:cNvPr>
          <p:cNvSpPr txBox="1">
            <a:spLocks/>
          </p:cNvSpPr>
          <p:nvPr/>
        </p:nvSpPr>
        <p:spPr>
          <a:xfrm>
            <a:off x="191706" y="-5560"/>
            <a:ext cx="12192000" cy="7580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Initial Temporary Mitigation Measure - APUs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1AB77-4E49-4BBF-BE7F-AFB91A2391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12391" r="15674"/>
          <a:stretch/>
        </p:blipFill>
        <p:spPr>
          <a:xfrm rot="5400000">
            <a:off x="369575" y="892505"/>
            <a:ext cx="2859133" cy="2767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6851B-5D52-4F88-AE5C-51EC09D846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39869" r="32284"/>
          <a:stretch/>
        </p:blipFill>
        <p:spPr>
          <a:xfrm>
            <a:off x="415172" y="3800475"/>
            <a:ext cx="2767939" cy="2908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0F18FD-D64C-48DA-B243-AEFB86BDC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7248" r="24863" b="31795"/>
          <a:stretch/>
        </p:blipFill>
        <p:spPr>
          <a:xfrm>
            <a:off x="4580418" y="3202543"/>
            <a:ext cx="6048375" cy="35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19"/>
    </mc:Choice>
    <mc:Fallback xmlns="">
      <p:transition spd="slow" advTm="608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4A79FB-6FC3-402D-AB1C-C84412980A3E}"/>
              </a:ext>
            </a:extLst>
          </p:cNvPr>
          <p:cNvSpPr txBox="1">
            <a:spLocks/>
          </p:cNvSpPr>
          <p:nvPr/>
        </p:nvSpPr>
        <p:spPr>
          <a:xfrm>
            <a:off x="537559" y="809094"/>
            <a:ext cx="7749192" cy="200258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Sub-slab depressurization system (SSDS) installed as permanent mitigation measure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Two suction points installed below the floor slab in each space (four total), piping from suction points extending to roofline of the building, electric fan to depressurize sub-slab 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Testing performed to ensure adequate vacuum throughout each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16B785-540F-4194-B0D5-6D3C88C92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300" y="2740928"/>
            <a:ext cx="5286286" cy="3964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F87FE-48E3-4C50-B70D-650319386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31510"/>
          <a:stretch/>
        </p:blipFill>
        <p:spPr>
          <a:xfrm>
            <a:off x="613758" y="2737146"/>
            <a:ext cx="2367857" cy="3968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AAF36-5932-4A4F-8A14-D05DBAF42E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30698"/>
          <a:stretch/>
        </p:blipFill>
        <p:spPr>
          <a:xfrm>
            <a:off x="3666353" y="2737146"/>
            <a:ext cx="2367857" cy="39684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30340D-27A1-4E3B-89B4-C8A70D24340A}"/>
              </a:ext>
            </a:extLst>
          </p:cNvPr>
          <p:cNvSpPr txBox="1">
            <a:spLocks/>
          </p:cNvSpPr>
          <p:nvPr/>
        </p:nvSpPr>
        <p:spPr>
          <a:xfrm>
            <a:off x="0" y="23400"/>
            <a:ext cx="12192000" cy="7580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Permanent Mitigation Measure - SSDS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092B032E-CCB7-476B-BCF1-B4EBB4EF9B6D}"/>
              </a:ext>
            </a:extLst>
          </p:cNvPr>
          <p:cNvSpPr/>
          <p:nvPr/>
        </p:nvSpPr>
        <p:spPr>
          <a:xfrm>
            <a:off x="8934450" y="828780"/>
            <a:ext cx="2631789" cy="1749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System operational 42 days after initial notification to DSCA Program</a:t>
            </a:r>
            <a:endParaRPr lang="en-US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85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1"/>
    </mc:Choice>
    <mc:Fallback xmlns="">
      <p:transition spd="slow" advTm="245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4FB01D6-E0B3-4C59-A191-A730F45781A5}"/>
              </a:ext>
            </a:extLst>
          </p:cNvPr>
          <p:cNvSpPr txBox="1">
            <a:spLocks/>
          </p:cNvSpPr>
          <p:nvPr/>
        </p:nvSpPr>
        <p:spPr>
          <a:xfrm>
            <a:off x="0" y="109351"/>
            <a:ext cx="12192000" cy="7580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Permanent Mitigation Measure - SSDS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659E8B-8A7D-4B97-8511-BBABFE891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867384"/>
            <a:ext cx="6431232" cy="3483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58FB59-948D-49AA-9B94-F5D7047048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65" t="40282" r="25888" b="29964"/>
          <a:stretch/>
        </p:blipFill>
        <p:spPr>
          <a:xfrm>
            <a:off x="5448300" y="4517045"/>
            <a:ext cx="6431232" cy="22316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90BAAA-09FF-4883-BC2D-18AC5BC81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250" y="2550378"/>
            <a:ext cx="3077285" cy="410304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D158A81-FB5B-4448-A0B4-35258403E219}"/>
              </a:ext>
            </a:extLst>
          </p:cNvPr>
          <p:cNvSpPr txBox="1">
            <a:spLocks/>
          </p:cNvSpPr>
          <p:nvPr/>
        </p:nvSpPr>
        <p:spPr>
          <a:xfrm>
            <a:off x="537807" y="710215"/>
            <a:ext cx="4598025" cy="170550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Telemetry system installed for remote monitoring of system operation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Post-mitigation indoor air sampling confirmed concentrations below acceptable levels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Currently planning additional phases of soil and groundwater assessment</a:t>
            </a:r>
          </a:p>
        </p:txBody>
      </p:sp>
    </p:spTree>
    <p:extLst>
      <p:ext uri="{BB962C8B-B14F-4D97-AF65-F5344CB8AC3E}">
        <p14:creationId xmlns:p14="http://schemas.microsoft.com/office/powerpoint/2010/main" val="37119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23"/>
    </mc:Choice>
    <mc:Fallback xmlns="">
      <p:transition spd="slow" advTm="880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8A3B"/>
            </a:gs>
            <a:gs pos="43000">
              <a:srgbClr val="2F7371"/>
            </a:gs>
            <a:gs pos="100000">
              <a:srgbClr val="09609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4FB01D6-E0B3-4C59-A191-A730F45781A5}"/>
              </a:ext>
            </a:extLst>
          </p:cNvPr>
          <p:cNvSpPr txBox="1">
            <a:spLocks/>
          </p:cNvSpPr>
          <p:nvPr/>
        </p:nvSpPr>
        <p:spPr>
          <a:xfrm>
            <a:off x="0" y="109351"/>
            <a:ext cx="12192000" cy="7580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Challenges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D158A81-FB5B-4448-A0B4-35258403E219}"/>
              </a:ext>
            </a:extLst>
          </p:cNvPr>
          <p:cNvSpPr txBox="1">
            <a:spLocks/>
          </p:cNvSpPr>
          <p:nvPr/>
        </p:nvSpPr>
        <p:spPr>
          <a:xfrm>
            <a:off x="481123" y="1034429"/>
            <a:ext cx="5898412" cy="49728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Determination of APU filter changeout schedule (APUs treat all VOCs, including VOCs associated with beauty salon operations)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Asbestos survey prior to disturbing building materials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Contractor availability for SSDS installation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SSDS initially generated excess condensation which reduced effectiveness, installed condensate drain which effectively addressed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Hit a water line during condensate drain installation activities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Availability of Summa canisters for confirmatory indoor air sampling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Challenging risk communication with beauty salon tenants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BAA3AF3-D0A7-4CDC-A72C-CE34DEA47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2" t="5271" r="24625" b="39845"/>
          <a:stretch/>
        </p:blipFill>
        <p:spPr bwMode="auto">
          <a:xfrm>
            <a:off x="7122104" y="1126288"/>
            <a:ext cx="4329162" cy="47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23"/>
    </mc:Choice>
    <mc:Fallback xmlns="">
      <p:transition spd="slow" advTm="880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FEAC3F-5E76-4A89-BA2C-4EFD4A153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5523701"/>
            <a:ext cx="2785730" cy="922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F8F69-88C3-4389-93C0-F68F4BEC56DA}"/>
              </a:ext>
            </a:extLst>
          </p:cNvPr>
          <p:cNvSpPr txBox="1"/>
          <p:nvPr/>
        </p:nvSpPr>
        <p:spPr>
          <a:xfrm>
            <a:off x="-85060" y="250567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36549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8D80DB7E11A47A1D7F585B70D0964" ma:contentTypeVersion="14" ma:contentTypeDescription="Create a new document." ma:contentTypeScope="" ma:versionID="08a584cb7aff8e20ff5cf0ff13293997">
  <xsd:schema xmlns:xsd="http://www.w3.org/2001/XMLSchema" xmlns:xs="http://www.w3.org/2001/XMLSchema" xmlns:p="http://schemas.microsoft.com/office/2006/metadata/properties" xmlns:ns2="fc448978-d4d5-456a-80f7-9711ce7b6e7a" xmlns:ns3="d3b3ad41-a0e4-476f-94ba-fb41c267a7b6" targetNamespace="http://schemas.microsoft.com/office/2006/metadata/properties" ma:root="true" ma:fieldsID="3a97ac9cdf01218dc8b9db955bef24e9" ns2:_="" ns3:_="">
    <xsd:import namespace="fc448978-d4d5-456a-80f7-9711ce7b6e7a"/>
    <xsd:import namespace="d3b3ad41-a0e4-476f-94ba-fb41c267a7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48978-d4d5-456a-80f7-9711ce7b6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3ad41-a0e4-476f-94ba-fb41c267a7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c448978-d4d5-456a-80f7-9711ce7b6e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E08A4A-0D5B-4A57-BFF6-BC15A976C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48978-d4d5-456a-80f7-9711ce7b6e7a"/>
    <ds:schemaRef ds:uri="d3b3ad41-a0e4-476f-94ba-fb41c267a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DEC2E-99C4-4537-BA5F-B8971152F8C1}">
  <ds:schemaRefs>
    <ds:schemaRef ds:uri="http://schemas.microsoft.com/office/2006/documentManagement/types"/>
    <ds:schemaRef ds:uri="d3b3ad41-a0e4-476f-94ba-fb41c267a7b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c448978-d4d5-456a-80f7-9711ce7b6e7a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1D76B4-9C91-4456-B3B8-351B1B2AF7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594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Ebrima</vt:lpstr>
      <vt:lpstr>Lucida Sans Unicode</vt:lpstr>
      <vt:lpstr>Symbol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McKinney</dc:creator>
  <cp:lastModifiedBy>Genna Olson</cp:lastModifiedBy>
  <cp:revision>78</cp:revision>
  <dcterms:created xsi:type="dcterms:W3CDTF">2021-02-26T22:25:48Z</dcterms:created>
  <dcterms:modified xsi:type="dcterms:W3CDTF">2022-04-26T22:19:56Z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0x010100C868D80DB7E11A47A1D7F585B70D0964</vt:lpwstr>
  </property>
  <property fmtid="{D5CDD505-2E9C-101B-9397-08002B2CF9AE}" pid="3" name="Order">
    <vt:r8>67009600</vt:r8>
  </property>
</Properties>
</file>