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1" r:id="rId6"/>
    <p:sldId id="379" r:id="rId7"/>
    <p:sldId id="380" r:id="rId8"/>
    <p:sldId id="378" r:id="rId9"/>
    <p:sldId id="377" r:id="rId10"/>
    <p:sldId id="37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5616"/>
    <a:srgbClr val="977747"/>
    <a:srgbClr val="AC6932"/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7" autoAdjust="0"/>
    <p:restoredTop sz="93592" autoAdjust="0"/>
  </p:normalViewPr>
  <p:slideViewPr>
    <p:cSldViewPr snapToGrid="0">
      <p:cViewPr>
        <p:scale>
          <a:sx n="89" d="100"/>
          <a:sy n="89" d="100"/>
        </p:scale>
        <p:origin x="1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8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BDC6CA27-483C-4EB2-9EE8-B2A1F5CB2140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6CBA2A93-ACD4-4428-9189-17A473043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36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8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2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5" y="3235766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4" y="2928378"/>
            <a:ext cx="4489143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80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4"/>
            <a:ext cx="3676651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8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8" y="517745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8080EEC0-8F06-4C02-AFF7-E86E2E05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5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31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078F1F-003F-4D18-8150-5C6E4C08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5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A28A69-0CF2-4EB4-A15C-B526D23F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5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30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0B4E534-5AC3-45F1-82DE-75EF5CA09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5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4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7C3337-32D4-4B55-AC32-EEEC9AF4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5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9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68D82E-C6BB-490E-B359-B8BFE222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5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AC2A07-D2B6-402A-A29D-3F0F24B0F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5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4" y="1775339"/>
            <a:ext cx="5157835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7" y="1281613"/>
            <a:ext cx="6395159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4304EF-BBE9-4AC9-9D15-EA2DD76B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5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89" y="1896631"/>
            <a:ext cx="5157835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5" y="1360900"/>
            <a:ext cx="6395159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29E7BF0-E323-44E1-85A4-893F4FC6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5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30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0270092-A1BE-4459-879D-2641BABAF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5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31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5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7" y="1290869"/>
            <a:ext cx="4975843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3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D6FD7A-8297-4AC3-83A8-06C00B36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5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5" y="1311318"/>
            <a:ext cx="4975843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6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1F9065-5FEC-4FE3-9D8A-330CE9DB3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5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5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5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10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5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1" y="229937"/>
            <a:ext cx="7372351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1" y="577603"/>
            <a:ext cx="7372351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C54A845-0B0C-407F-9ECC-AF75B7B9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5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7" y="201362"/>
            <a:ext cx="7067551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7" y="549028"/>
            <a:ext cx="7067551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5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7" y="205234"/>
            <a:ext cx="6029327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6" y="563465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5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4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6" y="563465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7C37735-4226-42C3-94CC-25BEB31BC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5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6" y="205234"/>
            <a:ext cx="6267451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6" y="563465"/>
            <a:ext cx="6267451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E4C30BD-13EE-44A0-BA1B-471940870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5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6" y="205234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6" y="563465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F5D5B17-164A-4AD7-B23D-9DFBCBBD6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5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6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9" y="205234"/>
            <a:ext cx="6449951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9" y="563465"/>
            <a:ext cx="6449951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B5D2C21-24F8-476D-A65E-BD841626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5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4948" y="3350066"/>
            <a:ext cx="5865181" cy="879034"/>
          </a:xfrm>
        </p:spPr>
        <p:txBody>
          <a:bodyPr>
            <a:normAutofit/>
          </a:bodyPr>
          <a:lstStyle/>
          <a:p>
            <a:r>
              <a:rPr lang="en-US" dirty="0"/>
              <a:t>Department of Environmental Quality</a:t>
            </a:r>
            <a:br>
              <a:rPr lang="en-US" dirty="0"/>
            </a:br>
            <a:r>
              <a:rPr lang="en-US" sz="2400" dirty="0"/>
              <a:t>Division of Water 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95" y="2928378"/>
            <a:ext cx="4439634" cy="614779"/>
          </a:xfrm>
        </p:spPr>
        <p:txBody>
          <a:bodyPr/>
          <a:lstStyle/>
          <a:p>
            <a:r>
              <a:rPr lang="en-US" dirty="0"/>
              <a:t>November 16, 2020</a:t>
            </a:r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Animal Operations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295" y="1431819"/>
            <a:ext cx="10515600" cy="475535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Permit Modification Requests to install digesters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Existing, Permitted Animal Operations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No request for expansion (no increase in animal capacity proposed)</a:t>
            </a:r>
          </a:p>
          <a:p>
            <a:r>
              <a:rPr lang="en-US" sz="2400" u="sng" dirty="0">
                <a:solidFill>
                  <a:schemeClr val="tx1"/>
                </a:solidFill>
              </a:rPr>
              <a:t>Not</a:t>
            </a:r>
            <a:r>
              <a:rPr lang="en-US" sz="2400" dirty="0">
                <a:solidFill>
                  <a:schemeClr val="tx1"/>
                </a:solidFill>
              </a:rPr>
              <a:t> subject to Performance Standards for New/Expanding Swine Operations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4 Applications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M&amp;M-Waters Farm – Duplin County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Benson Farm – Duplin County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Kilpatrick Farm 1, 2, 4, &amp; 5, &amp; Merritt Farm – Sampson County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Farm 2037 and 2038 – Sampson County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8" y="6001657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26104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Animal Operations – Duplin Co.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295" y="1431819"/>
            <a:ext cx="10515600" cy="475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M&amp;M-Waters Farm</a:t>
            </a:r>
          </a:p>
          <a:p>
            <a:r>
              <a:rPr lang="en-US" sz="2400" dirty="0">
                <a:solidFill>
                  <a:schemeClr val="tx1"/>
                </a:solidFill>
              </a:rPr>
              <a:t>12,308 Wean-to-Finish Swine</a:t>
            </a:r>
          </a:p>
          <a:p>
            <a:r>
              <a:rPr lang="en-US" sz="2400" dirty="0">
                <a:solidFill>
                  <a:schemeClr val="tx1"/>
                </a:solidFill>
              </a:rPr>
              <a:t>Proposed – Construct One New Digester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Three Existing Lagoons become Secondary Storage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Benson Farm</a:t>
            </a:r>
          </a:p>
          <a:p>
            <a:r>
              <a:rPr lang="en-US" sz="2400" dirty="0">
                <a:solidFill>
                  <a:schemeClr val="tx1"/>
                </a:solidFill>
              </a:rPr>
              <a:t>6,120 Feeder-to-Finish Swine</a:t>
            </a:r>
          </a:p>
          <a:p>
            <a:r>
              <a:rPr lang="en-US" sz="2400" dirty="0">
                <a:solidFill>
                  <a:schemeClr val="tx1"/>
                </a:solidFill>
              </a:rPr>
              <a:t>Proposed – Construct One New Digester</a:t>
            </a:r>
          </a:p>
          <a:p>
            <a:r>
              <a:rPr lang="en-US" sz="2400" dirty="0">
                <a:solidFill>
                  <a:schemeClr val="tx1"/>
                </a:solidFill>
              </a:rPr>
              <a:t>One Existing Lagoon becomes Secondary Storage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8" y="6001657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227983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Animal Operations – Sampson Co.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295" y="1431819"/>
            <a:ext cx="10515600" cy="475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Kilpatrick Farm 1, 2, 4, &amp; 5, &amp; Merritt Farm</a:t>
            </a:r>
          </a:p>
          <a:p>
            <a:r>
              <a:rPr lang="en-US" sz="2400" dirty="0">
                <a:solidFill>
                  <a:schemeClr val="tx1"/>
                </a:solidFill>
              </a:rPr>
              <a:t>13,336 Wean-to-Finish Swine</a:t>
            </a:r>
          </a:p>
          <a:p>
            <a:r>
              <a:rPr lang="en-US" sz="2400" dirty="0">
                <a:solidFill>
                  <a:schemeClr val="tx1"/>
                </a:solidFill>
              </a:rPr>
              <a:t>Propose to Convert One Existing Lined Lagoon into a Digester</a:t>
            </a:r>
          </a:p>
          <a:p>
            <a:r>
              <a:rPr lang="en-US" sz="2400" dirty="0">
                <a:solidFill>
                  <a:schemeClr val="tx1"/>
                </a:solidFill>
              </a:rPr>
              <a:t>One Other Existing Lagoon becomes Secondary Storage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Farm 2037 and 2038</a:t>
            </a:r>
          </a:p>
          <a:p>
            <a:r>
              <a:rPr lang="en-US" sz="2400" dirty="0">
                <a:solidFill>
                  <a:schemeClr val="tx1"/>
                </a:solidFill>
              </a:rPr>
              <a:t>20,992 Feeder-to-Finish Swine</a:t>
            </a:r>
          </a:p>
          <a:p>
            <a:r>
              <a:rPr lang="en-US" sz="2400" dirty="0">
                <a:solidFill>
                  <a:schemeClr val="tx1"/>
                </a:solidFill>
              </a:rPr>
              <a:t>Propose – Construct One New Digester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Three Existing Lagoons becomes Secondary Storage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8" y="6001657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469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701CE68-62D9-4A4D-ADBC-7649B1A048CE}"/>
              </a:ext>
            </a:extLst>
          </p:cNvPr>
          <p:cNvGrpSpPr/>
          <p:nvPr/>
        </p:nvGrpSpPr>
        <p:grpSpPr>
          <a:xfrm>
            <a:off x="958747" y="1639321"/>
            <a:ext cx="1791703" cy="1355831"/>
            <a:chOff x="1187667" y="1105611"/>
            <a:chExt cx="788278" cy="59706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AE96F8D-7C73-457F-8173-1CE24EB9F00F}"/>
                </a:ext>
              </a:extLst>
            </p:cNvPr>
            <p:cNvSpPr/>
            <p:nvPr/>
          </p:nvSpPr>
          <p:spPr>
            <a:xfrm>
              <a:off x="1187667" y="1105611"/>
              <a:ext cx="788277" cy="157655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BARNS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849245-5752-44C4-BA38-0B46B69999D1}"/>
                </a:ext>
              </a:extLst>
            </p:cNvPr>
            <p:cNvSpPr/>
            <p:nvPr/>
          </p:nvSpPr>
          <p:spPr>
            <a:xfrm>
              <a:off x="1187668" y="1319048"/>
              <a:ext cx="788277" cy="157655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7A7AF4-9275-4DCA-9907-69A1D912BC18}"/>
                </a:ext>
              </a:extLst>
            </p:cNvPr>
            <p:cNvSpPr/>
            <p:nvPr/>
          </p:nvSpPr>
          <p:spPr>
            <a:xfrm>
              <a:off x="1187667" y="1545020"/>
              <a:ext cx="788277" cy="157655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Arrow: Bent 20">
            <a:extLst>
              <a:ext uri="{FF2B5EF4-FFF2-40B4-BE49-F238E27FC236}">
                <a16:creationId xmlns:a16="http://schemas.microsoft.com/office/drawing/2014/main" id="{1AE4C818-9D89-4348-8CD1-E0DBE825E30F}"/>
              </a:ext>
            </a:extLst>
          </p:cNvPr>
          <p:cNvSpPr/>
          <p:nvPr/>
        </p:nvSpPr>
        <p:spPr>
          <a:xfrm rot="5400000">
            <a:off x="3522860" y="1773352"/>
            <a:ext cx="1295971" cy="2189674"/>
          </a:xfrm>
          <a:prstGeom prst="bentArrow">
            <a:avLst>
              <a:gd name="adj1" fmla="val 10125"/>
              <a:gd name="adj2" fmla="val 11753"/>
              <a:gd name="adj3" fmla="val 18118"/>
              <a:gd name="adj4" fmla="val 49952"/>
            </a:avLst>
          </a:prstGeom>
          <a:solidFill>
            <a:srgbClr val="977747"/>
          </a:solidFill>
          <a:ln>
            <a:solidFill>
              <a:srgbClr val="977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3D0B933-8707-44A2-AE0A-8FC0670A17B5}"/>
              </a:ext>
            </a:extLst>
          </p:cNvPr>
          <p:cNvSpPr/>
          <p:nvPr/>
        </p:nvSpPr>
        <p:spPr>
          <a:xfrm>
            <a:off x="4345831" y="3782991"/>
            <a:ext cx="2691805" cy="172923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Existing Lagoon(s)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6DE6746-246C-4DE4-B727-B73770899351}"/>
              </a:ext>
            </a:extLst>
          </p:cNvPr>
          <p:cNvSpPr txBox="1"/>
          <p:nvPr/>
        </p:nvSpPr>
        <p:spPr>
          <a:xfrm>
            <a:off x="3561245" y="2647654"/>
            <a:ext cx="1219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Swine Waste</a:t>
            </a:r>
          </a:p>
        </p:txBody>
      </p:sp>
      <p:sp>
        <p:nvSpPr>
          <p:cNvPr id="45" name="Arrow: Bent 44">
            <a:extLst>
              <a:ext uri="{FF2B5EF4-FFF2-40B4-BE49-F238E27FC236}">
                <a16:creationId xmlns:a16="http://schemas.microsoft.com/office/drawing/2014/main" id="{F2D0CC5F-B176-4594-8072-3AC863BA488B}"/>
              </a:ext>
            </a:extLst>
          </p:cNvPr>
          <p:cNvSpPr/>
          <p:nvPr/>
        </p:nvSpPr>
        <p:spPr>
          <a:xfrm>
            <a:off x="6511160" y="2093531"/>
            <a:ext cx="2189674" cy="1543047"/>
          </a:xfrm>
          <a:prstGeom prst="bentArrow">
            <a:avLst>
              <a:gd name="adj1" fmla="val 8260"/>
              <a:gd name="adj2" fmla="val 11039"/>
              <a:gd name="adj3" fmla="val 19491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AFD8A3-9777-4308-9C49-E19EE1CDDFC9}"/>
              </a:ext>
            </a:extLst>
          </p:cNvPr>
          <p:cNvSpPr txBox="1"/>
          <p:nvPr/>
        </p:nvSpPr>
        <p:spPr>
          <a:xfrm>
            <a:off x="8891510" y="1961152"/>
            <a:ext cx="2341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Land Application of Effluent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9623F1-B314-472D-BBC6-21304EA17C2F}"/>
              </a:ext>
            </a:extLst>
          </p:cNvPr>
          <p:cNvSpPr txBox="1"/>
          <p:nvPr/>
        </p:nvSpPr>
        <p:spPr>
          <a:xfrm>
            <a:off x="3299172" y="561231"/>
            <a:ext cx="504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EXISTING PROCESS FLOW</a:t>
            </a: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11C03988-12AE-4CE1-81C7-499CCACCCDBC}"/>
              </a:ext>
            </a:extLst>
          </p:cNvPr>
          <p:cNvSpPr/>
          <p:nvPr/>
        </p:nvSpPr>
        <p:spPr>
          <a:xfrm rot="16200000">
            <a:off x="2039545" y="2653245"/>
            <a:ext cx="1445252" cy="2497361"/>
          </a:xfrm>
          <a:prstGeom prst="bentArrow">
            <a:avLst>
              <a:gd name="adj1" fmla="val 5538"/>
              <a:gd name="adj2" fmla="val 9814"/>
              <a:gd name="adj3" fmla="val 21321"/>
              <a:gd name="adj4" fmla="val 43750"/>
            </a:avLst>
          </a:prstGeom>
          <a:solidFill>
            <a:srgbClr val="C85616"/>
          </a:solidFill>
          <a:ln>
            <a:solidFill>
              <a:srgbClr val="C85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20B0C-FFE6-4E56-9A19-6F5214D4929D}"/>
              </a:ext>
            </a:extLst>
          </p:cNvPr>
          <p:cNvSpPr txBox="1"/>
          <p:nvPr/>
        </p:nvSpPr>
        <p:spPr>
          <a:xfrm>
            <a:off x="1828642" y="4698145"/>
            <a:ext cx="2182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Recycle/Flush Water</a:t>
            </a:r>
          </a:p>
        </p:txBody>
      </p:sp>
    </p:spTree>
    <p:extLst>
      <p:ext uri="{BB962C8B-B14F-4D97-AF65-F5344CB8AC3E}">
        <p14:creationId xmlns:p14="http://schemas.microsoft.com/office/powerpoint/2010/main" val="114426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92B1D57-B221-4436-9A3B-0CDAAFAC17FC}"/>
              </a:ext>
            </a:extLst>
          </p:cNvPr>
          <p:cNvGrpSpPr/>
          <p:nvPr/>
        </p:nvGrpSpPr>
        <p:grpSpPr>
          <a:xfrm>
            <a:off x="529299" y="966512"/>
            <a:ext cx="11133402" cy="4553661"/>
            <a:chOff x="740340" y="1115412"/>
            <a:chExt cx="11133402" cy="455366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701CE68-62D9-4A4D-ADBC-7649B1A048CE}"/>
                </a:ext>
              </a:extLst>
            </p:cNvPr>
            <p:cNvGrpSpPr/>
            <p:nvPr/>
          </p:nvGrpSpPr>
          <p:grpSpPr>
            <a:xfrm>
              <a:off x="740340" y="1115412"/>
              <a:ext cx="1791703" cy="1355831"/>
              <a:chOff x="1187667" y="1105611"/>
              <a:chExt cx="788278" cy="597064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AE96F8D-7C73-457F-8173-1CE24EB9F00F}"/>
                  </a:ext>
                </a:extLst>
              </p:cNvPr>
              <p:cNvSpPr/>
              <p:nvPr/>
            </p:nvSpPr>
            <p:spPr>
              <a:xfrm>
                <a:off x="1187667" y="1105611"/>
                <a:ext cx="788277" cy="157655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BARNS</a:t>
                </a:r>
                <a:endParaRPr lang="en-US" sz="1400" b="1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5849245-5752-44C4-BA38-0B46B69999D1}"/>
                  </a:ext>
                </a:extLst>
              </p:cNvPr>
              <p:cNvSpPr/>
              <p:nvPr/>
            </p:nvSpPr>
            <p:spPr>
              <a:xfrm>
                <a:off x="1187668" y="1319048"/>
                <a:ext cx="788277" cy="157655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57A7AF4-9275-4DCA-9907-69A1D912BC18}"/>
                  </a:ext>
                </a:extLst>
              </p:cNvPr>
              <p:cNvSpPr/>
              <p:nvPr/>
            </p:nvSpPr>
            <p:spPr>
              <a:xfrm>
                <a:off x="1187667" y="1545020"/>
                <a:ext cx="788277" cy="157655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Arrow: Bent 20">
              <a:extLst>
                <a:ext uri="{FF2B5EF4-FFF2-40B4-BE49-F238E27FC236}">
                  <a16:creationId xmlns:a16="http://schemas.microsoft.com/office/drawing/2014/main" id="{1AE4C818-9D89-4348-8CD1-E0DBE825E30F}"/>
                </a:ext>
              </a:extLst>
            </p:cNvPr>
            <p:cNvSpPr/>
            <p:nvPr/>
          </p:nvSpPr>
          <p:spPr>
            <a:xfrm rot="5400000">
              <a:off x="2262709" y="2208595"/>
              <a:ext cx="1563194" cy="704193"/>
            </a:xfrm>
            <a:prstGeom prst="bentArrow">
              <a:avLst>
                <a:gd name="adj1" fmla="val 16044"/>
                <a:gd name="adj2" fmla="val 21101"/>
                <a:gd name="adj3" fmla="val 25000"/>
                <a:gd name="adj4" fmla="val 43750"/>
              </a:avLst>
            </a:prstGeom>
            <a:solidFill>
              <a:srgbClr val="977747"/>
            </a:solidFill>
            <a:ln>
              <a:solidFill>
                <a:srgbClr val="9777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DBDF0A6-6EE8-4875-BA38-5DEF265C473A}"/>
                </a:ext>
              </a:extLst>
            </p:cNvPr>
            <p:cNvSpPr/>
            <p:nvPr/>
          </p:nvSpPr>
          <p:spPr>
            <a:xfrm>
              <a:off x="1563180" y="3607326"/>
              <a:ext cx="3170026" cy="172923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In-Ground, 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Lined, and Covered 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Anaerobic Digester</a:t>
              </a:r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E7543B37-9372-44B3-9FA9-B92527F8E767}"/>
                </a:ext>
              </a:extLst>
            </p:cNvPr>
            <p:cNvSpPr/>
            <p:nvPr/>
          </p:nvSpPr>
          <p:spPr>
            <a:xfrm>
              <a:off x="4967623" y="4617195"/>
              <a:ext cx="1959528" cy="400110"/>
            </a:xfrm>
            <a:prstGeom prst="rightArrow">
              <a:avLst>
                <a:gd name="adj1" fmla="val 36340"/>
                <a:gd name="adj2" fmla="val 431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3D0B933-8707-44A2-AE0A-8FC0670A17B5}"/>
                </a:ext>
              </a:extLst>
            </p:cNvPr>
            <p:cNvSpPr/>
            <p:nvPr/>
          </p:nvSpPr>
          <p:spPr>
            <a:xfrm>
              <a:off x="7222719" y="3628347"/>
              <a:ext cx="2691805" cy="172923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Secondary Containment </a:t>
              </a:r>
            </a:p>
            <a:p>
              <a:pPr algn="ctr"/>
              <a:endParaRPr lang="en-US" sz="4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Existing Lagoon(s)</a:t>
              </a:r>
            </a:p>
          </p:txBody>
        </p:sp>
        <p:sp>
          <p:nvSpPr>
            <p:cNvPr id="40" name="Arrow: Bent-Up 39">
              <a:extLst>
                <a:ext uri="{FF2B5EF4-FFF2-40B4-BE49-F238E27FC236}">
                  <a16:creationId xmlns:a16="http://schemas.microsoft.com/office/drawing/2014/main" id="{6A10683E-F15F-43EB-91B9-4CC927CE2244}"/>
                </a:ext>
              </a:extLst>
            </p:cNvPr>
            <p:cNvSpPr/>
            <p:nvPr/>
          </p:nvSpPr>
          <p:spPr>
            <a:xfrm>
              <a:off x="5116198" y="2007476"/>
              <a:ext cx="1310048" cy="2241698"/>
            </a:xfrm>
            <a:prstGeom prst="bentUpArrow">
              <a:avLst>
                <a:gd name="adj1" fmla="val 9873"/>
                <a:gd name="adj2" fmla="val 12794"/>
                <a:gd name="adj3" fmla="val 20989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6DE6746-246C-4DE4-B727-B73770899351}"/>
                </a:ext>
              </a:extLst>
            </p:cNvPr>
            <p:cNvSpPr txBox="1"/>
            <p:nvPr/>
          </p:nvSpPr>
          <p:spPr>
            <a:xfrm>
              <a:off x="3552801" y="2403464"/>
              <a:ext cx="12191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Swine Waste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7A5EAE1-9EB7-46CE-82DC-D415A0197953}"/>
                </a:ext>
              </a:extLst>
            </p:cNvPr>
            <p:cNvSpPr txBox="1"/>
            <p:nvPr/>
          </p:nvSpPr>
          <p:spPr>
            <a:xfrm>
              <a:off x="6307041" y="1528983"/>
              <a:ext cx="15958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Biogas to Offsite Use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4DA537E-9A97-4AA6-AC3A-143CC64AB32B}"/>
                </a:ext>
              </a:extLst>
            </p:cNvPr>
            <p:cNvSpPr txBox="1"/>
            <p:nvPr/>
          </p:nvSpPr>
          <p:spPr>
            <a:xfrm>
              <a:off x="4962616" y="4961187"/>
              <a:ext cx="1959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Digester Effluent</a:t>
              </a:r>
              <a:endParaRPr lang="en-US" b="1" dirty="0"/>
            </a:p>
          </p:txBody>
        </p:sp>
        <p:sp>
          <p:nvSpPr>
            <p:cNvPr id="45" name="Arrow: Bent 44">
              <a:extLst>
                <a:ext uri="{FF2B5EF4-FFF2-40B4-BE49-F238E27FC236}">
                  <a16:creationId xmlns:a16="http://schemas.microsoft.com/office/drawing/2014/main" id="{F2D0CC5F-B176-4594-8072-3AC863BA488B}"/>
                </a:ext>
              </a:extLst>
            </p:cNvPr>
            <p:cNvSpPr/>
            <p:nvPr/>
          </p:nvSpPr>
          <p:spPr>
            <a:xfrm>
              <a:off x="8568621" y="2120104"/>
              <a:ext cx="988506" cy="1349345"/>
            </a:xfrm>
            <a:prstGeom prst="bentArrow">
              <a:avLst>
                <a:gd name="adj1" fmla="val 20747"/>
                <a:gd name="adj2" fmla="val 18013"/>
                <a:gd name="adj3" fmla="val 24696"/>
                <a:gd name="adj4" fmla="val 251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CAFD8A3-9777-4308-9C49-E19EE1CDDFC9}"/>
                </a:ext>
              </a:extLst>
            </p:cNvPr>
            <p:cNvSpPr txBox="1"/>
            <p:nvPr/>
          </p:nvSpPr>
          <p:spPr>
            <a:xfrm>
              <a:off x="9557127" y="1958100"/>
              <a:ext cx="23166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Land Application of Effluent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9623F1-B314-472D-BBC6-21304EA17C2F}"/>
              </a:ext>
            </a:extLst>
          </p:cNvPr>
          <p:cNvSpPr txBox="1"/>
          <p:nvPr/>
        </p:nvSpPr>
        <p:spPr>
          <a:xfrm>
            <a:off x="3356767" y="259801"/>
            <a:ext cx="5421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PROPOSED PROCESS FLOW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582FA6-EE60-4C5C-89A8-40F3B17D7436}"/>
              </a:ext>
            </a:extLst>
          </p:cNvPr>
          <p:cNvGrpSpPr/>
          <p:nvPr/>
        </p:nvGrpSpPr>
        <p:grpSpPr>
          <a:xfrm>
            <a:off x="592661" y="2409743"/>
            <a:ext cx="7801938" cy="3479988"/>
            <a:chOff x="621196" y="2594990"/>
            <a:chExt cx="7801938" cy="3479988"/>
          </a:xfrm>
        </p:grpSpPr>
        <p:sp>
          <p:nvSpPr>
            <p:cNvPr id="17" name="Arrow: Bent 16">
              <a:extLst>
                <a:ext uri="{FF2B5EF4-FFF2-40B4-BE49-F238E27FC236}">
                  <a16:creationId xmlns:a16="http://schemas.microsoft.com/office/drawing/2014/main" id="{C1EC45A9-3895-43F5-BCD1-51E6B4164476}"/>
                </a:ext>
              </a:extLst>
            </p:cNvPr>
            <p:cNvSpPr/>
            <p:nvPr/>
          </p:nvSpPr>
          <p:spPr>
            <a:xfrm rot="16200000">
              <a:off x="2782171" y="434015"/>
              <a:ext cx="3479988" cy="7801937"/>
            </a:xfrm>
            <a:prstGeom prst="bentArrow">
              <a:avLst>
                <a:gd name="adj1" fmla="val 2545"/>
                <a:gd name="adj2" fmla="val 3926"/>
                <a:gd name="adj3" fmla="val 7406"/>
                <a:gd name="adj4" fmla="val 43750"/>
              </a:avLst>
            </a:prstGeom>
            <a:solidFill>
              <a:srgbClr val="C85616"/>
            </a:solidFill>
            <a:ln w="12700">
              <a:solidFill>
                <a:srgbClr val="C85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6C8335D-5717-45B3-93B4-7FD4AA2C83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134" y="5520174"/>
              <a:ext cx="0" cy="554804"/>
            </a:xfrm>
            <a:prstGeom prst="line">
              <a:avLst/>
            </a:prstGeom>
            <a:ln w="85725">
              <a:solidFill>
                <a:srgbClr val="C856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F9E2447-DBD9-485D-9269-F09D968D32C0}"/>
              </a:ext>
            </a:extLst>
          </p:cNvPr>
          <p:cNvSpPr txBox="1"/>
          <p:nvPr/>
        </p:nvSpPr>
        <p:spPr>
          <a:xfrm>
            <a:off x="6096000" y="5846283"/>
            <a:ext cx="2575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Recycle/Flush Water</a:t>
            </a:r>
          </a:p>
        </p:txBody>
      </p:sp>
    </p:spTree>
    <p:extLst>
      <p:ext uri="{BB962C8B-B14F-4D97-AF65-F5344CB8AC3E}">
        <p14:creationId xmlns:p14="http://schemas.microsoft.com/office/powerpoint/2010/main" val="401625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iagram&#10;&#10;Description automatically generated">
            <a:extLst>
              <a:ext uri="{FF2B5EF4-FFF2-40B4-BE49-F238E27FC236}">
                <a16:creationId xmlns:a16="http://schemas.microsoft.com/office/drawing/2014/main" id="{61AA96E3-86BC-47B6-A567-C7D568C825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34" y="1853136"/>
            <a:ext cx="9993924" cy="2563148"/>
          </a:xfrm>
        </p:spPr>
      </p:pic>
    </p:spTree>
    <p:extLst>
      <p:ext uri="{BB962C8B-B14F-4D97-AF65-F5344CB8AC3E}">
        <p14:creationId xmlns:p14="http://schemas.microsoft.com/office/powerpoint/2010/main" val="155233941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acility_x0020_Name xmlns="4ed652a6-3711-4c8f-a4c8-f71fa66573eb" xsi:nil="true"/>
    <Hearing_x0020_Location xmlns="4ed652a6-3711-4c8f-a4c8-f71fa66573eb" xsi:nil="true"/>
    <Facility_x0020_ID xmlns="4ed652a6-3711-4c8f-a4c8-f71fa66573eb" xsi:nil="true"/>
    <Hearing_x0020_Date xmlns="4ed652a6-3711-4c8f-a4c8-f71fa66573e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08CD89B6C65C42B9BD9AF179A180D3" ma:contentTypeVersion="15" ma:contentTypeDescription="Create a new document." ma:contentTypeScope="" ma:versionID="1a2ddfba1b7ac6da275941782560d42e">
  <xsd:schema xmlns:xsd="http://www.w3.org/2001/XMLSchema" xmlns:xs="http://www.w3.org/2001/XMLSchema" xmlns:p="http://schemas.microsoft.com/office/2006/metadata/properties" xmlns:ns2="b2f00000-8dee-40de-aba1-da24b0353b7d" xmlns:ns3="4ed652a6-3711-4c8f-a4c8-f71fa66573eb" targetNamespace="http://schemas.microsoft.com/office/2006/metadata/properties" ma:root="true" ma:fieldsID="84f38c85374dae4d9431558ff176b9e5" ns2:_="" ns3:_="">
    <xsd:import namespace="b2f00000-8dee-40de-aba1-da24b0353b7d"/>
    <xsd:import namespace="4ed652a6-3711-4c8f-a4c8-f71fa66573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Hearing_x0020_Date" minOccurs="0"/>
                <xsd:element ref="ns3:Facility_x0020_ID" minOccurs="0"/>
                <xsd:element ref="ns3:Facility_x0020_Name" minOccurs="0"/>
                <xsd:element ref="ns3:Hearing_x0020_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00000-8dee-40de-aba1-da24b0353b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652a6-3711-4c8f-a4c8-f71fa66573eb" elementFormDefault="qualified">
    <xsd:import namespace="http://schemas.microsoft.com/office/2006/documentManagement/types"/>
    <xsd:import namespace="http://schemas.microsoft.com/office/infopath/2007/PartnerControls"/>
    <xsd:element name="Hearing_x0020_Date" ma:index="10" nillable="true" ma:displayName="Hearing Date" ma:format="DateOnly" ma:internalName="Hearing_x0020_Date">
      <xsd:simpleType>
        <xsd:restriction base="dms:DateTime"/>
      </xsd:simpleType>
    </xsd:element>
    <xsd:element name="Facility_x0020_ID" ma:index="11" nillable="true" ma:displayName="Facility ID" ma:internalName="Facility_x0020_ID">
      <xsd:simpleType>
        <xsd:restriction base="dms:Text">
          <xsd:maxLength value="255"/>
        </xsd:restriction>
      </xsd:simpleType>
    </xsd:element>
    <xsd:element name="Facility_x0020_Name" ma:index="12" nillable="true" ma:displayName="Facility Name" ma:internalName="Facility_x0020_Name">
      <xsd:simpleType>
        <xsd:restriction base="dms:Text">
          <xsd:maxLength value="255"/>
        </xsd:restriction>
      </xsd:simpleType>
    </xsd:element>
    <xsd:element name="Hearing_x0020_Location" ma:index="13" nillable="true" ma:displayName="Hearing Location" ma:internalName="Hearing_x0020_Location">
      <xsd:simpleType>
        <xsd:restriction base="dms:Note">
          <xsd:maxLength value="255"/>
        </xsd:restriction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E347C4-91BB-4D61-9F37-5A6885E29480}">
  <ds:schemaRefs>
    <ds:schemaRef ds:uri="http://purl.org/dc/terms/"/>
    <ds:schemaRef ds:uri="97c26e27-a340-4306-98a7-c36055956ab5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893163c-4790-4570-a539-5f3cb3bacbe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7D60CD-3F4A-41C7-9589-1AD0277A2C8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7152</TotalTime>
  <Words>259</Words>
  <Application>Microsoft Office PowerPoint</Application>
  <PresentationFormat>Widescreen</PresentationFormat>
  <Paragraphs>59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2_Office Theme</vt:lpstr>
      <vt:lpstr>Department of Environmental Quality Division of Water Resources</vt:lpstr>
      <vt:lpstr>Animal Operations</vt:lpstr>
      <vt:lpstr>Animal Operations – Duplin Co.</vt:lpstr>
      <vt:lpstr>Animal Operations – Sampson Co.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Lawson, Christine</cp:lastModifiedBy>
  <cp:revision>141</cp:revision>
  <cp:lastPrinted>2019-10-30T23:26:54Z</cp:lastPrinted>
  <dcterms:created xsi:type="dcterms:W3CDTF">2015-06-24T15:01:50Z</dcterms:created>
  <dcterms:modified xsi:type="dcterms:W3CDTF">2020-11-10T21:56:48Z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0x010100B808CD89B6C65C42B9BD9AF179A180D3</vt:lpwstr>
  </property>
</Properties>
</file>