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6" r:id="rId72"/>
    <p:sldMasterId id="2147483891" r:id="rId73"/>
  </p:sldMasterIdLst>
  <p:notesMasterIdLst>
    <p:notesMasterId r:id="rId122"/>
  </p:notesMasterIdLst>
  <p:sldIdLst>
    <p:sldId id="256" r:id="rId74"/>
    <p:sldId id="361" r:id="rId75"/>
    <p:sldId id="365" r:id="rId76"/>
    <p:sldId id="362" r:id="rId77"/>
    <p:sldId id="363" r:id="rId78"/>
    <p:sldId id="364" r:id="rId79"/>
    <p:sldId id="366" r:id="rId80"/>
    <p:sldId id="368" r:id="rId81"/>
    <p:sldId id="369" r:id="rId82"/>
    <p:sldId id="311" r:id="rId83"/>
    <p:sldId id="307" r:id="rId84"/>
    <p:sldId id="379" r:id="rId85"/>
    <p:sldId id="309" r:id="rId86"/>
    <p:sldId id="326" r:id="rId87"/>
    <p:sldId id="321" r:id="rId88"/>
    <p:sldId id="323" r:id="rId89"/>
    <p:sldId id="324" r:id="rId90"/>
    <p:sldId id="327" r:id="rId91"/>
    <p:sldId id="380" r:id="rId92"/>
    <p:sldId id="381" r:id="rId93"/>
    <p:sldId id="267" r:id="rId94"/>
    <p:sldId id="370" r:id="rId95"/>
    <p:sldId id="371" r:id="rId96"/>
    <p:sldId id="372" r:id="rId97"/>
    <p:sldId id="373" r:id="rId98"/>
    <p:sldId id="375" r:id="rId99"/>
    <p:sldId id="374" r:id="rId100"/>
    <p:sldId id="376" r:id="rId101"/>
    <p:sldId id="377" r:id="rId102"/>
    <p:sldId id="378" r:id="rId103"/>
    <p:sldId id="277" r:id="rId104"/>
    <p:sldId id="383" r:id="rId105"/>
    <p:sldId id="343" r:id="rId106"/>
    <p:sldId id="282" r:id="rId107"/>
    <p:sldId id="358" r:id="rId108"/>
    <p:sldId id="359" r:id="rId109"/>
    <p:sldId id="354" r:id="rId110"/>
    <p:sldId id="382" r:id="rId111"/>
    <p:sldId id="338" r:id="rId112"/>
    <p:sldId id="340" r:id="rId113"/>
    <p:sldId id="344" r:id="rId114"/>
    <p:sldId id="353" r:id="rId115"/>
    <p:sldId id="342" r:id="rId116"/>
    <p:sldId id="349" r:id="rId117"/>
    <p:sldId id="288" r:id="rId118"/>
    <p:sldId id="356" r:id="rId119"/>
    <p:sldId id="355" r:id="rId120"/>
    <p:sldId id="301" r:id="rId121"/>
  </p:sldIdLst>
  <p:sldSz cx="12192000" cy="6858000"/>
  <p:notesSz cx="6858000" cy="9144000"/>
  <p:custDataLst>
    <p:tags r:id="rId1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2272" autoAdjust="0"/>
  </p:normalViewPr>
  <p:slideViewPr>
    <p:cSldViewPr showGuides="1">
      <p:cViewPr varScale="1">
        <p:scale>
          <a:sx n="63" d="100"/>
          <a:sy n="63" d="100"/>
        </p:scale>
        <p:origin x="174" y="90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44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slide" Target="slides/slide11.xml"/><Relationship Id="rId89" Type="http://schemas.openxmlformats.org/officeDocument/2006/relationships/slide" Target="slides/slide16.xml"/><Relationship Id="rId112" Type="http://schemas.openxmlformats.org/officeDocument/2006/relationships/slide" Target="slides/slide39.xml"/><Relationship Id="rId16" Type="http://schemas.openxmlformats.org/officeDocument/2006/relationships/customXml" Target="../customXml/item16.xml"/><Relationship Id="rId107" Type="http://schemas.openxmlformats.org/officeDocument/2006/relationships/slide" Target="slides/slide34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1.xml"/><Relationship Id="rId79" Type="http://schemas.openxmlformats.org/officeDocument/2006/relationships/slide" Target="slides/slide6.xml"/><Relationship Id="rId102" Type="http://schemas.openxmlformats.org/officeDocument/2006/relationships/slide" Target="slides/slide29.xml"/><Relationship Id="rId123" Type="http://schemas.openxmlformats.org/officeDocument/2006/relationships/tags" Target="tags/tag1.xml"/><Relationship Id="rId5" Type="http://schemas.openxmlformats.org/officeDocument/2006/relationships/customXml" Target="../customXml/item5.xml"/><Relationship Id="rId90" Type="http://schemas.openxmlformats.org/officeDocument/2006/relationships/slide" Target="slides/slide17.xml"/><Relationship Id="rId95" Type="http://schemas.openxmlformats.org/officeDocument/2006/relationships/slide" Target="slides/slide2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slide" Target="slides/slide4.xml"/><Relationship Id="rId100" Type="http://schemas.openxmlformats.org/officeDocument/2006/relationships/slide" Target="slides/slide27.xml"/><Relationship Id="rId105" Type="http://schemas.openxmlformats.org/officeDocument/2006/relationships/slide" Target="slides/slide32.xml"/><Relationship Id="rId113" Type="http://schemas.openxmlformats.org/officeDocument/2006/relationships/slide" Target="slides/slide40.xml"/><Relationship Id="rId118" Type="http://schemas.openxmlformats.org/officeDocument/2006/relationships/slide" Target="slides/slide45.xml"/><Relationship Id="rId126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Master" Target="slideMasters/slideMaster1.xml"/><Relationship Id="rId80" Type="http://schemas.openxmlformats.org/officeDocument/2006/relationships/slide" Target="slides/slide7.xml"/><Relationship Id="rId85" Type="http://schemas.openxmlformats.org/officeDocument/2006/relationships/slide" Target="slides/slide12.xml"/><Relationship Id="rId93" Type="http://schemas.openxmlformats.org/officeDocument/2006/relationships/slide" Target="slides/slide20.xml"/><Relationship Id="rId98" Type="http://schemas.openxmlformats.org/officeDocument/2006/relationships/slide" Target="slides/slide25.xml"/><Relationship Id="rId121" Type="http://schemas.openxmlformats.org/officeDocument/2006/relationships/slide" Target="slides/slide4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30.xml"/><Relationship Id="rId108" Type="http://schemas.openxmlformats.org/officeDocument/2006/relationships/slide" Target="slides/slide35.xml"/><Relationship Id="rId116" Type="http://schemas.openxmlformats.org/officeDocument/2006/relationships/slide" Target="slides/slide43.xml"/><Relationship Id="rId124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slide" Target="slides/slide2.xml"/><Relationship Id="rId83" Type="http://schemas.openxmlformats.org/officeDocument/2006/relationships/slide" Target="slides/slide10.xml"/><Relationship Id="rId88" Type="http://schemas.openxmlformats.org/officeDocument/2006/relationships/slide" Target="slides/slide15.xml"/><Relationship Id="rId91" Type="http://schemas.openxmlformats.org/officeDocument/2006/relationships/slide" Target="slides/slide18.xml"/><Relationship Id="rId96" Type="http://schemas.openxmlformats.org/officeDocument/2006/relationships/slide" Target="slides/slide23.xml"/><Relationship Id="rId11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33.xml"/><Relationship Id="rId114" Type="http://schemas.openxmlformats.org/officeDocument/2006/relationships/slide" Target="slides/slide41.xml"/><Relationship Id="rId119" Type="http://schemas.openxmlformats.org/officeDocument/2006/relationships/slide" Target="slides/slide46.xml"/><Relationship Id="rId127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Master" Target="slideMasters/slideMaster2.xml"/><Relationship Id="rId78" Type="http://schemas.openxmlformats.org/officeDocument/2006/relationships/slide" Target="slides/slide5.xml"/><Relationship Id="rId81" Type="http://schemas.openxmlformats.org/officeDocument/2006/relationships/slide" Target="slides/slide8.xml"/><Relationship Id="rId86" Type="http://schemas.openxmlformats.org/officeDocument/2006/relationships/slide" Target="slides/slide13.xml"/><Relationship Id="rId94" Type="http://schemas.openxmlformats.org/officeDocument/2006/relationships/slide" Target="slides/slide21.xml"/><Relationship Id="rId99" Type="http://schemas.openxmlformats.org/officeDocument/2006/relationships/slide" Target="slides/slide26.xml"/><Relationship Id="rId101" Type="http://schemas.openxmlformats.org/officeDocument/2006/relationships/slide" Target="slides/slide28.xml"/><Relationship Id="rId12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36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3.xml"/><Relationship Id="rId97" Type="http://schemas.openxmlformats.org/officeDocument/2006/relationships/slide" Target="slides/slide24.xml"/><Relationship Id="rId104" Type="http://schemas.openxmlformats.org/officeDocument/2006/relationships/slide" Target="slides/slide31.xml"/><Relationship Id="rId120" Type="http://schemas.openxmlformats.org/officeDocument/2006/relationships/slide" Target="slides/slide47.xml"/><Relationship Id="rId125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" Target="slides/slide19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" Target="slides/slide14.xml"/><Relationship Id="rId110" Type="http://schemas.openxmlformats.org/officeDocument/2006/relationships/slide" Target="slides/slide37.xml"/><Relationship Id="rId115" Type="http://schemas.openxmlformats.org/officeDocument/2006/relationships/slide" Target="slides/slide42.xml"/><Relationship Id="rId61" Type="http://schemas.openxmlformats.org/officeDocument/2006/relationships/customXml" Target="../customXml/item61.xml"/><Relationship Id="rId8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7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12" Type="http://schemas.openxmlformats.org/officeDocument/2006/relationships/image" Target="../media/image66.wmf"/><Relationship Id="rId2" Type="http://schemas.openxmlformats.org/officeDocument/2006/relationships/image" Target="../media/image56.wmf"/><Relationship Id="rId16" Type="http://schemas.openxmlformats.org/officeDocument/2006/relationships/image" Target="../media/image70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11" Type="http://schemas.openxmlformats.org/officeDocument/2006/relationships/image" Target="../media/image65.wmf"/><Relationship Id="rId5" Type="http://schemas.openxmlformats.org/officeDocument/2006/relationships/image" Target="../media/image59.wmf"/><Relationship Id="rId15" Type="http://schemas.openxmlformats.org/officeDocument/2006/relationships/image" Target="../media/image69.wmf"/><Relationship Id="rId10" Type="http://schemas.openxmlformats.org/officeDocument/2006/relationships/image" Target="../media/image64.wmf"/><Relationship Id="rId4" Type="http://schemas.openxmlformats.org/officeDocument/2006/relationships/image" Target="../media/image58.wmf"/><Relationship Id="rId9" Type="http://schemas.openxmlformats.org/officeDocument/2006/relationships/image" Target="../media/image63.wmf"/><Relationship Id="rId14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1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27FD8-4643-4AEC-90DE-6A12158F9053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77888-C216-46B5-A998-1F7310E1D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1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58E5D9-807A-47F9-A66F-1E2D3529465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948" y="3330245"/>
            <a:ext cx="7436505" cy="3155289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Work approached for detection not quantification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9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A36E-91ED-448C-B149-54498A69790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24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C306-253F-48A9-B9AD-1AAEC513A0A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3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Framed talk in terms of defining the problem</a:t>
            </a:r>
          </a:p>
          <a:p>
            <a:pPr eaLnBrk="1" hangingPunct="1"/>
            <a:r>
              <a:rPr lang="en-US">
                <a:ea typeface="ＭＳ Ｐゴシック" pitchFamily="34" charset="-128"/>
              </a:rPr>
              <a:t>Why this is important at NERL</a:t>
            </a:r>
          </a:p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29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D9F14-F90F-43A7-9D68-2D423CC6B40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887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ONE OF THESE FOR 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77888-C216-46B5-A998-1F7310E1DE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77888-C216-46B5-A998-1F7310E1DE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98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77888-C216-46B5-A998-1F7310E1DE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77888-C216-46B5-A998-1F7310E1DE7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rgbClr val="0070C0"/>
            </a:gs>
            <a:gs pos="50000">
              <a:srgbClr val="002060"/>
            </a:gs>
            <a:gs pos="100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CCEC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127000" y="64008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CCECFF"/>
                </a:solidFill>
              </a:defRPr>
            </a:lvl1pPr>
          </a:lstStyle>
          <a:p>
            <a:fld id="{E7B997C0-B928-40AB-84C8-7537AC92DE24}" type="datetime1">
              <a:rPr lang="en-US" smtClean="0"/>
              <a:t>5/3/2018</a:t>
            </a:fld>
            <a:endParaRPr lang="en-US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75800" y="64008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CCECFF"/>
                </a:solidFill>
              </a:defRPr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0" y="1860"/>
            <a:ext cx="12201912" cy="1151131"/>
          </a:xfrm>
          <a:custGeom>
            <a:avLst/>
            <a:gdLst>
              <a:gd name="connsiteX0" fmla="*/ 0 w 9151434"/>
              <a:gd name="connsiteY0" fmla="*/ 892097 h 1146097"/>
              <a:gd name="connsiteX1" fmla="*/ 2557346 w 9151434"/>
              <a:gd name="connsiteY1" fmla="*/ 1137424 h 1146097"/>
              <a:gd name="connsiteX2" fmla="*/ 5092390 w 9151434"/>
              <a:gd name="connsiteY2" fmla="*/ 840058 h 1146097"/>
              <a:gd name="connsiteX3" fmla="*/ 6765073 w 9151434"/>
              <a:gd name="connsiteY3" fmla="*/ 438614 h 1146097"/>
              <a:gd name="connsiteX4" fmla="*/ 9151434 w 9151434"/>
              <a:gd name="connsiteY4" fmla="*/ 104078 h 1146097"/>
              <a:gd name="connsiteX5" fmla="*/ 9144000 w 9151434"/>
              <a:gd name="connsiteY5" fmla="*/ 0 h 1146097"/>
              <a:gd name="connsiteX6" fmla="*/ 0 w 9151434"/>
              <a:gd name="connsiteY6" fmla="*/ 7434 h 1146097"/>
              <a:gd name="connsiteX7" fmla="*/ 0 w 9151434"/>
              <a:gd name="connsiteY7" fmla="*/ 892097 h 1146097"/>
              <a:gd name="connsiteX0" fmla="*/ 0 w 9151434"/>
              <a:gd name="connsiteY0" fmla="*/ 892097 h 1146097"/>
              <a:gd name="connsiteX1" fmla="*/ 2557346 w 9151434"/>
              <a:gd name="connsiteY1" fmla="*/ 1137424 h 1146097"/>
              <a:gd name="connsiteX2" fmla="*/ 5092390 w 9151434"/>
              <a:gd name="connsiteY2" fmla="*/ 840058 h 1146097"/>
              <a:gd name="connsiteX3" fmla="*/ 6765073 w 9151434"/>
              <a:gd name="connsiteY3" fmla="*/ 438614 h 1146097"/>
              <a:gd name="connsiteX4" fmla="*/ 9151434 w 9151434"/>
              <a:gd name="connsiteY4" fmla="*/ 104078 h 1146097"/>
              <a:gd name="connsiteX5" fmla="*/ 9144000 w 9151434"/>
              <a:gd name="connsiteY5" fmla="*/ 0 h 1146097"/>
              <a:gd name="connsiteX6" fmla="*/ 0 w 9151434"/>
              <a:gd name="connsiteY6" fmla="*/ 7434 h 1146097"/>
              <a:gd name="connsiteX7" fmla="*/ 0 w 9151434"/>
              <a:gd name="connsiteY7" fmla="*/ 892097 h 1146097"/>
              <a:gd name="connsiteX0" fmla="*/ 0 w 9151434"/>
              <a:gd name="connsiteY0" fmla="*/ 892097 h 1151131"/>
              <a:gd name="connsiteX1" fmla="*/ 2557346 w 9151434"/>
              <a:gd name="connsiteY1" fmla="*/ 1137424 h 1151131"/>
              <a:gd name="connsiteX2" fmla="*/ 5092390 w 9151434"/>
              <a:gd name="connsiteY2" fmla="*/ 840058 h 1151131"/>
              <a:gd name="connsiteX3" fmla="*/ 6765073 w 9151434"/>
              <a:gd name="connsiteY3" fmla="*/ 438614 h 1151131"/>
              <a:gd name="connsiteX4" fmla="*/ 9151434 w 9151434"/>
              <a:gd name="connsiteY4" fmla="*/ 104078 h 1151131"/>
              <a:gd name="connsiteX5" fmla="*/ 9144000 w 9151434"/>
              <a:gd name="connsiteY5" fmla="*/ 0 h 1151131"/>
              <a:gd name="connsiteX6" fmla="*/ 0 w 9151434"/>
              <a:gd name="connsiteY6" fmla="*/ 7434 h 1151131"/>
              <a:gd name="connsiteX7" fmla="*/ 0 w 9151434"/>
              <a:gd name="connsiteY7" fmla="*/ 892097 h 1151131"/>
              <a:gd name="connsiteX0" fmla="*/ 0 w 9151434"/>
              <a:gd name="connsiteY0" fmla="*/ 892097 h 1151131"/>
              <a:gd name="connsiteX1" fmla="*/ 2557346 w 9151434"/>
              <a:gd name="connsiteY1" fmla="*/ 1137424 h 1151131"/>
              <a:gd name="connsiteX2" fmla="*/ 5092390 w 9151434"/>
              <a:gd name="connsiteY2" fmla="*/ 840058 h 1151131"/>
              <a:gd name="connsiteX3" fmla="*/ 6765073 w 9151434"/>
              <a:gd name="connsiteY3" fmla="*/ 438614 h 1151131"/>
              <a:gd name="connsiteX4" fmla="*/ 7879080 w 9151434"/>
              <a:gd name="connsiteY4" fmla="*/ 234361 h 1151131"/>
              <a:gd name="connsiteX5" fmla="*/ 9151434 w 9151434"/>
              <a:gd name="connsiteY5" fmla="*/ 104078 h 1151131"/>
              <a:gd name="connsiteX6" fmla="*/ 9144000 w 9151434"/>
              <a:gd name="connsiteY6" fmla="*/ 0 h 1151131"/>
              <a:gd name="connsiteX7" fmla="*/ 0 w 9151434"/>
              <a:gd name="connsiteY7" fmla="*/ 7434 h 1151131"/>
              <a:gd name="connsiteX8" fmla="*/ 0 w 9151434"/>
              <a:gd name="connsiteY8" fmla="*/ 892097 h 115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1434" h="1151131">
                <a:moveTo>
                  <a:pt x="0" y="892097"/>
                </a:moveTo>
                <a:cubicBezTo>
                  <a:pt x="854307" y="1019097"/>
                  <a:pt x="1682594" y="1151131"/>
                  <a:pt x="2557346" y="1137424"/>
                </a:cubicBezTo>
                <a:cubicBezTo>
                  <a:pt x="3406078" y="1128751"/>
                  <a:pt x="4337204" y="995206"/>
                  <a:pt x="5092390" y="840058"/>
                </a:cubicBezTo>
                <a:cubicBezTo>
                  <a:pt x="5793678" y="723590"/>
                  <a:pt x="6088566" y="561277"/>
                  <a:pt x="6765073" y="438614"/>
                </a:cubicBezTo>
                <a:cubicBezTo>
                  <a:pt x="7229521" y="347825"/>
                  <a:pt x="7481353" y="290117"/>
                  <a:pt x="7879080" y="234361"/>
                </a:cubicBezTo>
                <a:cubicBezTo>
                  <a:pt x="8276807" y="178605"/>
                  <a:pt x="8940614" y="153298"/>
                  <a:pt x="9151434" y="104078"/>
                </a:cubicBezTo>
                <a:lnTo>
                  <a:pt x="9144000" y="0"/>
                </a:lnTo>
                <a:lnTo>
                  <a:pt x="0" y="7434"/>
                </a:lnTo>
                <a:lnTo>
                  <a:pt x="0" y="892097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-17585" y="-15054"/>
            <a:ext cx="12219498" cy="726688"/>
          </a:xfrm>
          <a:custGeom>
            <a:avLst/>
            <a:gdLst>
              <a:gd name="connsiteX0" fmla="*/ 7434 w 9151434"/>
              <a:gd name="connsiteY0" fmla="*/ 505522 h 724829"/>
              <a:gd name="connsiteX1" fmla="*/ 2475571 w 9151434"/>
              <a:gd name="connsiteY1" fmla="*/ 721112 h 724829"/>
              <a:gd name="connsiteX2" fmla="*/ 5307980 w 9151434"/>
              <a:gd name="connsiteY2" fmla="*/ 527824 h 724829"/>
              <a:gd name="connsiteX3" fmla="*/ 8184995 w 9151434"/>
              <a:gd name="connsiteY3" fmla="*/ 96644 h 724829"/>
              <a:gd name="connsiteX4" fmla="*/ 9151434 w 9151434"/>
              <a:gd name="connsiteY4" fmla="*/ 14868 h 724829"/>
              <a:gd name="connsiteX5" fmla="*/ 0 w 9151434"/>
              <a:gd name="connsiteY5" fmla="*/ 0 h 724829"/>
              <a:gd name="connsiteX6" fmla="*/ 7434 w 9151434"/>
              <a:gd name="connsiteY6" fmla="*/ 505522 h 724829"/>
              <a:gd name="connsiteX0" fmla="*/ 7434 w 9305421"/>
              <a:gd name="connsiteY0" fmla="*/ 507381 h 726688"/>
              <a:gd name="connsiteX1" fmla="*/ 2475571 w 9305421"/>
              <a:gd name="connsiteY1" fmla="*/ 722971 h 726688"/>
              <a:gd name="connsiteX2" fmla="*/ 5307980 w 9305421"/>
              <a:gd name="connsiteY2" fmla="*/ 529683 h 726688"/>
              <a:gd name="connsiteX3" fmla="*/ 8184995 w 9305421"/>
              <a:gd name="connsiteY3" fmla="*/ 98503 h 726688"/>
              <a:gd name="connsiteX4" fmla="*/ 9305421 w 9305421"/>
              <a:gd name="connsiteY4" fmla="*/ 1859 h 726688"/>
              <a:gd name="connsiteX5" fmla="*/ 0 w 9305421"/>
              <a:gd name="connsiteY5" fmla="*/ 1859 h 726688"/>
              <a:gd name="connsiteX6" fmla="*/ 7434 w 9305421"/>
              <a:gd name="connsiteY6" fmla="*/ 507381 h 72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05421" h="726688">
                <a:moveTo>
                  <a:pt x="7434" y="507381"/>
                </a:moveTo>
                <a:cubicBezTo>
                  <a:pt x="799790" y="613317"/>
                  <a:pt x="1592147" y="719254"/>
                  <a:pt x="2475571" y="722971"/>
                </a:cubicBezTo>
                <a:cubicBezTo>
                  <a:pt x="3358995" y="726688"/>
                  <a:pt x="4356409" y="633761"/>
                  <a:pt x="5307980" y="529683"/>
                </a:cubicBezTo>
                <a:cubicBezTo>
                  <a:pt x="6259551" y="425605"/>
                  <a:pt x="7518755" y="186474"/>
                  <a:pt x="8184995" y="98503"/>
                </a:cubicBezTo>
                <a:cubicBezTo>
                  <a:pt x="8851235" y="10532"/>
                  <a:pt x="9142489" y="0"/>
                  <a:pt x="9305421" y="1859"/>
                </a:cubicBezTo>
                <a:lnTo>
                  <a:pt x="0" y="1859"/>
                </a:lnTo>
                <a:lnTo>
                  <a:pt x="7434" y="507381"/>
                </a:lnTo>
                <a:close/>
              </a:path>
            </a:pathLst>
          </a:custGeom>
          <a:gradFill flip="none" rotWithShape="1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0" scaled="1"/>
            <a:tileRect/>
          </a:gradFill>
          <a:ln w="1905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5200" y="-74354"/>
            <a:ext cx="1397000" cy="136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76200" dir="2700000" algn="tl" rotWithShape="0">
              <a:prstClr val="black">
                <a:alpha val="58000"/>
              </a:prstClr>
            </a:outerShdw>
          </a:effectLst>
        </p:spPr>
      </p:pic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556000" y="62484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U.S. Environmental Protection Agency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143000"/>
            <a:ext cx="101600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209800"/>
            <a:ext cx="50800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09800"/>
            <a:ext cx="50800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AA635443-0ABA-4006-9CCF-7452A06285DF}" type="datetime1">
              <a:rPr lang="en-US" smtClean="0"/>
              <a:t>5/3/2018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143000"/>
            <a:ext cx="103632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F266187-A2A0-48EF-8DE4-3534D7F61EFB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backgrounds_2955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-1588"/>
            <a:ext cx="12198351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85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1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13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2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72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0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10363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AEF73324-8C75-469D-BC4E-2495B6713B98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143000"/>
            <a:ext cx="10363200" cy="69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3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60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0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backgrounds_2955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-1588"/>
            <a:ext cx="12198351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3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5FE9A425-1B11-400B-8D7C-638E32E765A4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01200" y="6394704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143000"/>
            <a:ext cx="101600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6670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667000"/>
            <a:ext cx="5080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1BEBC63F-DA26-464B-A98D-A03CDC2A22CD}" type="datetime1">
              <a:rPr lang="en-US" smtClean="0"/>
              <a:t>5/3/2018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400" dirty="0" smtClean="0"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143000"/>
            <a:ext cx="101600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97A0837-0BE3-4E9F-AB1B-3FAA85ED8BAF}" type="datetime1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400" dirty="0" smtClean="0"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DE77854-DE1E-4E46-95EB-B11387AC7D38}" type="datetime1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400" dirty="0" smtClean="0"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95399"/>
            <a:ext cx="7315200" cy="3432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9470FF7-1852-421D-BCBA-CF90D6F248F6}" type="datetime1">
              <a:rPr lang="en-US" smtClean="0"/>
              <a:t>5/3/2018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400" dirty="0" smtClean="0"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219200"/>
            <a:ext cx="10160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2209800"/>
            <a:ext cx="50800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2209800"/>
            <a:ext cx="50800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AC2B380-5887-44A2-BA74-EAA265091B6F}" type="datetime1">
              <a:rPr lang="en-US" smtClean="0"/>
              <a:t>5/3/2018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143000"/>
            <a:ext cx="101600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2209800"/>
            <a:ext cx="103632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SmartArt graphic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B468B788-F39B-4403-8DE0-E8DD25518962}" type="datetime1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143000"/>
            <a:ext cx="10363200" cy="69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1036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2060"/>
                </a:solidFill>
              </a:defRPr>
            </a:lvl1pPr>
          </a:lstStyle>
          <a:p>
            <a:fld id="{DED80B28-F138-499A-B013-28BC1A8C1CB4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10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2060"/>
                </a:solidFill>
              </a:defRPr>
            </a:lvl1pPr>
          </a:lstStyle>
          <a:p>
            <a:fld id="{D80641B9-E25D-42C3-BC4D-48E71F585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/>
          <p:cNvSpPr/>
          <p:nvPr userDrawn="1"/>
        </p:nvSpPr>
        <p:spPr bwMode="auto">
          <a:xfrm>
            <a:off x="0" y="1859"/>
            <a:ext cx="12218400" cy="1151131"/>
          </a:xfrm>
          <a:custGeom>
            <a:avLst/>
            <a:gdLst>
              <a:gd name="connsiteX0" fmla="*/ 0 w 9151434"/>
              <a:gd name="connsiteY0" fmla="*/ 892097 h 1146097"/>
              <a:gd name="connsiteX1" fmla="*/ 2557346 w 9151434"/>
              <a:gd name="connsiteY1" fmla="*/ 1137424 h 1146097"/>
              <a:gd name="connsiteX2" fmla="*/ 5092390 w 9151434"/>
              <a:gd name="connsiteY2" fmla="*/ 840058 h 1146097"/>
              <a:gd name="connsiteX3" fmla="*/ 6765073 w 9151434"/>
              <a:gd name="connsiteY3" fmla="*/ 438614 h 1146097"/>
              <a:gd name="connsiteX4" fmla="*/ 9151434 w 9151434"/>
              <a:gd name="connsiteY4" fmla="*/ 104078 h 1146097"/>
              <a:gd name="connsiteX5" fmla="*/ 9144000 w 9151434"/>
              <a:gd name="connsiteY5" fmla="*/ 0 h 1146097"/>
              <a:gd name="connsiteX6" fmla="*/ 0 w 9151434"/>
              <a:gd name="connsiteY6" fmla="*/ 7434 h 1146097"/>
              <a:gd name="connsiteX7" fmla="*/ 0 w 9151434"/>
              <a:gd name="connsiteY7" fmla="*/ 892097 h 1146097"/>
              <a:gd name="connsiteX0" fmla="*/ 0 w 9151434"/>
              <a:gd name="connsiteY0" fmla="*/ 892097 h 1146097"/>
              <a:gd name="connsiteX1" fmla="*/ 2557346 w 9151434"/>
              <a:gd name="connsiteY1" fmla="*/ 1137424 h 1146097"/>
              <a:gd name="connsiteX2" fmla="*/ 5092390 w 9151434"/>
              <a:gd name="connsiteY2" fmla="*/ 840058 h 1146097"/>
              <a:gd name="connsiteX3" fmla="*/ 6765073 w 9151434"/>
              <a:gd name="connsiteY3" fmla="*/ 438614 h 1146097"/>
              <a:gd name="connsiteX4" fmla="*/ 9151434 w 9151434"/>
              <a:gd name="connsiteY4" fmla="*/ 104078 h 1146097"/>
              <a:gd name="connsiteX5" fmla="*/ 9144000 w 9151434"/>
              <a:gd name="connsiteY5" fmla="*/ 0 h 1146097"/>
              <a:gd name="connsiteX6" fmla="*/ 0 w 9151434"/>
              <a:gd name="connsiteY6" fmla="*/ 7434 h 1146097"/>
              <a:gd name="connsiteX7" fmla="*/ 0 w 9151434"/>
              <a:gd name="connsiteY7" fmla="*/ 892097 h 1146097"/>
              <a:gd name="connsiteX0" fmla="*/ 0 w 9151434"/>
              <a:gd name="connsiteY0" fmla="*/ 892097 h 1151131"/>
              <a:gd name="connsiteX1" fmla="*/ 2557346 w 9151434"/>
              <a:gd name="connsiteY1" fmla="*/ 1137424 h 1151131"/>
              <a:gd name="connsiteX2" fmla="*/ 5092390 w 9151434"/>
              <a:gd name="connsiteY2" fmla="*/ 840058 h 1151131"/>
              <a:gd name="connsiteX3" fmla="*/ 6765073 w 9151434"/>
              <a:gd name="connsiteY3" fmla="*/ 438614 h 1151131"/>
              <a:gd name="connsiteX4" fmla="*/ 9151434 w 9151434"/>
              <a:gd name="connsiteY4" fmla="*/ 104078 h 1151131"/>
              <a:gd name="connsiteX5" fmla="*/ 9144000 w 9151434"/>
              <a:gd name="connsiteY5" fmla="*/ 0 h 1151131"/>
              <a:gd name="connsiteX6" fmla="*/ 0 w 9151434"/>
              <a:gd name="connsiteY6" fmla="*/ 7434 h 1151131"/>
              <a:gd name="connsiteX7" fmla="*/ 0 w 9151434"/>
              <a:gd name="connsiteY7" fmla="*/ 892097 h 1151131"/>
              <a:gd name="connsiteX0" fmla="*/ 0 w 9151434"/>
              <a:gd name="connsiteY0" fmla="*/ 892097 h 1151131"/>
              <a:gd name="connsiteX1" fmla="*/ 2557346 w 9151434"/>
              <a:gd name="connsiteY1" fmla="*/ 1137424 h 1151131"/>
              <a:gd name="connsiteX2" fmla="*/ 5092390 w 9151434"/>
              <a:gd name="connsiteY2" fmla="*/ 840058 h 1151131"/>
              <a:gd name="connsiteX3" fmla="*/ 6765073 w 9151434"/>
              <a:gd name="connsiteY3" fmla="*/ 438614 h 1151131"/>
              <a:gd name="connsiteX4" fmla="*/ 7879080 w 9151434"/>
              <a:gd name="connsiteY4" fmla="*/ 234361 h 1151131"/>
              <a:gd name="connsiteX5" fmla="*/ 9151434 w 9151434"/>
              <a:gd name="connsiteY5" fmla="*/ 104078 h 1151131"/>
              <a:gd name="connsiteX6" fmla="*/ 9144000 w 9151434"/>
              <a:gd name="connsiteY6" fmla="*/ 0 h 1151131"/>
              <a:gd name="connsiteX7" fmla="*/ 0 w 9151434"/>
              <a:gd name="connsiteY7" fmla="*/ 7434 h 1151131"/>
              <a:gd name="connsiteX8" fmla="*/ 0 w 9151434"/>
              <a:gd name="connsiteY8" fmla="*/ 892097 h 115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1434" h="1151131">
                <a:moveTo>
                  <a:pt x="0" y="892097"/>
                </a:moveTo>
                <a:cubicBezTo>
                  <a:pt x="854307" y="1019097"/>
                  <a:pt x="1682594" y="1151131"/>
                  <a:pt x="2557346" y="1137424"/>
                </a:cubicBezTo>
                <a:cubicBezTo>
                  <a:pt x="3406078" y="1128751"/>
                  <a:pt x="4337204" y="995206"/>
                  <a:pt x="5092390" y="840058"/>
                </a:cubicBezTo>
                <a:cubicBezTo>
                  <a:pt x="5793678" y="723590"/>
                  <a:pt x="6088566" y="561277"/>
                  <a:pt x="6765073" y="438614"/>
                </a:cubicBezTo>
                <a:cubicBezTo>
                  <a:pt x="7229521" y="347825"/>
                  <a:pt x="7481353" y="290117"/>
                  <a:pt x="7879080" y="234361"/>
                </a:cubicBezTo>
                <a:cubicBezTo>
                  <a:pt x="8276807" y="178605"/>
                  <a:pt x="8940614" y="153298"/>
                  <a:pt x="9151434" y="104078"/>
                </a:cubicBezTo>
                <a:lnTo>
                  <a:pt x="9144000" y="0"/>
                </a:lnTo>
                <a:lnTo>
                  <a:pt x="0" y="7434"/>
                </a:lnTo>
                <a:lnTo>
                  <a:pt x="0" y="892097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7" name="Freeform 16"/>
          <p:cNvSpPr/>
          <p:nvPr userDrawn="1"/>
        </p:nvSpPr>
        <p:spPr bwMode="auto">
          <a:xfrm>
            <a:off x="0" y="1858"/>
            <a:ext cx="12191999" cy="709775"/>
          </a:xfrm>
          <a:custGeom>
            <a:avLst/>
            <a:gdLst>
              <a:gd name="connsiteX0" fmla="*/ 7434 w 9151434"/>
              <a:gd name="connsiteY0" fmla="*/ 505522 h 724829"/>
              <a:gd name="connsiteX1" fmla="*/ 2475571 w 9151434"/>
              <a:gd name="connsiteY1" fmla="*/ 721112 h 724829"/>
              <a:gd name="connsiteX2" fmla="*/ 5307980 w 9151434"/>
              <a:gd name="connsiteY2" fmla="*/ 527824 h 724829"/>
              <a:gd name="connsiteX3" fmla="*/ 8184995 w 9151434"/>
              <a:gd name="connsiteY3" fmla="*/ 96644 h 724829"/>
              <a:gd name="connsiteX4" fmla="*/ 9151434 w 9151434"/>
              <a:gd name="connsiteY4" fmla="*/ 14868 h 724829"/>
              <a:gd name="connsiteX5" fmla="*/ 0 w 9151434"/>
              <a:gd name="connsiteY5" fmla="*/ 0 h 724829"/>
              <a:gd name="connsiteX6" fmla="*/ 7434 w 9151434"/>
              <a:gd name="connsiteY6" fmla="*/ 505522 h 724829"/>
              <a:gd name="connsiteX0" fmla="*/ 7434 w 9305421"/>
              <a:gd name="connsiteY0" fmla="*/ 507381 h 726688"/>
              <a:gd name="connsiteX1" fmla="*/ 2475571 w 9305421"/>
              <a:gd name="connsiteY1" fmla="*/ 722971 h 726688"/>
              <a:gd name="connsiteX2" fmla="*/ 5307980 w 9305421"/>
              <a:gd name="connsiteY2" fmla="*/ 529683 h 726688"/>
              <a:gd name="connsiteX3" fmla="*/ 8184995 w 9305421"/>
              <a:gd name="connsiteY3" fmla="*/ 98503 h 726688"/>
              <a:gd name="connsiteX4" fmla="*/ 9305421 w 9305421"/>
              <a:gd name="connsiteY4" fmla="*/ 1859 h 726688"/>
              <a:gd name="connsiteX5" fmla="*/ 0 w 9305421"/>
              <a:gd name="connsiteY5" fmla="*/ 1859 h 726688"/>
              <a:gd name="connsiteX6" fmla="*/ 7434 w 9305421"/>
              <a:gd name="connsiteY6" fmla="*/ 507381 h 72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05421" h="726688">
                <a:moveTo>
                  <a:pt x="7434" y="507381"/>
                </a:moveTo>
                <a:cubicBezTo>
                  <a:pt x="799790" y="613317"/>
                  <a:pt x="1592147" y="719254"/>
                  <a:pt x="2475571" y="722971"/>
                </a:cubicBezTo>
                <a:cubicBezTo>
                  <a:pt x="3358995" y="726688"/>
                  <a:pt x="4356409" y="633761"/>
                  <a:pt x="5307980" y="529683"/>
                </a:cubicBezTo>
                <a:cubicBezTo>
                  <a:pt x="6259551" y="425605"/>
                  <a:pt x="7518755" y="186474"/>
                  <a:pt x="8184995" y="98503"/>
                </a:cubicBezTo>
                <a:cubicBezTo>
                  <a:pt x="8851235" y="10532"/>
                  <a:pt x="9142489" y="0"/>
                  <a:pt x="9305421" y="1859"/>
                </a:cubicBezTo>
                <a:lnTo>
                  <a:pt x="0" y="1859"/>
                </a:lnTo>
                <a:lnTo>
                  <a:pt x="7434" y="507381"/>
                </a:lnTo>
                <a:close/>
              </a:path>
            </a:pathLst>
          </a:custGeom>
          <a:gradFill flip="none" rotWithShape="1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0" scaled="1"/>
            <a:tileRect/>
          </a:gradFill>
          <a:ln w="1905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0206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206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206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F77D0-E15B-4434-B7BD-2FEF06A49277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0F0FC-94F8-41A1-95E7-3826A8FD0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2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1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62.wmf"/><Relationship Id="rId26" Type="http://schemas.openxmlformats.org/officeDocument/2006/relationships/image" Target="../media/image66.w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34" Type="http://schemas.openxmlformats.org/officeDocument/2006/relationships/image" Target="../media/image70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3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29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65.wmf"/><Relationship Id="rId32" Type="http://schemas.openxmlformats.org/officeDocument/2006/relationships/image" Target="../media/image69.wmf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67.wmf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11.bin"/><Relationship Id="rId31" Type="http://schemas.openxmlformats.org/officeDocument/2006/relationships/oleObject" Target="../embeddings/oleObject17.bin"/><Relationship Id="rId4" Type="http://schemas.openxmlformats.org/officeDocument/2006/relationships/image" Target="../media/image5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0.wmf"/><Relationship Id="rId22" Type="http://schemas.openxmlformats.org/officeDocument/2006/relationships/image" Target="../media/image64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6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2.emf"/><Relationship Id="rId4" Type="http://schemas.openxmlformats.org/officeDocument/2006/relationships/image" Target="../media/image6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76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7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3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35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0"/>
            <a:ext cx="10363200" cy="1143000"/>
          </a:xfrm>
        </p:spPr>
        <p:txBody>
          <a:bodyPr/>
          <a:lstStyle/>
          <a:p>
            <a:r>
              <a:rPr lang="en-US" b="0" dirty="0"/>
              <a:t>Per-and Poly-fluorinated Compounds Analysis Case Study: Cape Fear Drainage Basin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971800"/>
            <a:ext cx="10363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Mark Strynar</a:t>
            </a:r>
            <a:r>
              <a:rPr lang="en-US" baseline="30000" dirty="0">
                <a:solidFill>
                  <a:srgbClr val="FFFF00"/>
                </a:solidFill>
              </a:rPr>
              <a:t>1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chemeClr val="accent3"/>
                </a:solidFill>
              </a:rPr>
              <a:t>James McCord</a:t>
            </a:r>
            <a:r>
              <a:rPr lang="en-US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, Johnsie Lang</a:t>
            </a:r>
            <a:r>
              <a:rPr lang="en-US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, Andrew Lindstrom</a:t>
            </a:r>
            <a:r>
              <a:rPr lang="en-US" baseline="30000" dirty="0">
                <a:solidFill>
                  <a:schemeClr val="accent3"/>
                </a:solidFill>
              </a:rPr>
              <a:t>1</a:t>
            </a:r>
            <a:r>
              <a:rPr lang="en-US" dirty="0">
                <a:solidFill>
                  <a:schemeClr val="accent3"/>
                </a:solidFill>
              </a:rPr>
              <a:t>, Zack Hopkins</a:t>
            </a:r>
            <a:r>
              <a:rPr lang="en-US" baseline="30000" dirty="0">
                <a:solidFill>
                  <a:schemeClr val="accent3"/>
                </a:solidFill>
              </a:rPr>
              <a:t>3</a:t>
            </a:r>
            <a:r>
              <a:rPr lang="en-US" dirty="0">
                <a:solidFill>
                  <a:schemeClr val="accent3"/>
                </a:solidFill>
              </a:rPr>
              <a:t>, Detlef 	Knappe</a:t>
            </a:r>
            <a:r>
              <a:rPr lang="en-US" baseline="30000" dirty="0">
                <a:solidFill>
                  <a:schemeClr val="accent3"/>
                </a:solidFill>
              </a:rPr>
              <a:t>3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sz="1400" dirty="0">
                <a:solidFill>
                  <a:schemeClr val="accent3"/>
                </a:solidFill>
              </a:rPr>
              <a:t>1. National Exposure Research Laboratory, U.S. Environmental Protection Agency, Research Triangle Park, NC; </a:t>
            </a:r>
          </a:p>
          <a:p>
            <a:r>
              <a:rPr lang="en-US" sz="1400" dirty="0">
                <a:solidFill>
                  <a:schemeClr val="accent3"/>
                </a:solidFill>
              </a:rPr>
              <a:t>2. ORISE Fellow, Oak Ridge Associated Universities, Oak Ridge, TN; </a:t>
            </a:r>
          </a:p>
          <a:p>
            <a:r>
              <a:rPr lang="en-US" sz="1400" dirty="0">
                <a:solidFill>
                  <a:schemeClr val="accent3"/>
                </a:solidFill>
              </a:rPr>
              <a:t>3. Department of Civil, Construction, and Environmental Engineering, North Carolina State University, Raleigh, NC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2400" y="5181600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LAB TECHNOLOGY DAY 2018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THURSDAY – MAY 3, 2018 </a:t>
            </a:r>
          </a:p>
          <a:p>
            <a:r>
              <a:rPr lang="en-US" b="1" dirty="0">
                <a:solidFill>
                  <a:schemeClr val="bg1"/>
                </a:solidFill>
              </a:rPr>
              <a:t>MCKIMMON CENTER - RALEIGH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2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41947" y="1219200"/>
            <a:ext cx="9194800" cy="5506073"/>
            <a:chOff x="-1699118" y="278255"/>
            <a:chExt cx="10652049" cy="6378709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0251" y="278255"/>
              <a:ext cx="8652680" cy="5763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-1699118" y="6264754"/>
              <a:ext cx="8474558" cy="39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Wang et al. </a:t>
              </a:r>
              <a:r>
                <a:rPr lang="fr-FR" sz="1600" i="1" dirty="0"/>
                <a:t>Environment International</a:t>
              </a:r>
              <a:r>
                <a:rPr lang="fr-FR" sz="1600" dirty="0"/>
                <a:t>, </a:t>
              </a:r>
              <a:r>
                <a:rPr lang="fr-FR" sz="1600" b="1" dirty="0"/>
                <a:t>2013,</a:t>
              </a:r>
              <a:r>
                <a:rPr lang="fr-FR" sz="1600" dirty="0"/>
                <a:t> </a:t>
              </a:r>
              <a:r>
                <a:rPr lang="fr-FR" sz="1600" i="1" dirty="0"/>
                <a:t>60, </a:t>
              </a:r>
              <a:r>
                <a:rPr lang="fr-FR" sz="1600" dirty="0"/>
                <a:t>pp 242–248</a:t>
              </a:r>
              <a:endParaRPr 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0" y="2109398"/>
            <a:ext cx="5689600" cy="3921511"/>
            <a:chOff x="3048000" y="2109398"/>
            <a:chExt cx="5689600" cy="3921511"/>
          </a:xfrm>
        </p:grpSpPr>
        <p:sp>
          <p:nvSpPr>
            <p:cNvPr id="8" name="Oval 7"/>
            <p:cNvSpPr/>
            <p:nvPr/>
          </p:nvSpPr>
          <p:spPr bwMode="auto">
            <a:xfrm>
              <a:off x="3048000" y="2133600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343400" y="2109398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657600" y="3124200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343400" y="4343400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800600" y="5726109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8432800" y="5638800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305800" y="4572000"/>
              <a:ext cx="3048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8200" y="2018403"/>
            <a:ext cx="4419600" cy="1910892"/>
            <a:chOff x="4817672" y="2029290"/>
            <a:chExt cx="3903886" cy="1910892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817672" y="2029290"/>
              <a:ext cx="403850" cy="71391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8111958" y="3226272"/>
              <a:ext cx="609600" cy="71391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90800" y="5572786"/>
            <a:ext cx="4186655" cy="457200"/>
            <a:chOff x="2590800" y="5572786"/>
            <a:chExt cx="4186655" cy="457200"/>
          </a:xfrm>
        </p:grpSpPr>
        <p:sp>
          <p:nvSpPr>
            <p:cNvPr id="17" name="Oval 16"/>
            <p:cNvSpPr/>
            <p:nvPr/>
          </p:nvSpPr>
          <p:spPr bwMode="auto">
            <a:xfrm>
              <a:off x="2590800" y="5725186"/>
              <a:ext cx="572837" cy="3048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204618" y="5572786"/>
              <a:ext cx="572837" cy="3048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9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838790"/>
            <a:ext cx="10363200" cy="2667000"/>
          </a:xfrm>
        </p:spPr>
        <p:txBody>
          <a:bodyPr/>
          <a:lstStyle/>
          <a:p>
            <a:r>
              <a:rPr lang="en-US" dirty="0"/>
              <a:t>How do we find compounds without knowing what they are?</a:t>
            </a:r>
          </a:p>
          <a:p>
            <a:endParaRPr lang="en-US" dirty="0"/>
          </a:p>
          <a:p>
            <a:r>
              <a:rPr lang="en-US" dirty="0"/>
              <a:t>How do we prioritize unknowns for further analysis?</a:t>
            </a:r>
          </a:p>
          <a:p>
            <a:endParaRPr lang="en-US" dirty="0"/>
          </a:p>
          <a:p>
            <a:r>
              <a:rPr lang="en-US" dirty="0"/>
              <a:t>How do we identify/quantify without analytical standards?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11430000" cy="69579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OTHER</a:t>
            </a:r>
            <a:r>
              <a:rPr lang="en-US" sz="2800" dirty="0"/>
              <a:t> PFASs: The Era of HRMS &amp; Non-Targeted Analysis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73783" y="4381500"/>
            <a:ext cx="7044434" cy="2362200"/>
            <a:chOff x="2572443" y="4381500"/>
            <a:chExt cx="7044434" cy="2362200"/>
          </a:xfrm>
        </p:grpSpPr>
        <p:grpSp>
          <p:nvGrpSpPr>
            <p:cNvPr id="8" name="Group 7"/>
            <p:cNvGrpSpPr/>
            <p:nvPr/>
          </p:nvGrpSpPr>
          <p:grpSpPr>
            <a:xfrm>
              <a:off x="2572443" y="5107907"/>
              <a:ext cx="3499844" cy="909386"/>
              <a:chOff x="646360" y="5217515"/>
              <a:chExt cx="3499844" cy="90938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096879">
                <a:off x="646360" y="5329395"/>
                <a:ext cx="3499844" cy="79750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0295761">
                <a:off x="891636" y="5217515"/>
                <a:ext cx="3009292" cy="909386"/>
              </a:xfrm>
              <a:prstGeom prst="rect">
                <a:avLst/>
              </a:prstGeom>
            </p:spPr>
          </p:pic>
        </p:grpSp>
        <p:sp>
          <p:nvSpPr>
            <p:cNvPr id="7" name="&quot;No&quot; Symbol 6"/>
            <p:cNvSpPr/>
            <p:nvPr/>
          </p:nvSpPr>
          <p:spPr bwMode="auto">
            <a:xfrm>
              <a:off x="3141265" y="4381500"/>
              <a:ext cx="2362200" cy="2362200"/>
            </a:xfrm>
            <a:prstGeom prst="noSmoking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6109047" y="5562600"/>
              <a:ext cx="1836836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403083" y="5147101"/>
              <a:ext cx="12137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848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447800"/>
            <a:ext cx="10363200" cy="3657600"/>
          </a:xfrm>
        </p:spPr>
        <p:txBody>
          <a:bodyPr/>
          <a:lstStyle/>
          <a:p>
            <a:r>
              <a:rPr lang="en-US" dirty="0"/>
              <a:t>Targeted Analysis </a:t>
            </a:r>
          </a:p>
          <a:p>
            <a:pPr lvl="1"/>
            <a:r>
              <a:rPr lang="en-US" dirty="0"/>
              <a:t>How much PFOA is in my sample?</a:t>
            </a:r>
          </a:p>
          <a:p>
            <a:r>
              <a:rPr lang="en-US" dirty="0"/>
              <a:t>Suspect Screening </a:t>
            </a:r>
          </a:p>
          <a:p>
            <a:pPr lvl="1"/>
            <a:r>
              <a:rPr lang="en-US" dirty="0"/>
              <a:t>Which chemicals in this database are in my sample?</a:t>
            </a:r>
          </a:p>
          <a:p>
            <a:pPr marL="342900" lvl="1" indent="-342900">
              <a:buChar char="•"/>
            </a:pPr>
            <a:r>
              <a:rPr lang="en-US" sz="2800" dirty="0">
                <a:cs typeface="+mn-cs"/>
              </a:rPr>
              <a:t>Non-Targeted Screening</a:t>
            </a:r>
          </a:p>
          <a:p>
            <a:pPr lvl="1"/>
            <a:r>
              <a:rPr lang="en-US" dirty="0"/>
              <a:t>What are the chemicals in my sample?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6781800" cy="69579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Non-Targeted Analysis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3400" y="2438400"/>
            <a:ext cx="11353800" cy="3200400"/>
            <a:chOff x="533400" y="2438400"/>
            <a:chExt cx="11353800" cy="32004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533400" y="2438400"/>
              <a:ext cx="11353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Down Arrow 6"/>
            <p:cNvSpPr/>
            <p:nvPr/>
          </p:nvSpPr>
          <p:spPr bwMode="auto">
            <a:xfrm>
              <a:off x="9144000" y="2438400"/>
              <a:ext cx="2286000" cy="32004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charset="0"/>
                  <a:ea typeface="ＭＳ Ｐゴシック" pitchFamily="84" charset="-128"/>
                </a:rPr>
                <a:t>(HRMS)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rPr>
                <a:t>TOF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charset="0"/>
                  <a:ea typeface="ＭＳ Ｐゴシック" pitchFamily="84" charset="-128"/>
                </a:rPr>
                <a:t>Q-TOF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rPr>
                <a:t>Orbitrap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70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0127" y="1971397"/>
            <a:ext cx="3838019" cy="3657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Generation: Source Determination by NTA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6270806"/>
            <a:ext cx="704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Strynar et al</a:t>
            </a:r>
            <a:r>
              <a:rPr lang="fr-FR" i="1" dirty="0">
                <a:solidFill>
                  <a:srgbClr val="000000"/>
                </a:solidFill>
                <a:latin typeface="Helvetica" panose="020B0604020202020204" pitchFamily="34" charset="0"/>
              </a:rPr>
              <a:t>. Environ. </a:t>
            </a:r>
            <a:r>
              <a:rPr lang="fr-FR" i="1" dirty="0" err="1">
                <a:solidFill>
                  <a:srgbClr val="000000"/>
                </a:solidFill>
                <a:latin typeface="Helvetica" panose="020B0604020202020204" pitchFamily="34" charset="0"/>
              </a:rPr>
              <a:t>Sci</a:t>
            </a:r>
            <a:r>
              <a:rPr lang="fr-FR" i="1" dirty="0">
                <a:solidFill>
                  <a:srgbClr val="000000"/>
                </a:solidFill>
                <a:latin typeface="Helvetica" panose="020B0604020202020204" pitchFamily="34" charset="0"/>
              </a:rPr>
              <a:t>. </a:t>
            </a:r>
            <a:r>
              <a:rPr lang="fr-FR" i="1" dirty="0" err="1">
                <a:solidFill>
                  <a:srgbClr val="000000"/>
                </a:solidFill>
                <a:latin typeface="Helvetica" panose="020B0604020202020204" pitchFamily="34" charset="0"/>
              </a:rPr>
              <a:t>Technol</a:t>
            </a:r>
            <a:r>
              <a:rPr lang="fr-FR" i="1" dirty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, </a:t>
            </a:r>
            <a:r>
              <a:rPr lang="fr-FR" b="1" dirty="0">
                <a:solidFill>
                  <a:srgbClr val="000000"/>
                </a:solidFill>
                <a:latin typeface="Helvetica" panose="020B0604020202020204" pitchFamily="34" charset="0"/>
              </a:rPr>
              <a:t>2015</a:t>
            </a:r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, </a:t>
            </a:r>
            <a:r>
              <a:rPr lang="fr-FR" i="1" dirty="0">
                <a:solidFill>
                  <a:srgbClr val="000000"/>
                </a:solidFill>
                <a:latin typeface="Helvetica" panose="020B0604020202020204" pitchFamily="34" charset="0"/>
              </a:rPr>
              <a:t>49</a:t>
            </a:r>
            <a:r>
              <a:rPr lang="fr-FR" dirty="0">
                <a:solidFill>
                  <a:srgbClr val="000000"/>
                </a:solidFill>
                <a:latin typeface="Helvetica" panose="020B0604020202020204" pitchFamily="34" charset="0"/>
              </a:rPr>
              <a:t> (19), pp 11622–11630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955624"/>
            <a:ext cx="3339480" cy="2504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494" y="2159266"/>
            <a:ext cx="1010173" cy="2025925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2159266"/>
            <a:ext cx="182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Surface Water</a:t>
            </a:r>
            <a:br>
              <a:rPr lang="en-US" dirty="0"/>
            </a:br>
            <a:r>
              <a:rPr lang="en-US" dirty="0"/>
              <a:t>Ground Water</a:t>
            </a:r>
            <a:br>
              <a:rPr lang="en-US" dirty="0"/>
            </a:br>
            <a:r>
              <a:rPr lang="en-US" dirty="0"/>
              <a:t>WWTP Effluent</a:t>
            </a:r>
            <a:br>
              <a:rPr lang="en-US" dirty="0"/>
            </a:br>
            <a:r>
              <a:rPr lang="en-US" dirty="0"/>
              <a:t>Drinking Water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2400" y="4880402"/>
            <a:ext cx="7193815" cy="973498"/>
            <a:chOff x="152400" y="4880402"/>
            <a:chExt cx="7193815" cy="973498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152400" y="4880402"/>
              <a:ext cx="7193815" cy="97349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234322" y="4942080"/>
              <a:ext cx="7111893" cy="85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2060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002060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rgbClr val="002060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2060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2400" dirty="0"/>
                <a:t>Sampling from geographically or temporally displaced locations allows triangulation of sourcing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20680" y="4207736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HDPE Bottles</a:t>
            </a:r>
          </a:p>
        </p:txBody>
      </p:sp>
    </p:spTree>
    <p:extLst>
      <p:ext uri="{BB962C8B-B14F-4D97-AF65-F5344CB8AC3E}">
        <p14:creationId xmlns:p14="http://schemas.microsoft.com/office/powerpoint/2010/main" val="94584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Chromatographic and MS Data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52775"/>
            <a:ext cx="10028809" cy="3705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2286000"/>
            <a:ext cx="7791450" cy="28575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12" idx="1"/>
          </p:cNvCxnSpPr>
          <p:nvPr/>
        </p:nvCxnSpPr>
        <p:spPr bwMode="auto">
          <a:xfrm flipV="1">
            <a:off x="3848100" y="3714750"/>
            <a:ext cx="419100" cy="16027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8751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755949"/>
              </p:ext>
            </p:extLst>
          </p:nvPr>
        </p:nvGraphicFramePr>
        <p:xfrm>
          <a:off x="762000" y="2043404"/>
          <a:ext cx="5278438" cy="3048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6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Cmpd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m/z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Effluent Peak Area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Upstream Peak Area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194.9263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1277673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174.9502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128095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272.9487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893478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290.9396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82068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119.0345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56430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179.0558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51910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340.9372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1961449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324.9428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75414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248.961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235520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112.9856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9963533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1033.987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185007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340.9376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847790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118.9927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242003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162.9821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1382091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1083.984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14125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Finding: Unique &amp; Highly Different Features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124200" y="5105400"/>
            <a:ext cx="0" cy="990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81050" y="6096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Hundreds of Features of Interest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993288" y="2169456"/>
            <a:ext cx="42465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206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/>
              <a:t>Useful For:</a:t>
            </a:r>
          </a:p>
          <a:p>
            <a:r>
              <a:rPr lang="en-US" sz="2400" kern="0" dirty="0"/>
              <a:t>Identification of  </a:t>
            </a:r>
            <a:r>
              <a:rPr lang="en-US" sz="2400" kern="0" dirty="0">
                <a:solidFill>
                  <a:srgbClr val="FF0000"/>
                </a:solidFill>
              </a:rPr>
              <a:t>increasing/decreasing</a:t>
            </a:r>
            <a:r>
              <a:rPr lang="en-US" sz="2400" kern="0" dirty="0"/>
              <a:t> chemicals</a:t>
            </a:r>
          </a:p>
          <a:p>
            <a:endParaRPr lang="en-US" sz="2400" kern="0" dirty="0"/>
          </a:p>
          <a:p>
            <a:r>
              <a:rPr lang="en-US" sz="2400" kern="0" dirty="0"/>
              <a:t>Features </a:t>
            </a:r>
            <a:r>
              <a:rPr lang="en-US" sz="2400" kern="0" dirty="0">
                <a:solidFill>
                  <a:srgbClr val="FF0000"/>
                </a:solidFill>
              </a:rPr>
              <a:t>unique</a:t>
            </a:r>
            <a:r>
              <a:rPr lang="en-US" sz="2400" kern="0" dirty="0"/>
              <a:t> to a specific location, time, treatment, etc.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971800" y="1981200"/>
            <a:ext cx="3068638" cy="3124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295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8" y="1838790"/>
            <a:ext cx="8346423" cy="4866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067452"/>
            <a:ext cx="10363200" cy="695790"/>
          </a:xfrm>
        </p:spPr>
        <p:txBody>
          <a:bodyPr/>
          <a:lstStyle/>
          <a:p>
            <a:r>
              <a:rPr lang="en-US" dirty="0"/>
              <a:t>Relationships Reveal Underlying Chemistry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657600" y="1981200"/>
            <a:ext cx="381000" cy="2895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 rot="4246125">
            <a:off x="5619516" y="3135856"/>
            <a:ext cx="381000" cy="2895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2514600"/>
            <a:ext cx="1753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Adducts +</a:t>
            </a:r>
          </a:p>
          <a:p>
            <a:r>
              <a:rPr lang="en-US" dirty="0"/>
              <a:t>Fragments +</a:t>
            </a:r>
          </a:p>
          <a:p>
            <a:r>
              <a:rPr lang="en-US" dirty="0"/>
              <a:t>Dimers/Trimers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772" y="407800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Homologous Series</a:t>
            </a:r>
          </a:p>
        </p:txBody>
      </p:sp>
    </p:spTree>
    <p:extLst>
      <p:ext uri="{BB962C8B-B14F-4D97-AF65-F5344CB8AC3E}">
        <p14:creationId xmlns:p14="http://schemas.microsoft.com/office/powerpoint/2010/main" val="413500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In-Source Related Species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51626"/>
            <a:ext cx="10542740" cy="3802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7791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9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Homologous Series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9" y="1991190"/>
            <a:ext cx="10644281" cy="4866810"/>
          </a:xfrm>
        </p:spPr>
      </p:pic>
      <p:sp>
        <p:nvSpPr>
          <p:cNvPr id="8" name="TextBox 7"/>
          <p:cNvSpPr txBox="1"/>
          <p:nvPr/>
        </p:nvSpPr>
        <p:spPr>
          <a:xfrm>
            <a:off x="1219200" y="22026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24940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5470" y="267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7470" y="2907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971800" y="2819400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733800" y="3048000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419600" y="3200400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632287" y="2526268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9154197" y="2417802"/>
            <a:ext cx="252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Absolute Ion Intensity</a:t>
            </a:r>
          </a:p>
        </p:txBody>
      </p:sp>
    </p:spTree>
    <p:extLst>
      <p:ext uri="{BB962C8B-B14F-4D97-AF65-F5344CB8AC3E}">
        <p14:creationId xmlns:p14="http://schemas.microsoft.com/office/powerpoint/2010/main" val="276872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92" y="-15627"/>
            <a:ext cx="8311522" cy="69579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Isotope Signatures: Negative Mass Defect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641B9-E25D-42C3-BC4D-48E71F58509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7507" y="1295400"/>
            <a:ext cx="9759942" cy="4829380"/>
            <a:chOff x="877507" y="1295400"/>
            <a:chExt cx="9759942" cy="4829380"/>
          </a:xfrm>
        </p:grpSpPr>
        <p:grpSp>
          <p:nvGrpSpPr>
            <p:cNvPr id="6" name="Group 5"/>
            <p:cNvGrpSpPr/>
            <p:nvPr/>
          </p:nvGrpSpPr>
          <p:grpSpPr>
            <a:xfrm>
              <a:off x="2590800" y="1295400"/>
              <a:ext cx="8046649" cy="4829380"/>
              <a:chOff x="1981200" y="1838790"/>
              <a:chExt cx="8046649" cy="4829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1200" y="1838790"/>
                <a:ext cx="8046649" cy="4829380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 bwMode="auto">
              <a:xfrm>
                <a:off x="2685293" y="2807583"/>
                <a:ext cx="722229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" name="Rectangle 2"/>
              <p:cNvSpPr/>
              <p:nvPr/>
            </p:nvSpPr>
            <p:spPr bwMode="auto">
              <a:xfrm>
                <a:off x="4251405" y="4913740"/>
                <a:ext cx="207110" cy="26234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78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4251402" y="4545279"/>
                <a:ext cx="205139" cy="5128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78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08798" y="4913736"/>
                <a:ext cx="322576" cy="331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919420" y="4443593"/>
                <a:ext cx="292477" cy="331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F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21789" y="4467264"/>
                <a:ext cx="797053" cy="331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-0.0016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3988" y="4885237"/>
                <a:ext cx="834233" cy="331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+0.0078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523694" y="4886591"/>
                <a:ext cx="747481" cy="331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4.8 F:H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364332" y="2168041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</a:rPr>
                  <a:t>1.00784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12964" y="3937391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30.9738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42514" y="2174823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</a:rPr>
                  <a:t>14.0067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102902" y="3122505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15.9949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65376" y="3090250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18.9984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332331" y="4074154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34.9689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140635" y="6120752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78.9183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23613" y="3952150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31.9721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65035" y="2501650"/>
                <a:ext cx="766956" cy="305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12.0000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902161" y="1315365"/>
              <a:ext cx="17008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Positive Mass Defect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7507" y="2670938"/>
              <a:ext cx="1750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Negative Mass Defect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914400" y="2264193"/>
              <a:ext cx="960279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3199288" y="1591473"/>
            <a:ext cx="5716645" cy="1496538"/>
            <a:chOff x="3199288" y="1591473"/>
            <a:chExt cx="5716645" cy="1496538"/>
          </a:xfrm>
        </p:grpSpPr>
        <p:grpSp>
          <p:nvGrpSpPr>
            <p:cNvPr id="30" name="Group 29"/>
            <p:cNvGrpSpPr/>
            <p:nvPr/>
          </p:nvGrpSpPr>
          <p:grpSpPr>
            <a:xfrm>
              <a:off x="3199288" y="1742435"/>
              <a:ext cx="5716645" cy="1345576"/>
              <a:chOff x="3199288" y="1742435"/>
              <a:chExt cx="5716645" cy="1345576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3199288" y="1742435"/>
                <a:ext cx="774644" cy="1039505"/>
              </a:xfrm>
              <a:prstGeom prst="roundRect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8141289" y="2048506"/>
                <a:ext cx="774644" cy="1039505"/>
              </a:xfrm>
              <a:prstGeom prst="roundRect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 bwMode="auto">
              <a:xfrm>
                <a:off x="5645130" y="2048506"/>
                <a:ext cx="774644" cy="1039505"/>
              </a:xfrm>
              <a:prstGeom prst="roundRect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ＭＳ Ｐゴシック" pitchFamily="84" charset="-128"/>
                </a:endParaRPr>
              </a:p>
            </p:txBody>
          </p:sp>
        </p:grpSp>
        <p:sp>
          <p:nvSpPr>
            <p:cNvPr id="31" name="Rounded Rectangle 30"/>
            <p:cNvSpPr/>
            <p:nvPr/>
          </p:nvSpPr>
          <p:spPr bwMode="auto">
            <a:xfrm>
              <a:off x="4025701" y="1591473"/>
              <a:ext cx="774644" cy="1039505"/>
            </a:xfrm>
            <a:prstGeom prst="roundRect">
              <a:avLst/>
            </a:prstGeom>
            <a:noFill/>
            <a:ln w="50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84" charset="-128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278" y="446112"/>
            <a:ext cx="2242342" cy="11211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58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296" b="198"/>
          <a:stretch/>
        </p:blipFill>
        <p:spPr>
          <a:xfrm>
            <a:off x="0" y="0"/>
            <a:ext cx="12192000" cy="73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9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398" y="28575"/>
            <a:ext cx="5257800" cy="4572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Example of Mass Defect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532646" y="4676069"/>
          <a:ext cx="4005156" cy="1187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ChemSketch" r:id="rId3" imgW="1986120" imgH="589680" progId="ACD.ChemSketch.20">
                  <p:embed/>
                </p:oleObj>
              </mc:Choice>
              <mc:Fallback>
                <p:oleObj name="ChemSketch" r:id="rId3" imgW="1986120" imgH="589680" progId="ACD.ChemSketch.2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2646" y="4676069"/>
                        <a:ext cx="4005156" cy="1187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23" y="2917260"/>
            <a:ext cx="4202179" cy="1256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1652478"/>
            <a:ext cx="20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Octane</a:t>
            </a:r>
          </a:p>
          <a:p>
            <a:r>
              <a:rPr lang="en-US" dirty="0"/>
              <a:t>MI mass 114.</a:t>
            </a:r>
            <a:r>
              <a:rPr lang="en-US" b="1" dirty="0">
                <a:solidFill>
                  <a:srgbClr val="00B050"/>
                </a:solidFill>
              </a:rPr>
              <a:t>1409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3124200"/>
            <a:ext cx="20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Octanoic Acid</a:t>
            </a:r>
          </a:p>
          <a:p>
            <a:r>
              <a:rPr lang="en-US" dirty="0"/>
              <a:t>MI mass 144.</a:t>
            </a:r>
            <a:r>
              <a:rPr lang="en-US" b="1" dirty="0">
                <a:solidFill>
                  <a:srgbClr val="00B050"/>
                </a:solidFill>
              </a:rPr>
              <a:t>1150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921" y="4932655"/>
            <a:ext cx="2480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Perfluorooctanoic</a:t>
            </a:r>
            <a:r>
              <a:rPr lang="en-US" dirty="0"/>
              <a:t> Acid</a:t>
            </a:r>
          </a:p>
          <a:p>
            <a:r>
              <a:rPr lang="en-US" dirty="0"/>
              <a:t>MI mass 413.</a:t>
            </a:r>
            <a:r>
              <a:rPr lang="en-US" b="1" dirty="0">
                <a:solidFill>
                  <a:srgbClr val="FF0000"/>
                </a:solidFill>
              </a:rPr>
              <a:t>9737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044" y="1277986"/>
            <a:ext cx="4083750" cy="1228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410716" y="1246910"/>
            <a:ext cx="4171038" cy="1210002"/>
            <a:chOff x="1439007" y="1275416"/>
            <a:chExt cx="4171038" cy="1210002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877768" y="1281527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2300830" y="2140772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1841298" y="215357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439007" y="172609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854473" y="128682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2278492" y="1277467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707969" y="127746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149315" y="127746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571711" y="127541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3995167" y="128157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427867" y="128682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4863227" y="214077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4427866" y="214077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3989973" y="214077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592429" y="214360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3144332" y="215447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2701348" y="215447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279106" y="168946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16624" y="2932662"/>
            <a:ext cx="4321178" cy="1210002"/>
            <a:chOff x="1239612" y="2942641"/>
            <a:chExt cx="4321178" cy="1210002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518454" y="298997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4828513" y="2948752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2251575" y="3807997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1239612" y="3770450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2229237" y="2944692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658714" y="2944693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3100060" y="294469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3522456" y="2942641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3945912" y="294879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4378612" y="295404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4813972" y="380799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4378611" y="380799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3940718" y="380799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3543174" y="381082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3095077" y="382170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2652093" y="382170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5229851" y="3356693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579054" y="3770450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423589" y="4648784"/>
            <a:ext cx="4186455" cy="1214159"/>
            <a:chOff x="1423589" y="4648784"/>
            <a:chExt cx="4186455" cy="1214159"/>
          </a:xfrm>
        </p:grpSpPr>
        <p:sp>
          <p:nvSpPr>
            <p:cNvPr id="53" name="Rounded Rectangle 52"/>
            <p:cNvSpPr/>
            <p:nvPr/>
          </p:nvSpPr>
          <p:spPr bwMode="auto">
            <a:xfrm>
              <a:off x="1689003" y="4728825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2310544" y="466082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2300830" y="552538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2744625" y="5514676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3169327" y="551312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8" name="Rounded Rectangle 57"/>
            <p:cNvSpPr/>
            <p:nvPr/>
          </p:nvSpPr>
          <p:spPr bwMode="auto">
            <a:xfrm>
              <a:off x="3581573" y="5514677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3998235" y="5518773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4414897" y="553200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4858692" y="553200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2770107" y="4660828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3165296" y="467606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3571710" y="466082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4015822" y="4662015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4414897" y="464878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5279105" y="505976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4858692" y="4648784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1754528" y="5486400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1423589" y="5486399"/>
              <a:ext cx="330939" cy="330939"/>
            </a:xfrm>
            <a:prstGeom prst="round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Defect of Outfall and Upstream Features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8755598" cy="5105399"/>
          </a:xfrm>
        </p:spPr>
      </p:pic>
      <p:sp>
        <p:nvSpPr>
          <p:cNvPr id="11" name="Oval 10"/>
          <p:cNvSpPr/>
          <p:nvPr/>
        </p:nvSpPr>
        <p:spPr bwMode="auto">
          <a:xfrm>
            <a:off x="2057400" y="3810000"/>
            <a:ext cx="6553200" cy="1828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10600" y="49530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Priority Species:</a:t>
            </a:r>
          </a:p>
          <a:p>
            <a:r>
              <a:rPr lang="en-US" dirty="0"/>
              <a:t>Unique to Downstream, Likely Fluorinated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5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4"/>
          <p:cNvGrpSpPr>
            <a:grpSpLocks/>
          </p:cNvGrpSpPr>
          <p:nvPr/>
        </p:nvGrpSpPr>
        <p:grpSpPr bwMode="auto">
          <a:xfrm>
            <a:off x="3048000" y="0"/>
            <a:ext cx="9144000" cy="6858000"/>
            <a:chOff x="0" y="0"/>
            <a:chExt cx="9144000" cy="7175500"/>
          </a:xfrm>
        </p:grpSpPr>
        <p:pic>
          <p:nvPicPr>
            <p:cNvPr id="20484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717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Box 4"/>
            <p:cNvSpPr txBox="1">
              <a:spLocks noChangeArrowheads="1"/>
            </p:cNvSpPr>
            <p:nvPr/>
          </p:nvSpPr>
          <p:spPr bwMode="auto">
            <a:xfrm>
              <a:off x="4235284" y="0"/>
              <a:ext cx="3285002" cy="36933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Fayetteville, NC (Cape Fear River)</a:t>
              </a: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5105400" y="5562600"/>
              <a:ext cx="609600" cy="533400"/>
            </a:xfrm>
            <a:prstGeom prst="wedgeRoundRectCallout">
              <a:avLst>
                <a:gd name="adj1" fmla="val -107618"/>
                <a:gd name="adj2" fmla="val 6712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001</a:t>
              </a: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4648200" y="4419600"/>
              <a:ext cx="609600" cy="533400"/>
            </a:xfrm>
            <a:prstGeom prst="wedgeRoundRectCallout">
              <a:avLst>
                <a:gd name="adj1" fmla="val -143618"/>
                <a:gd name="adj2" fmla="val -5630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002</a:t>
              </a: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4648200" y="3657600"/>
              <a:ext cx="609600" cy="533400"/>
            </a:xfrm>
            <a:prstGeom prst="wedgeRoundRectCallout">
              <a:avLst>
                <a:gd name="adj1" fmla="val -139118"/>
                <a:gd name="adj2" fmla="val 6369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003</a:t>
              </a: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4648200" y="3048000"/>
              <a:ext cx="609600" cy="533400"/>
            </a:xfrm>
            <a:prstGeom prst="wedgeRoundRectCallout">
              <a:avLst>
                <a:gd name="adj1" fmla="val -140618"/>
                <a:gd name="adj2" fmla="val 15283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004</a:t>
              </a: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6057900" y="863600"/>
              <a:ext cx="609600" cy="533400"/>
            </a:xfrm>
            <a:prstGeom prst="wedgeRoundRectCallout">
              <a:avLst>
                <a:gd name="adj1" fmla="val -343035"/>
                <a:gd name="adj2" fmla="val -1277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005</a:t>
              </a: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514600" y="2438400"/>
              <a:ext cx="609600" cy="533400"/>
            </a:xfrm>
            <a:prstGeom prst="wedgeRoundRectCallout">
              <a:avLst>
                <a:gd name="adj1" fmla="val 201215"/>
                <a:gd name="adj2" fmla="val -30897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006</a:t>
              </a: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711200" y="304800"/>
              <a:ext cx="685800" cy="990600"/>
            </a:xfrm>
            <a:prstGeom prst="wedgeRoundRectCallout">
              <a:avLst>
                <a:gd name="adj1" fmla="val 363790"/>
                <a:gd name="adj2" fmla="val -48978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008,009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1612900" y="1473200"/>
              <a:ext cx="609600" cy="533400"/>
            </a:xfrm>
            <a:prstGeom prst="wedgeRoundRectCallout">
              <a:avLst>
                <a:gd name="adj1" fmla="val 300715"/>
                <a:gd name="adj2" fmla="val -14535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CF 007</a:t>
              </a:r>
            </a:p>
          </p:txBody>
        </p:sp>
        <p:sp>
          <p:nvSpPr>
            <p:cNvPr id="20494" name="Freeform 11"/>
            <p:cNvSpPr>
              <a:spLocks/>
            </p:cNvSpPr>
            <p:nvPr/>
          </p:nvSpPr>
          <p:spPr bwMode="auto">
            <a:xfrm>
              <a:off x="3556000" y="0"/>
              <a:ext cx="1884218" cy="7121236"/>
            </a:xfrm>
            <a:custGeom>
              <a:avLst/>
              <a:gdLst>
                <a:gd name="T0" fmla="*/ 0 w 1884218"/>
                <a:gd name="T1" fmla="*/ 0 h 7121236"/>
                <a:gd name="T2" fmla="*/ 18473 w 1884218"/>
                <a:gd name="T3" fmla="*/ 147782 h 7121236"/>
                <a:gd name="T4" fmla="*/ 73891 w 1884218"/>
                <a:gd name="T5" fmla="*/ 295564 h 7121236"/>
                <a:gd name="T6" fmla="*/ 73891 w 1884218"/>
                <a:gd name="T7" fmla="*/ 526473 h 7121236"/>
                <a:gd name="T8" fmla="*/ 110836 w 1884218"/>
                <a:gd name="T9" fmla="*/ 711200 h 7121236"/>
                <a:gd name="T10" fmla="*/ 138545 w 1884218"/>
                <a:gd name="T11" fmla="*/ 803564 h 7121236"/>
                <a:gd name="T12" fmla="*/ 157018 w 1884218"/>
                <a:gd name="T13" fmla="*/ 923636 h 7121236"/>
                <a:gd name="T14" fmla="*/ 314036 w 1884218"/>
                <a:gd name="T15" fmla="*/ 951345 h 7121236"/>
                <a:gd name="T16" fmla="*/ 471055 w 1884218"/>
                <a:gd name="T17" fmla="*/ 1034473 h 7121236"/>
                <a:gd name="T18" fmla="*/ 637309 w 1884218"/>
                <a:gd name="T19" fmla="*/ 1062182 h 7121236"/>
                <a:gd name="T20" fmla="*/ 831273 w 1884218"/>
                <a:gd name="T21" fmla="*/ 969818 h 7121236"/>
                <a:gd name="T22" fmla="*/ 1080655 w 1884218"/>
                <a:gd name="T23" fmla="*/ 868218 h 7121236"/>
                <a:gd name="T24" fmla="*/ 1191491 w 1884218"/>
                <a:gd name="T25" fmla="*/ 831273 h 7121236"/>
                <a:gd name="T26" fmla="*/ 1311564 w 1884218"/>
                <a:gd name="T27" fmla="*/ 895927 h 7121236"/>
                <a:gd name="T28" fmla="*/ 1348509 w 1884218"/>
                <a:gd name="T29" fmla="*/ 1016000 h 7121236"/>
                <a:gd name="T30" fmla="*/ 1394691 w 1884218"/>
                <a:gd name="T31" fmla="*/ 1173018 h 7121236"/>
                <a:gd name="T32" fmla="*/ 1385455 w 1884218"/>
                <a:gd name="T33" fmla="*/ 1311564 h 7121236"/>
                <a:gd name="T34" fmla="*/ 1357745 w 1884218"/>
                <a:gd name="T35" fmla="*/ 1588655 h 7121236"/>
                <a:gd name="T36" fmla="*/ 1256145 w 1884218"/>
                <a:gd name="T37" fmla="*/ 1727200 h 7121236"/>
                <a:gd name="T38" fmla="*/ 1126836 w 1884218"/>
                <a:gd name="T39" fmla="*/ 1874982 h 7121236"/>
                <a:gd name="T40" fmla="*/ 960582 w 1884218"/>
                <a:gd name="T41" fmla="*/ 2133600 h 7121236"/>
                <a:gd name="T42" fmla="*/ 831273 w 1884218"/>
                <a:gd name="T43" fmla="*/ 2272144 h 7121236"/>
                <a:gd name="T44" fmla="*/ 812800 w 1884218"/>
                <a:gd name="T45" fmla="*/ 2382982 h 7121236"/>
                <a:gd name="T46" fmla="*/ 646545 w 1884218"/>
                <a:gd name="T47" fmla="*/ 2567708 h 7121236"/>
                <a:gd name="T48" fmla="*/ 609600 w 1884218"/>
                <a:gd name="T49" fmla="*/ 2761672 h 7121236"/>
                <a:gd name="T50" fmla="*/ 637309 w 1884218"/>
                <a:gd name="T51" fmla="*/ 2946400 h 7121236"/>
                <a:gd name="T52" fmla="*/ 646545 w 1884218"/>
                <a:gd name="T53" fmla="*/ 3158836 h 7121236"/>
                <a:gd name="T54" fmla="*/ 563418 w 1884218"/>
                <a:gd name="T55" fmla="*/ 3472872 h 7121236"/>
                <a:gd name="T56" fmla="*/ 489527 w 1884218"/>
                <a:gd name="T57" fmla="*/ 3685308 h 7121236"/>
                <a:gd name="T58" fmla="*/ 434109 w 1884218"/>
                <a:gd name="T59" fmla="*/ 3897744 h 7121236"/>
                <a:gd name="T60" fmla="*/ 489527 w 1884218"/>
                <a:gd name="T61" fmla="*/ 4082472 h 7121236"/>
                <a:gd name="T62" fmla="*/ 544945 w 1884218"/>
                <a:gd name="T63" fmla="*/ 4239489 h 7121236"/>
                <a:gd name="T64" fmla="*/ 535709 w 1884218"/>
                <a:gd name="T65" fmla="*/ 4433453 h 7121236"/>
                <a:gd name="T66" fmla="*/ 563418 w 1884218"/>
                <a:gd name="T67" fmla="*/ 4599709 h 7121236"/>
                <a:gd name="T68" fmla="*/ 572655 w 1884218"/>
                <a:gd name="T69" fmla="*/ 4812145 h 7121236"/>
                <a:gd name="T70" fmla="*/ 628073 w 1884218"/>
                <a:gd name="T71" fmla="*/ 4839853 h 7121236"/>
                <a:gd name="T72" fmla="*/ 674255 w 1884218"/>
                <a:gd name="T73" fmla="*/ 4858325 h 7121236"/>
                <a:gd name="T74" fmla="*/ 701964 w 1884218"/>
                <a:gd name="T75" fmla="*/ 5052289 h 7121236"/>
                <a:gd name="T76" fmla="*/ 785091 w 1884218"/>
                <a:gd name="T77" fmla="*/ 5153889 h 7121236"/>
                <a:gd name="T78" fmla="*/ 868218 w 1884218"/>
                <a:gd name="T79" fmla="*/ 5292437 h 7121236"/>
                <a:gd name="T80" fmla="*/ 932873 w 1884218"/>
                <a:gd name="T81" fmla="*/ 5440216 h 7121236"/>
                <a:gd name="T82" fmla="*/ 942109 w 1884218"/>
                <a:gd name="T83" fmla="*/ 5588000 h 7121236"/>
                <a:gd name="T84" fmla="*/ 932873 w 1884218"/>
                <a:gd name="T85" fmla="*/ 5661888 h 7121236"/>
                <a:gd name="T86" fmla="*/ 942109 w 1884218"/>
                <a:gd name="T87" fmla="*/ 5763488 h 7121236"/>
                <a:gd name="T88" fmla="*/ 969818 w 1884218"/>
                <a:gd name="T89" fmla="*/ 5911272 h 7121236"/>
                <a:gd name="T90" fmla="*/ 997527 w 1884218"/>
                <a:gd name="T91" fmla="*/ 6086764 h 7121236"/>
                <a:gd name="T92" fmla="*/ 1034473 w 1884218"/>
                <a:gd name="T93" fmla="*/ 6179124 h 7121236"/>
                <a:gd name="T94" fmla="*/ 1099127 w 1884218"/>
                <a:gd name="T95" fmla="*/ 6326908 h 7121236"/>
                <a:gd name="T96" fmla="*/ 1163782 w 1884218"/>
                <a:gd name="T97" fmla="*/ 6437744 h 7121236"/>
                <a:gd name="T98" fmla="*/ 1366982 w 1884218"/>
                <a:gd name="T99" fmla="*/ 6502400 h 7121236"/>
                <a:gd name="T100" fmla="*/ 1450109 w 1884218"/>
                <a:gd name="T101" fmla="*/ 6659416 h 7121236"/>
                <a:gd name="T102" fmla="*/ 1551709 w 1884218"/>
                <a:gd name="T103" fmla="*/ 6751780 h 7121236"/>
                <a:gd name="T104" fmla="*/ 1708727 w 1884218"/>
                <a:gd name="T105" fmla="*/ 6853380 h 7121236"/>
                <a:gd name="T106" fmla="*/ 1828800 w 1884218"/>
                <a:gd name="T107" fmla="*/ 6982688 h 7121236"/>
                <a:gd name="T108" fmla="*/ 1884218 w 1884218"/>
                <a:gd name="T109" fmla="*/ 7121236 h 7121236"/>
                <a:gd name="T110" fmla="*/ 1884218 w 1884218"/>
                <a:gd name="T111" fmla="*/ 7112000 h 7121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84218"/>
                <a:gd name="T169" fmla="*/ 0 h 7121236"/>
                <a:gd name="T170" fmla="*/ 1884218 w 1884218"/>
                <a:gd name="T171" fmla="*/ 7121236 h 71212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84218" h="7121236">
                  <a:moveTo>
                    <a:pt x="0" y="0"/>
                  </a:moveTo>
                  <a:lnTo>
                    <a:pt x="18473" y="147782"/>
                  </a:lnTo>
                  <a:lnTo>
                    <a:pt x="73891" y="295564"/>
                  </a:lnTo>
                  <a:lnTo>
                    <a:pt x="73891" y="526473"/>
                  </a:lnTo>
                  <a:lnTo>
                    <a:pt x="110836" y="711200"/>
                  </a:lnTo>
                  <a:lnTo>
                    <a:pt x="138545" y="803564"/>
                  </a:lnTo>
                  <a:lnTo>
                    <a:pt x="157018" y="923636"/>
                  </a:lnTo>
                  <a:lnTo>
                    <a:pt x="314036" y="951345"/>
                  </a:lnTo>
                  <a:lnTo>
                    <a:pt x="471055" y="1034473"/>
                  </a:lnTo>
                  <a:lnTo>
                    <a:pt x="637309" y="1062182"/>
                  </a:lnTo>
                  <a:lnTo>
                    <a:pt x="831273" y="969818"/>
                  </a:lnTo>
                  <a:lnTo>
                    <a:pt x="1080655" y="868218"/>
                  </a:lnTo>
                  <a:lnTo>
                    <a:pt x="1191491" y="831273"/>
                  </a:lnTo>
                  <a:lnTo>
                    <a:pt x="1311564" y="895927"/>
                  </a:lnTo>
                  <a:lnTo>
                    <a:pt x="1348509" y="1016000"/>
                  </a:lnTo>
                  <a:lnTo>
                    <a:pt x="1394691" y="1173018"/>
                  </a:lnTo>
                  <a:lnTo>
                    <a:pt x="1385455" y="1311564"/>
                  </a:lnTo>
                  <a:lnTo>
                    <a:pt x="1357745" y="1588655"/>
                  </a:lnTo>
                  <a:lnTo>
                    <a:pt x="1256145" y="1727200"/>
                  </a:lnTo>
                  <a:lnTo>
                    <a:pt x="1126836" y="1874982"/>
                  </a:lnTo>
                  <a:lnTo>
                    <a:pt x="960582" y="2133600"/>
                  </a:lnTo>
                  <a:lnTo>
                    <a:pt x="831273" y="2272145"/>
                  </a:lnTo>
                  <a:lnTo>
                    <a:pt x="812800" y="2382982"/>
                  </a:lnTo>
                  <a:lnTo>
                    <a:pt x="646545" y="2567709"/>
                  </a:lnTo>
                  <a:lnTo>
                    <a:pt x="609600" y="2761673"/>
                  </a:lnTo>
                  <a:lnTo>
                    <a:pt x="637309" y="2946400"/>
                  </a:lnTo>
                  <a:lnTo>
                    <a:pt x="646545" y="3158836"/>
                  </a:lnTo>
                  <a:lnTo>
                    <a:pt x="563418" y="3472873"/>
                  </a:lnTo>
                  <a:lnTo>
                    <a:pt x="489527" y="3685309"/>
                  </a:lnTo>
                  <a:lnTo>
                    <a:pt x="434109" y="3897745"/>
                  </a:lnTo>
                  <a:lnTo>
                    <a:pt x="489527" y="4082473"/>
                  </a:lnTo>
                  <a:lnTo>
                    <a:pt x="544945" y="4239491"/>
                  </a:lnTo>
                  <a:lnTo>
                    <a:pt x="535709" y="4433455"/>
                  </a:lnTo>
                  <a:lnTo>
                    <a:pt x="563418" y="4599709"/>
                  </a:lnTo>
                  <a:lnTo>
                    <a:pt x="572655" y="4812145"/>
                  </a:lnTo>
                  <a:lnTo>
                    <a:pt x="628073" y="4839855"/>
                  </a:lnTo>
                  <a:lnTo>
                    <a:pt x="674255" y="4858327"/>
                  </a:lnTo>
                  <a:lnTo>
                    <a:pt x="701964" y="5052291"/>
                  </a:lnTo>
                  <a:lnTo>
                    <a:pt x="785091" y="5153891"/>
                  </a:lnTo>
                  <a:lnTo>
                    <a:pt x="868218" y="5292436"/>
                  </a:lnTo>
                  <a:lnTo>
                    <a:pt x="932873" y="5440218"/>
                  </a:lnTo>
                  <a:lnTo>
                    <a:pt x="942109" y="5588000"/>
                  </a:lnTo>
                  <a:lnTo>
                    <a:pt x="932873" y="5661891"/>
                  </a:lnTo>
                  <a:lnTo>
                    <a:pt x="942109" y="5763491"/>
                  </a:lnTo>
                  <a:lnTo>
                    <a:pt x="969818" y="5911273"/>
                  </a:lnTo>
                  <a:lnTo>
                    <a:pt x="997527" y="6086764"/>
                  </a:lnTo>
                  <a:lnTo>
                    <a:pt x="1034473" y="6179127"/>
                  </a:lnTo>
                  <a:lnTo>
                    <a:pt x="1099127" y="6326909"/>
                  </a:lnTo>
                  <a:lnTo>
                    <a:pt x="1163782" y="6437745"/>
                  </a:lnTo>
                  <a:lnTo>
                    <a:pt x="1366982" y="6502400"/>
                  </a:lnTo>
                  <a:lnTo>
                    <a:pt x="1450109" y="6659418"/>
                  </a:lnTo>
                  <a:lnTo>
                    <a:pt x="1551709" y="6751782"/>
                  </a:lnTo>
                  <a:lnTo>
                    <a:pt x="1708727" y="6853382"/>
                  </a:lnTo>
                  <a:lnTo>
                    <a:pt x="1828800" y="6982691"/>
                  </a:lnTo>
                  <a:lnTo>
                    <a:pt x="1884218" y="7121236"/>
                  </a:lnTo>
                  <a:lnTo>
                    <a:pt x="1884218" y="7112000"/>
                  </a:lnTo>
                </a:path>
              </a:pathLst>
            </a:custGeom>
            <a:noFill/>
            <a:ln w="254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Down Arrow 14"/>
          <p:cNvSpPr/>
          <p:nvPr/>
        </p:nvSpPr>
        <p:spPr bwMode="auto">
          <a:xfrm>
            <a:off x="9906000" y="2943226"/>
            <a:ext cx="800100" cy="345757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1" charset="-128"/>
                <a:cs typeface="ＭＳ Ｐゴシック"/>
              </a:rPr>
              <a:t>Stream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223" y="1813679"/>
            <a:ext cx="2209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First Sampling 2011-2012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Presented at SETAC 2012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Follow-up sampling 2013-2013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Presented at SETAC 2014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751134" y="3994406"/>
            <a:ext cx="747132" cy="1115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629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9564" r="14482" b="284"/>
          <a:stretch/>
        </p:blipFill>
        <p:spPr>
          <a:xfrm>
            <a:off x="1" y="-20926"/>
            <a:ext cx="12192000" cy="68789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28222" y="180474"/>
            <a:ext cx="264694" cy="2646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>
            <a:off x="10439400" y="6408822"/>
            <a:ext cx="264694" cy="264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10218822" y="3745832"/>
            <a:ext cx="264694" cy="264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7736" y="201847"/>
            <a:ext cx="13875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Water Intake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26240" y="2877336"/>
            <a:ext cx="89928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Current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Outfall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02547" y="5888501"/>
            <a:ext cx="8692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Former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Outfall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10488410" y="3200502"/>
            <a:ext cx="537830" cy="578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676231" y="6177795"/>
            <a:ext cx="606074" cy="271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1"/>
          </p:cNvCxnSpPr>
          <p:nvPr/>
        </p:nvCxnSpPr>
        <p:spPr>
          <a:xfrm flipH="1" flipV="1">
            <a:off x="9492916" y="353028"/>
            <a:ext cx="1074820" cy="3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492916" y="5181600"/>
            <a:ext cx="231808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6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97084" y="2305060"/>
          <a:ext cx="8877300" cy="2632889"/>
        </p:xfrm>
        <a:graphic>
          <a:graphicData uri="http://schemas.openxmlformats.org/drawingml/2006/table">
            <a:tbl>
              <a:tblPr/>
              <a:tblGrid>
                <a:gridCol w="660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9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79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79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55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41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Analyte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3761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5607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43590*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PFBS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3873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PFHS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PFOS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449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items in red exceed the standard curve high end of 500 ng/L; 10x diluted and re-analyzed; * still exceed curve and are estimated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2678" name="Text Box 3"/>
          <p:cNvSpPr txBox="1">
            <a:spLocks noChangeArrowheads="1"/>
          </p:cNvSpPr>
          <p:nvPr/>
        </p:nvSpPr>
        <p:spPr bwMode="auto">
          <a:xfrm>
            <a:off x="2970853" y="267484"/>
            <a:ext cx="654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Legacy PFAS found in Cape Fear Water</a:t>
            </a:r>
          </a:p>
        </p:txBody>
      </p:sp>
      <p:sp>
        <p:nvSpPr>
          <p:cNvPr id="4" name="Down Arrow 3"/>
          <p:cNvSpPr/>
          <p:nvPr/>
        </p:nvSpPr>
        <p:spPr bwMode="auto">
          <a:xfrm rot="16200000" flipV="1">
            <a:off x="5647169" y="70566"/>
            <a:ext cx="577128" cy="3226809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1" charset="-128"/>
                <a:cs typeface="ＭＳ Ｐゴシック"/>
              </a:rPr>
              <a:t>Stream Flow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691134" y="2305060"/>
            <a:ext cx="0" cy="24098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317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213" y="10401"/>
            <a:ext cx="7132952" cy="2425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666" y="2837702"/>
            <a:ext cx="7595306" cy="3155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6147" y="140368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November 2015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57753" y="834950"/>
            <a:ext cx="3747995" cy="5690550"/>
            <a:chOff x="8257753" y="834950"/>
            <a:chExt cx="3747995" cy="5690550"/>
          </a:xfrm>
        </p:grpSpPr>
        <p:sp>
          <p:nvSpPr>
            <p:cNvPr id="14" name="Rounded Rectangle 13"/>
            <p:cNvSpPr/>
            <p:nvPr/>
          </p:nvSpPr>
          <p:spPr>
            <a:xfrm>
              <a:off x="8257753" y="834950"/>
              <a:ext cx="3612701" cy="56905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0436" y="3128402"/>
              <a:ext cx="2295525" cy="10287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0436" y="1559173"/>
              <a:ext cx="2038350" cy="1219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40810" y="1171873"/>
              <a:ext cx="2046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Example Structures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23493" y="1984106"/>
              <a:ext cx="16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Monoether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(6):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GenX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67130" y="4023970"/>
              <a:ext cx="1603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polyethers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(4): 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8608730" y="4565640"/>
            <a:ext cx="2641600" cy="1408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91" name="ChemSketch" r:id="rId7" imgW="2640960" imgH="1408680" progId="ACD.ChemSketch.20">
                    <p:embed/>
                  </p:oleObj>
                </mc:Choice>
                <mc:Fallback>
                  <p:oleObj name="ChemSketch" r:id="rId7" imgW="2640960" imgH="1408680" progId="ACD.ChemSketch.20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608730" y="4565640"/>
                          <a:ext cx="2641600" cy="1408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10267130" y="5822925"/>
              <a:ext cx="15729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Polyethers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sulfonates (2):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54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-1" r="49153" b="90965"/>
          <a:stretch/>
        </p:blipFill>
        <p:spPr>
          <a:xfrm>
            <a:off x="1492469" y="181303"/>
            <a:ext cx="9299028" cy="1032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1615" t="34433" r="22971" b="1029"/>
          <a:stretch/>
        </p:blipFill>
        <p:spPr>
          <a:xfrm>
            <a:off x="1492469" y="1213944"/>
            <a:ext cx="7122846" cy="5184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2925" y="1970689"/>
            <a:ext cx="302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Cape Fear River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Fayetteville to Wilmington, NC</a:t>
            </a:r>
          </a:p>
        </p:txBody>
      </p:sp>
    </p:spTree>
    <p:extLst>
      <p:ext uri="{BB962C8B-B14F-4D97-AF65-F5344CB8AC3E}">
        <p14:creationId xmlns:p14="http://schemas.microsoft.com/office/powerpoint/2010/main" val="609506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67603" y="5381574"/>
            <a:ext cx="9020529" cy="880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54044" y="2343980"/>
            <a:ext cx="4552982" cy="1616120"/>
            <a:chOff x="732749" y="1425154"/>
            <a:chExt cx="4552982" cy="161612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749" y="1425154"/>
              <a:ext cx="4552982" cy="16161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88974" y="1425154"/>
              <a:ext cx="2587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Best of ES&amp;T Letters 2016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369" y="822237"/>
            <a:ext cx="10535532" cy="37396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2773" y="822237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November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9924" y="5560438"/>
            <a:ext cx="89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June 7, 2017 story on in Wilmington Star Online News basis</a:t>
            </a:r>
          </a:p>
        </p:txBody>
      </p:sp>
    </p:spTree>
    <p:extLst>
      <p:ext uri="{BB962C8B-B14F-4D97-AF65-F5344CB8AC3E}">
        <p14:creationId xmlns:p14="http://schemas.microsoft.com/office/powerpoint/2010/main" val="423233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623" y="685798"/>
            <a:ext cx="8440784" cy="5310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3057" y="1538219"/>
            <a:ext cx="2572624" cy="207020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061820" y="2650921"/>
            <a:ext cx="1191237" cy="6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96829" y="1538219"/>
            <a:ext cx="141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Pittsboro, NC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2182" y="2047458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Fayetteville, NC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083" y="2315145"/>
            <a:ext cx="16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Wilmington, NC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53057" y="6147464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Sun et al., 2017</a:t>
            </a:r>
          </a:p>
        </p:txBody>
      </p:sp>
    </p:spTree>
    <p:extLst>
      <p:ext uri="{BB962C8B-B14F-4D97-AF65-F5344CB8AC3E}">
        <p14:creationId xmlns:p14="http://schemas.microsoft.com/office/powerpoint/2010/main" val="4288241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711" y="897622"/>
            <a:ext cx="8436474" cy="46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0" y="1345272"/>
            <a:ext cx="2572624" cy="207020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5" idx="1"/>
          </p:cNvCxnSpPr>
          <p:nvPr/>
        </p:nvCxnSpPr>
        <p:spPr>
          <a:xfrm flipH="1" flipV="1">
            <a:off x="4681057" y="2189527"/>
            <a:ext cx="4462943" cy="190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53057" y="6147464"/>
            <a:ext cx="16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Sun et al.,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6943" y="124400"/>
            <a:ext cx="594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PFAS removal at Sweeney WTP</a:t>
            </a:r>
          </a:p>
        </p:txBody>
      </p:sp>
    </p:spTree>
    <p:extLst>
      <p:ext uri="{BB962C8B-B14F-4D97-AF65-F5344CB8AC3E}">
        <p14:creationId xmlns:p14="http://schemas.microsoft.com/office/powerpoint/2010/main" val="53856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1520" y="826467"/>
            <a:ext cx="7988193" cy="59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50604" y="180136"/>
            <a:ext cx="42547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Some Typical PFAS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76400" y="826466"/>
            <a:ext cx="5097160" cy="1154734"/>
            <a:chOff x="1676400" y="826466"/>
            <a:chExt cx="5097160" cy="1154734"/>
          </a:xfrm>
        </p:grpSpPr>
        <p:sp>
          <p:nvSpPr>
            <p:cNvPr id="2" name="Rounded Rectangle 1"/>
            <p:cNvSpPr/>
            <p:nvPr/>
          </p:nvSpPr>
          <p:spPr>
            <a:xfrm>
              <a:off x="1676400" y="826467"/>
              <a:ext cx="2438400" cy="115473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335160" y="826466"/>
              <a:ext cx="2438400" cy="115473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9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531" t="1978" r="5266" b="32864"/>
          <a:stretch/>
        </p:blipFill>
        <p:spPr>
          <a:xfrm>
            <a:off x="502501" y="260059"/>
            <a:ext cx="7793372" cy="442099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50131" y="4681057"/>
            <a:ext cx="2792908" cy="2080751"/>
            <a:chOff x="4715239" y="4836534"/>
            <a:chExt cx="2545462" cy="192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5239" y="4836534"/>
              <a:ext cx="2545462" cy="192527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59920" y="6409020"/>
              <a:ext cx="414087" cy="167780"/>
            </a:xfrm>
            <a:prstGeom prst="rect">
              <a:avLst/>
            </a:prstGeom>
            <a:solidFill>
              <a:srgbClr val="00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99117" y="1714732"/>
            <a:ext cx="3053311" cy="2024866"/>
            <a:chOff x="8809212" y="72832"/>
            <a:chExt cx="3053311" cy="20248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9212" y="72832"/>
              <a:ext cx="3053311" cy="202486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522902" y="1821809"/>
              <a:ext cx="414087" cy="167780"/>
            </a:xfrm>
            <a:prstGeom prst="rect">
              <a:avLst/>
            </a:prstGeom>
            <a:solidFill>
              <a:srgbClr val="8BA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48706" y="4021630"/>
            <a:ext cx="2554135" cy="1915036"/>
            <a:chOff x="8809212" y="4727875"/>
            <a:chExt cx="2554135" cy="19150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9212" y="4727875"/>
              <a:ext cx="2554135" cy="191503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522591" y="6193099"/>
              <a:ext cx="414087" cy="167780"/>
            </a:xfrm>
            <a:prstGeom prst="rect">
              <a:avLst/>
            </a:prstGeom>
            <a:solidFill>
              <a:srgbClr val="FFE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54093" y="4836534"/>
            <a:ext cx="2572622" cy="1781716"/>
            <a:chOff x="1454093" y="4836534"/>
            <a:chExt cx="2572622" cy="17817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4093" y="4836534"/>
              <a:ext cx="2572622" cy="169771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831597" y="6349694"/>
              <a:ext cx="414087" cy="167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34208" y="6248918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GenX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99117" y="149175"/>
            <a:ext cx="3151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Other PFECAS Sweeney WTP</a:t>
            </a:r>
          </a:p>
        </p:txBody>
      </p:sp>
    </p:spTree>
    <p:extLst>
      <p:ext uri="{BB962C8B-B14F-4D97-AF65-F5344CB8AC3E}">
        <p14:creationId xmlns:p14="http://schemas.microsoft.com/office/powerpoint/2010/main" val="295741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auto">
          <a:xfrm>
            <a:off x="9680895" y="418153"/>
            <a:ext cx="2382665" cy="3096834"/>
          </a:xfrm>
          <a:custGeom>
            <a:avLst/>
            <a:gdLst>
              <a:gd name="connsiteX0" fmla="*/ 2223083 w 2382665"/>
              <a:gd name="connsiteY0" fmla="*/ 26464 h 3096834"/>
              <a:gd name="connsiteX1" fmla="*/ 2223083 w 2382665"/>
              <a:gd name="connsiteY1" fmla="*/ 26464 h 3096834"/>
              <a:gd name="connsiteX2" fmla="*/ 2139193 w 2382665"/>
              <a:gd name="connsiteY2" fmla="*/ 18075 h 3096834"/>
              <a:gd name="connsiteX3" fmla="*/ 956345 w 2382665"/>
              <a:gd name="connsiteY3" fmla="*/ 1297 h 3096834"/>
              <a:gd name="connsiteX4" fmla="*/ 411061 w 2382665"/>
              <a:gd name="connsiteY4" fmla="*/ 9686 h 3096834"/>
              <a:gd name="connsiteX5" fmla="*/ 385894 w 2382665"/>
              <a:gd name="connsiteY5" fmla="*/ 26464 h 3096834"/>
              <a:gd name="connsiteX6" fmla="*/ 360727 w 2382665"/>
              <a:gd name="connsiteY6" fmla="*/ 34853 h 3096834"/>
              <a:gd name="connsiteX7" fmla="*/ 335560 w 2382665"/>
              <a:gd name="connsiteY7" fmla="*/ 51630 h 3096834"/>
              <a:gd name="connsiteX8" fmla="*/ 285226 w 2382665"/>
              <a:gd name="connsiteY8" fmla="*/ 60019 h 3096834"/>
              <a:gd name="connsiteX9" fmla="*/ 209725 w 2382665"/>
              <a:gd name="connsiteY9" fmla="*/ 93575 h 3096834"/>
              <a:gd name="connsiteX10" fmla="*/ 184558 w 2382665"/>
              <a:gd name="connsiteY10" fmla="*/ 101964 h 3096834"/>
              <a:gd name="connsiteX11" fmla="*/ 159391 w 2382665"/>
              <a:gd name="connsiteY11" fmla="*/ 118742 h 3096834"/>
              <a:gd name="connsiteX12" fmla="*/ 134224 w 2382665"/>
              <a:gd name="connsiteY12" fmla="*/ 169076 h 3096834"/>
              <a:gd name="connsiteX13" fmla="*/ 109057 w 2382665"/>
              <a:gd name="connsiteY13" fmla="*/ 177465 h 3096834"/>
              <a:gd name="connsiteX14" fmla="*/ 83890 w 2382665"/>
              <a:gd name="connsiteY14" fmla="*/ 227799 h 3096834"/>
              <a:gd name="connsiteX15" fmla="*/ 41945 w 2382665"/>
              <a:gd name="connsiteY15" fmla="*/ 303300 h 3096834"/>
              <a:gd name="connsiteX16" fmla="*/ 25167 w 2382665"/>
              <a:gd name="connsiteY16" fmla="*/ 445913 h 3096834"/>
              <a:gd name="connsiteX17" fmla="*/ 16778 w 2382665"/>
              <a:gd name="connsiteY17" fmla="*/ 471080 h 3096834"/>
              <a:gd name="connsiteX18" fmla="*/ 0 w 2382665"/>
              <a:gd name="connsiteY18" fmla="*/ 840196 h 3096834"/>
              <a:gd name="connsiteX19" fmla="*/ 8389 w 2382665"/>
              <a:gd name="connsiteY19" fmla="*/ 1108643 h 3096834"/>
              <a:gd name="connsiteX20" fmla="*/ 25167 w 2382665"/>
              <a:gd name="connsiteY20" fmla="*/ 1158977 h 3096834"/>
              <a:gd name="connsiteX21" fmla="*/ 41945 w 2382665"/>
              <a:gd name="connsiteY21" fmla="*/ 1242867 h 3096834"/>
              <a:gd name="connsiteX22" fmla="*/ 58723 w 2382665"/>
              <a:gd name="connsiteY22" fmla="*/ 1293201 h 3096834"/>
              <a:gd name="connsiteX23" fmla="*/ 83890 w 2382665"/>
              <a:gd name="connsiteY23" fmla="*/ 1368702 h 3096834"/>
              <a:gd name="connsiteX24" fmla="*/ 92279 w 2382665"/>
              <a:gd name="connsiteY24" fmla="*/ 1393869 h 3096834"/>
              <a:gd name="connsiteX25" fmla="*/ 100668 w 2382665"/>
              <a:gd name="connsiteY25" fmla="*/ 1419036 h 3096834"/>
              <a:gd name="connsiteX26" fmla="*/ 125835 w 2382665"/>
              <a:gd name="connsiteY26" fmla="*/ 1502926 h 3096834"/>
              <a:gd name="connsiteX27" fmla="*/ 134224 w 2382665"/>
              <a:gd name="connsiteY27" fmla="*/ 1528093 h 3096834"/>
              <a:gd name="connsiteX28" fmla="*/ 142613 w 2382665"/>
              <a:gd name="connsiteY28" fmla="*/ 1553260 h 3096834"/>
              <a:gd name="connsiteX29" fmla="*/ 176169 w 2382665"/>
              <a:gd name="connsiteY29" fmla="*/ 1603594 h 3096834"/>
              <a:gd name="connsiteX30" fmla="*/ 184558 w 2382665"/>
              <a:gd name="connsiteY30" fmla="*/ 1628761 h 3096834"/>
              <a:gd name="connsiteX31" fmla="*/ 192947 w 2382665"/>
              <a:gd name="connsiteY31" fmla="*/ 1662317 h 3096834"/>
              <a:gd name="connsiteX32" fmla="*/ 234892 w 2382665"/>
              <a:gd name="connsiteY32" fmla="*/ 1712651 h 3096834"/>
              <a:gd name="connsiteX33" fmla="*/ 243281 w 2382665"/>
              <a:gd name="connsiteY33" fmla="*/ 1737818 h 3096834"/>
              <a:gd name="connsiteX34" fmla="*/ 302004 w 2382665"/>
              <a:gd name="connsiteY34" fmla="*/ 1804930 h 3096834"/>
              <a:gd name="connsiteX35" fmla="*/ 335560 w 2382665"/>
              <a:gd name="connsiteY35" fmla="*/ 1888819 h 3096834"/>
              <a:gd name="connsiteX36" fmla="*/ 352338 w 2382665"/>
              <a:gd name="connsiteY36" fmla="*/ 1913986 h 3096834"/>
              <a:gd name="connsiteX37" fmla="*/ 377505 w 2382665"/>
              <a:gd name="connsiteY37" fmla="*/ 1939153 h 3096834"/>
              <a:gd name="connsiteX38" fmla="*/ 394283 w 2382665"/>
              <a:gd name="connsiteY38" fmla="*/ 1989487 h 3096834"/>
              <a:gd name="connsiteX39" fmla="*/ 402672 w 2382665"/>
              <a:gd name="connsiteY39" fmla="*/ 2014654 h 3096834"/>
              <a:gd name="connsiteX40" fmla="*/ 419450 w 2382665"/>
              <a:gd name="connsiteY40" fmla="*/ 2039821 h 3096834"/>
              <a:gd name="connsiteX41" fmla="*/ 436228 w 2382665"/>
              <a:gd name="connsiteY41" fmla="*/ 2090155 h 3096834"/>
              <a:gd name="connsiteX42" fmla="*/ 494951 w 2382665"/>
              <a:gd name="connsiteY42" fmla="*/ 2165656 h 3096834"/>
              <a:gd name="connsiteX43" fmla="*/ 511729 w 2382665"/>
              <a:gd name="connsiteY43" fmla="*/ 2224379 h 3096834"/>
              <a:gd name="connsiteX44" fmla="*/ 528507 w 2382665"/>
              <a:gd name="connsiteY44" fmla="*/ 2249546 h 3096834"/>
              <a:gd name="connsiteX45" fmla="*/ 536896 w 2382665"/>
              <a:gd name="connsiteY45" fmla="*/ 2274713 h 3096834"/>
              <a:gd name="connsiteX46" fmla="*/ 570452 w 2382665"/>
              <a:gd name="connsiteY46" fmla="*/ 2325047 h 3096834"/>
              <a:gd name="connsiteX47" fmla="*/ 578841 w 2382665"/>
              <a:gd name="connsiteY47" fmla="*/ 2358603 h 3096834"/>
              <a:gd name="connsiteX48" fmla="*/ 604008 w 2382665"/>
              <a:gd name="connsiteY48" fmla="*/ 2366992 h 3096834"/>
              <a:gd name="connsiteX49" fmla="*/ 662731 w 2382665"/>
              <a:gd name="connsiteY49" fmla="*/ 2450882 h 3096834"/>
              <a:gd name="connsiteX50" fmla="*/ 696287 w 2382665"/>
              <a:gd name="connsiteY50" fmla="*/ 2501216 h 3096834"/>
              <a:gd name="connsiteX51" fmla="*/ 713065 w 2382665"/>
              <a:gd name="connsiteY51" fmla="*/ 2526383 h 3096834"/>
              <a:gd name="connsiteX52" fmla="*/ 738232 w 2382665"/>
              <a:gd name="connsiteY52" fmla="*/ 2534772 h 3096834"/>
              <a:gd name="connsiteX53" fmla="*/ 771788 w 2382665"/>
              <a:gd name="connsiteY53" fmla="*/ 2585106 h 3096834"/>
              <a:gd name="connsiteX54" fmla="*/ 796955 w 2382665"/>
              <a:gd name="connsiteY54" fmla="*/ 2618662 h 3096834"/>
              <a:gd name="connsiteX55" fmla="*/ 822122 w 2382665"/>
              <a:gd name="connsiteY55" fmla="*/ 2627051 h 3096834"/>
              <a:gd name="connsiteX56" fmla="*/ 864066 w 2382665"/>
              <a:gd name="connsiteY56" fmla="*/ 2643829 h 3096834"/>
              <a:gd name="connsiteX57" fmla="*/ 906011 w 2382665"/>
              <a:gd name="connsiteY57" fmla="*/ 2677385 h 3096834"/>
              <a:gd name="connsiteX58" fmla="*/ 922789 w 2382665"/>
              <a:gd name="connsiteY58" fmla="*/ 2702552 h 3096834"/>
              <a:gd name="connsiteX59" fmla="*/ 998290 w 2382665"/>
              <a:gd name="connsiteY59" fmla="*/ 2769664 h 3096834"/>
              <a:gd name="connsiteX60" fmla="*/ 1031846 w 2382665"/>
              <a:gd name="connsiteY60" fmla="*/ 2786441 h 3096834"/>
              <a:gd name="connsiteX61" fmla="*/ 1073791 w 2382665"/>
              <a:gd name="connsiteY61" fmla="*/ 2836775 h 3096834"/>
              <a:gd name="connsiteX62" fmla="*/ 1098958 w 2382665"/>
              <a:gd name="connsiteY62" fmla="*/ 2853553 h 3096834"/>
              <a:gd name="connsiteX63" fmla="*/ 1149292 w 2382665"/>
              <a:gd name="connsiteY63" fmla="*/ 2887109 h 3096834"/>
              <a:gd name="connsiteX64" fmla="*/ 1182848 w 2382665"/>
              <a:gd name="connsiteY64" fmla="*/ 2920665 h 3096834"/>
              <a:gd name="connsiteX65" fmla="*/ 1208015 w 2382665"/>
              <a:gd name="connsiteY65" fmla="*/ 2929054 h 3096834"/>
              <a:gd name="connsiteX66" fmla="*/ 1233182 w 2382665"/>
              <a:gd name="connsiteY66" fmla="*/ 2945832 h 3096834"/>
              <a:gd name="connsiteX67" fmla="*/ 1258349 w 2382665"/>
              <a:gd name="connsiteY67" fmla="*/ 2970999 h 3096834"/>
              <a:gd name="connsiteX68" fmla="*/ 1300294 w 2382665"/>
              <a:gd name="connsiteY68" fmla="*/ 2996166 h 3096834"/>
              <a:gd name="connsiteX69" fmla="*/ 1333850 w 2382665"/>
              <a:gd name="connsiteY69" fmla="*/ 3021333 h 3096834"/>
              <a:gd name="connsiteX70" fmla="*/ 1392573 w 2382665"/>
              <a:gd name="connsiteY70" fmla="*/ 3038111 h 3096834"/>
              <a:gd name="connsiteX71" fmla="*/ 1417740 w 2382665"/>
              <a:gd name="connsiteY71" fmla="*/ 3054889 h 3096834"/>
              <a:gd name="connsiteX72" fmla="*/ 1476463 w 2382665"/>
              <a:gd name="connsiteY72" fmla="*/ 3071667 h 3096834"/>
              <a:gd name="connsiteX73" fmla="*/ 1593909 w 2382665"/>
              <a:gd name="connsiteY73" fmla="*/ 3096834 h 3096834"/>
              <a:gd name="connsiteX74" fmla="*/ 1988191 w 2382665"/>
              <a:gd name="connsiteY74" fmla="*/ 3088445 h 3096834"/>
              <a:gd name="connsiteX75" fmla="*/ 2013358 w 2382665"/>
              <a:gd name="connsiteY75" fmla="*/ 3071667 h 3096834"/>
              <a:gd name="connsiteX76" fmla="*/ 2063692 w 2382665"/>
              <a:gd name="connsiteY76" fmla="*/ 3029722 h 3096834"/>
              <a:gd name="connsiteX77" fmla="*/ 2105637 w 2382665"/>
              <a:gd name="connsiteY77" fmla="*/ 2954221 h 3096834"/>
              <a:gd name="connsiteX78" fmla="*/ 2147582 w 2382665"/>
              <a:gd name="connsiteY78" fmla="*/ 2887109 h 3096834"/>
              <a:gd name="connsiteX79" fmla="*/ 2164360 w 2382665"/>
              <a:gd name="connsiteY79" fmla="*/ 2861942 h 3096834"/>
              <a:gd name="connsiteX80" fmla="*/ 2172749 w 2382665"/>
              <a:gd name="connsiteY80" fmla="*/ 2836775 h 3096834"/>
              <a:gd name="connsiteX81" fmla="*/ 2189527 w 2382665"/>
              <a:gd name="connsiteY81" fmla="*/ 2811608 h 3096834"/>
              <a:gd name="connsiteX82" fmla="*/ 2197916 w 2382665"/>
              <a:gd name="connsiteY82" fmla="*/ 2786441 h 3096834"/>
              <a:gd name="connsiteX83" fmla="*/ 2231472 w 2382665"/>
              <a:gd name="connsiteY83" fmla="*/ 2736108 h 3096834"/>
              <a:gd name="connsiteX84" fmla="*/ 2248250 w 2382665"/>
              <a:gd name="connsiteY84" fmla="*/ 2710941 h 3096834"/>
              <a:gd name="connsiteX85" fmla="*/ 2265028 w 2382665"/>
              <a:gd name="connsiteY85" fmla="*/ 2660607 h 3096834"/>
              <a:gd name="connsiteX86" fmla="*/ 2290195 w 2382665"/>
              <a:gd name="connsiteY86" fmla="*/ 2643829 h 3096834"/>
              <a:gd name="connsiteX87" fmla="*/ 2298584 w 2382665"/>
              <a:gd name="connsiteY87" fmla="*/ 2601884 h 3096834"/>
              <a:gd name="connsiteX88" fmla="*/ 2315362 w 2382665"/>
              <a:gd name="connsiteY88" fmla="*/ 2576717 h 3096834"/>
              <a:gd name="connsiteX89" fmla="*/ 2323751 w 2382665"/>
              <a:gd name="connsiteY89" fmla="*/ 2551550 h 3096834"/>
              <a:gd name="connsiteX90" fmla="*/ 2340529 w 2382665"/>
              <a:gd name="connsiteY90" fmla="*/ 2526383 h 3096834"/>
              <a:gd name="connsiteX91" fmla="*/ 2357307 w 2382665"/>
              <a:gd name="connsiteY91" fmla="*/ 2476049 h 3096834"/>
              <a:gd name="connsiteX92" fmla="*/ 2365696 w 2382665"/>
              <a:gd name="connsiteY92" fmla="*/ 2450882 h 3096834"/>
              <a:gd name="connsiteX93" fmla="*/ 2382474 w 2382665"/>
              <a:gd name="connsiteY93" fmla="*/ 1083476 h 3096834"/>
              <a:gd name="connsiteX94" fmla="*/ 2374085 w 2382665"/>
              <a:gd name="connsiteY94" fmla="*/ 303300 h 3096834"/>
              <a:gd name="connsiteX95" fmla="*/ 2365696 w 2382665"/>
              <a:gd name="connsiteY95" fmla="*/ 269744 h 3096834"/>
              <a:gd name="connsiteX96" fmla="*/ 2348918 w 2382665"/>
              <a:gd name="connsiteY96" fmla="*/ 219410 h 3096834"/>
              <a:gd name="connsiteX97" fmla="*/ 2340529 w 2382665"/>
              <a:gd name="connsiteY97" fmla="*/ 194243 h 3096834"/>
              <a:gd name="connsiteX98" fmla="*/ 2306973 w 2382665"/>
              <a:gd name="connsiteY98" fmla="*/ 143909 h 3096834"/>
              <a:gd name="connsiteX99" fmla="*/ 2290195 w 2382665"/>
              <a:gd name="connsiteY99" fmla="*/ 118742 h 3096834"/>
              <a:gd name="connsiteX100" fmla="*/ 2281806 w 2382665"/>
              <a:gd name="connsiteY100" fmla="*/ 93575 h 3096834"/>
              <a:gd name="connsiteX101" fmla="*/ 2256639 w 2382665"/>
              <a:gd name="connsiteY101" fmla="*/ 85186 h 3096834"/>
              <a:gd name="connsiteX102" fmla="*/ 2223083 w 2382665"/>
              <a:gd name="connsiteY102" fmla="*/ 26464 h 309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382665" h="3096834">
                <a:moveTo>
                  <a:pt x="2223083" y="26464"/>
                </a:moveTo>
                <a:lnTo>
                  <a:pt x="2223083" y="26464"/>
                </a:lnTo>
                <a:cubicBezTo>
                  <a:pt x="2195120" y="23668"/>
                  <a:pt x="2167219" y="20151"/>
                  <a:pt x="2139193" y="18075"/>
                </a:cubicBezTo>
                <a:cubicBezTo>
                  <a:pt x="1763345" y="-9766"/>
                  <a:pt x="1221917" y="3439"/>
                  <a:pt x="956345" y="1297"/>
                </a:cubicBezTo>
                <a:cubicBezTo>
                  <a:pt x="774584" y="4093"/>
                  <a:pt x="592667" y="1674"/>
                  <a:pt x="411061" y="9686"/>
                </a:cubicBezTo>
                <a:cubicBezTo>
                  <a:pt x="400988" y="10130"/>
                  <a:pt x="394912" y="21955"/>
                  <a:pt x="385894" y="26464"/>
                </a:cubicBezTo>
                <a:cubicBezTo>
                  <a:pt x="377985" y="30419"/>
                  <a:pt x="368636" y="30899"/>
                  <a:pt x="360727" y="34853"/>
                </a:cubicBezTo>
                <a:cubicBezTo>
                  <a:pt x="351709" y="39362"/>
                  <a:pt x="345125" y="48442"/>
                  <a:pt x="335560" y="51630"/>
                </a:cubicBezTo>
                <a:cubicBezTo>
                  <a:pt x="319423" y="57009"/>
                  <a:pt x="302004" y="57223"/>
                  <a:pt x="285226" y="60019"/>
                </a:cubicBezTo>
                <a:cubicBezTo>
                  <a:pt x="245344" y="86607"/>
                  <a:pt x="269624" y="73609"/>
                  <a:pt x="209725" y="93575"/>
                </a:cubicBezTo>
                <a:cubicBezTo>
                  <a:pt x="201336" y="96371"/>
                  <a:pt x="191916" y="97059"/>
                  <a:pt x="184558" y="101964"/>
                </a:cubicBezTo>
                <a:lnTo>
                  <a:pt x="159391" y="118742"/>
                </a:lnTo>
                <a:cubicBezTo>
                  <a:pt x="153865" y="135321"/>
                  <a:pt x="149008" y="157249"/>
                  <a:pt x="134224" y="169076"/>
                </a:cubicBezTo>
                <a:cubicBezTo>
                  <a:pt x="127319" y="174600"/>
                  <a:pt x="117446" y="174669"/>
                  <a:pt x="109057" y="177465"/>
                </a:cubicBezTo>
                <a:cubicBezTo>
                  <a:pt x="34573" y="289191"/>
                  <a:pt x="141777" y="123603"/>
                  <a:pt x="83890" y="227799"/>
                </a:cubicBezTo>
                <a:cubicBezTo>
                  <a:pt x="59861" y="271050"/>
                  <a:pt x="50382" y="265336"/>
                  <a:pt x="41945" y="303300"/>
                </a:cubicBezTo>
                <a:cubicBezTo>
                  <a:pt x="27810" y="366909"/>
                  <a:pt x="36310" y="367910"/>
                  <a:pt x="25167" y="445913"/>
                </a:cubicBezTo>
                <a:cubicBezTo>
                  <a:pt x="23916" y="454667"/>
                  <a:pt x="19574" y="462691"/>
                  <a:pt x="16778" y="471080"/>
                </a:cubicBezTo>
                <a:cubicBezTo>
                  <a:pt x="9217" y="592051"/>
                  <a:pt x="0" y="720328"/>
                  <a:pt x="0" y="840196"/>
                </a:cubicBezTo>
                <a:cubicBezTo>
                  <a:pt x="0" y="929722"/>
                  <a:pt x="1343" y="1019395"/>
                  <a:pt x="8389" y="1108643"/>
                </a:cubicBezTo>
                <a:cubicBezTo>
                  <a:pt x="9781" y="1126274"/>
                  <a:pt x="22260" y="1141532"/>
                  <a:pt x="25167" y="1158977"/>
                </a:cubicBezTo>
                <a:cubicBezTo>
                  <a:pt x="30836" y="1192990"/>
                  <a:pt x="32559" y="1211581"/>
                  <a:pt x="41945" y="1242867"/>
                </a:cubicBezTo>
                <a:cubicBezTo>
                  <a:pt x="47027" y="1259807"/>
                  <a:pt x="53130" y="1276423"/>
                  <a:pt x="58723" y="1293201"/>
                </a:cubicBezTo>
                <a:lnTo>
                  <a:pt x="83890" y="1368702"/>
                </a:lnTo>
                <a:lnTo>
                  <a:pt x="92279" y="1393869"/>
                </a:lnTo>
                <a:cubicBezTo>
                  <a:pt x="95075" y="1402258"/>
                  <a:pt x="98523" y="1410457"/>
                  <a:pt x="100668" y="1419036"/>
                </a:cubicBezTo>
                <a:cubicBezTo>
                  <a:pt x="113346" y="1469750"/>
                  <a:pt x="105411" y="1441654"/>
                  <a:pt x="125835" y="1502926"/>
                </a:cubicBezTo>
                <a:lnTo>
                  <a:pt x="134224" y="1528093"/>
                </a:lnTo>
                <a:cubicBezTo>
                  <a:pt x="137020" y="1536482"/>
                  <a:pt x="137708" y="1545902"/>
                  <a:pt x="142613" y="1553260"/>
                </a:cubicBezTo>
                <a:cubicBezTo>
                  <a:pt x="153798" y="1570038"/>
                  <a:pt x="169792" y="1584464"/>
                  <a:pt x="176169" y="1603594"/>
                </a:cubicBezTo>
                <a:cubicBezTo>
                  <a:pt x="178965" y="1611983"/>
                  <a:pt x="182129" y="1620258"/>
                  <a:pt x="184558" y="1628761"/>
                </a:cubicBezTo>
                <a:cubicBezTo>
                  <a:pt x="187725" y="1639847"/>
                  <a:pt x="188405" y="1651720"/>
                  <a:pt x="192947" y="1662317"/>
                </a:cubicBezTo>
                <a:cubicBezTo>
                  <a:pt x="201707" y="1682756"/>
                  <a:pt x="219775" y="1697534"/>
                  <a:pt x="234892" y="1712651"/>
                </a:cubicBezTo>
                <a:cubicBezTo>
                  <a:pt x="237688" y="1721040"/>
                  <a:pt x="237757" y="1730913"/>
                  <a:pt x="243281" y="1737818"/>
                </a:cubicBezTo>
                <a:cubicBezTo>
                  <a:pt x="282430" y="1786754"/>
                  <a:pt x="268448" y="1704262"/>
                  <a:pt x="302004" y="1804930"/>
                </a:cubicBezTo>
                <a:cubicBezTo>
                  <a:pt x="315755" y="1846182"/>
                  <a:pt x="315809" y="1854256"/>
                  <a:pt x="335560" y="1888819"/>
                </a:cubicBezTo>
                <a:cubicBezTo>
                  <a:pt x="340562" y="1897573"/>
                  <a:pt x="345883" y="1906241"/>
                  <a:pt x="352338" y="1913986"/>
                </a:cubicBezTo>
                <a:cubicBezTo>
                  <a:pt x="359933" y="1923100"/>
                  <a:pt x="369116" y="1930764"/>
                  <a:pt x="377505" y="1939153"/>
                </a:cubicBezTo>
                <a:lnTo>
                  <a:pt x="394283" y="1989487"/>
                </a:lnTo>
                <a:cubicBezTo>
                  <a:pt x="397079" y="1997876"/>
                  <a:pt x="397767" y="2007296"/>
                  <a:pt x="402672" y="2014654"/>
                </a:cubicBezTo>
                <a:cubicBezTo>
                  <a:pt x="408265" y="2023043"/>
                  <a:pt x="415355" y="2030608"/>
                  <a:pt x="419450" y="2039821"/>
                </a:cubicBezTo>
                <a:cubicBezTo>
                  <a:pt x="426633" y="2055982"/>
                  <a:pt x="426418" y="2075440"/>
                  <a:pt x="436228" y="2090155"/>
                </a:cubicBezTo>
                <a:cubicBezTo>
                  <a:pt x="476365" y="2150360"/>
                  <a:pt x="455525" y="2126230"/>
                  <a:pt x="494951" y="2165656"/>
                </a:cubicBezTo>
                <a:cubicBezTo>
                  <a:pt x="497639" y="2176407"/>
                  <a:pt x="505712" y="2212344"/>
                  <a:pt x="511729" y="2224379"/>
                </a:cubicBezTo>
                <a:cubicBezTo>
                  <a:pt x="516238" y="2233397"/>
                  <a:pt x="523998" y="2240528"/>
                  <a:pt x="528507" y="2249546"/>
                </a:cubicBezTo>
                <a:cubicBezTo>
                  <a:pt x="532462" y="2257455"/>
                  <a:pt x="532602" y="2266983"/>
                  <a:pt x="536896" y="2274713"/>
                </a:cubicBezTo>
                <a:cubicBezTo>
                  <a:pt x="546689" y="2292340"/>
                  <a:pt x="570452" y="2325047"/>
                  <a:pt x="570452" y="2325047"/>
                </a:cubicBezTo>
                <a:cubicBezTo>
                  <a:pt x="573248" y="2336232"/>
                  <a:pt x="571639" y="2349600"/>
                  <a:pt x="578841" y="2358603"/>
                </a:cubicBezTo>
                <a:cubicBezTo>
                  <a:pt x="584365" y="2365508"/>
                  <a:pt x="598579" y="2360012"/>
                  <a:pt x="604008" y="2366992"/>
                </a:cubicBezTo>
                <a:cubicBezTo>
                  <a:pt x="685994" y="2472403"/>
                  <a:pt x="599048" y="2408427"/>
                  <a:pt x="662731" y="2450882"/>
                </a:cubicBezTo>
                <a:lnTo>
                  <a:pt x="696287" y="2501216"/>
                </a:lnTo>
                <a:cubicBezTo>
                  <a:pt x="701880" y="2509605"/>
                  <a:pt x="703500" y="2523195"/>
                  <a:pt x="713065" y="2526383"/>
                </a:cubicBezTo>
                <a:lnTo>
                  <a:pt x="738232" y="2534772"/>
                </a:lnTo>
                <a:cubicBezTo>
                  <a:pt x="752502" y="2577581"/>
                  <a:pt x="737512" y="2545117"/>
                  <a:pt x="771788" y="2585106"/>
                </a:cubicBezTo>
                <a:cubicBezTo>
                  <a:pt x="780887" y="2595722"/>
                  <a:pt x="786214" y="2609711"/>
                  <a:pt x="796955" y="2618662"/>
                </a:cubicBezTo>
                <a:cubicBezTo>
                  <a:pt x="803748" y="2624323"/>
                  <a:pt x="813842" y="2623946"/>
                  <a:pt x="822122" y="2627051"/>
                </a:cubicBezTo>
                <a:cubicBezTo>
                  <a:pt x="836222" y="2632338"/>
                  <a:pt x="850085" y="2638236"/>
                  <a:pt x="864066" y="2643829"/>
                </a:cubicBezTo>
                <a:cubicBezTo>
                  <a:pt x="912149" y="2715954"/>
                  <a:pt x="848124" y="2631076"/>
                  <a:pt x="906011" y="2677385"/>
                </a:cubicBezTo>
                <a:cubicBezTo>
                  <a:pt x="913884" y="2683683"/>
                  <a:pt x="916091" y="2695016"/>
                  <a:pt x="922789" y="2702552"/>
                </a:cubicBezTo>
                <a:cubicBezTo>
                  <a:pt x="949091" y="2732142"/>
                  <a:pt x="966621" y="2751568"/>
                  <a:pt x="998290" y="2769664"/>
                </a:cubicBezTo>
                <a:cubicBezTo>
                  <a:pt x="1009148" y="2775868"/>
                  <a:pt x="1020661" y="2780849"/>
                  <a:pt x="1031846" y="2786441"/>
                </a:cubicBezTo>
                <a:cubicBezTo>
                  <a:pt x="1048343" y="2811187"/>
                  <a:pt x="1049569" y="2816590"/>
                  <a:pt x="1073791" y="2836775"/>
                </a:cubicBezTo>
                <a:cubicBezTo>
                  <a:pt x="1081536" y="2843230"/>
                  <a:pt x="1091213" y="2847098"/>
                  <a:pt x="1098958" y="2853553"/>
                </a:cubicBezTo>
                <a:cubicBezTo>
                  <a:pt x="1140851" y="2888464"/>
                  <a:pt x="1105064" y="2872366"/>
                  <a:pt x="1149292" y="2887109"/>
                </a:cubicBezTo>
                <a:cubicBezTo>
                  <a:pt x="1160477" y="2898294"/>
                  <a:pt x="1169976" y="2911471"/>
                  <a:pt x="1182848" y="2920665"/>
                </a:cubicBezTo>
                <a:cubicBezTo>
                  <a:pt x="1190044" y="2925805"/>
                  <a:pt x="1200106" y="2925099"/>
                  <a:pt x="1208015" y="2929054"/>
                </a:cubicBezTo>
                <a:cubicBezTo>
                  <a:pt x="1217033" y="2933563"/>
                  <a:pt x="1225437" y="2939377"/>
                  <a:pt x="1233182" y="2945832"/>
                </a:cubicBezTo>
                <a:cubicBezTo>
                  <a:pt x="1242296" y="2953427"/>
                  <a:pt x="1248858" y="2963881"/>
                  <a:pt x="1258349" y="2970999"/>
                </a:cubicBezTo>
                <a:cubicBezTo>
                  <a:pt x="1271393" y="2980782"/>
                  <a:pt x="1286727" y="2987121"/>
                  <a:pt x="1300294" y="2996166"/>
                </a:cubicBezTo>
                <a:cubicBezTo>
                  <a:pt x="1311927" y="3003922"/>
                  <a:pt x="1321711" y="3014396"/>
                  <a:pt x="1333850" y="3021333"/>
                </a:cubicBezTo>
                <a:cubicBezTo>
                  <a:pt x="1343211" y="3026682"/>
                  <a:pt x="1385309" y="3036295"/>
                  <a:pt x="1392573" y="3038111"/>
                </a:cubicBezTo>
                <a:cubicBezTo>
                  <a:pt x="1400962" y="3043704"/>
                  <a:pt x="1408722" y="3050380"/>
                  <a:pt x="1417740" y="3054889"/>
                </a:cubicBezTo>
                <a:cubicBezTo>
                  <a:pt x="1428744" y="3060391"/>
                  <a:pt x="1467056" y="3069651"/>
                  <a:pt x="1476463" y="3071667"/>
                </a:cubicBezTo>
                <a:cubicBezTo>
                  <a:pt x="1609737" y="3100226"/>
                  <a:pt x="1517292" y="3077680"/>
                  <a:pt x="1593909" y="3096834"/>
                </a:cubicBezTo>
                <a:cubicBezTo>
                  <a:pt x="1725336" y="3094038"/>
                  <a:pt x="1856970" y="3096318"/>
                  <a:pt x="1988191" y="3088445"/>
                </a:cubicBezTo>
                <a:cubicBezTo>
                  <a:pt x="1998255" y="3087841"/>
                  <a:pt x="2005613" y="3078122"/>
                  <a:pt x="2013358" y="3071667"/>
                </a:cubicBezTo>
                <a:cubicBezTo>
                  <a:pt x="2077951" y="3017840"/>
                  <a:pt x="2001207" y="3071379"/>
                  <a:pt x="2063692" y="3029722"/>
                </a:cubicBezTo>
                <a:cubicBezTo>
                  <a:pt x="2078458" y="2985425"/>
                  <a:pt x="2067176" y="3011913"/>
                  <a:pt x="2105637" y="2954221"/>
                </a:cubicBezTo>
                <a:cubicBezTo>
                  <a:pt x="2143973" y="2896718"/>
                  <a:pt x="2096991" y="2968054"/>
                  <a:pt x="2147582" y="2887109"/>
                </a:cubicBezTo>
                <a:cubicBezTo>
                  <a:pt x="2152926" y="2878559"/>
                  <a:pt x="2159851" y="2870960"/>
                  <a:pt x="2164360" y="2861942"/>
                </a:cubicBezTo>
                <a:cubicBezTo>
                  <a:pt x="2168315" y="2854033"/>
                  <a:pt x="2168794" y="2844684"/>
                  <a:pt x="2172749" y="2836775"/>
                </a:cubicBezTo>
                <a:cubicBezTo>
                  <a:pt x="2177258" y="2827757"/>
                  <a:pt x="2185018" y="2820626"/>
                  <a:pt x="2189527" y="2811608"/>
                </a:cubicBezTo>
                <a:cubicBezTo>
                  <a:pt x="2193482" y="2803699"/>
                  <a:pt x="2193622" y="2794171"/>
                  <a:pt x="2197916" y="2786441"/>
                </a:cubicBezTo>
                <a:cubicBezTo>
                  <a:pt x="2207709" y="2768814"/>
                  <a:pt x="2220287" y="2752886"/>
                  <a:pt x="2231472" y="2736108"/>
                </a:cubicBezTo>
                <a:cubicBezTo>
                  <a:pt x="2237065" y="2727719"/>
                  <a:pt x="2245062" y="2720506"/>
                  <a:pt x="2248250" y="2710941"/>
                </a:cubicBezTo>
                <a:cubicBezTo>
                  <a:pt x="2253843" y="2694163"/>
                  <a:pt x="2250313" y="2670417"/>
                  <a:pt x="2265028" y="2660607"/>
                </a:cubicBezTo>
                <a:lnTo>
                  <a:pt x="2290195" y="2643829"/>
                </a:lnTo>
                <a:cubicBezTo>
                  <a:pt x="2292991" y="2629847"/>
                  <a:pt x="2293577" y="2615235"/>
                  <a:pt x="2298584" y="2601884"/>
                </a:cubicBezTo>
                <a:cubicBezTo>
                  <a:pt x="2302124" y="2592444"/>
                  <a:pt x="2310853" y="2585735"/>
                  <a:pt x="2315362" y="2576717"/>
                </a:cubicBezTo>
                <a:cubicBezTo>
                  <a:pt x="2319317" y="2568808"/>
                  <a:pt x="2319796" y="2559459"/>
                  <a:pt x="2323751" y="2551550"/>
                </a:cubicBezTo>
                <a:cubicBezTo>
                  <a:pt x="2328260" y="2542532"/>
                  <a:pt x="2336434" y="2535596"/>
                  <a:pt x="2340529" y="2526383"/>
                </a:cubicBezTo>
                <a:cubicBezTo>
                  <a:pt x="2347712" y="2510222"/>
                  <a:pt x="2351714" y="2492827"/>
                  <a:pt x="2357307" y="2476049"/>
                </a:cubicBezTo>
                <a:lnTo>
                  <a:pt x="2365696" y="2450882"/>
                </a:lnTo>
                <a:cubicBezTo>
                  <a:pt x="2385698" y="1890836"/>
                  <a:pt x="2382474" y="2043194"/>
                  <a:pt x="2382474" y="1083476"/>
                </a:cubicBezTo>
                <a:cubicBezTo>
                  <a:pt x="2382474" y="823402"/>
                  <a:pt x="2379446" y="563318"/>
                  <a:pt x="2374085" y="303300"/>
                </a:cubicBezTo>
                <a:cubicBezTo>
                  <a:pt x="2373847" y="291773"/>
                  <a:pt x="2369009" y="280787"/>
                  <a:pt x="2365696" y="269744"/>
                </a:cubicBezTo>
                <a:cubicBezTo>
                  <a:pt x="2360614" y="252804"/>
                  <a:pt x="2354511" y="236188"/>
                  <a:pt x="2348918" y="219410"/>
                </a:cubicBezTo>
                <a:cubicBezTo>
                  <a:pt x="2346122" y="211021"/>
                  <a:pt x="2345434" y="201601"/>
                  <a:pt x="2340529" y="194243"/>
                </a:cubicBezTo>
                <a:lnTo>
                  <a:pt x="2306973" y="143909"/>
                </a:lnTo>
                <a:cubicBezTo>
                  <a:pt x="2301380" y="135520"/>
                  <a:pt x="2293383" y="128307"/>
                  <a:pt x="2290195" y="118742"/>
                </a:cubicBezTo>
                <a:cubicBezTo>
                  <a:pt x="2287399" y="110353"/>
                  <a:pt x="2288059" y="99828"/>
                  <a:pt x="2281806" y="93575"/>
                </a:cubicBezTo>
                <a:cubicBezTo>
                  <a:pt x="2275553" y="87322"/>
                  <a:pt x="2265028" y="87982"/>
                  <a:pt x="2256639" y="85186"/>
                </a:cubicBezTo>
                <a:cubicBezTo>
                  <a:pt x="2247366" y="57366"/>
                  <a:pt x="2228676" y="36251"/>
                  <a:pt x="2223083" y="26464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      Other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6212680" y="3138120"/>
            <a:ext cx="5863905" cy="3333534"/>
          </a:xfrm>
          <a:custGeom>
            <a:avLst/>
            <a:gdLst>
              <a:gd name="connsiteX0" fmla="*/ 1853967 w 5863905"/>
              <a:gd name="connsiteY0" fmla="*/ 58722 h 3280112"/>
              <a:gd name="connsiteX1" fmla="*/ 1853967 w 5863905"/>
              <a:gd name="connsiteY1" fmla="*/ 58722 h 3280112"/>
              <a:gd name="connsiteX2" fmla="*/ 1778466 w 5863905"/>
              <a:gd name="connsiteY2" fmla="*/ 41944 h 3280112"/>
              <a:gd name="connsiteX3" fmla="*/ 1342239 w 5863905"/>
              <a:gd name="connsiteY3" fmla="*/ 25167 h 3280112"/>
              <a:gd name="connsiteX4" fmla="*/ 1308683 w 5863905"/>
              <a:gd name="connsiteY4" fmla="*/ 16778 h 3280112"/>
              <a:gd name="connsiteX5" fmla="*/ 964734 w 5863905"/>
              <a:gd name="connsiteY5" fmla="*/ 0 h 3280112"/>
              <a:gd name="connsiteX6" fmla="*/ 687897 w 5863905"/>
              <a:gd name="connsiteY6" fmla="*/ 8389 h 3280112"/>
              <a:gd name="connsiteX7" fmla="*/ 662730 w 5863905"/>
              <a:gd name="connsiteY7" fmla="*/ 16778 h 3280112"/>
              <a:gd name="connsiteX8" fmla="*/ 411061 w 5863905"/>
              <a:gd name="connsiteY8" fmla="*/ 41944 h 3280112"/>
              <a:gd name="connsiteX9" fmla="*/ 335560 w 5863905"/>
              <a:gd name="connsiteY9" fmla="*/ 67111 h 3280112"/>
              <a:gd name="connsiteX10" fmla="*/ 310393 w 5863905"/>
              <a:gd name="connsiteY10" fmla="*/ 75500 h 3280112"/>
              <a:gd name="connsiteX11" fmla="*/ 251670 w 5863905"/>
              <a:gd name="connsiteY11" fmla="*/ 92278 h 3280112"/>
              <a:gd name="connsiteX12" fmla="*/ 226503 w 5863905"/>
              <a:gd name="connsiteY12" fmla="*/ 109056 h 3280112"/>
              <a:gd name="connsiteX13" fmla="*/ 201336 w 5863905"/>
              <a:gd name="connsiteY13" fmla="*/ 117445 h 3280112"/>
              <a:gd name="connsiteX14" fmla="*/ 151002 w 5863905"/>
              <a:gd name="connsiteY14" fmla="*/ 142612 h 3280112"/>
              <a:gd name="connsiteX15" fmla="*/ 125835 w 5863905"/>
              <a:gd name="connsiteY15" fmla="*/ 167779 h 3280112"/>
              <a:gd name="connsiteX16" fmla="*/ 109057 w 5863905"/>
              <a:gd name="connsiteY16" fmla="*/ 192946 h 3280112"/>
              <a:gd name="connsiteX17" fmla="*/ 83890 w 5863905"/>
              <a:gd name="connsiteY17" fmla="*/ 209724 h 3280112"/>
              <a:gd name="connsiteX18" fmla="*/ 75501 w 5863905"/>
              <a:gd name="connsiteY18" fmla="*/ 234891 h 3280112"/>
              <a:gd name="connsiteX19" fmla="*/ 33556 w 5863905"/>
              <a:gd name="connsiteY19" fmla="*/ 285225 h 3280112"/>
              <a:gd name="connsiteX20" fmla="*/ 16778 w 5863905"/>
              <a:gd name="connsiteY20" fmla="*/ 335559 h 3280112"/>
              <a:gd name="connsiteX21" fmla="*/ 0 w 5863905"/>
              <a:gd name="connsiteY21" fmla="*/ 494950 h 3280112"/>
              <a:gd name="connsiteX22" fmla="*/ 8389 w 5863905"/>
              <a:gd name="connsiteY22" fmla="*/ 687897 h 3280112"/>
              <a:gd name="connsiteX23" fmla="*/ 25167 w 5863905"/>
              <a:gd name="connsiteY23" fmla="*/ 780176 h 3280112"/>
              <a:gd name="connsiteX24" fmla="*/ 33556 w 5863905"/>
              <a:gd name="connsiteY24" fmla="*/ 847288 h 3280112"/>
              <a:gd name="connsiteX25" fmla="*/ 50334 w 5863905"/>
              <a:gd name="connsiteY25" fmla="*/ 897622 h 3280112"/>
              <a:gd name="connsiteX26" fmla="*/ 58723 w 5863905"/>
              <a:gd name="connsiteY26" fmla="*/ 1174458 h 3280112"/>
              <a:gd name="connsiteX27" fmla="*/ 75501 w 5863905"/>
              <a:gd name="connsiteY27" fmla="*/ 1224792 h 3280112"/>
              <a:gd name="connsiteX28" fmla="*/ 92279 w 5863905"/>
              <a:gd name="connsiteY28" fmla="*/ 1275126 h 3280112"/>
              <a:gd name="connsiteX29" fmla="*/ 109057 w 5863905"/>
              <a:gd name="connsiteY29" fmla="*/ 1325460 h 3280112"/>
              <a:gd name="connsiteX30" fmla="*/ 117446 w 5863905"/>
              <a:gd name="connsiteY30" fmla="*/ 1350627 h 3280112"/>
              <a:gd name="connsiteX31" fmla="*/ 125835 w 5863905"/>
              <a:gd name="connsiteY31" fmla="*/ 1400961 h 3280112"/>
              <a:gd name="connsiteX32" fmla="*/ 142613 w 5863905"/>
              <a:gd name="connsiteY32" fmla="*/ 1468073 h 3280112"/>
              <a:gd name="connsiteX33" fmla="*/ 151002 w 5863905"/>
              <a:gd name="connsiteY33" fmla="*/ 1719743 h 3280112"/>
              <a:gd name="connsiteX34" fmla="*/ 159391 w 5863905"/>
              <a:gd name="connsiteY34" fmla="*/ 1744910 h 3280112"/>
              <a:gd name="connsiteX35" fmla="*/ 167780 w 5863905"/>
              <a:gd name="connsiteY35" fmla="*/ 1778466 h 3280112"/>
              <a:gd name="connsiteX36" fmla="*/ 176169 w 5863905"/>
              <a:gd name="connsiteY36" fmla="*/ 1921078 h 3280112"/>
              <a:gd name="connsiteX37" fmla="*/ 192947 w 5863905"/>
              <a:gd name="connsiteY37" fmla="*/ 1971412 h 3280112"/>
              <a:gd name="connsiteX38" fmla="*/ 201336 w 5863905"/>
              <a:gd name="connsiteY38" fmla="*/ 1996579 h 3280112"/>
              <a:gd name="connsiteX39" fmla="*/ 209725 w 5863905"/>
              <a:gd name="connsiteY39" fmla="*/ 2055302 h 3280112"/>
              <a:gd name="connsiteX40" fmla="*/ 184558 w 5863905"/>
              <a:gd name="connsiteY40" fmla="*/ 2466363 h 3280112"/>
              <a:gd name="connsiteX41" fmla="*/ 184558 w 5863905"/>
              <a:gd name="connsiteY41" fmla="*/ 2835478 h 3280112"/>
              <a:gd name="connsiteX42" fmla="*/ 192947 w 5863905"/>
              <a:gd name="connsiteY42" fmla="*/ 2902590 h 3280112"/>
              <a:gd name="connsiteX43" fmla="*/ 209725 w 5863905"/>
              <a:gd name="connsiteY43" fmla="*/ 2927757 h 3280112"/>
              <a:gd name="connsiteX44" fmla="*/ 218114 w 5863905"/>
              <a:gd name="connsiteY44" fmla="*/ 2952924 h 3280112"/>
              <a:gd name="connsiteX45" fmla="*/ 276837 w 5863905"/>
              <a:gd name="connsiteY45" fmla="*/ 3003258 h 3280112"/>
              <a:gd name="connsiteX46" fmla="*/ 302004 w 5863905"/>
              <a:gd name="connsiteY46" fmla="*/ 3028425 h 3280112"/>
              <a:gd name="connsiteX47" fmla="*/ 327171 w 5863905"/>
              <a:gd name="connsiteY47" fmla="*/ 3045203 h 3280112"/>
              <a:gd name="connsiteX48" fmla="*/ 352338 w 5863905"/>
              <a:gd name="connsiteY48" fmla="*/ 3070370 h 3280112"/>
              <a:gd name="connsiteX49" fmla="*/ 377505 w 5863905"/>
              <a:gd name="connsiteY49" fmla="*/ 3078759 h 3280112"/>
              <a:gd name="connsiteX50" fmla="*/ 427839 w 5863905"/>
              <a:gd name="connsiteY50" fmla="*/ 3112315 h 3280112"/>
              <a:gd name="connsiteX51" fmla="*/ 453006 w 5863905"/>
              <a:gd name="connsiteY51" fmla="*/ 3120704 h 3280112"/>
              <a:gd name="connsiteX52" fmla="*/ 511729 w 5863905"/>
              <a:gd name="connsiteY52" fmla="*/ 3154260 h 3280112"/>
              <a:gd name="connsiteX53" fmla="*/ 578841 w 5863905"/>
              <a:gd name="connsiteY53" fmla="*/ 3162649 h 3280112"/>
              <a:gd name="connsiteX54" fmla="*/ 964734 w 5863905"/>
              <a:gd name="connsiteY54" fmla="*/ 3179427 h 3280112"/>
              <a:gd name="connsiteX55" fmla="*/ 1216404 w 5863905"/>
              <a:gd name="connsiteY55" fmla="*/ 3187816 h 3280112"/>
              <a:gd name="connsiteX56" fmla="*/ 1551964 w 5863905"/>
              <a:gd name="connsiteY56" fmla="*/ 3204594 h 3280112"/>
              <a:gd name="connsiteX57" fmla="*/ 1610686 w 5863905"/>
              <a:gd name="connsiteY57" fmla="*/ 3212983 h 3280112"/>
              <a:gd name="connsiteX58" fmla="*/ 1694576 w 5863905"/>
              <a:gd name="connsiteY58" fmla="*/ 3238150 h 3280112"/>
              <a:gd name="connsiteX59" fmla="*/ 2357307 w 5863905"/>
              <a:gd name="connsiteY59" fmla="*/ 3254928 h 3280112"/>
              <a:gd name="connsiteX60" fmla="*/ 2667699 w 5863905"/>
              <a:gd name="connsiteY60" fmla="*/ 3263317 h 3280112"/>
              <a:gd name="connsiteX61" fmla="*/ 2793534 w 5863905"/>
              <a:gd name="connsiteY61" fmla="*/ 3271706 h 3280112"/>
              <a:gd name="connsiteX62" fmla="*/ 3934437 w 5863905"/>
              <a:gd name="connsiteY62" fmla="*/ 3271706 h 3280112"/>
              <a:gd name="connsiteX63" fmla="*/ 3976382 w 5863905"/>
              <a:gd name="connsiteY63" fmla="*/ 3254928 h 3280112"/>
              <a:gd name="connsiteX64" fmla="*/ 4118995 w 5863905"/>
              <a:gd name="connsiteY64" fmla="*/ 3212983 h 3280112"/>
              <a:gd name="connsiteX65" fmla="*/ 4144162 w 5863905"/>
              <a:gd name="connsiteY65" fmla="*/ 3196205 h 3280112"/>
              <a:gd name="connsiteX66" fmla="*/ 4186107 w 5863905"/>
              <a:gd name="connsiteY66" fmla="*/ 3187816 h 3280112"/>
              <a:gd name="connsiteX67" fmla="*/ 4228052 w 5863905"/>
              <a:gd name="connsiteY67" fmla="*/ 3171038 h 3280112"/>
              <a:gd name="connsiteX68" fmla="*/ 4286775 w 5863905"/>
              <a:gd name="connsiteY68" fmla="*/ 3145871 h 3280112"/>
              <a:gd name="connsiteX69" fmla="*/ 4370664 w 5863905"/>
              <a:gd name="connsiteY69" fmla="*/ 3129093 h 3280112"/>
              <a:gd name="connsiteX70" fmla="*/ 4437776 w 5863905"/>
              <a:gd name="connsiteY70" fmla="*/ 3095537 h 3280112"/>
              <a:gd name="connsiteX71" fmla="*/ 4488110 w 5863905"/>
              <a:gd name="connsiteY71" fmla="*/ 3061981 h 3280112"/>
              <a:gd name="connsiteX72" fmla="*/ 4572000 w 5863905"/>
              <a:gd name="connsiteY72" fmla="*/ 3036814 h 3280112"/>
              <a:gd name="connsiteX73" fmla="*/ 4597167 w 5863905"/>
              <a:gd name="connsiteY73" fmla="*/ 3020036 h 3280112"/>
              <a:gd name="connsiteX74" fmla="*/ 4630723 w 5863905"/>
              <a:gd name="connsiteY74" fmla="*/ 3003258 h 3280112"/>
              <a:gd name="connsiteX75" fmla="*/ 4739780 w 5863905"/>
              <a:gd name="connsiteY75" fmla="*/ 2936146 h 3280112"/>
              <a:gd name="connsiteX76" fmla="*/ 4790114 w 5863905"/>
              <a:gd name="connsiteY76" fmla="*/ 2877423 h 3280112"/>
              <a:gd name="connsiteX77" fmla="*/ 4815281 w 5863905"/>
              <a:gd name="connsiteY77" fmla="*/ 2860645 h 3280112"/>
              <a:gd name="connsiteX78" fmla="*/ 4874004 w 5863905"/>
              <a:gd name="connsiteY78" fmla="*/ 2827089 h 3280112"/>
              <a:gd name="connsiteX79" fmla="*/ 4899171 w 5863905"/>
              <a:gd name="connsiteY79" fmla="*/ 2801922 h 3280112"/>
              <a:gd name="connsiteX80" fmla="*/ 4991450 w 5863905"/>
              <a:gd name="connsiteY80" fmla="*/ 2785144 h 3280112"/>
              <a:gd name="connsiteX81" fmla="*/ 5025006 w 5863905"/>
              <a:gd name="connsiteY81" fmla="*/ 2768367 h 3280112"/>
              <a:gd name="connsiteX82" fmla="*/ 5092118 w 5863905"/>
              <a:gd name="connsiteY82" fmla="*/ 2751589 h 3280112"/>
              <a:gd name="connsiteX83" fmla="*/ 5117285 w 5863905"/>
              <a:gd name="connsiteY83" fmla="*/ 2743200 h 3280112"/>
              <a:gd name="connsiteX84" fmla="*/ 5159230 w 5863905"/>
              <a:gd name="connsiteY84" fmla="*/ 2718033 h 3280112"/>
              <a:gd name="connsiteX85" fmla="*/ 5184397 w 5863905"/>
              <a:gd name="connsiteY85" fmla="*/ 2701255 h 3280112"/>
              <a:gd name="connsiteX86" fmla="*/ 5243119 w 5863905"/>
              <a:gd name="connsiteY86" fmla="*/ 2684477 h 3280112"/>
              <a:gd name="connsiteX87" fmla="*/ 5318620 w 5863905"/>
              <a:gd name="connsiteY87" fmla="*/ 2634143 h 3280112"/>
              <a:gd name="connsiteX88" fmla="*/ 5360565 w 5863905"/>
              <a:gd name="connsiteY88" fmla="*/ 2600587 h 3280112"/>
              <a:gd name="connsiteX89" fmla="*/ 5427677 w 5863905"/>
              <a:gd name="connsiteY89" fmla="*/ 2575420 h 3280112"/>
              <a:gd name="connsiteX90" fmla="*/ 5469622 w 5863905"/>
              <a:gd name="connsiteY90" fmla="*/ 2541864 h 3280112"/>
              <a:gd name="connsiteX91" fmla="*/ 5503178 w 5863905"/>
              <a:gd name="connsiteY91" fmla="*/ 2525086 h 3280112"/>
              <a:gd name="connsiteX92" fmla="*/ 5561901 w 5863905"/>
              <a:gd name="connsiteY92" fmla="*/ 2483141 h 3280112"/>
              <a:gd name="connsiteX93" fmla="*/ 5603846 w 5863905"/>
              <a:gd name="connsiteY93" fmla="*/ 2424418 h 3280112"/>
              <a:gd name="connsiteX94" fmla="*/ 5654180 w 5863905"/>
              <a:gd name="connsiteY94" fmla="*/ 2399251 h 3280112"/>
              <a:gd name="connsiteX95" fmla="*/ 5687736 w 5863905"/>
              <a:gd name="connsiteY95" fmla="*/ 2382473 h 3280112"/>
              <a:gd name="connsiteX96" fmla="*/ 5704514 w 5863905"/>
              <a:gd name="connsiteY96" fmla="*/ 2357306 h 3280112"/>
              <a:gd name="connsiteX97" fmla="*/ 5738070 w 5863905"/>
              <a:gd name="connsiteY97" fmla="*/ 2315361 h 3280112"/>
              <a:gd name="connsiteX98" fmla="*/ 5746459 w 5863905"/>
              <a:gd name="connsiteY98" fmla="*/ 2290194 h 3280112"/>
              <a:gd name="connsiteX99" fmla="*/ 5763237 w 5863905"/>
              <a:gd name="connsiteY99" fmla="*/ 2265027 h 3280112"/>
              <a:gd name="connsiteX100" fmla="*/ 5780015 w 5863905"/>
              <a:gd name="connsiteY100" fmla="*/ 2206304 h 3280112"/>
              <a:gd name="connsiteX101" fmla="*/ 5788404 w 5863905"/>
              <a:gd name="connsiteY101" fmla="*/ 2181137 h 3280112"/>
              <a:gd name="connsiteX102" fmla="*/ 5805182 w 5863905"/>
              <a:gd name="connsiteY102" fmla="*/ 2114025 h 3280112"/>
              <a:gd name="connsiteX103" fmla="*/ 5813571 w 5863905"/>
              <a:gd name="connsiteY103" fmla="*/ 1988190 h 3280112"/>
              <a:gd name="connsiteX104" fmla="*/ 5821960 w 5863905"/>
              <a:gd name="connsiteY104" fmla="*/ 1954634 h 3280112"/>
              <a:gd name="connsiteX105" fmla="*/ 5847127 w 5863905"/>
              <a:gd name="connsiteY105" fmla="*/ 1753299 h 3280112"/>
              <a:gd name="connsiteX106" fmla="*/ 5855516 w 5863905"/>
              <a:gd name="connsiteY106" fmla="*/ 1694576 h 3280112"/>
              <a:gd name="connsiteX107" fmla="*/ 5863905 w 5863905"/>
              <a:gd name="connsiteY107" fmla="*/ 1669409 h 3280112"/>
              <a:gd name="connsiteX108" fmla="*/ 5855516 w 5863905"/>
              <a:gd name="connsiteY108" fmla="*/ 1359016 h 3280112"/>
              <a:gd name="connsiteX109" fmla="*/ 5838738 w 5863905"/>
              <a:gd name="connsiteY109" fmla="*/ 1325460 h 3280112"/>
              <a:gd name="connsiteX110" fmla="*/ 5830349 w 5863905"/>
              <a:gd name="connsiteY110" fmla="*/ 1291904 h 3280112"/>
              <a:gd name="connsiteX111" fmla="*/ 5821960 w 5863905"/>
              <a:gd name="connsiteY111" fmla="*/ 1266737 h 3280112"/>
              <a:gd name="connsiteX112" fmla="*/ 5813571 w 5863905"/>
              <a:gd name="connsiteY112" fmla="*/ 1233181 h 3280112"/>
              <a:gd name="connsiteX113" fmla="*/ 5788404 w 5863905"/>
              <a:gd name="connsiteY113" fmla="*/ 1199625 h 3280112"/>
              <a:gd name="connsiteX114" fmla="*/ 5780015 w 5863905"/>
              <a:gd name="connsiteY114" fmla="*/ 1166069 h 3280112"/>
              <a:gd name="connsiteX115" fmla="*/ 5738070 w 5863905"/>
              <a:gd name="connsiteY115" fmla="*/ 1115735 h 3280112"/>
              <a:gd name="connsiteX116" fmla="*/ 5721292 w 5863905"/>
              <a:gd name="connsiteY116" fmla="*/ 1090568 h 3280112"/>
              <a:gd name="connsiteX117" fmla="*/ 5704514 w 5863905"/>
              <a:gd name="connsiteY117" fmla="*/ 1057012 h 3280112"/>
              <a:gd name="connsiteX118" fmla="*/ 5645791 w 5863905"/>
              <a:gd name="connsiteY118" fmla="*/ 1015067 h 3280112"/>
              <a:gd name="connsiteX119" fmla="*/ 5637402 w 5863905"/>
              <a:gd name="connsiteY119" fmla="*/ 989900 h 3280112"/>
              <a:gd name="connsiteX120" fmla="*/ 5603846 w 5863905"/>
              <a:gd name="connsiteY120" fmla="*/ 981511 h 3280112"/>
              <a:gd name="connsiteX121" fmla="*/ 5570290 w 5863905"/>
              <a:gd name="connsiteY121" fmla="*/ 964733 h 3280112"/>
              <a:gd name="connsiteX122" fmla="*/ 5536734 w 5863905"/>
              <a:gd name="connsiteY122" fmla="*/ 956344 h 3280112"/>
              <a:gd name="connsiteX123" fmla="*/ 5452844 w 5863905"/>
              <a:gd name="connsiteY123" fmla="*/ 922789 h 3280112"/>
              <a:gd name="connsiteX124" fmla="*/ 5427677 w 5863905"/>
              <a:gd name="connsiteY124" fmla="*/ 914400 h 3280112"/>
              <a:gd name="connsiteX125" fmla="*/ 5385732 w 5863905"/>
              <a:gd name="connsiteY125" fmla="*/ 906011 h 3280112"/>
              <a:gd name="connsiteX126" fmla="*/ 5352176 w 5863905"/>
              <a:gd name="connsiteY126" fmla="*/ 889233 h 3280112"/>
              <a:gd name="connsiteX127" fmla="*/ 5234730 w 5863905"/>
              <a:gd name="connsiteY127" fmla="*/ 880844 h 3280112"/>
              <a:gd name="connsiteX128" fmla="*/ 5201175 w 5863905"/>
              <a:gd name="connsiteY128" fmla="*/ 872455 h 3280112"/>
              <a:gd name="connsiteX129" fmla="*/ 4991450 w 5863905"/>
              <a:gd name="connsiteY129" fmla="*/ 880844 h 3280112"/>
              <a:gd name="connsiteX130" fmla="*/ 4932727 w 5863905"/>
              <a:gd name="connsiteY130" fmla="*/ 897622 h 3280112"/>
              <a:gd name="connsiteX131" fmla="*/ 4882393 w 5863905"/>
              <a:gd name="connsiteY131" fmla="*/ 906011 h 3280112"/>
              <a:gd name="connsiteX132" fmla="*/ 4857226 w 5863905"/>
              <a:gd name="connsiteY132" fmla="*/ 914400 h 3280112"/>
              <a:gd name="connsiteX133" fmla="*/ 4773336 w 5863905"/>
              <a:gd name="connsiteY133" fmla="*/ 931178 h 3280112"/>
              <a:gd name="connsiteX134" fmla="*/ 4714613 w 5863905"/>
              <a:gd name="connsiteY134" fmla="*/ 964733 h 3280112"/>
              <a:gd name="connsiteX135" fmla="*/ 4664279 w 5863905"/>
              <a:gd name="connsiteY135" fmla="*/ 998289 h 3280112"/>
              <a:gd name="connsiteX136" fmla="*/ 4639112 w 5863905"/>
              <a:gd name="connsiteY136" fmla="*/ 1006678 h 3280112"/>
              <a:gd name="connsiteX137" fmla="*/ 4588778 w 5863905"/>
              <a:gd name="connsiteY137" fmla="*/ 1048623 h 3280112"/>
              <a:gd name="connsiteX138" fmla="*/ 4538444 w 5863905"/>
              <a:gd name="connsiteY138" fmla="*/ 1082179 h 3280112"/>
              <a:gd name="connsiteX139" fmla="*/ 4479721 w 5863905"/>
              <a:gd name="connsiteY139" fmla="*/ 1107346 h 3280112"/>
              <a:gd name="connsiteX140" fmla="*/ 4420998 w 5863905"/>
              <a:gd name="connsiteY140" fmla="*/ 1166069 h 3280112"/>
              <a:gd name="connsiteX141" fmla="*/ 4353886 w 5863905"/>
              <a:gd name="connsiteY141" fmla="*/ 1182847 h 3280112"/>
              <a:gd name="connsiteX142" fmla="*/ 4328719 w 5863905"/>
              <a:gd name="connsiteY142" fmla="*/ 1208014 h 3280112"/>
              <a:gd name="connsiteX143" fmla="*/ 4278386 w 5863905"/>
              <a:gd name="connsiteY143" fmla="*/ 1224792 h 3280112"/>
              <a:gd name="connsiteX144" fmla="*/ 4211274 w 5863905"/>
              <a:gd name="connsiteY144" fmla="*/ 1258348 h 3280112"/>
              <a:gd name="connsiteX145" fmla="*/ 4152551 w 5863905"/>
              <a:gd name="connsiteY145" fmla="*/ 1300293 h 3280112"/>
              <a:gd name="connsiteX146" fmla="*/ 4093828 w 5863905"/>
              <a:gd name="connsiteY146" fmla="*/ 1317071 h 3280112"/>
              <a:gd name="connsiteX147" fmla="*/ 4035105 w 5863905"/>
              <a:gd name="connsiteY147" fmla="*/ 1359016 h 3280112"/>
              <a:gd name="connsiteX148" fmla="*/ 3959604 w 5863905"/>
              <a:gd name="connsiteY148" fmla="*/ 1375794 h 3280112"/>
              <a:gd name="connsiteX149" fmla="*/ 3934437 w 5863905"/>
              <a:gd name="connsiteY149" fmla="*/ 1400961 h 3280112"/>
              <a:gd name="connsiteX150" fmla="*/ 3808602 w 5863905"/>
              <a:gd name="connsiteY150" fmla="*/ 1417739 h 3280112"/>
              <a:gd name="connsiteX151" fmla="*/ 3506598 w 5863905"/>
              <a:gd name="connsiteY151" fmla="*/ 1400961 h 3280112"/>
              <a:gd name="connsiteX152" fmla="*/ 3456264 w 5863905"/>
              <a:gd name="connsiteY152" fmla="*/ 1384183 h 3280112"/>
              <a:gd name="connsiteX153" fmla="*/ 3422708 w 5863905"/>
              <a:gd name="connsiteY153" fmla="*/ 1375794 h 3280112"/>
              <a:gd name="connsiteX154" fmla="*/ 3355597 w 5863905"/>
              <a:gd name="connsiteY154" fmla="*/ 1342238 h 3280112"/>
              <a:gd name="connsiteX155" fmla="*/ 3271707 w 5863905"/>
              <a:gd name="connsiteY155" fmla="*/ 1308682 h 3280112"/>
              <a:gd name="connsiteX156" fmla="*/ 3246540 w 5863905"/>
              <a:gd name="connsiteY156" fmla="*/ 1300293 h 3280112"/>
              <a:gd name="connsiteX157" fmla="*/ 3221373 w 5863905"/>
              <a:gd name="connsiteY157" fmla="*/ 1283515 h 3280112"/>
              <a:gd name="connsiteX158" fmla="*/ 3162650 w 5863905"/>
              <a:gd name="connsiteY158" fmla="*/ 1266737 h 3280112"/>
              <a:gd name="connsiteX159" fmla="*/ 3103927 w 5863905"/>
              <a:gd name="connsiteY159" fmla="*/ 1249959 h 3280112"/>
              <a:gd name="connsiteX160" fmla="*/ 3070371 w 5863905"/>
              <a:gd name="connsiteY160" fmla="*/ 1224792 h 3280112"/>
              <a:gd name="connsiteX161" fmla="*/ 3011648 w 5863905"/>
              <a:gd name="connsiteY161" fmla="*/ 1199625 h 3280112"/>
              <a:gd name="connsiteX162" fmla="*/ 2961314 w 5863905"/>
              <a:gd name="connsiteY162" fmla="*/ 1191236 h 3280112"/>
              <a:gd name="connsiteX163" fmla="*/ 2936147 w 5863905"/>
              <a:gd name="connsiteY163" fmla="*/ 1174458 h 3280112"/>
              <a:gd name="connsiteX164" fmla="*/ 2885813 w 5863905"/>
              <a:gd name="connsiteY164" fmla="*/ 1157680 h 3280112"/>
              <a:gd name="connsiteX165" fmla="*/ 2860646 w 5863905"/>
              <a:gd name="connsiteY165" fmla="*/ 1132513 h 3280112"/>
              <a:gd name="connsiteX166" fmla="*/ 2793534 w 5863905"/>
              <a:gd name="connsiteY166" fmla="*/ 1090568 h 3280112"/>
              <a:gd name="connsiteX167" fmla="*/ 2768367 w 5863905"/>
              <a:gd name="connsiteY167" fmla="*/ 1065401 h 3280112"/>
              <a:gd name="connsiteX168" fmla="*/ 2743200 w 5863905"/>
              <a:gd name="connsiteY168" fmla="*/ 1048623 h 3280112"/>
              <a:gd name="connsiteX169" fmla="*/ 2718033 w 5863905"/>
              <a:gd name="connsiteY169" fmla="*/ 1015067 h 3280112"/>
              <a:gd name="connsiteX170" fmla="*/ 2667699 w 5863905"/>
              <a:gd name="connsiteY170" fmla="*/ 973122 h 3280112"/>
              <a:gd name="connsiteX171" fmla="*/ 2634143 w 5863905"/>
              <a:gd name="connsiteY171" fmla="*/ 931178 h 3280112"/>
              <a:gd name="connsiteX172" fmla="*/ 2575420 w 5863905"/>
              <a:gd name="connsiteY172" fmla="*/ 872455 h 3280112"/>
              <a:gd name="connsiteX173" fmla="*/ 2558642 w 5863905"/>
              <a:gd name="connsiteY173" fmla="*/ 847288 h 3280112"/>
              <a:gd name="connsiteX174" fmla="*/ 2499919 w 5863905"/>
              <a:gd name="connsiteY174" fmla="*/ 771787 h 3280112"/>
              <a:gd name="connsiteX175" fmla="*/ 2474752 w 5863905"/>
              <a:gd name="connsiteY175" fmla="*/ 721453 h 3280112"/>
              <a:gd name="connsiteX176" fmla="*/ 2441197 w 5863905"/>
              <a:gd name="connsiteY176" fmla="*/ 662730 h 3280112"/>
              <a:gd name="connsiteX177" fmla="*/ 2432808 w 5863905"/>
              <a:gd name="connsiteY177" fmla="*/ 620785 h 3280112"/>
              <a:gd name="connsiteX178" fmla="*/ 2416030 w 5863905"/>
              <a:gd name="connsiteY178" fmla="*/ 570451 h 3280112"/>
              <a:gd name="connsiteX179" fmla="*/ 2390863 w 5863905"/>
              <a:gd name="connsiteY179" fmla="*/ 486561 h 3280112"/>
              <a:gd name="connsiteX180" fmla="*/ 2382474 w 5863905"/>
              <a:gd name="connsiteY180" fmla="*/ 461394 h 3280112"/>
              <a:gd name="connsiteX181" fmla="*/ 2332140 w 5863905"/>
              <a:gd name="connsiteY181" fmla="*/ 402671 h 3280112"/>
              <a:gd name="connsiteX182" fmla="*/ 2315362 w 5863905"/>
              <a:gd name="connsiteY182" fmla="*/ 360726 h 3280112"/>
              <a:gd name="connsiteX183" fmla="*/ 2298584 w 5863905"/>
              <a:gd name="connsiteY183" fmla="*/ 327170 h 3280112"/>
              <a:gd name="connsiteX184" fmla="*/ 2290195 w 5863905"/>
              <a:gd name="connsiteY184" fmla="*/ 302003 h 3280112"/>
              <a:gd name="connsiteX185" fmla="*/ 2265028 w 5863905"/>
              <a:gd name="connsiteY185" fmla="*/ 276836 h 3280112"/>
              <a:gd name="connsiteX186" fmla="*/ 2206305 w 5863905"/>
              <a:gd name="connsiteY186" fmla="*/ 192946 h 3280112"/>
              <a:gd name="connsiteX187" fmla="*/ 2172749 w 5863905"/>
              <a:gd name="connsiteY187" fmla="*/ 159390 h 3280112"/>
              <a:gd name="connsiteX188" fmla="*/ 2122415 w 5863905"/>
              <a:gd name="connsiteY188" fmla="*/ 125834 h 3280112"/>
              <a:gd name="connsiteX189" fmla="*/ 2072081 w 5863905"/>
              <a:gd name="connsiteY189" fmla="*/ 83889 h 3280112"/>
              <a:gd name="connsiteX190" fmla="*/ 2046914 w 5863905"/>
              <a:gd name="connsiteY190" fmla="*/ 75500 h 3280112"/>
              <a:gd name="connsiteX191" fmla="*/ 1988191 w 5863905"/>
              <a:gd name="connsiteY191" fmla="*/ 50333 h 3280112"/>
              <a:gd name="connsiteX192" fmla="*/ 1853967 w 5863905"/>
              <a:gd name="connsiteY192" fmla="*/ 58722 h 328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63905" h="3280112">
                <a:moveTo>
                  <a:pt x="1853967" y="58722"/>
                </a:moveTo>
                <a:lnTo>
                  <a:pt x="1853967" y="58722"/>
                </a:lnTo>
                <a:cubicBezTo>
                  <a:pt x="1828800" y="53129"/>
                  <a:pt x="1804204" y="43429"/>
                  <a:pt x="1778466" y="41944"/>
                </a:cubicBezTo>
                <a:cubicBezTo>
                  <a:pt x="1143569" y="5317"/>
                  <a:pt x="1589671" y="52659"/>
                  <a:pt x="1342239" y="25167"/>
                </a:cubicBezTo>
                <a:cubicBezTo>
                  <a:pt x="1331054" y="22371"/>
                  <a:pt x="1320027" y="18840"/>
                  <a:pt x="1308683" y="16778"/>
                </a:cubicBezTo>
                <a:cubicBezTo>
                  <a:pt x="1194883" y="-3913"/>
                  <a:pt x="1081719" y="3441"/>
                  <a:pt x="964734" y="0"/>
                </a:cubicBezTo>
                <a:cubicBezTo>
                  <a:pt x="872455" y="2796"/>
                  <a:pt x="780076" y="3268"/>
                  <a:pt x="687897" y="8389"/>
                </a:cubicBezTo>
                <a:cubicBezTo>
                  <a:pt x="679068" y="8880"/>
                  <a:pt x="671514" y="15764"/>
                  <a:pt x="662730" y="16778"/>
                </a:cubicBezTo>
                <a:cubicBezTo>
                  <a:pt x="229903" y="66720"/>
                  <a:pt x="601131" y="14794"/>
                  <a:pt x="411061" y="41944"/>
                </a:cubicBezTo>
                <a:lnTo>
                  <a:pt x="335560" y="67111"/>
                </a:lnTo>
                <a:cubicBezTo>
                  <a:pt x="327171" y="69907"/>
                  <a:pt x="318972" y="73355"/>
                  <a:pt x="310393" y="75500"/>
                </a:cubicBezTo>
                <a:cubicBezTo>
                  <a:pt x="299642" y="78188"/>
                  <a:pt x="263705" y="86261"/>
                  <a:pt x="251670" y="92278"/>
                </a:cubicBezTo>
                <a:cubicBezTo>
                  <a:pt x="242652" y="96787"/>
                  <a:pt x="235521" y="104547"/>
                  <a:pt x="226503" y="109056"/>
                </a:cubicBezTo>
                <a:cubicBezTo>
                  <a:pt x="218594" y="113011"/>
                  <a:pt x="209245" y="113490"/>
                  <a:pt x="201336" y="117445"/>
                </a:cubicBezTo>
                <a:cubicBezTo>
                  <a:pt x="136287" y="149970"/>
                  <a:pt x="214260" y="121526"/>
                  <a:pt x="151002" y="142612"/>
                </a:cubicBezTo>
                <a:cubicBezTo>
                  <a:pt x="142613" y="151001"/>
                  <a:pt x="133430" y="158665"/>
                  <a:pt x="125835" y="167779"/>
                </a:cubicBezTo>
                <a:cubicBezTo>
                  <a:pt x="119380" y="175524"/>
                  <a:pt x="116186" y="185817"/>
                  <a:pt x="109057" y="192946"/>
                </a:cubicBezTo>
                <a:cubicBezTo>
                  <a:pt x="101928" y="200075"/>
                  <a:pt x="92279" y="204131"/>
                  <a:pt x="83890" y="209724"/>
                </a:cubicBezTo>
                <a:cubicBezTo>
                  <a:pt x="81094" y="218113"/>
                  <a:pt x="79456" y="226982"/>
                  <a:pt x="75501" y="234891"/>
                </a:cubicBezTo>
                <a:cubicBezTo>
                  <a:pt x="63822" y="258250"/>
                  <a:pt x="52109" y="266672"/>
                  <a:pt x="33556" y="285225"/>
                </a:cubicBezTo>
                <a:cubicBezTo>
                  <a:pt x="27963" y="302003"/>
                  <a:pt x="18629" y="317971"/>
                  <a:pt x="16778" y="335559"/>
                </a:cubicBezTo>
                <a:lnTo>
                  <a:pt x="0" y="494950"/>
                </a:lnTo>
                <a:cubicBezTo>
                  <a:pt x="2796" y="559266"/>
                  <a:pt x="4244" y="623654"/>
                  <a:pt x="8389" y="687897"/>
                </a:cubicBezTo>
                <a:cubicBezTo>
                  <a:pt x="12183" y="746709"/>
                  <a:pt x="11881" y="740318"/>
                  <a:pt x="25167" y="780176"/>
                </a:cubicBezTo>
                <a:cubicBezTo>
                  <a:pt x="27963" y="802547"/>
                  <a:pt x="28832" y="825244"/>
                  <a:pt x="33556" y="847288"/>
                </a:cubicBezTo>
                <a:cubicBezTo>
                  <a:pt x="37262" y="864581"/>
                  <a:pt x="50334" y="897622"/>
                  <a:pt x="50334" y="897622"/>
                </a:cubicBezTo>
                <a:cubicBezTo>
                  <a:pt x="53130" y="989901"/>
                  <a:pt x="51642" y="1082409"/>
                  <a:pt x="58723" y="1174458"/>
                </a:cubicBezTo>
                <a:cubicBezTo>
                  <a:pt x="60079" y="1192091"/>
                  <a:pt x="69908" y="1208014"/>
                  <a:pt x="75501" y="1224792"/>
                </a:cubicBezTo>
                <a:lnTo>
                  <a:pt x="92279" y="1275126"/>
                </a:lnTo>
                <a:lnTo>
                  <a:pt x="109057" y="1325460"/>
                </a:lnTo>
                <a:cubicBezTo>
                  <a:pt x="111853" y="1333849"/>
                  <a:pt x="115992" y="1341905"/>
                  <a:pt x="117446" y="1350627"/>
                </a:cubicBezTo>
                <a:cubicBezTo>
                  <a:pt x="120242" y="1367405"/>
                  <a:pt x="122271" y="1384329"/>
                  <a:pt x="125835" y="1400961"/>
                </a:cubicBezTo>
                <a:cubicBezTo>
                  <a:pt x="130667" y="1423508"/>
                  <a:pt x="142613" y="1468073"/>
                  <a:pt x="142613" y="1468073"/>
                </a:cubicBezTo>
                <a:cubicBezTo>
                  <a:pt x="145409" y="1551963"/>
                  <a:pt x="145924" y="1635960"/>
                  <a:pt x="151002" y="1719743"/>
                </a:cubicBezTo>
                <a:cubicBezTo>
                  <a:pt x="151537" y="1728570"/>
                  <a:pt x="156962" y="1736407"/>
                  <a:pt x="159391" y="1744910"/>
                </a:cubicBezTo>
                <a:cubicBezTo>
                  <a:pt x="162558" y="1755996"/>
                  <a:pt x="164984" y="1767281"/>
                  <a:pt x="167780" y="1778466"/>
                </a:cubicBezTo>
                <a:cubicBezTo>
                  <a:pt x="170576" y="1826003"/>
                  <a:pt x="170010" y="1873858"/>
                  <a:pt x="176169" y="1921078"/>
                </a:cubicBezTo>
                <a:cubicBezTo>
                  <a:pt x="178456" y="1938615"/>
                  <a:pt x="187354" y="1954634"/>
                  <a:pt x="192947" y="1971412"/>
                </a:cubicBezTo>
                <a:lnTo>
                  <a:pt x="201336" y="1996579"/>
                </a:lnTo>
                <a:cubicBezTo>
                  <a:pt x="204132" y="2016153"/>
                  <a:pt x="210098" y="2035532"/>
                  <a:pt x="209725" y="2055302"/>
                </a:cubicBezTo>
                <a:cubicBezTo>
                  <a:pt x="202860" y="2419139"/>
                  <a:pt x="232955" y="2321172"/>
                  <a:pt x="184558" y="2466363"/>
                </a:cubicBezTo>
                <a:cubicBezTo>
                  <a:pt x="169049" y="2636967"/>
                  <a:pt x="171533" y="2568472"/>
                  <a:pt x="184558" y="2835478"/>
                </a:cubicBezTo>
                <a:cubicBezTo>
                  <a:pt x="185656" y="2857996"/>
                  <a:pt x="187015" y="2880840"/>
                  <a:pt x="192947" y="2902590"/>
                </a:cubicBezTo>
                <a:cubicBezTo>
                  <a:pt x="195600" y="2912317"/>
                  <a:pt x="205216" y="2918739"/>
                  <a:pt x="209725" y="2927757"/>
                </a:cubicBezTo>
                <a:cubicBezTo>
                  <a:pt x="213680" y="2935666"/>
                  <a:pt x="213209" y="2945566"/>
                  <a:pt x="218114" y="2952924"/>
                </a:cubicBezTo>
                <a:cubicBezTo>
                  <a:pt x="231991" y="2973740"/>
                  <a:pt x="258746" y="2987752"/>
                  <a:pt x="276837" y="3003258"/>
                </a:cubicBezTo>
                <a:cubicBezTo>
                  <a:pt x="285845" y="3010979"/>
                  <a:pt x="292890" y="3020830"/>
                  <a:pt x="302004" y="3028425"/>
                </a:cubicBezTo>
                <a:cubicBezTo>
                  <a:pt x="309749" y="3034880"/>
                  <a:pt x="319426" y="3038748"/>
                  <a:pt x="327171" y="3045203"/>
                </a:cubicBezTo>
                <a:cubicBezTo>
                  <a:pt x="336285" y="3052798"/>
                  <a:pt x="342467" y="3063789"/>
                  <a:pt x="352338" y="3070370"/>
                </a:cubicBezTo>
                <a:cubicBezTo>
                  <a:pt x="359696" y="3075275"/>
                  <a:pt x="369775" y="3074465"/>
                  <a:pt x="377505" y="3078759"/>
                </a:cubicBezTo>
                <a:cubicBezTo>
                  <a:pt x="395132" y="3088552"/>
                  <a:pt x="408709" y="3105938"/>
                  <a:pt x="427839" y="3112315"/>
                </a:cubicBezTo>
                <a:cubicBezTo>
                  <a:pt x="436228" y="3115111"/>
                  <a:pt x="445097" y="3116749"/>
                  <a:pt x="453006" y="3120704"/>
                </a:cubicBezTo>
                <a:cubicBezTo>
                  <a:pt x="477969" y="3133185"/>
                  <a:pt x="482314" y="3146906"/>
                  <a:pt x="511729" y="3154260"/>
                </a:cubicBezTo>
                <a:cubicBezTo>
                  <a:pt x="533601" y="3159728"/>
                  <a:pt x="556470" y="3159853"/>
                  <a:pt x="578841" y="3162649"/>
                </a:cubicBezTo>
                <a:cubicBezTo>
                  <a:pt x="718478" y="3209195"/>
                  <a:pt x="590165" y="3169165"/>
                  <a:pt x="964734" y="3179427"/>
                </a:cubicBezTo>
                <a:lnTo>
                  <a:pt x="1216404" y="3187816"/>
                </a:lnTo>
                <a:lnTo>
                  <a:pt x="1551964" y="3204594"/>
                </a:lnTo>
                <a:cubicBezTo>
                  <a:pt x="1571538" y="3207390"/>
                  <a:pt x="1591420" y="3208537"/>
                  <a:pt x="1610686" y="3212983"/>
                </a:cubicBezTo>
                <a:cubicBezTo>
                  <a:pt x="1636495" y="3218939"/>
                  <a:pt x="1666981" y="3234904"/>
                  <a:pt x="1694576" y="3238150"/>
                </a:cubicBezTo>
                <a:cubicBezTo>
                  <a:pt x="1871221" y="3258932"/>
                  <a:pt x="2356700" y="3254916"/>
                  <a:pt x="2357307" y="3254928"/>
                </a:cubicBezTo>
                <a:lnTo>
                  <a:pt x="2667699" y="3263317"/>
                </a:lnTo>
                <a:cubicBezTo>
                  <a:pt x="2709644" y="3266113"/>
                  <a:pt x="2751514" y="3270488"/>
                  <a:pt x="2793534" y="3271706"/>
                </a:cubicBezTo>
                <a:cubicBezTo>
                  <a:pt x="3302399" y="3286456"/>
                  <a:pt x="3358835" y="3278726"/>
                  <a:pt x="3934437" y="3271706"/>
                </a:cubicBezTo>
                <a:cubicBezTo>
                  <a:pt x="3948419" y="3266113"/>
                  <a:pt x="3961989" y="3259357"/>
                  <a:pt x="3976382" y="3254928"/>
                </a:cubicBezTo>
                <a:cubicBezTo>
                  <a:pt x="4053659" y="3231151"/>
                  <a:pt x="4039533" y="3246092"/>
                  <a:pt x="4118995" y="3212983"/>
                </a:cubicBezTo>
                <a:cubicBezTo>
                  <a:pt x="4128302" y="3209105"/>
                  <a:pt x="4134722" y="3199745"/>
                  <a:pt x="4144162" y="3196205"/>
                </a:cubicBezTo>
                <a:cubicBezTo>
                  <a:pt x="4157513" y="3191198"/>
                  <a:pt x="4172450" y="3191913"/>
                  <a:pt x="4186107" y="3187816"/>
                </a:cubicBezTo>
                <a:cubicBezTo>
                  <a:pt x="4200531" y="3183489"/>
                  <a:pt x="4214291" y="3177154"/>
                  <a:pt x="4228052" y="3171038"/>
                </a:cubicBezTo>
                <a:cubicBezTo>
                  <a:pt x="4255161" y="3158989"/>
                  <a:pt x="4259895" y="3152074"/>
                  <a:pt x="4286775" y="3145871"/>
                </a:cubicBezTo>
                <a:cubicBezTo>
                  <a:pt x="4314561" y="3139459"/>
                  <a:pt x="4370664" y="3129093"/>
                  <a:pt x="4370664" y="3129093"/>
                </a:cubicBezTo>
                <a:cubicBezTo>
                  <a:pt x="4393035" y="3117908"/>
                  <a:pt x="4416965" y="3109411"/>
                  <a:pt x="4437776" y="3095537"/>
                </a:cubicBezTo>
                <a:cubicBezTo>
                  <a:pt x="4454554" y="3084352"/>
                  <a:pt x="4468547" y="3066872"/>
                  <a:pt x="4488110" y="3061981"/>
                </a:cubicBezTo>
                <a:cubicBezTo>
                  <a:pt x="4506868" y="3057292"/>
                  <a:pt x="4559746" y="3044984"/>
                  <a:pt x="4572000" y="3036814"/>
                </a:cubicBezTo>
                <a:cubicBezTo>
                  <a:pt x="4580389" y="3031221"/>
                  <a:pt x="4588413" y="3025038"/>
                  <a:pt x="4597167" y="3020036"/>
                </a:cubicBezTo>
                <a:cubicBezTo>
                  <a:pt x="4608025" y="3013831"/>
                  <a:pt x="4620073" y="3009812"/>
                  <a:pt x="4630723" y="3003258"/>
                </a:cubicBezTo>
                <a:cubicBezTo>
                  <a:pt x="4754810" y="2926897"/>
                  <a:pt x="4663385" y="2974344"/>
                  <a:pt x="4739780" y="2936146"/>
                </a:cubicBezTo>
                <a:cubicBezTo>
                  <a:pt x="4759570" y="2906461"/>
                  <a:pt x="4758470" y="2904547"/>
                  <a:pt x="4790114" y="2877423"/>
                </a:cubicBezTo>
                <a:cubicBezTo>
                  <a:pt x="4797769" y="2870862"/>
                  <a:pt x="4807077" y="2866505"/>
                  <a:pt x="4815281" y="2860645"/>
                </a:cubicBezTo>
                <a:cubicBezTo>
                  <a:pt x="4859720" y="2828903"/>
                  <a:pt x="4833164" y="2840702"/>
                  <a:pt x="4874004" y="2827089"/>
                </a:cubicBezTo>
                <a:cubicBezTo>
                  <a:pt x="4882393" y="2818700"/>
                  <a:pt x="4889300" y="2808503"/>
                  <a:pt x="4899171" y="2801922"/>
                </a:cubicBezTo>
                <a:cubicBezTo>
                  <a:pt x="4917077" y="2789985"/>
                  <a:pt x="4988605" y="2785500"/>
                  <a:pt x="4991450" y="2785144"/>
                </a:cubicBezTo>
                <a:cubicBezTo>
                  <a:pt x="5002635" y="2779552"/>
                  <a:pt x="5013142" y="2772321"/>
                  <a:pt x="5025006" y="2768367"/>
                </a:cubicBezTo>
                <a:cubicBezTo>
                  <a:pt x="5046882" y="2761075"/>
                  <a:pt x="5069871" y="2757656"/>
                  <a:pt x="5092118" y="2751589"/>
                </a:cubicBezTo>
                <a:cubicBezTo>
                  <a:pt x="5100649" y="2749262"/>
                  <a:pt x="5109376" y="2747155"/>
                  <a:pt x="5117285" y="2743200"/>
                </a:cubicBezTo>
                <a:cubicBezTo>
                  <a:pt x="5131869" y="2735908"/>
                  <a:pt x="5145403" y="2726675"/>
                  <a:pt x="5159230" y="2718033"/>
                </a:cubicBezTo>
                <a:cubicBezTo>
                  <a:pt x="5167780" y="2712689"/>
                  <a:pt x="5175130" y="2705227"/>
                  <a:pt x="5184397" y="2701255"/>
                </a:cubicBezTo>
                <a:cubicBezTo>
                  <a:pt x="5199104" y="2694952"/>
                  <a:pt x="5228051" y="2693267"/>
                  <a:pt x="5243119" y="2684477"/>
                </a:cubicBezTo>
                <a:cubicBezTo>
                  <a:pt x="5269246" y="2669236"/>
                  <a:pt x="5295001" y="2653038"/>
                  <a:pt x="5318620" y="2634143"/>
                </a:cubicBezTo>
                <a:cubicBezTo>
                  <a:pt x="5332602" y="2622958"/>
                  <a:pt x="5345211" y="2609799"/>
                  <a:pt x="5360565" y="2600587"/>
                </a:cubicBezTo>
                <a:cubicBezTo>
                  <a:pt x="5373104" y="2593064"/>
                  <a:pt x="5410313" y="2581208"/>
                  <a:pt x="5427677" y="2575420"/>
                </a:cubicBezTo>
                <a:cubicBezTo>
                  <a:pt x="5441659" y="2564235"/>
                  <a:pt x="5454724" y="2551796"/>
                  <a:pt x="5469622" y="2541864"/>
                </a:cubicBezTo>
                <a:cubicBezTo>
                  <a:pt x="5480027" y="2534927"/>
                  <a:pt x="5493002" y="2532355"/>
                  <a:pt x="5503178" y="2525086"/>
                </a:cubicBezTo>
                <a:cubicBezTo>
                  <a:pt x="5582534" y="2468403"/>
                  <a:pt x="5469934" y="2529124"/>
                  <a:pt x="5561901" y="2483141"/>
                </a:cubicBezTo>
                <a:cubicBezTo>
                  <a:pt x="5571428" y="2468851"/>
                  <a:pt x="5593441" y="2434823"/>
                  <a:pt x="5603846" y="2424418"/>
                </a:cubicBezTo>
                <a:cubicBezTo>
                  <a:pt x="5623998" y="2404266"/>
                  <a:pt x="5630300" y="2409485"/>
                  <a:pt x="5654180" y="2399251"/>
                </a:cubicBezTo>
                <a:cubicBezTo>
                  <a:pt x="5665674" y="2394325"/>
                  <a:pt x="5676551" y="2388066"/>
                  <a:pt x="5687736" y="2382473"/>
                </a:cubicBezTo>
                <a:cubicBezTo>
                  <a:pt x="5693329" y="2374084"/>
                  <a:pt x="5698465" y="2365372"/>
                  <a:pt x="5704514" y="2357306"/>
                </a:cubicBezTo>
                <a:cubicBezTo>
                  <a:pt x="5715257" y="2342982"/>
                  <a:pt x="5728580" y="2330545"/>
                  <a:pt x="5738070" y="2315361"/>
                </a:cubicBezTo>
                <a:cubicBezTo>
                  <a:pt x="5742757" y="2307862"/>
                  <a:pt x="5742504" y="2298103"/>
                  <a:pt x="5746459" y="2290194"/>
                </a:cubicBezTo>
                <a:cubicBezTo>
                  <a:pt x="5750968" y="2281176"/>
                  <a:pt x="5758728" y="2274045"/>
                  <a:pt x="5763237" y="2265027"/>
                </a:cubicBezTo>
                <a:cubicBezTo>
                  <a:pt x="5769942" y="2251618"/>
                  <a:pt x="5776431" y="2218847"/>
                  <a:pt x="5780015" y="2206304"/>
                </a:cubicBezTo>
                <a:cubicBezTo>
                  <a:pt x="5782444" y="2197801"/>
                  <a:pt x="5786259" y="2189716"/>
                  <a:pt x="5788404" y="2181137"/>
                </a:cubicBezTo>
                <a:lnTo>
                  <a:pt x="5805182" y="2114025"/>
                </a:lnTo>
                <a:cubicBezTo>
                  <a:pt x="5807978" y="2072080"/>
                  <a:pt x="5809170" y="2029997"/>
                  <a:pt x="5813571" y="1988190"/>
                </a:cubicBezTo>
                <a:cubicBezTo>
                  <a:pt x="5814778" y="1976724"/>
                  <a:pt x="5820586" y="1966081"/>
                  <a:pt x="5821960" y="1954634"/>
                </a:cubicBezTo>
                <a:cubicBezTo>
                  <a:pt x="5846733" y="1748193"/>
                  <a:pt x="5819011" y="1837646"/>
                  <a:pt x="5847127" y="1753299"/>
                </a:cubicBezTo>
                <a:cubicBezTo>
                  <a:pt x="5849923" y="1733725"/>
                  <a:pt x="5851638" y="1713965"/>
                  <a:pt x="5855516" y="1694576"/>
                </a:cubicBezTo>
                <a:cubicBezTo>
                  <a:pt x="5857250" y="1685905"/>
                  <a:pt x="5863905" y="1678252"/>
                  <a:pt x="5863905" y="1669409"/>
                </a:cubicBezTo>
                <a:cubicBezTo>
                  <a:pt x="5863905" y="1565907"/>
                  <a:pt x="5863069" y="1462242"/>
                  <a:pt x="5855516" y="1359016"/>
                </a:cubicBezTo>
                <a:cubicBezTo>
                  <a:pt x="5854603" y="1346544"/>
                  <a:pt x="5843129" y="1337169"/>
                  <a:pt x="5838738" y="1325460"/>
                </a:cubicBezTo>
                <a:cubicBezTo>
                  <a:pt x="5834690" y="1314665"/>
                  <a:pt x="5833516" y="1302990"/>
                  <a:pt x="5830349" y="1291904"/>
                </a:cubicBezTo>
                <a:cubicBezTo>
                  <a:pt x="5827920" y="1283401"/>
                  <a:pt x="5824389" y="1275240"/>
                  <a:pt x="5821960" y="1266737"/>
                </a:cubicBezTo>
                <a:cubicBezTo>
                  <a:pt x="5818793" y="1255651"/>
                  <a:pt x="5818727" y="1243493"/>
                  <a:pt x="5813571" y="1233181"/>
                </a:cubicBezTo>
                <a:cubicBezTo>
                  <a:pt x="5807318" y="1220675"/>
                  <a:pt x="5796793" y="1210810"/>
                  <a:pt x="5788404" y="1199625"/>
                </a:cubicBezTo>
                <a:cubicBezTo>
                  <a:pt x="5785608" y="1188440"/>
                  <a:pt x="5784557" y="1176666"/>
                  <a:pt x="5780015" y="1166069"/>
                </a:cubicBezTo>
                <a:cubicBezTo>
                  <a:pt x="5768988" y="1140340"/>
                  <a:pt x="5755855" y="1137077"/>
                  <a:pt x="5738070" y="1115735"/>
                </a:cubicBezTo>
                <a:cubicBezTo>
                  <a:pt x="5731615" y="1107990"/>
                  <a:pt x="5726294" y="1099322"/>
                  <a:pt x="5721292" y="1090568"/>
                </a:cubicBezTo>
                <a:cubicBezTo>
                  <a:pt x="5715087" y="1079710"/>
                  <a:pt x="5712653" y="1066507"/>
                  <a:pt x="5704514" y="1057012"/>
                </a:cubicBezTo>
                <a:cubicBezTo>
                  <a:pt x="5697577" y="1048919"/>
                  <a:pt x="5657580" y="1022926"/>
                  <a:pt x="5645791" y="1015067"/>
                </a:cubicBezTo>
                <a:cubicBezTo>
                  <a:pt x="5642995" y="1006678"/>
                  <a:pt x="5644307" y="995424"/>
                  <a:pt x="5637402" y="989900"/>
                </a:cubicBezTo>
                <a:cubicBezTo>
                  <a:pt x="5628399" y="982698"/>
                  <a:pt x="5614641" y="985559"/>
                  <a:pt x="5603846" y="981511"/>
                </a:cubicBezTo>
                <a:cubicBezTo>
                  <a:pt x="5592137" y="977120"/>
                  <a:pt x="5581999" y="969124"/>
                  <a:pt x="5570290" y="964733"/>
                </a:cubicBezTo>
                <a:cubicBezTo>
                  <a:pt x="5559495" y="960685"/>
                  <a:pt x="5547592" y="960222"/>
                  <a:pt x="5536734" y="956344"/>
                </a:cubicBezTo>
                <a:cubicBezTo>
                  <a:pt x="5508371" y="946215"/>
                  <a:pt x="5481416" y="932313"/>
                  <a:pt x="5452844" y="922789"/>
                </a:cubicBezTo>
                <a:cubicBezTo>
                  <a:pt x="5444455" y="919993"/>
                  <a:pt x="5436256" y="916545"/>
                  <a:pt x="5427677" y="914400"/>
                </a:cubicBezTo>
                <a:cubicBezTo>
                  <a:pt x="5413844" y="910942"/>
                  <a:pt x="5399714" y="908807"/>
                  <a:pt x="5385732" y="906011"/>
                </a:cubicBezTo>
                <a:cubicBezTo>
                  <a:pt x="5374547" y="900418"/>
                  <a:pt x="5364511" y="891289"/>
                  <a:pt x="5352176" y="889233"/>
                </a:cubicBezTo>
                <a:cubicBezTo>
                  <a:pt x="5313462" y="882781"/>
                  <a:pt x="5273738" y="885178"/>
                  <a:pt x="5234730" y="880844"/>
                </a:cubicBezTo>
                <a:cubicBezTo>
                  <a:pt x="5223271" y="879571"/>
                  <a:pt x="5212360" y="875251"/>
                  <a:pt x="5201175" y="872455"/>
                </a:cubicBezTo>
                <a:cubicBezTo>
                  <a:pt x="5131267" y="875251"/>
                  <a:pt x="5061248" y="876030"/>
                  <a:pt x="4991450" y="880844"/>
                </a:cubicBezTo>
                <a:cubicBezTo>
                  <a:pt x="4964958" y="882671"/>
                  <a:pt x="4956835" y="892265"/>
                  <a:pt x="4932727" y="897622"/>
                </a:cubicBezTo>
                <a:cubicBezTo>
                  <a:pt x="4916123" y="901312"/>
                  <a:pt x="4898997" y="902321"/>
                  <a:pt x="4882393" y="906011"/>
                </a:cubicBezTo>
                <a:cubicBezTo>
                  <a:pt x="4873761" y="907929"/>
                  <a:pt x="4865858" y="912482"/>
                  <a:pt x="4857226" y="914400"/>
                </a:cubicBezTo>
                <a:cubicBezTo>
                  <a:pt x="4672106" y="955538"/>
                  <a:pt x="4907047" y="897750"/>
                  <a:pt x="4773336" y="931178"/>
                </a:cubicBezTo>
                <a:cubicBezTo>
                  <a:pt x="4686277" y="989217"/>
                  <a:pt x="4821048" y="900873"/>
                  <a:pt x="4714613" y="964733"/>
                </a:cubicBezTo>
                <a:cubicBezTo>
                  <a:pt x="4697322" y="975107"/>
                  <a:pt x="4683409" y="991912"/>
                  <a:pt x="4664279" y="998289"/>
                </a:cubicBezTo>
                <a:cubicBezTo>
                  <a:pt x="4655890" y="1001085"/>
                  <a:pt x="4647021" y="1002723"/>
                  <a:pt x="4639112" y="1006678"/>
                </a:cubicBezTo>
                <a:cubicBezTo>
                  <a:pt x="4603139" y="1024664"/>
                  <a:pt x="4622174" y="1022649"/>
                  <a:pt x="4588778" y="1048623"/>
                </a:cubicBezTo>
                <a:cubicBezTo>
                  <a:pt x="4572861" y="1061003"/>
                  <a:pt x="4557574" y="1075802"/>
                  <a:pt x="4538444" y="1082179"/>
                </a:cubicBezTo>
                <a:cubicBezTo>
                  <a:pt x="4501413" y="1094523"/>
                  <a:pt x="4521186" y="1086613"/>
                  <a:pt x="4479721" y="1107346"/>
                </a:cubicBezTo>
                <a:cubicBezTo>
                  <a:pt x="4462435" y="1130395"/>
                  <a:pt x="4449470" y="1154206"/>
                  <a:pt x="4420998" y="1166069"/>
                </a:cubicBezTo>
                <a:cubicBezTo>
                  <a:pt x="4399713" y="1174938"/>
                  <a:pt x="4376257" y="1177254"/>
                  <a:pt x="4353886" y="1182847"/>
                </a:cubicBezTo>
                <a:cubicBezTo>
                  <a:pt x="4345497" y="1191236"/>
                  <a:pt x="4339090" y="1202252"/>
                  <a:pt x="4328719" y="1208014"/>
                </a:cubicBezTo>
                <a:cubicBezTo>
                  <a:pt x="4313259" y="1216603"/>
                  <a:pt x="4294204" y="1216883"/>
                  <a:pt x="4278386" y="1224792"/>
                </a:cubicBezTo>
                <a:lnTo>
                  <a:pt x="4211274" y="1258348"/>
                </a:lnTo>
                <a:cubicBezTo>
                  <a:pt x="4095408" y="1316281"/>
                  <a:pt x="4254580" y="1232273"/>
                  <a:pt x="4152551" y="1300293"/>
                </a:cubicBezTo>
                <a:cubicBezTo>
                  <a:pt x="4143859" y="1306088"/>
                  <a:pt x="4100220" y="1314674"/>
                  <a:pt x="4093828" y="1317071"/>
                </a:cubicBezTo>
                <a:cubicBezTo>
                  <a:pt x="3999550" y="1352425"/>
                  <a:pt x="4116654" y="1312417"/>
                  <a:pt x="4035105" y="1359016"/>
                </a:cubicBezTo>
                <a:cubicBezTo>
                  <a:pt x="4028726" y="1362661"/>
                  <a:pt x="3962138" y="1375287"/>
                  <a:pt x="3959604" y="1375794"/>
                </a:cubicBezTo>
                <a:cubicBezTo>
                  <a:pt x="3951215" y="1384183"/>
                  <a:pt x="3945452" y="1396555"/>
                  <a:pt x="3934437" y="1400961"/>
                </a:cubicBezTo>
                <a:cubicBezTo>
                  <a:pt x="3929175" y="1403066"/>
                  <a:pt x="3808933" y="1417698"/>
                  <a:pt x="3808602" y="1417739"/>
                </a:cubicBezTo>
                <a:cubicBezTo>
                  <a:pt x="3802877" y="1417535"/>
                  <a:pt x="3579025" y="1416481"/>
                  <a:pt x="3506598" y="1400961"/>
                </a:cubicBezTo>
                <a:cubicBezTo>
                  <a:pt x="3489305" y="1397255"/>
                  <a:pt x="3473204" y="1389265"/>
                  <a:pt x="3456264" y="1384183"/>
                </a:cubicBezTo>
                <a:cubicBezTo>
                  <a:pt x="3445221" y="1380870"/>
                  <a:pt x="3433351" y="1380228"/>
                  <a:pt x="3422708" y="1375794"/>
                </a:cubicBezTo>
                <a:cubicBezTo>
                  <a:pt x="3399621" y="1366174"/>
                  <a:pt x="3379861" y="1348304"/>
                  <a:pt x="3355597" y="1342238"/>
                </a:cubicBezTo>
                <a:cubicBezTo>
                  <a:pt x="3293193" y="1326637"/>
                  <a:pt x="3349681" y="1343337"/>
                  <a:pt x="3271707" y="1308682"/>
                </a:cubicBezTo>
                <a:cubicBezTo>
                  <a:pt x="3263626" y="1305091"/>
                  <a:pt x="3254449" y="1304248"/>
                  <a:pt x="3246540" y="1300293"/>
                </a:cubicBezTo>
                <a:cubicBezTo>
                  <a:pt x="3237522" y="1295784"/>
                  <a:pt x="3230391" y="1288024"/>
                  <a:pt x="3221373" y="1283515"/>
                </a:cubicBezTo>
                <a:cubicBezTo>
                  <a:pt x="3207964" y="1276810"/>
                  <a:pt x="3175193" y="1270321"/>
                  <a:pt x="3162650" y="1266737"/>
                </a:cubicBezTo>
                <a:cubicBezTo>
                  <a:pt x="3078405" y="1242667"/>
                  <a:pt x="3208828" y="1276184"/>
                  <a:pt x="3103927" y="1249959"/>
                </a:cubicBezTo>
                <a:cubicBezTo>
                  <a:pt x="3092742" y="1241570"/>
                  <a:pt x="3082227" y="1232202"/>
                  <a:pt x="3070371" y="1224792"/>
                </a:cubicBezTo>
                <a:cubicBezTo>
                  <a:pt x="3056221" y="1215948"/>
                  <a:pt x="3029364" y="1203562"/>
                  <a:pt x="3011648" y="1199625"/>
                </a:cubicBezTo>
                <a:cubicBezTo>
                  <a:pt x="2995044" y="1195935"/>
                  <a:pt x="2978092" y="1194032"/>
                  <a:pt x="2961314" y="1191236"/>
                </a:cubicBezTo>
                <a:cubicBezTo>
                  <a:pt x="2952925" y="1185643"/>
                  <a:pt x="2945360" y="1178553"/>
                  <a:pt x="2936147" y="1174458"/>
                </a:cubicBezTo>
                <a:cubicBezTo>
                  <a:pt x="2919986" y="1167275"/>
                  <a:pt x="2885813" y="1157680"/>
                  <a:pt x="2885813" y="1157680"/>
                </a:cubicBezTo>
                <a:cubicBezTo>
                  <a:pt x="2877424" y="1149291"/>
                  <a:pt x="2870241" y="1139491"/>
                  <a:pt x="2860646" y="1132513"/>
                </a:cubicBezTo>
                <a:cubicBezTo>
                  <a:pt x="2839311" y="1116997"/>
                  <a:pt x="2812188" y="1109222"/>
                  <a:pt x="2793534" y="1090568"/>
                </a:cubicBezTo>
                <a:cubicBezTo>
                  <a:pt x="2785145" y="1082179"/>
                  <a:pt x="2777481" y="1072996"/>
                  <a:pt x="2768367" y="1065401"/>
                </a:cubicBezTo>
                <a:cubicBezTo>
                  <a:pt x="2760622" y="1058946"/>
                  <a:pt x="2750329" y="1055752"/>
                  <a:pt x="2743200" y="1048623"/>
                </a:cubicBezTo>
                <a:cubicBezTo>
                  <a:pt x="2733313" y="1038736"/>
                  <a:pt x="2727920" y="1024954"/>
                  <a:pt x="2718033" y="1015067"/>
                </a:cubicBezTo>
                <a:cubicBezTo>
                  <a:pt x="2628675" y="925709"/>
                  <a:pt x="2763913" y="1083079"/>
                  <a:pt x="2667699" y="973122"/>
                </a:cubicBezTo>
                <a:cubicBezTo>
                  <a:pt x="2655908" y="959647"/>
                  <a:pt x="2646242" y="944377"/>
                  <a:pt x="2634143" y="931178"/>
                </a:cubicBezTo>
                <a:cubicBezTo>
                  <a:pt x="2615437" y="910772"/>
                  <a:pt x="2590775" y="895488"/>
                  <a:pt x="2575420" y="872455"/>
                </a:cubicBezTo>
                <a:cubicBezTo>
                  <a:pt x="2569827" y="864066"/>
                  <a:pt x="2564691" y="855354"/>
                  <a:pt x="2558642" y="847288"/>
                </a:cubicBezTo>
                <a:cubicBezTo>
                  <a:pt x="2539512" y="821782"/>
                  <a:pt x="2517605" y="798315"/>
                  <a:pt x="2499919" y="771787"/>
                </a:cubicBezTo>
                <a:cubicBezTo>
                  <a:pt x="2467678" y="723426"/>
                  <a:pt x="2495589" y="770074"/>
                  <a:pt x="2474752" y="721453"/>
                </a:cubicBezTo>
                <a:cubicBezTo>
                  <a:pt x="2461979" y="691648"/>
                  <a:pt x="2458049" y="688007"/>
                  <a:pt x="2441197" y="662730"/>
                </a:cubicBezTo>
                <a:cubicBezTo>
                  <a:pt x="2438401" y="648748"/>
                  <a:pt x="2436560" y="634541"/>
                  <a:pt x="2432808" y="620785"/>
                </a:cubicBezTo>
                <a:cubicBezTo>
                  <a:pt x="2428155" y="603723"/>
                  <a:pt x="2419498" y="587793"/>
                  <a:pt x="2416030" y="570451"/>
                </a:cubicBezTo>
                <a:cubicBezTo>
                  <a:pt x="2403195" y="506275"/>
                  <a:pt x="2414513" y="549628"/>
                  <a:pt x="2390863" y="486561"/>
                </a:cubicBezTo>
                <a:cubicBezTo>
                  <a:pt x="2387758" y="478281"/>
                  <a:pt x="2386429" y="469303"/>
                  <a:pt x="2382474" y="461394"/>
                </a:cubicBezTo>
                <a:cubicBezTo>
                  <a:pt x="2369698" y="435842"/>
                  <a:pt x="2352780" y="423311"/>
                  <a:pt x="2332140" y="402671"/>
                </a:cubicBezTo>
                <a:cubicBezTo>
                  <a:pt x="2326547" y="388689"/>
                  <a:pt x="2321478" y="374487"/>
                  <a:pt x="2315362" y="360726"/>
                </a:cubicBezTo>
                <a:cubicBezTo>
                  <a:pt x="2310283" y="349298"/>
                  <a:pt x="2303510" y="338664"/>
                  <a:pt x="2298584" y="327170"/>
                </a:cubicBezTo>
                <a:cubicBezTo>
                  <a:pt x="2295101" y="319042"/>
                  <a:pt x="2295100" y="309361"/>
                  <a:pt x="2290195" y="302003"/>
                </a:cubicBezTo>
                <a:cubicBezTo>
                  <a:pt x="2283614" y="292132"/>
                  <a:pt x="2272312" y="286201"/>
                  <a:pt x="2265028" y="276836"/>
                </a:cubicBezTo>
                <a:cubicBezTo>
                  <a:pt x="2233410" y="236184"/>
                  <a:pt x="2236850" y="227854"/>
                  <a:pt x="2206305" y="192946"/>
                </a:cubicBezTo>
                <a:cubicBezTo>
                  <a:pt x="2195888" y="181041"/>
                  <a:pt x="2185101" y="169272"/>
                  <a:pt x="2172749" y="159390"/>
                </a:cubicBezTo>
                <a:cubicBezTo>
                  <a:pt x="2157003" y="146793"/>
                  <a:pt x="2136674" y="140093"/>
                  <a:pt x="2122415" y="125834"/>
                </a:cubicBezTo>
                <a:cubicBezTo>
                  <a:pt x="2103862" y="107281"/>
                  <a:pt x="2095440" y="95568"/>
                  <a:pt x="2072081" y="83889"/>
                </a:cubicBezTo>
                <a:cubicBezTo>
                  <a:pt x="2064172" y="79934"/>
                  <a:pt x="2055042" y="78983"/>
                  <a:pt x="2046914" y="75500"/>
                </a:cubicBezTo>
                <a:cubicBezTo>
                  <a:pt x="2036820" y="71174"/>
                  <a:pt x="2003039" y="51075"/>
                  <a:pt x="1988191" y="50333"/>
                </a:cubicBezTo>
                <a:cubicBezTo>
                  <a:pt x="1940713" y="47959"/>
                  <a:pt x="1876338" y="57324"/>
                  <a:pt x="1853967" y="587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    Acid Fluorides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5994675" y="1058390"/>
            <a:ext cx="4664279" cy="3332407"/>
          </a:xfrm>
          <a:custGeom>
            <a:avLst/>
            <a:gdLst>
              <a:gd name="connsiteX0" fmla="*/ 1241571 w 4664279"/>
              <a:gd name="connsiteY0" fmla="*/ 9253 h 3155124"/>
              <a:gd name="connsiteX1" fmla="*/ 1241571 w 4664279"/>
              <a:gd name="connsiteY1" fmla="*/ 9253 h 3155124"/>
              <a:gd name="connsiteX2" fmla="*/ 595619 w 4664279"/>
              <a:gd name="connsiteY2" fmla="*/ 17642 h 3155124"/>
              <a:gd name="connsiteX3" fmla="*/ 545285 w 4664279"/>
              <a:gd name="connsiteY3" fmla="*/ 26031 h 3155124"/>
              <a:gd name="connsiteX4" fmla="*/ 394283 w 4664279"/>
              <a:gd name="connsiteY4" fmla="*/ 42809 h 3155124"/>
              <a:gd name="connsiteX5" fmla="*/ 352338 w 4664279"/>
              <a:gd name="connsiteY5" fmla="*/ 51198 h 3155124"/>
              <a:gd name="connsiteX6" fmla="*/ 285226 w 4664279"/>
              <a:gd name="connsiteY6" fmla="*/ 67976 h 3155124"/>
              <a:gd name="connsiteX7" fmla="*/ 260059 w 4664279"/>
              <a:gd name="connsiteY7" fmla="*/ 84754 h 3155124"/>
              <a:gd name="connsiteX8" fmla="*/ 201336 w 4664279"/>
              <a:gd name="connsiteY8" fmla="*/ 109921 h 3155124"/>
              <a:gd name="connsiteX9" fmla="*/ 167780 w 4664279"/>
              <a:gd name="connsiteY9" fmla="*/ 151866 h 3155124"/>
              <a:gd name="connsiteX10" fmla="*/ 159391 w 4664279"/>
              <a:gd name="connsiteY10" fmla="*/ 177032 h 3155124"/>
              <a:gd name="connsiteX11" fmla="*/ 142613 w 4664279"/>
              <a:gd name="connsiteY11" fmla="*/ 202199 h 3155124"/>
              <a:gd name="connsiteX12" fmla="*/ 134224 w 4664279"/>
              <a:gd name="connsiteY12" fmla="*/ 227366 h 3155124"/>
              <a:gd name="connsiteX13" fmla="*/ 109057 w 4664279"/>
              <a:gd name="connsiteY13" fmla="*/ 244144 h 3155124"/>
              <a:gd name="connsiteX14" fmla="*/ 83890 w 4664279"/>
              <a:gd name="connsiteY14" fmla="*/ 294478 h 3155124"/>
              <a:gd name="connsiteX15" fmla="*/ 50334 w 4664279"/>
              <a:gd name="connsiteY15" fmla="*/ 369979 h 3155124"/>
              <a:gd name="connsiteX16" fmla="*/ 33556 w 4664279"/>
              <a:gd name="connsiteY16" fmla="*/ 445480 h 3155124"/>
              <a:gd name="connsiteX17" fmla="*/ 25167 w 4664279"/>
              <a:gd name="connsiteY17" fmla="*/ 529370 h 3155124"/>
              <a:gd name="connsiteX18" fmla="*/ 8389 w 4664279"/>
              <a:gd name="connsiteY18" fmla="*/ 806207 h 3155124"/>
              <a:gd name="connsiteX19" fmla="*/ 0 w 4664279"/>
              <a:gd name="connsiteY19" fmla="*/ 890097 h 3155124"/>
              <a:gd name="connsiteX20" fmla="*/ 16778 w 4664279"/>
              <a:gd name="connsiteY20" fmla="*/ 1032710 h 3155124"/>
              <a:gd name="connsiteX21" fmla="*/ 25167 w 4664279"/>
              <a:gd name="connsiteY21" fmla="*/ 1166933 h 3155124"/>
              <a:gd name="connsiteX22" fmla="*/ 41945 w 4664279"/>
              <a:gd name="connsiteY22" fmla="*/ 1192100 h 3155124"/>
              <a:gd name="connsiteX23" fmla="*/ 50334 w 4664279"/>
              <a:gd name="connsiteY23" fmla="*/ 1217267 h 3155124"/>
              <a:gd name="connsiteX24" fmla="*/ 92279 w 4664279"/>
              <a:gd name="connsiteY24" fmla="*/ 1301157 h 3155124"/>
              <a:gd name="connsiteX25" fmla="*/ 134224 w 4664279"/>
              <a:gd name="connsiteY25" fmla="*/ 1376658 h 3155124"/>
              <a:gd name="connsiteX26" fmla="*/ 159391 w 4664279"/>
              <a:gd name="connsiteY26" fmla="*/ 1401825 h 3155124"/>
              <a:gd name="connsiteX27" fmla="*/ 176169 w 4664279"/>
              <a:gd name="connsiteY27" fmla="*/ 1426992 h 3155124"/>
              <a:gd name="connsiteX28" fmla="*/ 201336 w 4664279"/>
              <a:gd name="connsiteY28" fmla="*/ 1443770 h 3155124"/>
              <a:gd name="connsiteX29" fmla="*/ 243281 w 4664279"/>
              <a:gd name="connsiteY29" fmla="*/ 1494104 h 3155124"/>
              <a:gd name="connsiteX30" fmla="*/ 268448 w 4664279"/>
              <a:gd name="connsiteY30" fmla="*/ 1519271 h 3155124"/>
              <a:gd name="connsiteX31" fmla="*/ 343949 w 4664279"/>
              <a:gd name="connsiteY31" fmla="*/ 1552827 h 3155124"/>
              <a:gd name="connsiteX32" fmla="*/ 394283 w 4664279"/>
              <a:gd name="connsiteY32" fmla="*/ 1586383 h 3155124"/>
              <a:gd name="connsiteX33" fmla="*/ 419450 w 4664279"/>
              <a:gd name="connsiteY33" fmla="*/ 1603161 h 3155124"/>
              <a:gd name="connsiteX34" fmla="*/ 469784 w 4664279"/>
              <a:gd name="connsiteY34" fmla="*/ 1619939 h 3155124"/>
              <a:gd name="connsiteX35" fmla="*/ 511729 w 4664279"/>
              <a:gd name="connsiteY35" fmla="*/ 1636717 h 3155124"/>
              <a:gd name="connsiteX36" fmla="*/ 595619 w 4664279"/>
              <a:gd name="connsiteY36" fmla="*/ 1661884 h 3155124"/>
              <a:gd name="connsiteX37" fmla="*/ 654342 w 4664279"/>
              <a:gd name="connsiteY37" fmla="*/ 1687051 h 3155124"/>
              <a:gd name="connsiteX38" fmla="*/ 687898 w 4664279"/>
              <a:gd name="connsiteY38" fmla="*/ 1703829 h 3155124"/>
              <a:gd name="connsiteX39" fmla="*/ 713065 w 4664279"/>
              <a:gd name="connsiteY39" fmla="*/ 1712218 h 3155124"/>
              <a:gd name="connsiteX40" fmla="*/ 738232 w 4664279"/>
              <a:gd name="connsiteY40" fmla="*/ 1737385 h 3155124"/>
              <a:gd name="connsiteX41" fmla="*/ 763399 w 4664279"/>
              <a:gd name="connsiteY41" fmla="*/ 1745774 h 3155124"/>
              <a:gd name="connsiteX42" fmla="*/ 796955 w 4664279"/>
              <a:gd name="connsiteY42" fmla="*/ 1762552 h 3155124"/>
              <a:gd name="connsiteX43" fmla="*/ 847289 w 4664279"/>
              <a:gd name="connsiteY43" fmla="*/ 1796108 h 3155124"/>
              <a:gd name="connsiteX44" fmla="*/ 872456 w 4664279"/>
              <a:gd name="connsiteY44" fmla="*/ 1812886 h 3155124"/>
              <a:gd name="connsiteX45" fmla="*/ 897622 w 4664279"/>
              <a:gd name="connsiteY45" fmla="*/ 1821275 h 3155124"/>
              <a:gd name="connsiteX46" fmla="*/ 922789 w 4664279"/>
              <a:gd name="connsiteY46" fmla="*/ 1838053 h 3155124"/>
              <a:gd name="connsiteX47" fmla="*/ 973123 w 4664279"/>
              <a:gd name="connsiteY47" fmla="*/ 1846442 h 3155124"/>
              <a:gd name="connsiteX48" fmla="*/ 1057013 w 4664279"/>
              <a:gd name="connsiteY48" fmla="*/ 1879998 h 3155124"/>
              <a:gd name="connsiteX49" fmla="*/ 1090569 w 4664279"/>
              <a:gd name="connsiteY49" fmla="*/ 1888387 h 3155124"/>
              <a:gd name="connsiteX50" fmla="*/ 1140903 w 4664279"/>
              <a:gd name="connsiteY50" fmla="*/ 1905165 h 3155124"/>
              <a:gd name="connsiteX51" fmla="*/ 1166070 w 4664279"/>
              <a:gd name="connsiteY51" fmla="*/ 1913554 h 3155124"/>
              <a:gd name="connsiteX52" fmla="*/ 1208015 w 4664279"/>
              <a:gd name="connsiteY52" fmla="*/ 1921943 h 3155124"/>
              <a:gd name="connsiteX53" fmla="*/ 1241571 w 4664279"/>
              <a:gd name="connsiteY53" fmla="*/ 1930332 h 3155124"/>
              <a:gd name="connsiteX54" fmla="*/ 1291905 w 4664279"/>
              <a:gd name="connsiteY54" fmla="*/ 1947110 h 3155124"/>
              <a:gd name="connsiteX55" fmla="*/ 1694577 w 4664279"/>
              <a:gd name="connsiteY55" fmla="*/ 1955499 h 3155124"/>
              <a:gd name="connsiteX56" fmla="*/ 1870745 w 4664279"/>
              <a:gd name="connsiteY56" fmla="*/ 1963888 h 3155124"/>
              <a:gd name="connsiteX57" fmla="*/ 2105637 w 4664279"/>
              <a:gd name="connsiteY57" fmla="*/ 1972277 h 3155124"/>
              <a:gd name="connsiteX58" fmla="*/ 2365696 w 4664279"/>
              <a:gd name="connsiteY58" fmla="*/ 1989055 h 3155124"/>
              <a:gd name="connsiteX59" fmla="*/ 2399252 w 4664279"/>
              <a:gd name="connsiteY59" fmla="*/ 1997444 h 3155124"/>
              <a:gd name="connsiteX60" fmla="*/ 2474753 w 4664279"/>
              <a:gd name="connsiteY60" fmla="*/ 2014221 h 3155124"/>
              <a:gd name="connsiteX61" fmla="*/ 2499920 w 4664279"/>
              <a:gd name="connsiteY61" fmla="*/ 2030999 h 3155124"/>
              <a:gd name="connsiteX62" fmla="*/ 2550254 w 4664279"/>
              <a:gd name="connsiteY62" fmla="*/ 2081333 h 3155124"/>
              <a:gd name="connsiteX63" fmla="*/ 2600588 w 4664279"/>
              <a:gd name="connsiteY63" fmla="*/ 2123278 h 3155124"/>
              <a:gd name="connsiteX64" fmla="*/ 2650922 w 4664279"/>
              <a:gd name="connsiteY64" fmla="*/ 2182001 h 3155124"/>
              <a:gd name="connsiteX65" fmla="*/ 2667700 w 4664279"/>
              <a:gd name="connsiteY65" fmla="*/ 2207168 h 3155124"/>
              <a:gd name="connsiteX66" fmla="*/ 2676089 w 4664279"/>
              <a:gd name="connsiteY66" fmla="*/ 2232335 h 3155124"/>
              <a:gd name="connsiteX67" fmla="*/ 2701256 w 4664279"/>
              <a:gd name="connsiteY67" fmla="*/ 2249113 h 3155124"/>
              <a:gd name="connsiteX68" fmla="*/ 2726422 w 4664279"/>
              <a:gd name="connsiteY68" fmla="*/ 2274280 h 3155124"/>
              <a:gd name="connsiteX69" fmla="*/ 2768367 w 4664279"/>
              <a:gd name="connsiteY69" fmla="*/ 2333003 h 3155124"/>
              <a:gd name="connsiteX70" fmla="*/ 2776756 w 4664279"/>
              <a:gd name="connsiteY70" fmla="*/ 2366559 h 3155124"/>
              <a:gd name="connsiteX71" fmla="*/ 2801923 w 4664279"/>
              <a:gd name="connsiteY71" fmla="*/ 2416893 h 3155124"/>
              <a:gd name="connsiteX72" fmla="*/ 2818701 w 4664279"/>
              <a:gd name="connsiteY72" fmla="*/ 2484005 h 3155124"/>
              <a:gd name="connsiteX73" fmla="*/ 2827090 w 4664279"/>
              <a:gd name="connsiteY73" fmla="*/ 2517561 h 3155124"/>
              <a:gd name="connsiteX74" fmla="*/ 2860646 w 4664279"/>
              <a:gd name="connsiteY74" fmla="*/ 2567895 h 3155124"/>
              <a:gd name="connsiteX75" fmla="*/ 2877424 w 4664279"/>
              <a:gd name="connsiteY75" fmla="*/ 2593062 h 3155124"/>
              <a:gd name="connsiteX76" fmla="*/ 2885813 w 4664279"/>
              <a:gd name="connsiteY76" fmla="*/ 2626618 h 3155124"/>
              <a:gd name="connsiteX77" fmla="*/ 2894202 w 4664279"/>
              <a:gd name="connsiteY77" fmla="*/ 2651785 h 3155124"/>
              <a:gd name="connsiteX78" fmla="*/ 2919369 w 4664279"/>
              <a:gd name="connsiteY78" fmla="*/ 2744064 h 3155124"/>
              <a:gd name="connsiteX79" fmla="*/ 2927758 w 4664279"/>
              <a:gd name="connsiteY79" fmla="*/ 2769231 h 3155124"/>
              <a:gd name="connsiteX80" fmla="*/ 2952925 w 4664279"/>
              <a:gd name="connsiteY80" fmla="*/ 2794398 h 3155124"/>
              <a:gd name="connsiteX81" fmla="*/ 2969703 w 4664279"/>
              <a:gd name="connsiteY81" fmla="*/ 2836343 h 3155124"/>
              <a:gd name="connsiteX82" fmla="*/ 2978092 w 4664279"/>
              <a:gd name="connsiteY82" fmla="*/ 2861510 h 3155124"/>
              <a:gd name="connsiteX83" fmla="*/ 3003259 w 4664279"/>
              <a:gd name="connsiteY83" fmla="*/ 2895066 h 3155124"/>
              <a:gd name="connsiteX84" fmla="*/ 3020037 w 4664279"/>
              <a:gd name="connsiteY84" fmla="*/ 2920232 h 3155124"/>
              <a:gd name="connsiteX85" fmla="*/ 3061982 w 4664279"/>
              <a:gd name="connsiteY85" fmla="*/ 2987344 h 3155124"/>
              <a:gd name="connsiteX86" fmla="*/ 3078760 w 4664279"/>
              <a:gd name="connsiteY86" fmla="*/ 3012511 h 3155124"/>
              <a:gd name="connsiteX87" fmla="*/ 3103927 w 4664279"/>
              <a:gd name="connsiteY87" fmla="*/ 3020900 h 3155124"/>
              <a:gd name="connsiteX88" fmla="*/ 3154261 w 4664279"/>
              <a:gd name="connsiteY88" fmla="*/ 3062845 h 3155124"/>
              <a:gd name="connsiteX89" fmla="*/ 3204595 w 4664279"/>
              <a:gd name="connsiteY89" fmla="*/ 3096401 h 3155124"/>
              <a:gd name="connsiteX90" fmla="*/ 3313652 w 4664279"/>
              <a:gd name="connsiteY90" fmla="*/ 3129957 h 3155124"/>
              <a:gd name="connsiteX91" fmla="*/ 3389153 w 4664279"/>
              <a:gd name="connsiteY91" fmla="*/ 3146735 h 3155124"/>
              <a:gd name="connsiteX92" fmla="*/ 3724712 w 4664279"/>
              <a:gd name="connsiteY92" fmla="*/ 3155124 h 3155124"/>
              <a:gd name="connsiteX93" fmla="*/ 4186107 w 4664279"/>
              <a:gd name="connsiteY93" fmla="*/ 3146735 h 3155124"/>
              <a:gd name="connsiteX94" fmla="*/ 4244830 w 4664279"/>
              <a:gd name="connsiteY94" fmla="*/ 3129957 h 3155124"/>
              <a:gd name="connsiteX95" fmla="*/ 4286775 w 4664279"/>
              <a:gd name="connsiteY95" fmla="*/ 3121568 h 3155124"/>
              <a:gd name="connsiteX96" fmla="*/ 4353887 w 4664279"/>
              <a:gd name="connsiteY96" fmla="*/ 3104790 h 3155124"/>
              <a:gd name="connsiteX97" fmla="*/ 4379054 w 4664279"/>
              <a:gd name="connsiteY97" fmla="*/ 3088012 h 3155124"/>
              <a:gd name="connsiteX98" fmla="*/ 4437777 w 4664279"/>
              <a:gd name="connsiteY98" fmla="*/ 3062845 h 3155124"/>
              <a:gd name="connsiteX99" fmla="*/ 4479722 w 4664279"/>
              <a:gd name="connsiteY99" fmla="*/ 3020900 h 3155124"/>
              <a:gd name="connsiteX100" fmla="*/ 4496500 w 4664279"/>
              <a:gd name="connsiteY100" fmla="*/ 2995733 h 3155124"/>
              <a:gd name="connsiteX101" fmla="*/ 4546833 w 4664279"/>
              <a:gd name="connsiteY101" fmla="*/ 2937010 h 3155124"/>
              <a:gd name="connsiteX102" fmla="*/ 4597167 w 4664279"/>
              <a:gd name="connsiteY102" fmla="*/ 2836343 h 3155124"/>
              <a:gd name="connsiteX103" fmla="*/ 4597167 w 4664279"/>
              <a:gd name="connsiteY103" fmla="*/ 2836343 h 3155124"/>
              <a:gd name="connsiteX104" fmla="*/ 4613945 w 4664279"/>
              <a:gd name="connsiteY104" fmla="*/ 2811176 h 3155124"/>
              <a:gd name="connsiteX105" fmla="*/ 4639112 w 4664279"/>
              <a:gd name="connsiteY105" fmla="*/ 2735675 h 3155124"/>
              <a:gd name="connsiteX106" fmla="*/ 4664279 w 4664279"/>
              <a:gd name="connsiteY106" fmla="*/ 2643396 h 3155124"/>
              <a:gd name="connsiteX107" fmla="*/ 4655890 w 4664279"/>
              <a:gd name="connsiteY107" fmla="*/ 2358170 h 3155124"/>
              <a:gd name="connsiteX108" fmla="*/ 4639112 w 4664279"/>
              <a:gd name="connsiteY108" fmla="*/ 2307836 h 3155124"/>
              <a:gd name="connsiteX109" fmla="*/ 4630723 w 4664279"/>
              <a:gd name="connsiteY109" fmla="*/ 2282669 h 3155124"/>
              <a:gd name="connsiteX110" fmla="*/ 4605556 w 4664279"/>
              <a:gd name="connsiteY110" fmla="*/ 2257502 h 3155124"/>
              <a:gd name="connsiteX111" fmla="*/ 4563611 w 4664279"/>
              <a:gd name="connsiteY111" fmla="*/ 2182001 h 3155124"/>
              <a:gd name="connsiteX112" fmla="*/ 4538445 w 4664279"/>
              <a:gd name="connsiteY112" fmla="*/ 2165223 h 3155124"/>
              <a:gd name="connsiteX113" fmla="*/ 4462944 w 4664279"/>
              <a:gd name="connsiteY113" fmla="*/ 2098111 h 3155124"/>
              <a:gd name="connsiteX114" fmla="*/ 4437777 w 4664279"/>
              <a:gd name="connsiteY114" fmla="*/ 2089722 h 3155124"/>
              <a:gd name="connsiteX115" fmla="*/ 4420999 w 4664279"/>
              <a:gd name="connsiteY115" fmla="*/ 2064555 h 3155124"/>
              <a:gd name="connsiteX116" fmla="*/ 4337109 w 4664279"/>
              <a:gd name="connsiteY116" fmla="*/ 2014221 h 3155124"/>
              <a:gd name="connsiteX117" fmla="*/ 4311942 w 4664279"/>
              <a:gd name="connsiteY117" fmla="*/ 1997444 h 3155124"/>
              <a:gd name="connsiteX118" fmla="*/ 4278386 w 4664279"/>
              <a:gd name="connsiteY118" fmla="*/ 1980666 h 3155124"/>
              <a:gd name="connsiteX119" fmla="*/ 4253219 w 4664279"/>
              <a:gd name="connsiteY119" fmla="*/ 1955499 h 3155124"/>
              <a:gd name="connsiteX120" fmla="*/ 4177718 w 4664279"/>
              <a:gd name="connsiteY120" fmla="*/ 1913554 h 3155124"/>
              <a:gd name="connsiteX121" fmla="*/ 4102217 w 4664279"/>
              <a:gd name="connsiteY121" fmla="*/ 1838053 h 3155124"/>
              <a:gd name="connsiteX122" fmla="*/ 4068661 w 4664279"/>
              <a:gd name="connsiteY122" fmla="*/ 1812886 h 3155124"/>
              <a:gd name="connsiteX123" fmla="*/ 4009938 w 4664279"/>
              <a:gd name="connsiteY123" fmla="*/ 1762552 h 3155124"/>
              <a:gd name="connsiteX124" fmla="*/ 3984771 w 4664279"/>
              <a:gd name="connsiteY124" fmla="*/ 1720607 h 3155124"/>
              <a:gd name="connsiteX125" fmla="*/ 3959604 w 4664279"/>
              <a:gd name="connsiteY125" fmla="*/ 1703829 h 3155124"/>
              <a:gd name="connsiteX126" fmla="*/ 3926048 w 4664279"/>
              <a:gd name="connsiteY126" fmla="*/ 1653495 h 3155124"/>
              <a:gd name="connsiteX127" fmla="*/ 3909270 w 4664279"/>
              <a:gd name="connsiteY127" fmla="*/ 1628328 h 3155124"/>
              <a:gd name="connsiteX128" fmla="*/ 3900881 w 4664279"/>
              <a:gd name="connsiteY128" fmla="*/ 1594772 h 3155124"/>
              <a:gd name="connsiteX129" fmla="*/ 3875714 w 4664279"/>
              <a:gd name="connsiteY129" fmla="*/ 1569605 h 3155124"/>
              <a:gd name="connsiteX130" fmla="*/ 3858936 w 4664279"/>
              <a:gd name="connsiteY130" fmla="*/ 1544438 h 3155124"/>
              <a:gd name="connsiteX131" fmla="*/ 3850547 w 4664279"/>
              <a:gd name="connsiteY131" fmla="*/ 1519271 h 3155124"/>
              <a:gd name="connsiteX132" fmla="*/ 3808602 w 4664279"/>
              <a:gd name="connsiteY132" fmla="*/ 1452159 h 3155124"/>
              <a:gd name="connsiteX133" fmla="*/ 3800213 w 4664279"/>
              <a:gd name="connsiteY133" fmla="*/ 1418603 h 3155124"/>
              <a:gd name="connsiteX134" fmla="*/ 3775046 w 4664279"/>
              <a:gd name="connsiteY134" fmla="*/ 1351491 h 3155124"/>
              <a:gd name="connsiteX135" fmla="*/ 3766657 w 4664279"/>
              <a:gd name="connsiteY135" fmla="*/ 1309546 h 3155124"/>
              <a:gd name="connsiteX136" fmla="*/ 3749879 w 4664279"/>
              <a:gd name="connsiteY136" fmla="*/ 1250823 h 3155124"/>
              <a:gd name="connsiteX137" fmla="*/ 3733101 w 4664279"/>
              <a:gd name="connsiteY137" fmla="*/ 1150155 h 3155124"/>
              <a:gd name="connsiteX138" fmla="*/ 3724712 w 4664279"/>
              <a:gd name="connsiteY138" fmla="*/ 1108210 h 3155124"/>
              <a:gd name="connsiteX139" fmla="*/ 3691156 w 4664279"/>
              <a:gd name="connsiteY139" fmla="*/ 1049488 h 3155124"/>
              <a:gd name="connsiteX140" fmla="*/ 3674378 w 4664279"/>
              <a:gd name="connsiteY140" fmla="*/ 965598 h 3155124"/>
              <a:gd name="connsiteX141" fmla="*/ 3649211 w 4664279"/>
              <a:gd name="connsiteY141" fmla="*/ 890097 h 3155124"/>
              <a:gd name="connsiteX142" fmla="*/ 3624045 w 4664279"/>
              <a:gd name="connsiteY142" fmla="*/ 848152 h 3155124"/>
              <a:gd name="connsiteX143" fmla="*/ 3607267 w 4664279"/>
              <a:gd name="connsiteY143" fmla="*/ 772651 h 3155124"/>
              <a:gd name="connsiteX144" fmla="*/ 3590489 w 4664279"/>
              <a:gd name="connsiteY144" fmla="*/ 747484 h 3155124"/>
              <a:gd name="connsiteX145" fmla="*/ 3582100 w 4664279"/>
              <a:gd name="connsiteY145" fmla="*/ 697150 h 3155124"/>
              <a:gd name="connsiteX146" fmla="*/ 3548544 w 4664279"/>
              <a:gd name="connsiteY146" fmla="*/ 630038 h 3155124"/>
              <a:gd name="connsiteX147" fmla="*/ 3531766 w 4664279"/>
              <a:gd name="connsiteY147" fmla="*/ 596482 h 3155124"/>
              <a:gd name="connsiteX148" fmla="*/ 3514988 w 4664279"/>
              <a:gd name="connsiteY148" fmla="*/ 537759 h 3155124"/>
              <a:gd name="connsiteX149" fmla="*/ 3498210 w 4664279"/>
              <a:gd name="connsiteY149" fmla="*/ 512592 h 3155124"/>
              <a:gd name="connsiteX150" fmla="*/ 3464654 w 4664279"/>
              <a:gd name="connsiteY150" fmla="*/ 462258 h 3155124"/>
              <a:gd name="connsiteX151" fmla="*/ 3439487 w 4664279"/>
              <a:gd name="connsiteY151" fmla="*/ 411924 h 3155124"/>
              <a:gd name="connsiteX152" fmla="*/ 3389153 w 4664279"/>
              <a:gd name="connsiteY152" fmla="*/ 369979 h 3155124"/>
              <a:gd name="connsiteX153" fmla="*/ 3380764 w 4664279"/>
              <a:gd name="connsiteY153" fmla="*/ 344812 h 3155124"/>
              <a:gd name="connsiteX154" fmla="*/ 3330430 w 4664279"/>
              <a:gd name="connsiteY154" fmla="*/ 311256 h 3155124"/>
              <a:gd name="connsiteX155" fmla="*/ 3305263 w 4664279"/>
              <a:gd name="connsiteY155" fmla="*/ 294478 h 3155124"/>
              <a:gd name="connsiteX156" fmla="*/ 3246540 w 4664279"/>
              <a:gd name="connsiteY156" fmla="*/ 269311 h 3155124"/>
              <a:gd name="connsiteX157" fmla="*/ 3221373 w 4664279"/>
              <a:gd name="connsiteY157" fmla="*/ 252533 h 3155124"/>
              <a:gd name="connsiteX158" fmla="*/ 3137483 w 4664279"/>
              <a:gd name="connsiteY158" fmla="*/ 227366 h 3155124"/>
              <a:gd name="connsiteX159" fmla="*/ 3095538 w 4664279"/>
              <a:gd name="connsiteY159" fmla="*/ 218977 h 3155124"/>
              <a:gd name="connsiteX160" fmla="*/ 3070371 w 4664279"/>
              <a:gd name="connsiteY160" fmla="*/ 210588 h 3155124"/>
              <a:gd name="connsiteX161" fmla="*/ 3028426 w 4664279"/>
              <a:gd name="connsiteY161" fmla="*/ 202199 h 3155124"/>
              <a:gd name="connsiteX162" fmla="*/ 2994870 w 4664279"/>
              <a:gd name="connsiteY162" fmla="*/ 193810 h 3155124"/>
              <a:gd name="connsiteX163" fmla="*/ 2894202 w 4664279"/>
              <a:gd name="connsiteY163" fmla="*/ 177032 h 3155124"/>
              <a:gd name="connsiteX164" fmla="*/ 2801923 w 4664279"/>
              <a:gd name="connsiteY164" fmla="*/ 151866 h 3155124"/>
              <a:gd name="connsiteX165" fmla="*/ 2734811 w 4664279"/>
              <a:gd name="connsiteY165" fmla="*/ 143477 h 3155124"/>
              <a:gd name="connsiteX166" fmla="*/ 2533476 w 4664279"/>
              <a:gd name="connsiteY166" fmla="*/ 126699 h 3155124"/>
              <a:gd name="connsiteX167" fmla="*/ 2265028 w 4664279"/>
              <a:gd name="connsiteY167" fmla="*/ 109921 h 3155124"/>
              <a:gd name="connsiteX168" fmla="*/ 2181138 w 4664279"/>
              <a:gd name="connsiteY168" fmla="*/ 84754 h 3155124"/>
              <a:gd name="connsiteX169" fmla="*/ 2155971 w 4664279"/>
              <a:gd name="connsiteY169" fmla="*/ 76365 h 3155124"/>
              <a:gd name="connsiteX170" fmla="*/ 2030136 w 4664279"/>
              <a:gd name="connsiteY170" fmla="*/ 34420 h 3155124"/>
              <a:gd name="connsiteX171" fmla="*/ 1694577 w 4664279"/>
              <a:gd name="connsiteY171" fmla="*/ 26031 h 3155124"/>
              <a:gd name="connsiteX172" fmla="*/ 1501630 w 4664279"/>
              <a:gd name="connsiteY172" fmla="*/ 9253 h 3155124"/>
              <a:gd name="connsiteX173" fmla="*/ 1459685 w 4664279"/>
              <a:gd name="connsiteY173" fmla="*/ 864 h 3155124"/>
              <a:gd name="connsiteX174" fmla="*/ 1241571 w 4664279"/>
              <a:gd name="connsiteY174" fmla="*/ 9253 h 315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664279" h="3155124">
                <a:moveTo>
                  <a:pt x="1241571" y="9253"/>
                </a:moveTo>
                <a:lnTo>
                  <a:pt x="1241571" y="9253"/>
                </a:lnTo>
                <a:lnTo>
                  <a:pt x="595619" y="17642"/>
                </a:lnTo>
                <a:cubicBezTo>
                  <a:pt x="578615" y="18052"/>
                  <a:pt x="562097" y="23445"/>
                  <a:pt x="545285" y="26031"/>
                </a:cubicBezTo>
                <a:cubicBezTo>
                  <a:pt x="471578" y="37371"/>
                  <a:pt x="481899" y="34844"/>
                  <a:pt x="394283" y="42809"/>
                </a:cubicBezTo>
                <a:cubicBezTo>
                  <a:pt x="380301" y="45605"/>
                  <a:pt x="366231" y="47992"/>
                  <a:pt x="352338" y="51198"/>
                </a:cubicBezTo>
                <a:cubicBezTo>
                  <a:pt x="329869" y="56383"/>
                  <a:pt x="285226" y="67976"/>
                  <a:pt x="285226" y="67976"/>
                </a:cubicBezTo>
                <a:cubicBezTo>
                  <a:pt x="276837" y="73569"/>
                  <a:pt x="269326" y="80782"/>
                  <a:pt x="260059" y="84754"/>
                </a:cubicBezTo>
                <a:cubicBezTo>
                  <a:pt x="184219" y="117257"/>
                  <a:pt x="264519" y="67799"/>
                  <a:pt x="201336" y="109921"/>
                </a:cubicBezTo>
                <a:cubicBezTo>
                  <a:pt x="180251" y="173177"/>
                  <a:pt x="211145" y="97660"/>
                  <a:pt x="167780" y="151866"/>
                </a:cubicBezTo>
                <a:cubicBezTo>
                  <a:pt x="162256" y="158771"/>
                  <a:pt x="163346" y="169123"/>
                  <a:pt x="159391" y="177032"/>
                </a:cubicBezTo>
                <a:cubicBezTo>
                  <a:pt x="154882" y="186050"/>
                  <a:pt x="147122" y="193181"/>
                  <a:pt x="142613" y="202199"/>
                </a:cubicBezTo>
                <a:cubicBezTo>
                  <a:pt x="138658" y="210108"/>
                  <a:pt x="139748" y="220461"/>
                  <a:pt x="134224" y="227366"/>
                </a:cubicBezTo>
                <a:cubicBezTo>
                  <a:pt x="127926" y="235239"/>
                  <a:pt x="117446" y="238551"/>
                  <a:pt x="109057" y="244144"/>
                </a:cubicBezTo>
                <a:cubicBezTo>
                  <a:pt x="60974" y="316269"/>
                  <a:pt x="118622" y="225014"/>
                  <a:pt x="83890" y="294478"/>
                </a:cubicBezTo>
                <a:cubicBezTo>
                  <a:pt x="62515" y="337228"/>
                  <a:pt x="61155" y="305050"/>
                  <a:pt x="50334" y="369979"/>
                </a:cubicBezTo>
                <a:cubicBezTo>
                  <a:pt x="40491" y="429035"/>
                  <a:pt x="47324" y="404176"/>
                  <a:pt x="33556" y="445480"/>
                </a:cubicBezTo>
                <a:cubicBezTo>
                  <a:pt x="30760" y="473443"/>
                  <a:pt x="27169" y="501339"/>
                  <a:pt x="25167" y="529370"/>
                </a:cubicBezTo>
                <a:cubicBezTo>
                  <a:pt x="9326" y="751144"/>
                  <a:pt x="24401" y="606057"/>
                  <a:pt x="8389" y="806207"/>
                </a:cubicBezTo>
                <a:cubicBezTo>
                  <a:pt x="6148" y="834220"/>
                  <a:pt x="2796" y="862134"/>
                  <a:pt x="0" y="890097"/>
                </a:cubicBezTo>
                <a:cubicBezTo>
                  <a:pt x="20631" y="951990"/>
                  <a:pt x="8511" y="908698"/>
                  <a:pt x="16778" y="1032710"/>
                </a:cubicBezTo>
                <a:cubicBezTo>
                  <a:pt x="19760" y="1077439"/>
                  <a:pt x="18175" y="1122653"/>
                  <a:pt x="25167" y="1166933"/>
                </a:cubicBezTo>
                <a:cubicBezTo>
                  <a:pt x="26739" y="1176892"/>
                  <a:pt x="37436" y="1183082"/>
                  <a:pt x="41945" y="1192100"/>
                </a:cubicBezTo>
                <a:cubicBezTo>
                  <a:pt x="45900" y="1200009"/>
                  <a:pt x="48007" y="1208736"/>
                  <a:pt x="50334" y="1217267"/>
                </a:cubicBezTo>
                <a:cubicBezTo>
                  <a:pt x="71693" y="1295584"/>
                  <a:pt x="46992" y="1270965"/>
                  <a:pt x="92279" y="1301157"/>
                </a:cubicBezTo>
                <a:cubicBezTo>
                  <a:pt x="102828" y="1332804"/>
                  <a:pt x="105378" y="1347812"/>
                  <a:pt x="134224" y="1376658"/>
                </a:cubicBezTo>
                <a:cubicBezTo>
                  <a:pt x="142613" y="1385047"/>
                  <a:pt x="151796" y="1392711"/>
                  <a:pt x="159391" y="1401825"/>
                </a:cubicBezTo>
                <a:cubicBezTo>
                  <a:pt x="165846" y="1409570"/>
                  <a:pt x="169040" y="1419863"/>
                  <a:pt x="176169" y="1426992"/>
                </a:cubicBezTo>
                <a:cubicBezTo>
                  <a:pt x="183298" y="1434121"/>
                  <a:pt x="193591" y="1437315"/>
                  <a:pt x="201336" y="1443770"/>
                </a:cubicBezTo>
                <a:cubicBezTo>
                  <a:pt x="241441" y="1477191"/>
                  <a:pt x="213286" y="1458110"/>
                  <a:pt x="243281" y="1494104"/>
                </a:cubicBezTo>
                <a:cubicBezTo>
                  <a:pt x="250876" y="1503218"/>
                  <a:pt x="259334" y="1511676"/>
                  <a:pt x="268448" y="1519271"/>
                </a:cubicBezTo>
                <a:cubicBezTo>
                  <a:pt x="336743" y="1576184"/>
                  <a:pt x="234210" y="1479668"/>
                  <a:pt x="343949" y="1552827"/>
                </a:cubicBezTo>
                <a:lnTo>
                  <a:pt x="394283" y="1586383"/>
                </a:lnTo>
                <a:cubicBezTo>
                  <a:pt x="402672" y="1591976"/>
                  <a:pt x="409885" y="1599973"/>
                  <a:pt x="419450" y="1603161"/>
                </a:cubicBezTo>
                <a:cubicBezTo>
                  <a:pt x="436228" y="1608754"/>
                  <a:pt x="453363" y="1613371"/>
                  <a:pt x="469784" y="1619939"/>
                </a:cubicBezTo>
                <a:cubicBezTo>
                  <a:pt x="483766" y="1625532"/>
                  <a:pt x="497443" y="1631955"/>
                  <a:pt x="511729" y="1636717"/>
                </a:cubicBezTo>
                <a:cubicBezTo>
                  <a:pt x="535176" y="1644533"/>
                  <a:pt x="576171" y="1648919"/>
                  <a:pt x="595619" y="1661884"/>
                </a:cubicBezTo>
                <a:cubicBezTo>
                  <a:pt x="646621" y="1695885"/>
                  <a:pt x="592432" y="1663835"/>
                  <a:pt x="654342" y="1687051"/>
                </a:cubicBezTo>
                <a:cubicBezTo>
                  <a:pt x="666051" y="1691442"/>
                  <a:pt x="676404" y="1698903"/>
                  <a:pt x="687898" y="1703829"/>
                </a:cubicBezTo>
                <a:cubicBezTo>
                  <a:pt x="696026" y="1707312"/>
                  <a:pt x="704676" y="1709422"/>
                  <a:pt x="713065" y="1712218"/>
                </a:cubicBezTo>
                <a:cubicBezTo>
                  <a:pt x="721454" y="1720607"/>
                  <a:pt x="728361" y="1730804"/>
                  <a:pt x="738232" y="1737385"/>
                </a:cubicBezTo>
                <a:cubicBezTo>
                  <a:pt x="745590" y="1742290"/>
                  <a:pt x="755271" y="1742291"/>
                  <a:pt x="763399" y="1745774"/>
                </a:cubicBezTo>
                <a:cubicBezTo>
                  <a:pt x="774893" y="1750700"/>
                  <a:pt x="786232" y="1756118"/>
                  <a:pt x="796955" y="1762552"/>
                </a:cubicBezTo>
                <a:cubicBezTo>
                  <a:pt x="814246" y="1772927"/>
                  <a:pt x="830511" y="1784923"/>
                  <a:pt x="847289" y="1796108"/>
                </a:cubicBezTo>
                <a:cubicBezTo>
                  <a:pt x="855678" y="1801701"/>
                  <a:pt x="862891" y="1809698"/>
                  <a:pt x="872456" y="1812886"/>
                </a:cubicBezTo>
                <a:cubicBezTo>
                  <a:pt x="880845" y="1815682"/>
                  <a:pt x="889713" y="1817320"/>
                  <a:pt x="897622" y="1821275"/>
                </a:cubicBezTo>
                <a:cubicBezTo>
                  <a:pt x="906640" y="1825784"/>
                  <a:pt x="913224" y="1834865"/>
                  <a:pt x="922789" y="1838053"/>
                </a:cubicBezTo>
                <a:cubicBezTo>
                  <a:pt x="938926" y="1843432"/>
                  <a:pt x="956621" y="1842317"/>
                  <a:pt x="973123" y="1846442"/>
                </a:cubicBezTo>
                <a:cubicBezTo>
                  <a:pt x="1063682" y="1869082"/>
                  <a:pt x="987584" y="1853962"/>
                  <a:pt x="1057013" y="1879998"/>
                </a:cubicBezTo>
                <a:cubicBezTo>
                  <a:pt x="1067808" y="1884046"/>
                  <a:pt x="1079526" y="1885074"/>
                  <a:pt x="1090569" y="1888387"/>
                </a:cubicBezTo>
                <a:cubicBezTo>
                  <a:pt x="1107509" y="1893469"/>
                  <a:pt x="1124125" y="1899572"/>
                  <a:pt x="1140903" y="1905165"/>
                </a:cubicBezTo>
                <a:cubicBezTo>
                  <a:pt x="1149292" y="1907961"/>
                  <a:pt x="1157399" y="1911820"/>
                  <a:pt x="1166070" y="1913554"/>
                </a:cubicBezTo>
                <a:cubicBezTo>
                  <a:pt x="1180052" y="1916350"/>
                  <a:pt x="1194096" y="1918850"/>
                  <a:pt x="1208015" y="1921943"/>
                </a:cubicBezTo>
                <a:cubicBezTo>
                  <a:pt x="1219270" y="1924444"/>
                  <a:pt x="1230528" y="1927019"/>
                  <a:pt x="1241571" y="1930332"/>
                </a:cubicBezTo>
                <a:cubicBezTo>
                  <a:pt x="1258511" y="1935414"/>
                  <a:pt x="1274223" y="1946742"/>
                  <a:pt x="1291905" y="1947110"/>
                </a:cubicBezTo>
                <a:lnTo>
                  <a:pt x="1694577" y="1955499"/>
                </a:lnTo>
                <a:lnTo>
                  <a:pt x="1870745" y="1963888"/>
                </a:lnTo>
                <a:lnTo>
                  <a:pt x="2105637" y="1972277"/>
                </a:lnTo>
                <a:cubicBezTo>
                  <a:pt x="2192391" y="1976688"/>
                  <a:pt x="2365696" y="1989055"/>
                  <a:pt x="2365696" y="1989055"/>
                </a:cubicBezTo>
                <a:cubicBezTo>
                  <a:pt x="2376881" y="1991851"/>
                  <a:pt x="2387946" y="1995183"/>
                  <a:pt x="2399252" y="1997444"/>
                </a:cubicBezTo>
                <a:cubicBezTo>
                  <a:pt x="2420735" y="2001740"/>
                  <a:pt x="2452983" y="2003336"/>
                  <a:pt x="2474753" y="2014221"/>
                </a:cubicBezTo>
                <a:cubicBezTo>
                  <a:pt x="2483771" y="2018730"/>
                  <a:pt x="2491531" y="2025406"/>
                  <a:pt x="2499920" y="2030999"/>
                </a:cubicBezTo>
                <a:cubicBezTo>
                  <a:pt x="2529456" y="2075303"/>
                  <a:pt x="2501695" y="2039711"/>
                  <a:pt x="2550254" y="2081333"/>
                </a:cubicBezTo>
                <a:cubicBezTo>
                  <a:pt x="2606772" y="2129777"/>
                  <a:pt x="2544965" y="2086196"/>
                  <a:pt x="2600588" y="2123278"/>
                </a:cubicBezTo>
                <a:cubicBezTo>
                  <a:pt x="2639106" y="2181056"/>
                  <a:pt x="2589894" y="2110802"/>
                  <a:pt x="2650922" y="2182001"/>
                </a:cubicBezTo>
                <a:cubicBezTo>
                  <a:pt x="2657483" y="2189656"/>
                  <a:pt x="2663191" y="2198150"/>
                  <a:pt x="2667700" y="2207168"/>
                </a:cubicBezTo>
                <a:cubicBezTo>
                  <a:pt x="2671655" y="2215077"/>
                  <a:pt x="2670565" y="2225430"/>
                  <a:pt x="2676089" y="2232335"/>
                </a:cubicBezTo>
                <a:cubicBezTo>
                  <a:pt x="2682387" y="2240208"/>
                  <a:pt x="2693511" y="2242658"/>
                  <a:pt x="2701256" y="2249113"/>
                </a:cubicBezTo>
                <a:cubicBezTo>
                  <a:pt x="2710370" y="2256708"/>
                  <a:pt x="2719527" y="2264626"/>
                  <a:pt x="2726422" y="2274280"/>
                </a:cubicBezTo>
                <a:cubicBezTo>
                  <a:pt x="2781627" y="2351568"/>
                  <a:pt x="2702936" y="2267572"/>
                  <a:pt x="2768367" y="2333003"/>
                </a:cubicBezTo>
                <a:cubicBezTo>
                  <a:pt x="2771163" y="2344188"/>
                  <a:pt x="2772214" y="2355962"/>
                  <a:pt x="2776756" y="2366559"/>
                </a:cubicBezTo>
                <a:cubicBezTo>
                  <a:pt x="2805391" y="2433374"/>
                  <a:pt x="2784249" y="2352087"/>
                  <a:pt x="2801923" y="2416893"/>
                </a:cubicBezTo>
                <a:cubicBezTo>
                  <a:pt x="2807990" y="2439140"/>
                  <a:pt x="2813108" y="2461634"/>
                  <a:pt x="2818701" y="2484005"/>
                </a:cubicBezTo>
                <a:cubicBezTo>
                  <a:pt x="2821497" y="2495190"/>
                  <a:pt x="2820695" y="2507968"/>
                  <a:pt x="2827090" y="2517561"/>
                </a:cubicBezTo>
                <a:lnTo>
                  <a:pt x="2860646" y="2567895"/>
                </a:lnTo>
                <a:lnTo>
                  <a:pt x="2877424" y="2593062"/>
                </a:lnTo>
                <a:cubicBezTo>
                  <a:pt x="2880220" y="2604247"/>
                  <a:pt x="2882646" y="2615532"/>
                  <a:pt x="2885813" y="2626618"/>
                </a:cubicBezTo>
                <a:cubicBezTo>
                  <a:pt x="2888242" y="2635121"/>
                  <a:pt x="2892057" y="2643206"/>
                  <a:pt x="2894202" y="2651785"/>
                </a:cubicBezTo>
                <a:cubicBezTo>
                  <a:pt x="2917917" y="2746644"/>
                  <a:pt x="2883375" y="2636081"/>
                  <a:pt x="2919369" y="2744064"/>
                </a:cubicBezTo>
                <a:cubicBezTo>
                  <a:pt x="2922165" y="2752453"/>
                  <a:pt x="2921505" y="2762978"/>
                  <a:pt x="2927758" y="2769231"/>
                </a:cubicBezTo>
                <a:lnTo>
                  <a:pt x="2952925" y="2794398"/>
                </a:lnTo>
                <a:cubicBezTo>
                  <a:pt x="2958518" y="2808380"/>
                  <a:pt x="2964416" y="2822243"/>
                  <a:pt x="2969703" y="2836343"/>
                </a:cubicBezTo>
                <a:cubicBezTo>
                  <a:pt x="2972808" y="2844623"/>
                  <a:pt x="2973705" y="2853832"/>
                  <a:pt x="2978092" y="2861510"/>
                </a:cubicBezTo>
                <a:cubicBezTo>
                  <a:pt x="2985029" y="2873649"/>
                  <a:pt x="2995132" y="2883689"/>
                  <a:pt x="3003259" y="2895066"/>
                </a:cubicBezTo>
                <a:cubicBezTo>
                  <a:pt x="3009119" y="2903270"/>
                  <a:pt x="3015035" y="2911478"/>
                  <a:pt x="3020037" y="2920232"/>
                </a:cubicBezTo>
                <a:cubicBezTo>
                  <a:pt x="3065088" y="2999070"/>
                  <a:pt x="3004692" y="2907138"/>
                  <a:pt x="3061982" y="2987344"/>
                </a:cubicBezTo>
                <a:cubicBezTo>
                  <a:pt x="3067842" y="2995548"/>
                  <a:pt x="3070887" y="3006213"/>
                  <a:pt x="3078760" y="3012511"/>
                </a:cubicBezTo>
                <a:cubicBezTo>
                  <a:pt x="3085665" y="3018035"/>
                  <a:pt x="3095538" y="3018104"/>
                  <a:pt x="3103927" y="3020900"/>
                </a:cubicBezTo>
                <a:cubicBezTo>
                  <a:pt x="3137003" y="3070514"/>
                  <a:pt x="3100076" y="3024141"/>
                  <a:pt x="3154261" y="3062845"/>
                </a:cubicBezTo>
                <a:cubicBezTo>
                  <a:pt x="3209246" y="3102120"/>
                  <a:pt x="3150609" y="3078406"/>
                  <a:pt x="3204595" y="3096401"/>
                </a:cubicBezTo>
                <a:cubicBezTo>
                  <a:pt x="3251654" y="3143460"/>
                  <a:pt x="3213172" y="3115603"/>
                  <a:pt x="3313652" y="3129957"/>
                </a:cubicBezTo>
                <a:cubicBezTo>
                  <a:pt x="3344573" y="3134374"/>
                  <a:pt x="3356268" y="3145273"/>
                  <a:pt x="3389153" y="3146735"/>
                </a:cubicBezTo>
                <a:cubicBezTo>
                  <a:pt x="3500931" y="3151703"/>
                  <a:pt x="3612859" y="3152328"/>
                  <a:pt x="3724712" y="3155124"/>
                </a:cubicBezTo>
                <a:lnTo>
                  <a:pt x="4186107" y="3146735"/>
                </a:lnTo>
                <a:cubicBezTo>
                  <a:pt x="4204260" y="3146120"/>
                  <a:pt x="4227118" y="3134385"/>
                  <a:pt x="4244830" y="3129957"/>
                </a:cubicBezTo>
                <a:cubicBezTo>
                  <a:pt x="4258663" y="3126499"/>
                  <a:pt x="4272942" y="3125026"/>
                  <a:pt x="4286775" y="3121568"/>
                </a:cubicBezTo>
                <a:cubicBezTo>
                  <a:pt x="4389959" y="3095772"/>
                  <a:pt x="4199284" y="3135711"/>
                  <a:pt x="4353887" y="3104790"/>
                </a:cubicBezTo>
                <a:cubicBezTo>
                  <a:pt x="4362276" y="3099197"/>
                  <a:pt x="4369787" y="3091984"/>
                  <a:pt x="4379054" y="3088012"/>
                </a:cubicBezTo>
                <a:cubicBezTo>
                  <a:pt x="4454894" y="3055509"/>
                  <a:pt x="4374594" y="3104967"/>
                  <a:pt x="4437777" y="3062845"/>
                </a:cubicBezTo>
                <a:cubicBezTo>
                  <a:pt x="4482518" y="2995733"/>
                  <a:pt x="4423795" y="3076827"/>
                  <a:pt x="4479722" y="3020900"/>
                </a:cubicBezTo>
                <a:cubicBezTo>
                  <a:pt x="4486851" y="3013771"/>
                  <a:pt x="4490045" y="3003478"/>
                  <a:pt x="4496500" y="2995733"/>
                </a:cubicBezTo>
                <a:cubicBezTo>
                  <a:pt x="4550816" y="2930554"/>
                  <a:pt x="4491848" y="3015560"/>
                  <a:pt x="4546833" y="2937010"/>
                </a:cubicBezTo>
                <a:cubicBezTo>
                  <a:pt x="4588229" y="2877872"/>
                  <a:pt x="4575740" y="2900623"/>
                  <a:pt x="4597167" y="2836343"/>
                </a:cubicBezTo>
                <a:lnTo>
                  <a:pt x="4597167" y="2836343"/>
                </a:lnTo>
                <a:cubicBezTo>
                  <a:pt x="4602760" y="2827954"/>
                  <a:pt x="4609436" y="2820194"/>
                  <a:pt x="4613945" y="2811176"/>
                </a:cubicBezTo>
                <a:cubicBezTo>
                  <a:pt x="4634971" y="2769124"/>
                  <a:pt x="4627097" y="2775726"/>
                  <a:pt x="4639112" y="2735675"/>
                </a:cubicBezTo>
                <a:cubicBezTo>
                  <a:pt x="4664656" y="2650527"/>
                  <a:pt x="4648989" y="2719845"/>
                  <a:pt x="4664279" y="2643396"/>
                </a:cubicBezTo>
                <a:cubicBezTo>
                  <a:pt x="4661483" y="2548321"/>
                  <a:pt x="4663004" y="2453020"/>
                  <a:pt x="4655890" y="2358170"/>
                </a:cubicBezTo>
                <a:cubicBezTo>
                  <a:pt x="4654567" y="2340534"/>
                  <a:pt x="4644705" y="2324614"/>
                  <a:pt x="4639112" y="2307836"/>
                </a:cubicBezTo>
                <a:cubicBezTo>
                  <a:pt x="4636316" y="2299447"/>
                  <a:pt x="4636976" y="2288922"/>
                  <a:pt x="4630723" y="2282669"/>
                </a:cubicBezTo>
                <a:lnTo>
                  <a:pt x="4605556" y="2257502"/>
                </a:lnTo>
                <a:cubicBezTo>
                  <a:pt x="4596814" y="2231276"/>
                  <a:pt x="4588336" y="2198485"/>
                  <a:pt x="4563611" y="2182001"/>
                </a:cubicBezTo>
                <a:cubicBezTo>
                  <a:pt x="4555222" y="2176408"/>
                  <a:pt x="4545980" y="2171921"/>
                  <a:pt x="4538445" y="2165223"/>
                </a:cubicBezTo>
                <a:cubicBezTo>
                  <a:pt x="4509860" y="2139814"/>
                  <a:pt x="4495583" y="2114430"/>
                  <a:pt x="4462944" y="2098111"/>
                </a:cubicBezTo>
                <a:cubicBezTo>
                  <a:pt x="4455035" y="2094156"/>
                  <a:pt x="4446166" y="2092518"/>
                  <a:pt x="4437777" y="2089722"/>
                </a:cubicBezTo>
                <a:cubicBezTo>
                  <a:pt x="4432184" y="2081333"/>
                  <a:pt x="4428587" y="2071194"/>
                  <a:pt x="4420999" y="2064555"/>
                </a:cubicBezTo>
                <a:cubicBezTo>
                  <a:pt x="4382373" y="2030757"/>
                  <a:pt x="4374987" y="2035865"/>
                  <a:pt x="4337109" y="2014221"/>
                </a:cubicBezTo>
                <a:cubicBezTo>
                  <a:pt x="4328355" y="2009219"/>
                  <a:pt x="4320696" y="2002446"/>
                  <a:pt x="4311942" y="1997444"/>
                </a:cubicBezTo>
                <a:cubicBezTo>
                  <a:pt x="4301084" y="1991240"/>
                  <a:pt x="4288562" y="1987935"/>
                  <a:pt x="4278386" y="1980666"/>
                </a:cubicBezTo>
                <a:cubicBezTo>
                  <a:pt x="4268732" y="1973770"/>
                  <a:pt x="4262584" y="1962783"/>
                  <a:pt x="4253219" y="1955499"/>
                </a:cubicBezTo>
                <a:cubicBezTo>
                  <a:pt x="4209950" y="1921846"/>
                  <a:pt x="4215690" y="1926211"/>
                  <a:pt x="4177718" y="1913554"/>
                </a:cubicBezTo>
                <a:cubicBezTo>
                  <a:pt x="4065865" y="1824071"/>
                  <a:pt x="4202885" y="1938721"/>
                  <a:pt x="4102217" y="1838053"/>
                </a:cubicBezTo>
                <a:cubicBezTo>
                  <a:pt x="4092330" y="1828166"/>
                  <a:pt x="4079183" y="1822093"/>
                  <a:pt x="4068661" y="1812886"/>
                </a:cubicBezTo>
                <a:cubicBezTo>
                  <a:pt x="4003565" y="1755927"/>
                  <a:pt x="4063826" y="1798477"/>
                  <a:pt x="4009938" y="1762552"/>
                </a:cubicBezTo>
                <a:cubicBezTo>
                  <a:pt x="4001549" y="1748570"/>
                  <a:pt x="3995382" y="1732987"/>
                  <a:pt x="3984771" y="1720607"/>
                </a:cubicBezTo>
                <a:cubicBezTo>
                  <a:pt x="3978210" y="1712952"/>
                  <a:pt x="3966243" y="1711417"/>
                  <a:pt x="3959604" y="1703829"/>
                </a:cubicBezTo>
                <a:cubicBezTo>
                  <a:pt x="3946325" y="1688654"/>
                  <a:pt x="3937233" y="1670273"/>
                  <a:pt x="3926048" y="1653495"/>
                </a:cubicBezTo>
                <a:lnTo>
                  <a:pt x="3909270" y="1628328"/>
                </a:lnTo>
                <a:cubicBezTo>
                  <a:pt x="3906474" y="1617143"/>
                  <a:pt x="3906601" y="1604782"/>
                  <a:pt x="3900881" y="1594772"/>
                </a:cubicBezTo>
                <a:cubicBezTo>
                  <a:pt x="3894995" y="1584471"/>
                  <a:pt x="3883309" y="1578719"/>
                  <a:pt x="3875714" y="1569605"/>
                </a:cubicBezTo>
                <a:cubicBezTo>
                  <a:pt x="3869259" y="1561860"/>
                  <a:pt x="3863445" y="1553456"/>
                  <a:pt x="3858936" y="1544438"/>
                </a:cubicBezTo>
                <a:cubicBezTo>
                  <a:pt x="3854981" y="1536529"/>
                  <a:pt x="3854502" y="1527180"/>
                  <a:pt x="3850547" y="1519271"/>
                </a:cubicBezTo>
                <a:cubicBezTo>
                  <a:pt x="3840429" y="1499035"/>
                  <a:pt x="3821912" y="1472123"/>
                  <a:pt x="3808602" y="1452159"/>
                </a:cubicBezTo>
                <a:cubicBezTo>
                  <a:pt x="3805806" y="1440974"/>
                  <a:pt x="3803859" y="1429541"/>
                  <a:pt x="3800213" y="1418603"/>
                </a:cubicBezTo>
                <a:cubicBezTo>
                  <a:pt x="3792515" y="1395509"/>
                  <a:pt x="3780936" y="1375053"/>
                  <a:pt x="3775046" y="1351491"/>
                </a:cubicBezTo>
                <a:cubicBezTo>
                  <a:pt x="3771588" y="1337658"/>
                  <a:pt x="3769750" y="1323465"/>
                  <a:pt x="3766657" y="1309546"/>
                </a:cubicBezTo>
                <a:cubicBezTo>
                  <a:pt x="3759635" y="1277945"/>
                  <a:pt x="3759221" y="1278849"/>
                  <a:pt x="3749879" y="1250823"/>
                </a:cubicBezTo>
                <a:cubicBezTo>
                  <a:pt x="3731123" y="1082019"/>
                  <a:pt x="3752777" y="1228858"/>
                  <a:pt x="3733101" y="1150155"/>
                </a:cubicBezTo>
                <a:cubicBezTo>
                  <a:pt x="3729643" y="1136322"/>
                  <a:pt x="3729221" y="1121737"/>
                  <a:pt x="3724712" y="1108210"/>
                </a:cubicBezTo>
                <a:cubicBezTo>
                  <a:pt x="3717617" y="1086925"/>
                  <a:pt x="3703428" y="1067897"/>
                  <a:pt x="3691156" y="1049488"/>
                </a:cubicBezTo>
                <a:cubicBezTo>
                  <a:pt x="3685907" y="1017992"/>
                  <a:pt x="3683479" y="995177"/>
                  <a:pt x="3674378" y="965598"/>
                </a:cubicBezTo>
                <a:cubicBezTo>
                  <a:pt x="3666576" y="940243"/>
                  <a:pt x="3662859" y="912845"/>
                  <a:pt x="3649211" y="890097"/>
                </a:cubicBezTo>
                <a:cubicBezTo>
                  <a:pt x="3640822" y="876115"/>
                  <a:pt x="3631337" y="862736"/>
                  <a:pt x="3624045" y="848152"/>
                </a:cubicBezTo>
                <a:cubicBezTo>
                  <a:pt x="3608693" y="817447"/>
                  <a:pt x="3620157" y="811320"/>
                  <a:pt x="3607267" y="772651"/>
                </a:cubicBezTo>
                <a:cubicBezTo>
                  <a:pt x="3604079" y="763086"/>
                  <a:pt x="3596082" y="755873"/>
                  <a:pt x="3590489" y="747484"/>
                </a:cubicBezTo>
                <a:cubicBezTo>
                  <a:pt x="3587693" y="730706"/>
                  <a:pt x="3587821" y="713168"/>
                  <a:pt x="3582100" y="697150"/>
                </a:cubicBezTo>
                <a:cubicBezTo>
                  <a:pt x="3573688" y="673596"/>
                  <a:pt x="3559729" y="652409"/>
                  <a:pt x="3548544" y="630038"/>
                </a:cubicBezTo>
                <a:cubicBezTo>
                  <a:pt x="3542951" y="618853"/>
                  <a:pt x="3534799" y="608614"/>
                  <a:pt x="3531766" y="596482"/>
                </a:cubicBezTo>
                <a:cubicBezTo>
                  <a:pt x="3529078" y="585731"/>
                  <a:pt x="3521005" y="549794"/>
                  <a:pt x="3514988" y="537759"/>
                </a:cubicBezTo>
                <a:cubicBezTo>
                  <a:pt x="3510479" y="528741"/>
                  <a:pt x="3503803" y="520981"/>
                  <a:pt x="3498210" y="512592"/>
                </a:cubicBezTo>
                <a:cubicBezTo>
                  <a:pt x="3482959" y="451588"/>
                  <a:pt x="3503276" y="500880"/>
                  <a:pt x="3464654" y="462258"/>
                </a:cubicBezTo>
                <a:cubicBezTo>
                  <a:pt x="3425054" y="422658"/>
                  <a:pt x="3466779" y="452862"/>
                  <a:pt x="3439487" y="411924"/>
                </a:cubicBezTo>
                <a:cubicBezTo>
                  <a:pt x="3426568" y="392546"/>
                  <a:pt x="3407723" y="382359"/>
                  <a:pt x="3389153" y="369979"/>
                </a:cubicBezTo>
                <a:cubicBezTo>
                  <a:pt x="3386357" y="361590"/>
                  <a:pt x="3387017" y="351065"/>
                  <a:pt x="3380764" y="344812"/>
                </a:cubicBezTo>
                <a:cubicBezTo>
                  <a:pt x="3366505" y="330553"/>
                  <a:pt x="3347208" y="322441"/>
                  <a:pt x="3330430" y="311256"/>
                </a:cubicBezTo>
                <a:cubicBezTo>
                  <a:pt x="3322041" y="305663"/>
                  <a:pt x="3314828" y="297666"/>
                  <a:pt x="3305263" y="294478"/>
                </a:cubicBezTo>
                <a:cubicBezTo>
                  <a:pt x="3277028" y="285066"/>
                  <a:pt x="3275566" y="285897"/>
                  <a:pt x="3246540" y="269311"/>
                </a:cubicBezTo>
                <a:cubicBezTo>
                  <a:pt x="3237786" y="264309"/>
                  <a:pt x="3230586" y="256628"/>
                  <a:pt x="3221373" y="252533"/>
                </a:cubicBezTo>
                <a:cubicBezTo>
                  <a:pt x="3200461" y="243239"/>
                  <a:pt x="3161885" y="232789"/>
                  <a:pt x="3137483" y="227366"/>
                </a:cubicBezTo>
                <a:cubicBezTo>
                  <a:pt x="3123564" y="224273"/>
                  <a:pt x="3109371" y="222435"/>
                  <a:pt x="3095538" y="218977"/>
                </a:cubicBezTo>
                <a:cubicBezTo>
                  <a:pt x="3086959" y="216832"/>
                  <a:pt x="3078950" y="212733"/>
                  <a:pt x="3070371" y="210588"/>
                </a:cubicBezTo>
                <a:cubicBezTo>
                  <a:pt x="3056538" y="207130"/>
                  <a:pt x="3042345" y="205292"/>
                  <a:pt x="3028426" y="202199"/>
                </a:cubicBezTo>
                <a:cubicBezTo>
                  <a:pt x="3017171" y="199698"/>
                  <a:pt x="3006202" y="195935"/>
                  <a:pt x="2994870" y="193810"/>
                </a:cubicBezTo>
                <a:cubicBezTo>
                  <a:pt x="2961434" y="187541"/>
                  <a:pt x="2926476" y="187789"/>
                  <a:pt x="2894202" y="177032"/>
                </a:cubicBezTo>
                <a:cubicBezTo>
                  <a:pt x="2864578" y="167158"/>
                  <a:pt x="2832191" y="155649"/>
                  <a:pt x="2801923" y="151866"/>
                </a:cubicBezTo>
                <a:cubicBezTo>
                  <a:pt x="2779552" y="149070"/>
                  <a:pt x="2757278" y="145349"/>
                  <a:pt x="2734811" y="143477"/>
                </a:cubicBezTo>
                <a:cubicBezTo>
                  <a:pt x="2549768" y="128057"/>
                  <a:pt x="2659312" y="143477"/>
                  <a:pt x="2533476" y="126699"/>
                </a:cubicBezTo>
                <a:cubicBezTo>
                  <a:pt x="2392432" y="107893"/>
                  <a:pt x="2540720" y="120949"/>
                  <a:pt x="2265028" y="109921"/>
                </a:cubicBezTo>
                <a:cubicBezTo>
                  <a:pt x="2214314" y="97243"/>
                  <a:pt x="2242410" y="105178"/>
                  <a:pt x="2181138" y="84754"/>
                </a:cubicBezTo>
                <a:cubicBezTo>
                  <a:pt x="2172749" y="81958"/>
                  <a:pt x="2163880" y="80320"/>
                  <a:pt x="2155971" y="76365"/>
                </a:cubicBezTo>
                <a:cubicBezTo>
                  <a:pt x="2094328" y="45543"/>
                  <a:pt x="2095314" y="37194"/>
                  <a:pt x="2030136" y="34420"/>
                </a:cubicBezTo>
                <a:cubicBezTo>
                  <a:pt x="1918349" y="29663"/>
                  <a:pt x="1806430" y="28827"/>
                  <a:pt x="1694577" y="26031"/>
                </a:cubicBezTo>
                <a:cubicBezTo>
                  <a:pt x="1630757" y="21472"/>
                  <a:pt x="1565246" y="18341"/>
                  <a:pt x="1501630" y="9253"/>
                </a:cubicBezTo>
                <a:cubicBezTo>
                  <a:pt x="1487515" y="7237"/>
                  <a:pt x="1473937" y="1309"/>
                  <a:pt x="1459685" y="864"/>
                </a:cubicBezTo>
                <a:cubicBezTo>
                  <a:pt x="1384221" y="-1494"/>
                  <a:pt x="1308683" y="864"/>
                  <a:pt x="1241571" y="9253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  <a:ea typeface="ＭＳ Ｐゴシック" pitchFamily="84" charset="-128"/>
              </a:rPr>
              <a:t>	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Vinyl Ethers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2917560" y="1296918"/>
            <a:ext cx="3444525" cy="4620765"/>
          </a:xfrm>
          <a:custGeom>
            <a:avLst/>
            <a:gdLst>
              <a:gd name="connsiteX0" fmla="*/ 1610686 w 3351977"/>
              <a:gd name="connsiteY0" fmla="*/ 25167 h 4530055"/>
              <a:gd name="connsiteX1" fmla="*/ 1610686 w 3351977"/>
              <a:gd name="connsiteY1" fmla="*/ 25167 h 4530055"/>
              <a:gd name="connsiteX2" fmla="*/ 964734 w 3351977"/>
              <a:gd name="connsiteY2" fmla="*/ 8389 h 4530055"/>
              <a:gd name="connsiteX3" fmla="*/ 788565 w 3351977"/>
              <a:gd name="connsiteY3" fmla="*/ 0 h 4530055"/>
              <a:gd name="connsiteX4" fmla="*/ 453005 w 3351977"/>
              <a:gd name="connsiteY4" fmla="*/ 8389 h 4530055"/>
              <a:gd name="connsiteX5" fmla="*/ 394282 w 3351977"/>
              <a:gd name="connsiteY5" fmla="*/ 25167 h 4530055"/>
              <a:gd name="connsiteX6" fmla="*/ 360726 w 3351977"/>
              <a:gd name="connsiteY6" fmla="*/ 41944 h 4530055"/>
              <a:gd name="connsiteX7" fmla="*/ 310392 w 3351977"/>
              <a:gd name="connsiteY7" fmla="*/ 58722 h 4530055"/>
              <a:gd name="connsiteX8" fmla="*/ 260058 w 3351977"/>
              <a:gd name="connsiteY8" fmla="*/ 83889 h 4530055"/>
              <a:gd name="connsiteX9" fmla="*/ 234891 w 3351977"/>
              <a:gd name="connsiteY9" fmla="*/ 109056 h 4530055"/>
              <a:gd name="connsiteX10" fmla="*/ 184558 w 3351977"/>
              <a:gd name="connsiteY10" fmla="*/ 125834 h 4530055"/>
              <a:gd name="connsiteX11" fmla="*/ 167780 w 3351977"/>
              <a:gd name="connsiteY11" fmla="*/ 151001 h 4530055"/>
              <a:gd name="connsiteX12" fmla="*/ 159391 w 3351977"/>
              <a:gd name="connsiteY12" fmla="*/ 176168 h 4530055"/>
              <a:gd name="connsiteX13" fmla="*/ 134224 w 3351977"/>
              <a:gd name="connsiteY13" fmla="*/ 184557 h 4530055"/>
              <a:gd name="connsiteX14" fmla="*/ 109057 w 3351977"/>
              <a:gd name="connsiteY14" fmla="*/ 234891 h 4530055"/>
              <a:gd name="connsiteX15" fmla="*/ 83890 w 3351977"/>
              <a:gd name="connsiteY15" fmla="*/ 251669 h 4530055"/>
              <a:gd name="connsiteX16" fmla="*/ 67112 w 3351977"/>
              <a:gd name="connsiteY16" fmla="*/ 318781 h 4530055"/>
              <a:gd name="connsiteX17" fmla="*/ 50334 w 3351977"/>
              <a:gd name="connsiteY17" fmla="*/ 419449 h 4530055"/>
              <a:gd name="connsiteX18" fmla="*/ 33556 w 3351977"/>
              <a:gd name="connsiteY18" fmla="*/ 469783 h 4530055"/>
              <a:gd name="connsiteX19" fmla="*/ 16778 w 3351977"/>
              <a:gd name="connsiteY19" fmla="*/ 1266737 h 4530055"/>
              <a:gd name="connsiteX20" fmla="*/ 0 w 3351977"/>
              <a:gd name="connsiteY20" fmla="*/ 1870744 h 4530055"/>
              <a:gd name="connsiteX21" fmla="*/ 8389 w 3351977"/>
              <a:gd name="connsiteY21" fmla="*/ 2130803 h 4530055"/>
              <a:gd name="connsiteX22" fmla="*/ 25167 w 3351977"/>
              <a:gd name="connsiteY22" fmla="*/ 2281805 h 4530055"/>
              <a:gd name="connsiteX23" fmla="*/ 41945 w 3351977"/>
              <a:gd name="connsiteY23" fmla="*/ 2399251 h 4530055"/>
              <a:gd name="connsiteX24" fmla="*/ 75501 w 3351977"/>
              <a:gd name="connsiteY24" fmla="*/ 2449585 h 4530055"/>
              <a:gd name="connsiteX25" fmla="*/ 100668 w 3351977"/>
              <a:gd name="connsiteY25" fmla="*/ 2466363 h 4530055"/>
              <a:gd name="connsiteX26" fmla="*/ 201335 w 3351977"/>
              <a:gd name="connsiteY26" fmla="*/ 2617365 h 4530055"/>
              <a:gd name="connsiteX27" fmla="*/ 218113 w 3351977"/>
              <a:gd name="connsiteY27" fmla="*/ 2642532 h 4530055"/>
              <a:gd name="connsiteX28" fmla="*/ 226502 w 3351977"/>
              <a:gd name="connsiteY28" fmla="*/ 2667699 h 4530055"/>
              <a:gd name="connsiteX29" fmla="*/ 251669 w 3351977"/>
              <a:gd name="connsiteY29" fmla="*/ 2684477 h 4530055"/>
              <a:gd name="connsiteX30" fmla="*/ 268447 w 3351977"/>
              <a:gd name="connsiteY30" fmla="*/ 2709644 h 4530055"/>
              <a:gd name="connsiteX31" fmla="*/ 293614 w 3351977"/>
              <a:gd name="connsiteY31" fmla="*/ 2726422 h 4530055"/>
              <a:gd name="connsiteX32" fmla="*/ 302003 w 3351977"/>
              <a:gd name="connsiteY32" fmla="*/ 2751589 h 4530055"/>
              <a:gd name="connsiteX33" fmla="*/ 352337 w 3351977"/>
              <a:gd name="connsiteY33" fmla="*/ 2801922 h 4530055"/>
              <a:gd name="connsiteX34" fmla="*/ 394282 w 3351977"/>
              <a:gd name="connsiteY34" fmla="*/ 2877423 h 4530055"/>
              <a:gd name="connsiteX35" fmla="*/ 411060 w 3351977"/>
              <a:gd name="connsiteY35" fmla="*/ 2902590 h 4530055"/>
              <a:gd name="connsiteX36" fmla="*/ 427838 w 3351977"/>
              <a:gd name="connsiteY36" fmla="*/ 2952924 h 4530055"/>
              <a:gd name="connsiteX37" fmla="*/ 444616 w 3351977"/>
              <a:gd name="connsiteY37" fmla="*/ 2986480 h 4530055"/>
              <a:gd name="connsiteX38" fmla="*/ 461394 w 3351977"/>
              <a:gd name="connsiteY38" fmla="*/ 3036814 h 4530055"/>
              <a:gd name="connsiteX39" fmla="*/ 478172 w 3351977"/>
              <a:gd name="connsiteY39" fmla="*/ 3087148 h 4530055"/>
              <a:gd name="connsiteX40" fmla="*/ 486561 w 3351977"/>
              <a:gd name="connsiteY40" fmla="*/ 3112315 h 4530055"/>
              <a:gd name="connsiteX41" fmla="*/ 503339 w 3351977"/>
              <a:gd name="connsiteY41" fmla="*/ 3137482 h 4530055"/>
              <a:gd name="connsiteX42" fmla="*/ 520117 w 3351977"/>
              <a:gd name="connsiteY42" fmla="*/ 3196205 h 4530055"/>
              <a:gd name="connsiteX43" fmla="*/ 570451 w 3351977"/>
              <a:gd name="connsiteY43" fmla="*/ 3238150 h 4530055"/>
              <a:gd name="connsiteX44" fmla="*/ 595618 w 3351977"/>
              <a:gd name="connsiteY44" fmla="*/ 3288484 h 4530055"/>
              <a:gd name="connsiteX45" fmla="*/ 620785 w 3351977"/>
              <a:gd name="connsiteY45" fmla="*/ 3313651 h 4530055"/>
              <a:gd name="connsiteX46" fmla="*/ 654341 w 3351977"/>
              <a:gd name="connsiteY46" fmla="*/ 3363985 h 4530055"/>
              <a:gd name="connsiteX47" fmla="*/ 662730 w 3351977"/>
              <a:gd name="connsiteY47" fmla="*/ 3389152 h 4530055"/>
              <a:gd name="connsiteX48" fmla="*/ 687897 w 3351977"/>
              <a:gd name="connsiteY48" fmla="*/ 3405930 h 4530055"/>
              <a:gd name="connsiteX49" fmla="*/ 704675 w 3351977"/>
              <a:gd name="connsiteY49" fmla="*/ 3431097 h 4530055"/>
              <a:gd name="connsiteX50" fmla="*/ 729842 w 3351977"/>
              <a:gd name="connsiteY50" fmla="*/ 3456264 h 4530055"/>
              <a:gd name="connsiteX51" fmla="*/ 738231 w 3351977"/>
              <a:gd name="connsiteY51" fmla="*/ 3481431 h 4530055"/>
              <a:gd name="connsiteX52" fmla="*/ 763398 w 3351977"/>
              <a:gd name="connsiteY52" fmla="*/ 3514987 h 4530055"/>
              <a:gd name="connsiteX53" fmla="*/ 796954 w 3351977"/>
              <a:gd name="connsiteY53" fmla="*/ 3590488 h 4530055"/>
              <a:gd name="connsiteX54" fmla="*/ 805343 w 3351977"/>
              <a:gd name="connsiteY54" fmla="*/ 3615655 h 4530055"/>
              <a:gd name="connsiteX55" fmla="*/ 822121 w 3351977"/>
              <a:gd name="connsiteY55" fmla="*/ 3682767 h 4530055"/>
              <a:gd name="connsiteX56" fmla="*/ 830510 w 3351977"/>
              <a:gd name="connsiteY56" fmla="*/ 3716322 h 4530055"/>
              <a:gd name="connsiteX57" fmla="*/ 847288 w 3351977"/>
              <a:gd name="connsiteY57" fmla="*/ 3749878 h 4530055"/>
              <a:gd name="connsiteX58" fmla="*/ 855677 w 3351977"/>
              <a:gd name="connsiteY58" fmla="*/ 3783434 h 4530055"/>
              <a:gd name="connsiteX59" fmla="*/ 872455 w 3351977"/>
              <a:gd name="connsiteY59" fmla="*/ 3842157 h 4530055"/>
              <a:gd name="connsiteX60" fmla="*/ 889233 w 3351977"/>
              <a:gd name="connsiteY60" fmla="*/ 3867324 h 4530055"/>
              <a:gd name="connsiteX61" fmla="*/ 897622 w 3351977"/>
              <a:gd name="connsiteY61" fmla="*/ 3892491 h 4530055"/>
              <a:gd name="connsiteX62" fmla="*/ 922789 w 3351977"/>
              <a:gd name="connsiteY62" fmla="*/ 3917658 h 4530055"/>
              <a:gd name="connsiteX63" fmla="*/ 989901 w 3351977"/>
              <a:gd name="connsiteY63" fmla="*/ 4026715 h 4530055"/>
              <a:gd name="connsiteX64" fmla="*/ 1048624 w 3351977"/>
              <a:gd name="connsiteY64" fmla="*/ 4085438 h 4530055"/>
              <a:gd name="connsiteX65" fmla="*/ 1082180 w 3351977"/>
              <a:gd name="connsiteY65" fmla="*/ 4135772 h 4530055"/>
              <a:gd name="connsiteX66" fmla="*/ 1098958 w 3351977"/>
              <a:gd name="connsiteY66" fmla="*/ 4160939 h 4530055"/>
              <a:gd name="connsiteX67" fmla="*/ 1157680 w 3351977"/>
              <a:gd name="connsiteY67" fmla="*/ 4219662 h 4530055"/>
              <a:gd name="connsiteX68" fmla="*/ 1182847 w 3351977"/>
              <a:gd name="connsiteY68" fmla="*/ 4244829 h 4530055"/>
              <a:gd name="connsiteX69" fmla="*/ 1216403 w 3351977"/>
              <a:gd name="connsiteY69" fmla="*/ 4295163 h 4530055"/>
              <a:gd name="connsiteX70" fmla="*/ 1266737 w 3351977"/>
              <a:gd name="connsiteY70" fmla="*/ 4337108 h 4530055"/>
              <a:gd name="connsiteX71" fmla="*/ 1300293 w 3351977"/>
              <a:gd name="connsiteY71" fmla="*/ 4387442 h 4530055"/>
              <a:gd name="connsiteX72" fmla="*/ 1350627 w 3351977"/>
              <a:gd name="connsiteY72" fmla="*/ 4412609 h 4530055"/>
              <a:gd name="connsiteX73" fmla="*/ 1375794 w 3351977"/>
              <a:gd name="connsiteY73" fmla="*/ 4437776 h 4530055"/>
              <a:gd name="connsiteX74" fmla="*/ 1459684 w 3351977"/>
              <a:gd name="connsiteY74" fmla="*/ 4471332 h 4530055"/>
              <a:gd name="connsiteX75" fmla="*/ 1484851 w 3351977"/>
              <a:gd name="connsiteY75" fmla="*/ 4488110 h 4530055"/>
              <a:gd name="connsiteX76" fmla="*/ 1543574 w 3351977"/>
              <a:gd name="connsiteY76" fmla="*/ 4496499 h 4530055"/>
              <a:gd name="connsiteX77" fmla="*/ 1803633 w 3351977"/>
              <a:gd name="connsiteY77" fmla="*/ 4504888 h 4530055"/>
              <a:gd name="connsiteX78" fmla="*/ 2155970 w 3351977"/>
              <a:gd name="connsiteY78" fmla="*/ 4521666 h 4530055"/>
              <a:gd name="connsiteX79" fmla="*/ 2365695 w 3351977"/>
              <a:gd name="connsiteY79" fmla="*/ 4530055 h 4530055"/>
              <a:gd name="connsiteX80" fmla="*/ 2801923 w 3351977"/>
              <a:gd name="connsiteY80" fmla="*/ 4521666 h 4530055"/>
              <a:gd name="connsiteX81" fmla="*/ 2852257 w 3351977"/>
              <a:gd name="connsiteY81" fmla="*/ 4504888 h 4530055"/>
              <a:gd name="connsiteX82" fmla="*/ 2885813 w 3351977"/>
              <a:gd name="connsiteY82" fmla="*/ 4496499 h 4530055"/>
              <a:gd name="connsiteX83" fmla="*/ 2936146 w 3351977"/>
              <a:gd name="connsiteY83" fmla="*/ 4479721 h 4530055"/>
              <a:gd name="connsiteX84" fmla="*/ 2986480 w 3351977"/>
              <a:gd name="connsiteY84" fmla="*/ 4462943 h 4530055"/>
              <a:gd name="connsiteX85" fmla="*/ 3011647 w 3351977"/>
              <a:gd name="connsiteY85" fmla="*/ 4454554 h 4530055"/>
              <a:gd name="connsiteX86" fmla="*/ 3036814 w 3351977"/>
              <a:gd name="connsiteY86" fmla="*/ 4446165 h 4530055"/>
              <a:gd name="connsiteX87" fmla="*/ 3087148 w 3351977"/>
              <a:gd name="connsiteY87" fmla="*/ 4412609 h 4530055"/>
              <a:gd name="connsiteX88" fmla="*/ 3112315 w 3351977"/>
              <a:gd name="connsiteY88" fmla="*/ 4395831 h 4530055"/>
              <a:gd name="connsiteX89" fmla="*/ 3171038 w 3351977"/>
              <a:gd name="connsiteY89" fmla="*/ 4379053 h 4530055"/>
              <a:gd name="connsiteX90" fmla="*/ 3187816 w 3351977"/>
              <a:gd name="connsiteY90" fmla="*/ 4353886 h 4530055"/>
              <a:gd name="connsiteX91" fmla="*/ 3229761 w 3351977"/>
              <a:gd name="connsiteY91" fmla="*/ 4311941 h 4530055"/>
              <a:gd name="connsiteX92" fmla="*/ 3238150 w 3351977"/>
              <a:gd name="connsiteY92" fmla="*/ 4278385 h 4530055"/>
              <a:gd name="connsiteX93" fmla="*/ 3280095 w 3351977"/>
              <a:gd name="connsiteY93" fmla="*/ 4228051 h 4530055"/>
              <a:gd name="connsiteX94" fmla="*/ 3296873 w 3351977"/>
              <a:gd name="connsiteY94" fmla="*/ 4202884 h 4530055"/>
              <a:gd name="connsiteX95" fmla="*/ 3305262 w 3351977"/>
              <a:gd name="connsiteY95" fmla="*/ 4177717 h 4530055"/>
              <a:gd name="connsiteX96" fmla="*/ 3338818 w 3351977"/>
              <a:gd name="connsiteY96" fmla="*/ 4127383 h 4530055"/>
              <a:gd name="connsiteX97" fmla="*/ 3338818 w 3351977"/>
              <a:gd name="connsiteY97" fmla="*/ 3733100 h 4530055"/>
              <a:gd name="connsiteX98" fmla="*/ 3322040 w 3351977"/>
              <a:gd name="connsiteY98" fmla="*/ 3657600 h 4530055"/>
              <a:gd name="connsiteX99" fmla="*/ 3296873 w 3351977"/>
              <a:gd name="connsiteY99" fmla="*/ 3431097 h 4530055"/>
              <a:gd name="connsiteX100" fmla="*/ 3271706 w 3351977"/>
              <a:gd name="connsiteY100" fmla="*/ 3363985 h 4530055"/>
              <a:gd name="connsiteX101" fmla="*/ 3254928 w 3351977"/>
              <a:gd name="connsiteY101" fmla="*/ 3280095 h 4530055"/>
              <a:gd name="connsiteX102" fmla="*/ 3229761 w 3351977"/>
              <a:gd name="connsiteY102" fmla="*/ 3229761 h 4530055"/>
              <a:gd name="connsiteX103" fmla="*/ 3221372 w 3351977"/>
              <a:gd name="connsiteY103" fmla="*/ 3204594 h 4530055"/>
              <a:gd name="connsiteX104" fmla="*/ 3204594 w 3351977"/>
              <a:gd name="connsiteY104" fmla="*/ 3162649 h 4530055"/>
              <a:gd name="connsiteX105" fmla="*/ 3196205 w 3351977"/>
              <a:gd name="connsiteY105" fmla="*/ 3103926 h 4530055"/>
              <a:gd name="connsiteX106" fmla="*/ 3187816 w 3351977"/>
              <a:gd name="connsiteY106" fmla="*/ 2961313 h 4530055"/>
              <a:gd name="connsiteX107" fmla="*/ 3171038 w 3351977"/>
              <a:gd name="connsiteY107" fmla="*/ 2902590 h 4530055"/>
              <a:gd name="connsiteX108" fmla="*/ 3162649 w 3351977"/>
              <a:gd name="connsiteY108" fmla="*/ 1996579 h 4530055"/>
              <a:gd name="connsiteX109" fmla="*/ 3154260 w 3351977"/>
              <a:gd name="connsiteY109" fmla="*/ 1820411 h 4530055"/>
              <a:gd name="connsiteX110" fmla="*/ 3137482 w 3351977"/>
              <a:gd name="connsiteY110" fmla="*/ 1434517 h 4530055"/>
              <a:gd name="connsiteX111" fmla="*/ 3129093 w 3351977"/>
              <a:gd name="connsiteY111" fmla="*/ 1409350 h 4530055"/>
              <a:gd name="connsiteX112" fmla="*/ 3120704 w 3351977"/>
              <a:gd name="connsiteY112" fmla="*/ 1367405 h 4530055"/>
              <a:gd name="connsiteX113" fmla="*/ 3095537 w 3351977"/>
              <a:gd name="connsiteY113" fmla="*/ 1317071 h 4530055"/>
              <a:gd name="connsiteX114" fmla="*/ 3087148 w 3351977"/>
              <a:gd name="connsiteY114" fmla="*/ 1208014 h 4530055"/>
              <a:gd name="connsiteX115" fmla="*/ 3070370 w 3351977"/>
              <a:gd name="connsiteY115" fmla="*/ 1174458 h 4530055"/>
              <a:gd name="connsiteX116" fmla="*/ 3061981 w 3351977"/>
              <a:gd name="connsiteY116" fmla="*/ 1149291 h 4530055"/>
              <a:gd name="connsiteX117" fmla="*/ 3053592 w 3351977"/>
              <a:gd name="connsiteY117" fmla="*/ 1098957 h 4530055"/>
              <a:gd name="connsiteX118" fmla="*/ 3020036 w 3351977"/>
              <a:gd name="connsiteY118" fmla="*/ 1023456 h 4530055"/>
              <a:gd name="connsiteX119" fmla="*/ 2961313 w 3351977"/>
              <a:gd name="connsiteY119" fmla="*/ 931178 h 4530055"/>
              <a:gd name="connsiteX120" fmla="*/ 2919369 w 3351977"/>
              <a:gd name="connsiteY120" fmla="*/ 864066 h 4530055"/>
              <a:gd name="connsiteX121" fmla="*/ 2894202 w 3351977"/>
              <a:gd name="connsiteY121" fmla="*/ 847288 h 4530055"/>
              <a:gd name="connsiteX122" fmla="*/ 2843868 w 3351977"/>
              <a:gd name="connsiteY122" fmla="*/ 780176 h 4530055"/>
              <a:gd name="connsiteX123" fmla="*/ 2768367 w 3351977"/>
              <a:gd name="connsiteY123" fmla="*/ 687897 h 4530055"/>
              <a:gd name="connsiteX124" fmla="*/ 2726422 w 3351977"/>
              <a:gd name="connsiteY124" fmla="*/ 662730 h 4530055"/>
              <a:gd name="connsiteX125" fmla="*/ 2676088 w 3351977"/>
              <a:gd name="connsiteY125" fmla="*/ 612396 h 4530055"/>
              <a:gd name="connsiteX126" fmla="*/ 2642532 w 3351977"/>
              <a:gd name="connsiteY126" fmla="*/ 578840 h 4530055"/>
              <a:gd name="connsiteX127" fmla="*/ 2592198 w 3351977"/>
              <a:gd name="connsiteY127" fmla="*/ 545284 h 4530055"/>
              <a:gd name="connsiteX128" fmla="*/ 2567031 w 3351977"/>
              <a:gd name="connsiteY128" fmla="*/ 520117 h 4530055"/>
              <a:gd name="connsiteX129" fmla="*/ 2541864 w 3351977"/>
              <a:gd name="connsiteY129" fmla="*/ 503339 h 4530055"/>
              <a:gd name="connsiteX130" fmla="*/ 2457974 w 3351977"/>
              <a:gd name="connsiteY130" fmla="*/ 427838 h 4530055"/>
              <a:gd name="connsiteX131" fmla="*/ 2432807 w 3351977"/>
              <a:gd name="connsiteY131" fmla="*/ 419449 h 4530055"/>
              <a:gd name="connsiteX132" fmla="*/ 2390862 w 3351977"/>
              <a:gd name="connsiteY132" fmla="*/ 385893 h 4530055"/>
              <a:gd name="connsiteX133" fmla="*/ 2365695 w 3351977"/>
              <a:gd name="connsiteY133" fmla="*/ 377504 h 4530055"/>
              <a:gd name="connsiteX134" fmla="*/ 2323750 w 3351977"/>
              <a:gd name="connsiteY134" fmla="*/ 327170 h 4530055"/>
              <a:gd name="connsiteX135" fmla="*/ 2248249 w 3351977"/>
              <a:gd name="connsiteY135" fmla="*/ 268447 h 4530055"/>
              <a:gd name="connsiteX136" fmla="*/ 2197915 w 3351977"/>
              <a:gd name="connsiteY136" fmla="*/ 226502 h 4530055"/>
              <a:gd name="connsiteX137" fmla="*/ 2172748 w 3351977"/>
              <a:gd name="connsiteY137" fmla="*/ 201335 h 4530055"/>
              <a:gd name="connsiteX138" fmla="*/ 2147581 w 3351977"/>
              <a:gd name="connsiteY138" fmla="*/ 192946 h 4530055"/>
              <a:gd name="connsiteX139" fmla="*/ 2122414 w 3351977"/>
              <a:gd name="connsiteY139" fmla="*/ 176168 h 4530055"/>
              <a:gd name="connsiteX140" fmla="*/ 2055302 w 3351977"/>
              <a:gd name="connsiteY140" fmla="*/ 125834 h 4530055"/>
              <a:gd name="connsiteX141" fmla="*/ 2021746 w 3351977"/>
              <a:gd name="connsiteY141" fmla="*/ 100667 h 4530055"/>
              <a:gd name="connsiteX142" fmla="*/ 1996580 w 3351977"/>
              <a:gd name="connsiteY142" fmla="*/ 75500 h 4530055"/>
              <a:gd name="connsiteX143" fmla="*/ 1971413 w 3351977"/>
              <a:gd name="connsiteY143" fmla="*/ 67111 h 4530055"/>
              <a:gd name="connsiteX144" fmla="*/ 1929468 w 3351977"/>
              <a:gd name="connsiteY144" fmla="*/ 41944 h 4530055"/>
              <a:gd name="connsiteX145" fmla="*/ 1895912 w 3351977"/>
              <a:gd name="connsiteY145" fmla="*/ 33555 h 4530055"/>
              <a:gd name="connsiteX146" fmla="*/ 1778466 w 3351977"/>
              <a:gd name="connsiteY146" fmla="*/ 0 h 4530055"/>
              <a:gd name="connsiteX147" fmla="*/ 1610686 w 3351977"/>
              <a:gd name="connsiteY147" fmla="*/ 25167 h 453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3351977" h="4530055">
                <a:moveTo>
                  <a:pt x="1610686" y="25167"/>
                </a:moveTo>
                <a:lnTo>
                  <a:pt x="1610686" y="25167"/>
                </a:lnTo>
                <a:cubicBezTo>
                  <a:pt x="1221319" y="5699"/>
                  <a:pt x="1676454" y="26638"/>
                  <a:pt x="964734" y="8389"/>
                </a:cubicBezTo>
                <a:cubicBezTo>
                  <a:pt x="905964" y="6882"/>
                  <a:pt x="847288" y="2796"/>
                  <a:pt x="788565" y="0"/>
                </a:cubicBezTo>
                <a:cubicBezTo>
                  <a:pt x="676712" y="2796"/>
                  <a:pt x="564778" y="3308"/>
                  <a:pt x="453005" y="8389"/>
                </a:cubicBezTo>
                <a:cubicBezTo>
                  <a:pt x="445068" y="8750"/>
                  <a:pt x="404159" y="20934"/>
                  <a:pt x="394282" y="25167"/>
                </a:cubicBezTo>
                <a:cubicBezTo>
                  <a:pt x="382788" y="30093"/>
                  <a:pt x="372337" y="37300"/>
                  <a:pt x="360726" y="41944"/>
                </a:cubicBezTo>
                <a:cubicBezTo>
                  <a:pt x="344305" y="48512"/>
                  <a:pt x="325107" y="48912"/>
                  <a:pt x="310392" y="58722"/>
                </a:cubicBezTo>
                <a:cubicBezTo>
                  <a:pt x="277867" y="80405"/>
                  <a:pt x="294790" y="72312"/>
                  <a:pt x="260058" y="83889"/>
                </a:cubicBezTo>
                <a:cubicBezTo>
                  <a:pt x="251669" y="92278"/>
                  <a:pt x="245262" y="103294"/>
                  <a:pt x="234891" y="109056"/>
                </a:cubicBezTo>
                <a:cubicBezTo>
                  <a:pt x="219431" y="117645"/>
                  <a:pt x="184558" y="125834"/>
                  <a:pt x="184558" y="125834"/>
                </a:cubicBezTo>
                <a:cubicBezTo>
                  <a:pt x="178965" y="134223"/>
                  <a:pt x="172289" y="141983"/>
                  <a:pt x="167780" y="151001"/>
                </a:cubicBezTo>
                <a:cubicBezTo>
                  <a:pt x="163825" y="158910"/>
                  <a:pt x="165644" y="169915"/>
                  <a:pt x="159391" y="176168"/>
                </a:cubicBezTo>
                <a:cubicBezTo>
                  <a:pt x="153138" y="182421"/>
                  <a:pt x="142613" y="181761"/>
                  <a:pt x="134224" y="184557"/>
                </a:cubicBezTo>
                <a:cubicBezTo>
                  <a:pt x="127401" y="205026"/>
                  <a:pt x="125319" y="218629"/>
                  <a:pt x="109057" y="234891"/>
                </a:cubicBezTo>
                <a:cubicBezTo>
                  <a:pt x="101928" y="242020"/>
                  <a:pt x="92279" y="246076"/>
                  <a:pt x="83890" y="251669"/>
                </a:cubicBezTo>
                <a:cubicBezTo>
                  <a:pt x="78297" y="274040"/>
                  <a:pt x="70903" y="296036"/>
                  <a:pt x="67112" y="318781"/>
                </a:cubicBezTo>
                <a:cubicBezTo>
                  <a:pt x="61519" y="352337"/>
                  <a:pt x="61092" y="387176"/>
                  <a:pt x="50334" y="419449"/>
                </a:cubicBezTo>
                <a:lnTo>
                  <a:pt x="33556" y="469783"/>
                </a:lnTo>
                <a:cubicBezTo>
                  <a:pt x="1347" y="791876"/>
                  <a:pt x="26917" y="511378"/>
                  <a:pt x="16778" y="1266737"/>
                </a:cubicBezTo>
                <a:cubicBezTo>
                  <a:pt x="9417" y="1815133"/>
                  <a:pt x="30416" y="1627419"/>
                  <a:pt x="0" y="1870744"/>
                </a:cubicBezTo>
                <a:cubicBezTo>
                  <a:pt x="2796" y="1957430"/>
                  <a:pt x="4538" y="2044157"/>
                  <a:pt x="8389" y="2130803"/>
                </a:cubicBezTo>
                <a:cubicBezTo>
                  <a:pt x="13368" y="2242822"/>
                  <a:pt x="8502" y="2215145"/>
                  <a:pt x="25167" y="2281805"/>
                </a:cubicBezTo>
                <a:cubicBezTo>
                  <a:pt x="26085" y="2291901"/>
                  <a:pt x="26157" y="2370833"/>
                  <a:pt x="41945" y="2399251"/>
                </a:cubicBezTo>
                <a:cubicBezTo>
                  <a:pt x="51738" y="2416878"/>
                  <a:pt x="58723" y="2438400"/>
                  <a:pt x="75501" y="2449585"/>
                </a:cubicBezTo>
                <a:lnTo>
                  <a:pt x="100668" y="2466363"/>
                </a:lnTo>
                <a:lnTo>
                  <a:pt x="201335" y="2617365"/>
                </a:lnTo>
                <a:cubicBezTo>
                  <a:pt x="206928" y="2625754"/>
                  <a:pt x="214925" y="2632967"/>
                  <a:pt x="218113" y="2642532"/>
                </a:cubicBezTo>
                <a:cubicBezTo>
                  <a:pt x="220909" y="2650921"/>
                  <a:pt x="220978" y="2660794"/>
                  <a:pt x="226502" y="2667699"/>
                </a:cubicBezTo>
                <a:cubicBezTo>
                  <a:pt x="232800" y="2675572"/>
                  <a:pt x="243280" y="2678884"/>
                  <a:pt x="251669" y="2684477"/>
                </a:cubicBezTo>
                <a:cubicBezTo>
                  <a:pt x="257262" y="2692866"/>
                  <a:pt x="261318" y="2702515"/>
                  <a:pt x="268447" y="2709644"/>
                </a:cubicBezTo>
                <a:cubicBezTo>
                  <a:pt x="275576" y="2716773"/>
                  <a:pt x="287316" y="2718549"/>
                  <a:pt x="293614" y="2726422"/>
                </a:cubicBezTo>
                <a:cubicBezTo>
                  <a:pt x="299138" y="2733327"/>
                  <a:pt x="297616" y="2743911"/>
                  <a:pt x="302003" y="2751589"/>
                </a:cubicBezTo>
                <a:cubicBezTo>
                  <a:pt x="321213" y="2785205"/>
                  <a:pt x="324195" y="2783161"/>
                  <a:pt x="352337" y="2801922"/>
                </a:cubicBezTo>
                <a:cubicBezTo>
                  <a:pt x="367103" y="2846219"/>
                  <a:pt x="355821" y="2819731"/>
                  <a:pt x="394282" y="2877423"/>
                </a:cubicBezTo>
                <a:cubicBezTo>
                  <a:pt x="399875" y="2885812"/>
                  <a:pt x="407872" y="2893025"/>
                  <a:pt x="411060" y="2902590"/>
                </a:cubicBezTo>
                <a:cubicBezTo>
                  <a:pt x="416653" y="2919368"/>
                  <a:pt x="419929" y="2937106"/>
                  <a:pt x="427838" y="2952924"/>
                </a:cubicBezTo>
                <a:cubicBezTo>
                  <a:pt x="433431" y="2964109"/>
                  <a:pt x="439972" y="2974869"/>
                  <a:pt x="444616" y="2986480"/>
                </a:cubicBezTo>
                <a:cubicBezTo>
                  <a:pt x="451184" y="3002901"/>
                  <a:pt x="455801" y="3020036"/>
                  <a:pt x="461394" y="3036814"/>
                </a:cubicBezTo>
                <a:lnTo>
                  <a:pt x="478172" y="3087148"/>
                </a:lnTo>
                <a:cubicBezTo>
                  <a:pt x="480968" y="3095537"/>
                  <a:pt x="481656" y="3104957"/>
                  <a:pt x="486561" y="3112315"/>
                </a:cubicBezTo>
                <a:lnTo>
                  <a:pt x="503339" y="3137482"/>
                </a:lnTo>
                <a:cubicBezTo>
                  <a:pt x="504458" y="3141957"/>
                  <a:pt x="515303" y="3188984"/>
                  <a:pt x="520117" y="3196205"/>
                </a:cubicBezTo>
                <a:cubicBezTo>
                  <a:pt x="533036" y="3215583"/>
                  <a:pt x="551881" y="3225770"/>
                  <a:pt x="570451" y="3238150"/>
                </a:cubicBezTo>
                <a:cubicBezTo>
                  <a:pt x="578859" y="3263373"/>
                  <a:pt x="577549" y="3266801"/>
                  <a:pt x="595618" y="3288484"/>
                </a:cubicBezTo>
                <a:cubicBezTo>
                  <a:pt x="603213" y="3297598"/>
                  <a:pt x="613501" y="3304286"/>
                  <a:pt x="620785" y="3313651"/>
                </a:cubicBezTo>
                <a:cubicBezTo>
                  <a:pt x="633165" y="3329568"/>
                  <a:pt x="647964" y="3344855"/>
                  <a:pt x="654341" y="3363985"/>
                </a:cubicBezTo>
                <a:cubicBezTo>
                  <a:pt x="657137" y="3372374"/>
                  <a:pt x="657206" y="3382247"/>
                  <a:pt x="662730" y="3389152"/>
                </a:cubicBezTo>
                <a:cubicBezTo>
                  <a:pt x="669028" y="3397025"/>
                  <a:pt x="679508" y="3400337"/>
                  <a:pt x="687897" y="3405930"/>
                </a:cubicBezTo>
                <a:cubicBezTo>
                  <a:pt x="693490" y="3414319"/>
                  <a:pt x="698220" y="3423352"/>
                  <a:pt x="704675" y="3431097"/>
                </a:cubicBezTo>
                <a:cubicBezTo>
                  <a:pt x="712270" y="3440211"/>
                  <a:pt x="723261" y="3446393"/>
                  <a:pt x="729842" y="3456264"/>
                </a:cubicBezTo>
                <a:cubicBezTo>
                  <a:pt x="734747" y="3463622"/>
                  <a:pt x="733844" y="3473753"/>
                  <a:pt x="738231" y="3481431"/>
                </a:cubicBezTo>
                <a:cubicBezTo>
                  <a:pt x="745168" y="3493570"/>
                  <a:pt x="755009" y="3503802"/>
                  <a:pt x="763398" y="3514987"/>
                </a:cubicBezTo>
                <a:cubicBezTo>
                  <a:pt x="806684" y="3644844"/>
                  <a:pt x="757072" y="3510723"/>
                  <a:pt x="796954" y="3590488"/>
                </a:cubicBezTo>
                <a:cubicBezTo>
                  <a:pt x="800909" y="3598397"/>
                  <a:pt x="803016" y="3607124"/>
                  <a:pt x="805343" y="3615655"/>
                </a:cubicBezTo>
                <a:cubicBezTo>
                  <a:pt x="811410" y="3637902"/>
                  <a:pt x="816528" y="3660396"/>
                  <a:pt x="822121" y="3682767"/>
                </a:cubicBezTo>
                <a:cubicBezTo>
                  <a:pt x="824917" y="3693952"/>
                  <a:pt x="825354" y="3706010"/>
                  <a:pt x="830510" y="3716322"/>
                </a:cubicBezTo>
                <a:cubicBezTo>
                  <a:pt x="836103" y="3727507"/>
                  <a:pt x="842897" y="3738169"/>
                  <a:pt x="847288" y="3749878"/>
                </a:cubicBezTo>
                <a:cubicBezTo>
                  <a:pt x="851336" y="3760673"/>
                  <a:pt x="852643" y="3772311"/>
                  <a:pt x="855677" y="3783434"/>
                </a:cubicBezTo>
                <a:cubicBezTo>
                  <a:pt x="861033" y="3803074"/>
                  <a:pt x="864894" y="3823255"/>
                  <a:pt x="872455" y="3842157"/>
                </a:cubicBezTo>
                <a:cubicBezTo>
                  <a:pt x="876199" y="3851518"/>
                  <a:pt x="884724" y="3858306"/>
                  <a:pt x="889233" y="3867324"/>
                </a:cubicBezTo>
                <a:cubicBezTo>
                  <a:pt x="893188" y="3875233"/>
                  <a:pt x="892717" y="3885133"/>
                  <a:pt x="897622" y="3892491"/>
                </a:cubicBezTo>
                <a:cubicBezTo>
                  <a:pt x="904203" y="3902362"/>
                  <a:pt x="915893" y="3908004"/>
                  <a:pt x="922789" y="3917658"/>
                </a:cubicBezTo>
                <a:cubicBezTo>
                  <a:pt x="950981" y="3957127"/>
                  <a:pt x="937740" y="3991941"/>
                  <a:pt x="989901" y="4026715"/>
                </a:cubicBezTo>
                <a:cubicBezTo>
                  <a:pt x="1026006" y="4050785"/>
                  <a:pt x="1015803" y="4040309"/>
                  <a:pt x="1048624" y="4085438"/>
                </a:cubicBezTo>
                <a:cubicBezTo>
                  <a:pt x="1060484" y="4101746"/>
                  <a:pt x="1070995" y="4118994"/>
                  <a:pt x="1082180" y="4135772"/>
                </a:cubicBezTo>
                <a:cubicBezTo>
                  <a:pt x="1087773" y="4144161"/>
                  <a:pt x="1091829" y="4153810"/>
                  <a:pt x="1098958" y="4160939"/>
                </a:cubicBezTo>
                <a:lnTo>
                  <a:pt x="1157680" y="4219662"/>
                </a:lnTo>
                <a:cubicBezTo>
                  <a:pt x="1166069" y="4228051"/>
                  <a:pt x="1176266" y="4234958"/>
                  <a:pt x="1182847" y="4244829"/>
                </a:cubicBezTo>
                <a:cubicBezTo>
                  <a:pt x="1194032" y="4261607"/>
                  <a:pt x="1199625" y="4283978"/>
                  <a:pt x="1216403" y="4295163"/>
                </a:cubicBezTo>
                <a:cubicBezTo>
                  <a:pt x="1238774" y="4310077"/>
                  <a:pt x="1249347" y="4314749"/>
                  <a:pt x="1266737" y="4337108"/>
                </a:cubicBezTo>
                <a:cubicBezTo>
                  <a:pt x="1279117" y="4353025"/>
                  <a:pt x="1281163" y="4381065"/>
                  <a:pt x="1300293" y="4387442"/>
                </a:cubicBezTo>
                <a:cubicBezTo>
                  <a:pt x="1325516" y="4395850"/>
                  <a:pt x="1328944" y="4394540"/>
                  <a:pt x="1350627" y="4412609"/>
                </a:cubicBezTo>
                <a:cubicBezTo>
                  <a:pt x="1359741" y="4420204"/>
                  <a:pt x="1366140" y="4430880"/>
                  <a:pt x="1375794" y="4437776"/>
                </a:cubicBezTo>
                <a:cubicBezTo>
                  <a:pt x="1510847" y="4534242"/>
                  <a:pt x="1276318" y="4349088"/>
                  <a:pt x="1459684" y="4471332"/>
                </a:cubicBezTo>
                <a:cubicBezTo>
                  <a:pt x="1468073" y="4476925"/>
                  <a:pt x="1475194" y="4485213"/>
                  <a:pt x="1484851" y="4488110"/>
                </a:cubicBezTo>
                <a:cubicBezTo>
                  <a:pt x="1503790" y="4493792"/>
                  <a:pt x="1523828" y="4495460"/>
                  <a:pt x="1543574" y="4496499"/>
                </a:cubicBezTo>
                <a:cubicBezTo>
                  <a:pt x="1630186" y="4501058"/>
                  <a:pt x="1716975" y="4501327"/>
                  <a:pt x="1803633" y="4504888"/>
                </a:cubicBezTo>
                <a:lnTo>
                  <a:pt x="2155970" y="4521666"/>
                </a:lnTo>
                <a:lnTo>
                  <a:pt x="2365695" y="4530055"/>
                </a:lnTo>
                <a:cubicBezTo>
                  <a:pt x="2511104" y="4527259"/>
                  <a:pt x="2656681" y="4529179"/>
                  <a:pt x="2801923" y="4521666"/>
                </a:cubicBezTo>
                <a:cubicBezTo>
                  <a:pt x="2819585" y="4520752"/>
                  <a:pt x="2835099" y="4509177"/>
                  <a:pt x="2852257" y="4504888"/>
                </a:cubicBezTo>
                <a:cubicBezTo>
                  <a:pt x="2863442" y="4502092"/>
                  <a:pt x="2874770" y="4499812"/>
                  <a:pt x="2885813" y="4496499"/>
                </a:cubicBezTo>
                <a:cubicBezTo>
                  <a:pt x="2902752" y="4491417"/>
                  <a:pt x="2919368" y="4485314"/>
                  <a:pt x="2936146" y="4479721"/>
                </a:cubicBezTo>
                <a:lnTo>
                  <a:pt x="2986480" y="4462943"/>
                </a:lnTo>
                <a:lnTo>
                  <a:pt x="3011647" y="4454554"/>
                </a:lnTo>
                <a:cubicBezTo>
                  <a:pt x="3020036" y="4451758"/>
                  <a:pt x="3029456" y="4451070"/>
                  <a:pt x="3036814" y="4446165"/>
                </a:cubicBezTo>
                <a:lnTo>
                  <a:pt x="3087148" y="4412609"/>
                </a:lnTo>
                <a:cubicBezTo>
                  <a:pt x="3095537" y="4407016"/>
                  <a:pt x="3102534" y="4398276"/>
                  <a:pt x="3112315" y="4395831"/>
                </a:cubicBezTo>
                <a:cubicBezTo>
                  <a:pt x="3154450" y="4385297"/>
                  <a:pt x="3134933" y="4391088"/>
                  <a:pt x="3171038" y="4379053"/>
                </a:cubicBezTo>
                <a:cubicBezTo>
                  <a:pt x="3176631" y="4370664"/>
                  <a:pt x="3180687" y="4361015"/>
                  <a:pt x="3187816" y="4353886"/>
                </a:cubicBezTo>
                <a:cubicBezTo>
                  <a:pt x="3243743" y="4297959"/>
                  <a:pt x="3185020" y="4379053"/>
                  <a:pt x="3229761" y="4311941"/>
                </a:cubicBezTo>
                <a:cubicBezTo>
                  <a:pt x="3232557" y="4300756"/>
                  <a:pt x="3233608" y="4288982"/>
                  <a:pt x="3238150" y="4278385"/>
                </a:cubicBezTo>
                <a:cubicBezTo>
                  <a:pt x="3249177" y="4252656"/>
                  <a:pt x="3262310" y="4249393"/>
                  <a:pt x="3280095" y="4228051"/>
                </a:cubicBezTo>
                <a:cubicBezTo>
                  <a:pt x="3286550" y="4220306"/>
                  <a:pt x="3292364" y="4211902"/>
                  <a:pt x="3296873" y="4202884"/>
                </a:cubicBezTo>
                <a:cubicBezTo>
                  <a:pt x="3300828" y="4194975"/>
                  <a:pt x="3300968" y="4185447"/>
                  <a:pt x="3305262" y="4177717"/>
                </a:cubicBezTo>
                <a:cubicBezTo>
                  <a:pt x="3315055" y="4160090"/>
                  <a:pt x="3338818" y="4127383"/>
                  <a:pt x="3338818" y="4127383"/>
                </a:cubicBezTo>
                <a:cubicBezTo>
                  <a:pt x="3359736" y="3960040"/>
                  <a:pt x="3352636" y="4044001"/>
                  <a:pt x="3338818" y="3733100"/>
                </a:cubicBezTo>
                <a:cubicBezTo>
                  <a:pt x="3337304" y="3699030"/>
                  <a:pt x="3331478" y="3685914"/>
                  <a:pt x="3322040" y="3657600"/>
                </a:cubicBezTo>
                <a:cubicBezTo>
                  <a:pt x="3319285" y="3621781"/>
                  <a:pt x="3309407" y="3462432"/>
                  <a:pt x="3296873" y="3431097"/>
                </a:cubicBezTo>
                <a:cubicBezTo>
                  <a:pt x="3293098" y="3421660"/>
                  <a:pt x="3275293" y="3379527"/>
                  <a:pt x="3271706" y="3363985"/>
                </a:cubicBezTo>
                <a:cubicBezTo>
                  <a:pt x="3265294" y="3336198"/>
                  <a:pt x="3267681" y="3305601"/>
                  <a:pt x="3254928" y="3280095"/>
                </a:cubicBezTo>
                <a:cubicBezTo>
                  <a:pt x="3246539" y="3263317"/>
                  <a:pt x="3237379" y="3246903"/>
                  <a:pt x="3229761" y="3229761"/>
                </a:cubicBezTo>
                <a:cubicBezTo>
                  <a:pt x="3226170" y="3221680"/>
                  <a:pt x="3224477" y="3212874"/>
                  <a:pt x="3221372" y="3204594"/>
                </a:cubicBezTo>
                <a:cubicBezTo>
                  <a:pt x="3216085" y="3190494"/>
                  <a:pt x="3210187" y="3176631"/>
                  <a:pt x="3204594" y="3162649"/>
                </a:cubicBezTo>
                <a:cubicBezTo>
                  <a:pt x="3201798" y="3143075"/>
                  <a:pt x="3197847" y="3123631"/>
                  <a:pt x="3196205" y="3103926"/>
                </a:cubicBezTo>
                <a:cubicBezTo>
                  <a:pt x="3192250" y="3056471"/>
                  <a:pt x="3192331" y="3008718"/>
                  <a:pt x="3187816" y="2961313"/>
                </a:cubicBezTo>
                <a:cubicBezTo>
                  <a:pt x="3186412" y="2946566"/>
                  <a:pt x="3176071" y="2917690"/>
                  <a:pt x="3171038" y="2902590"/>
                </a:cubicBezTo>
                <a:cubicBezTo>
                  <a:pt x="3168242" y="2600586"/>
                  <a:pt x="3167331" y="2298559"/>
                  <a:pt x="3162649" y="1996579"/>
                </a:cubicBezTo>
                <a:cubicBezTo>
                  <a:pt x="3161738" y="1937797"/>
                  <a:pt x="3156358" y="1879163"/>
                  <a:pt x="3154260" y="1820411"/>
                </a:cubicBezTo>
                <a:cubicBezTo>
                  <a:pt x="3152316" y="1765993"/>
                  <a:pt x="3152424" y="1539111"/>
                  <a:pt x="3137482" y="1434517"/>
                </a:cubicBezTo>
                <a:cubicBezTo>
                  <a:pt x="3136231" y="1425763"/>
                  <a:pt x="3131238" y="1417929"/>
                  <a:pt x="3129093" y="1409350"/>
                </a:cubicBezTo>
                <a:cubicBezTo>
                  <a:pt x="3125635" y="1395517"/>
                  <a:pt x="3125711" y="1380756"/>
                  <a:pt x="3120704" y="1367405"/>
                </a:cubicBezTo>
                <a:cubicBezTo>
                  <a:pt x="3023130" y="1107208"/>
                  <a:pt x="3173675" y="1551485"/>
                  <a:pt x="3095537" y="1317071"/>
                </a:cubicBezTo>
                <a:cubicBezTo>
                  <a:pt x="3092741" y="1280719"/>
                  <a:pt x="3093484" y="1243919"/>
                  <a:pt x="3087148" y="1208014"/>
                </a:cubicBezTo>
                <a:cubicBezTo>
                  <a:pt x="3084975" y="1195699"/>
                  <a:pt x="3075296" y="1185952"/>
                  <a:pt x="3070370" y="1174458"/>
                </a:cubicBezTo>
                <a:cubicBezTo>
                  <a:pt x="3066887" y="1166330"/>
                  <a:pt x="3063899" y="1157923"/>
                  <a:pt x="3061981" y="1149291"/>
                </a:cubicBezTo>
                <a:cubicBezTo>
                  <a:pt x="3058291" y="1132687"/>
                  <a:pt x="3057717" y="1115459"/>
                  <a:pt x="3053592" y="1098957"/>
                </a:cubicBezTo>
                <a:cubicBezTo>
                  <a:pt x="3035666" y="1027252"/>
                  <a:pt x="3045461" y="1070069"/>
                  <a:pt x="3020036" y="1023456"/>
                </a:cubicBezTo>
                <a:cubicBezTo>
                  <a:pt x="2973402" y="937961"/>
                  <a:pt x="3007852" y="977716"/>
                  <a:pt x="2961313" y="931178"/>
                </a:cubicBezTo>
                <a:cubicBezTo>
                  <a:pt x="2948024" y="904599"/>
                  <a:pt x="2941147" y="885845"/>
                  <a:pt x="2919369" y="864066"/>
                </a:cubicBezTo>
                <a:cubicBezTo>
                  <a:pt x="2912240" y="856937"/>
                  <a:pt x="2900947" y="854782"/>
                  <a:pt x="2894202" y="847288"/>
                </a:cubicBezTo>
                <a:cubicBezTo>
                  <a:pt x="2875496" y="826503"/>
                  <a:pt x="2860646" y="802547"/>
                  <a:pt x="2843868" y="780176"/>
                </a:cubicBezTo>
                <a:cubicBezTo>
                  <a:pt x="2822802" y="752088"/>
                  <a:pt x="2791716" y="709123"/>
                  <a:pt x="2768367" y="687897"/>
                </a:cubicBezTo>
                <a:cubicBezTo>
                  <a:pt x="2756302" y="676929"/>
                  <a:pt x="2739042" y="673055"/>
                  <a:pt x="2726422" y="662730"/>
                </a:cubicBezTo>
                <a:cubicBezTo>
                  <a:pt x="2708058" y="647705"/>
                  <a:pt x="2692866" y="629174"/>
                  <a:pt x="2676088" y="612396"/>
                </a:cubicBezTo>
                <a:cubicBezTo>
                  <a:pt x="2664903" y="601211"/>
                  <a:pt x="2655694" y="587614"/>
                  <a:pt x="2642532" y="578840"/>
                </a:cubicBezTo>
                <a:cubicBezTo>
                  <a:pt x="2625754" y="567655"/>
                  <a:pt x="2608115" y="557664"/>
                  <a:pt x="2592198" y="545284"/>
                </a:cubicBezTo>
                <a:cubicBezTo>
                  <a:pt x="2582833" y="538000"/>
                  <a:pt x="2576145" y="527712"/>
                  <a:pt x="2567031" y="520117"/>
                </a:cubicBezTo>
                <a:cubicBezTo>
                  <a:pt x="2559286" y="513662"/>
                  <a:pt x="2549358" y="510084"/>
                  <a:pt x="2541864" y="503339"/>
                </a:cubicBezTo>
                <a:cubicBezTo>
                  <a:pt x="2514690" y="478882"/>
                  <a:pt x="2492087" y="444894"/>
                  <a:pt x="2457974" y="427838"/>
                </a:cubicBezTo>
                <a:cubicBezTo>
                  <a:pt x="2450065" y="423883"/>
                  <a:pt x="2441196" y="422245"/>
                  <a:pt x="2432807" y="419449"/>
                </a:cubicBezTo>
                <a:cubicBezTo>
                  <a:pt x="2418825" y="408264"/>
                  <a:pt x="2406046" y="395383"/>
                  <a:pt x="2390862" y="385893"/>
                </a:cubicBezTo>
                <a:cubicBezTo>
                  <a:pt x="2383363" y="381206"/>
                  <a:pt x="2372350" y="383327"/>
                  <a:pt x="2365695" y="377504"/>
                </a:cubicBezTo>
                <a:cubicBezTo>
                  <a:pt x="2349259" y="363122"/>
                  <a:pt x="2339754" y="342031"/>
                  <a:pt x="2323750" y="327170"/>
                </a:cubicBezTo>
                <a:cubicBezTo>
                  <a:pt x="2300386" y="305475"/>
                  <a:pt x="2270794" y="290992"/>
                  <a:pt x="2248249" y="268447"/>
                </a:cubicBezTo>
                <a:cubicBezTo>
                  <a:pt x="2174723" y="194921"/>
                  <a:pt x="2267992" y="284899"/>
                  <a:pt x="2197915" y="226502"/>
                </a:cubicBezTo>
                <a:cubicBezTo>
                  <a:pt x="2188801" y="218907"/>
                  <a:pt x="2182619" y="207916"/>
                  <a:pt x="2172748" y="201335"/>
                </a:cubicBezTo>
                <a:cubicBezTo>
                  <a:pt x="2165390" y="196430"/>
                  <a:pt x="2155490" y="196901"/>
                  <a:pt x="2147581" y="192946"/>
                </a:cubicBezTo>
                <a:cubicBezTo>
                  <a:pt x="2138563" y="188437"/>
                  <a:pt x="2130568" y="182098"/>
                  <a:pt x="2122414" y="176168"/>
                </a:cubicBezTo>
                <a:cubicBezTo>
                  <a:pt x="2099799" y="159721"/>
                  <a:pt x="2077673" y="142612"/>
                  <a:pt x="2055302" y="125834"/>
                </a:cubicBezTo>
                <a:cubicBezTo>
                  <a:pt x="2044117" y="117445"/>
                  <a:pt x="2031632" y="110554"/>
                  <a:pt x="2021746" y="100667"/>
                </a:cubicBezTo>
                <a:cubicBezTo>
                  <a:pt x="2013357" y="92278"/>
                  <a:pt x="2006451" y="82081"/>
                  <a:pt x="1996580" y="75500"/>
                </a:cubicBezTo>
                <a:cubicBezTo>
                  <a:pt x="1989222" y="70595"/>
                  <a:pt x="1979322" y="71066"/>
                  <a:pt x="1971413" y="67111"/>
                </a:cubicBezTo>
                <a:cubicBezTo>
                  <a:pt x="1956829" y="59819"/>
                  <a:pt x="1944368" y="48566"/>
                  <a:pt x="1929468" y="41944"/>
                </a:cubicBezTo>
                <a:cubicBezTo>
                  <a:pt x="1918932" y="37261"/>
                  <a:pt x="1906955" y="36868"/>
                  <a:pt x="1895912" y="33555"/>
                </a:cubicBezTo>
                <a:cubicBezTo>
                  <a:pt x="1869542" y="25644"/>
                  <a:pt x="1802967" y="0"/>
                  <a:pt x="1778466" y="0"/>
                </a:cubicBezTo>
                <a:lnTo>
                  <a:pt x="1610686" y="25167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	Legacy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-19574" y="1140416"/>
            <a:ext cx="3985658" cy="5104538"/>
          </a:xfrm>
          <a:custGeom>
            <a:avLst/>
            <a:gdLst>
              <a:gd name="connsiteX0" fmla="*/ 1954635 w 3985658"/>
              <a:gd name="connsiteY0" fmla="*/ 10460 h 5104538"/>
              <a:gd name="connsiteX1" fmla="*/ 1954635 w 3985658"/>
              <a:gd name="connsiteY1" fmla="*/ 10460 h 5104538"/>
              <a:gd name="connsiteX2" fmla="*/ 1602297 w 3985658"/>
              <a:gd name="connsiteY2" fmla="*/ 10460 h 5104538"/>
              <a:gd name="connsiteX3" fmla="*/ 1023457 w 3985658"/>
              <a:gd name="connsiteY3" fmla="*/ 27238 h 5104538"/>
              <a:gd name="connsiteX4" fmla="*/ 989901 w 3985658"/>
              <a:gd name="connsiteY4" fmla="*/ 35627 h 5104538"/>
              <a:gd name="connsiteX5" fmla="*/ 947956 w 3985658"/>
              <a:gd name="connsiteY5" fmla="*/ 44016 h 5104538"/>
              <a:gd name="connsiteX6" fmla="*/ 897622 w 3985658"/>
              <a:gd name="connsiteY6" fmla="*/ 69183 h 5104538"/>
              <a:gd name="connsiteX7" fmla="*/ 813732 w 3985658"/>
              <a:gd name="connsiteY7" fmla="*/ 85961 h 5104538"/>
              <a:gd name="connsiteX8" fmla="*/ 687897 w 3985658"/>
              <a:gd name="connsiteY8" fmla="*/ 111128 h 5104538"/>
              <a:gd name="connsiteX9" fmla="*/ 587229 w 3985658"/>
              <a:gd name="connsiteY9" fmla="*/ 136295 h 5104538"/>
              <a:gd name="connsiteX10" fmla="*/ 536895 w 3985658"/>
              <a:gd name="connsiteY10" fmla="*/ 153073 h 5104538"/>
              <a:gd name="connsiteX11" fmla="*/ 528506 w 3985658"/>
              <a:gd name="connsiteY11" fmla="*/ 178240 h 5104538"/>
              <a:gd name="connsiteX12" fmla="*/ 469783 w 3985658"/>
              <a:gd name="connsiteY12" fmla="*/ 195018 h 5104538"/>
              <a:gd name="connsiteX13" fmla="*/ 436227 w 3985658"/>
              <a:gd name="connsiteY13" fmla="*/ 236963 h 5104538"/>
              <a:gd name="connsiteX14" fmla="*/ 394283 w 3985658"/>
              <a:gd name="connsiteY14" fmla="*/ 278908 h 5104538"/>
              <a:gd name="connsiteX15" fmla="*/ 352338 w 3985658"/>
              <a:gd name="connsiteY15" fmla="*/ 320853 h 5104538"/>
              <a:gd name="connsiteX16" fmla="*/ 302004 w 3985658"/>
              <a:gd name="connsiteY16" fmla="*/ 362798 h 5104538"/>
              <a:gd name="connsiteX17" fmla="*/ 268448 w 3985658"/>
              <a:gd name="connsiteY17" fmla="*/ 404743 h 5104538"/>
              <a:gd name="connsiteX18" fmla="*/ 260059 w 3985658"/>
              <a:gd name="connsiteY18" fmla="*/ 429910 h 5104538"/>
              <a:gd name="connsiteX19" fmla="*/ 209725 w 3985658"/>
              <a:gd name="connsiteY19" fmla="*/ 480244 h 5104538"/>
              <a:gd name="connsiteX20" fmla="*/ 176169 w 3985658"/>
              <a:gd name="connsiteY20" fmla="*/ 513800 h 5104538"/>
              <a:gd name="connsiteX21" fmla="*/ 142613 w 3985658"/>
              <a:gd name="connsiteY21" fmla="*/ 564134 h 5104538"/>
              <a:gd name="connsiteX22" fmla="*/ 125835 w 3985658"/>
              <a:gd name="connsiteY22" fmla="*/ 589301 h 5104538"/>
              <a:gd name="connsiteX23" fmla="*/ 109057 w 3985658"/>
              <a:gd name="connsiteY23" fmla="*/ 614468 h 5104538"/>
              <a:gd name="connsiteX24" fmla="*/ 83890 w 3985658"/>
              <a:gd name="connsiteY24" fmla="*/ 673191 h 5104538"/>
              <a:gd name="connsiteX25" fmla="*/ 75501 w 3985658"/>
              <a:gd name="connsiteY25" fmla="*/ 715136 h 5104538"/>
              <a:gd name="connsiteX26" fmla="*/ 58723 w 3985658"/>
              <a:gd name="connsiteY26" fmla="*/ 824193 h 5104538"/>
              <a:gd name="connsiteX27" fmla="*/ 50334 w 3985658"/>
              <a:gd name="connsiteY27" fmla="*/ 849359 h 5104538"/>
              <a:gd name="connsiteX28" fmla="*/ 41945 w 3985658"/>
              <a:gd name="connsiteY28" fmla="*/ 908082 h 5104538"/>
              <a:gd name="connsiteX29" fmla="*/ 25167 w 3985658"/>
              <a:gd name="connsiteY29" fmla="*/ 933249 h 5104538"/>
              <a:gd name="connsiteX30" fmla="*/ 16778 w 3985658"/>
              <a:gd name="connsiteY30" fmla="*/ 958416 h 5104538"/>
              <a:gd name="connsiteX31" fmla="*/ 8389 w 3985658"/>
              <a:gd name="connsiteY31" fmla="*/ 1184919 h 5104538"/>
              <a:gd name="connsiteX32" fmla="*/ 0 w 3985658"/>
              <a:gd name="connsiteY32" fmla="*/ 1335921 h 5104538"/>
              <a:gd name="connsiteX33" fmla="*/ 16778 w 3985658"/>
              <a:gd name="connsiteY33" fmla="*/ 2585881 h 5104538"/>
              <a:gd name="connsiteX34" fmla="*/ 25167 w 3985658"/>
              <a:gd name="connsiteY34" fmla="*/ 3223444 h 5104538"/>
              <a:gd name="connsiteX35" fmla="*/ 33556 w 3985658"/>
              <a:gd name="connsiteY35" fmla="*/ 3642893 h 5104538"/>
              <a:gd name="connsiteX36" fmla="*/ 50334 w 3985658"/>
              <a:gd name="connsiteY36" fmla="*/ 3810673 h 5104538"/>
              <a:gd name="connsiteX37" fmla="*/ 67112 w 3985658"/>
              <a:gd name="connsiteY37" fmla="*/ 3877785 h 5104538"/>
              <a:gd name="connsiteX38" fmla="*/ 125835 w 3985658"/>
              <a:gd name="connsiteY38" fmla="*/ 3953286 h 5104538"/>
              <a:gd name="connsiteX39" fmla="*/ 167780 w 3985658"/>
              <a:gd name="connsiteY39" fmla="*/ 4003620 h 5104538"/>
              <a:gd name="connsiteX40" fmla="*/ 218114 w 3985658"/>
              <a:gd name="connsiteY40" fmla="*/ 4079121 h 5104538"/>
              <a:gd name="connsiteX41" fmla="*/ 234892 w 3985658"/>
              <a:gd name="connsiteY41" fmla="*/ 4104288 h 5104538"/>
              <a:gd name="connsiteX42" fmla="*/ 285226 w 3985658"/>
              <a:gd name="connsiteY42" fmla="*/ 4137844 h 5104538"/>
              <a:gd name="connsiteX43" fmla="*/ 343949 w 3985658"/>
              <a:gd name="connsiteY43" fmla="*/ 4204956 h 5104538"/>
              <a:gd name="connsiteX44" fmla="*/ 369116 w 3985658"/>
              <a:gd name="connsiteY44" fmla="*/ 4213345 h 5104538"/>
              <a:gd name="connsiteX45" fmla="*/ 419450 w 3985658"/>
              <a:gd name="connsiteY45" fmla="*/ 4246901 h 5104538"/>
              <a:gd name="connsiteX46" fmla="*/ 427839 w 3985658"/>
              <a:gd name="connsiteY46" fmla="*/ 4272068 h 5104538"/>
              <a:gd name="connsiteX47" fmla="*/ 461394 w 3985658"/>
              <a:gd name="connsiteY47" fmla="*/ 4280457 h 5104538"/>
              <a:gd name="connsiteX48" fmla="*/ 520117 w 3985658"/>
              <a:gd name="connsiteY48" fmla="*/ 4322402 h 5104538"/>
              <a:gd name="connsiteX49" fmla="*/ 587229 w 3985658"/>
              <a:gd name="connsiteY49" fmla="*/ 4347569 h 5104538"/>
              <a:gd name="connsiteX50" fmla="*/ 612396 w 3985658"/>
              <a:gd name="connsiteY50" fmla="*/ 4364347 h 5104538"/>
              <a:gd name="connsiteX51" fmla="*/ 662730 w 3985658"/>
              <a:gd name="connsiteY51" fmla="*/ 4381125 h 5104538"/>
              <a:gd name="connsiteX52" fmla="*/ 729842 w 3985658"/>
              <a:gd name="connsiteY52" fmla="*/ 4414681 h 5104538"/>
              <a:gd name="connsiteX53" fmla="*/ 796954 w 3985658"/>
              <a:gd name="connsiteY53" fmla="*/ 4448237 h 5104538"/>
              <a:gd name="connsiteX54" fmla="*/ 855677 w 3985658"/>
              <a:gd name="connsiteY54" fmla="*/ 4473404 h 5104538"/>
              <a:gd name="connsiteX55" fmla="*/ 906011 w 3985658"/>
              <a:gd name="connsiteY55" fmla="*/ 4490181 h 5104538"/>
              <a:gd name="connsiteX56" fmla="*/ 931178 w 3985658"/>
              <a:gd name="connsiteY56" fmla="*/ 4506959 h 5104538"/>
              <a:gd name="connsiteX57" fmla="*/ 1023457 w 3985658"/>
              <a:gd name="connsiteY57" fmla="*/ 4540515 h 5104538"/>
              <a:gd name="connsiteX58" fmla="*/ 1073791 w 3985658"/>
              <a:gd name="connsiteY58" fmla="*/ 4574071 h 5104538"/>
              <a:gd name="connsiteX59" fmla="*/ 1098958 w 3985658"/>
              <a:gd name="connsiteY59" fmla="*/ 4590849 h 5104538"/>
              <a:gd name="connsiteX60" fmla="*/ 1124125 w 3985658"/>
              <a:gd name="connsiteY60" fmla="*/ 4599238 h 5104538"/>
              <a:gd name="connsiteX61" fmla="*/ 1182848 w 3985658"/>
              <a:gd name="connsiteY61" fmla="*/ 4632794 h 5104538"/>
              <a:gd name="connsiteX62" fmla="*/ 1216404 w 3985658"/>
              <a:gd name="connsiteY62" fmla="*/ 4657961 h 5104538"/>
              <a:gd name="connsiteX63" fmla="*/ 1300294 w 3985658"/>
              <a:gd name="connsiteY63" fmla="*/ 4708295 h 5104538"/>
              <a:gd name="connsiteX64" fmla="*/ 1350627 w 3985658"/>
              <a:gd name="connsiteY64" fmla="*/ 4725073 h 5104538"/>
              <a:gd name="connsiteX65" fmla="*/ 1375794 w 3985658"/>
              <a:gd name="connsiteY65" fmla="*/ 4733462 h 5104538"/>
              <a:gd name="connsiteX66" fmla="*/ 1426128 w 3985658"/>
              <a:gd name="connsiteY66" fmla="*/ 4758629 h 5104538"/>
              <a:gd name="connsiteX67" fmla="*/ 1493240 w 3985658"/>
              <a:gd name="connsiteY67" fmla="*/ 4800574 h 5104538"/>
              <a:gd name="connsiteX68" fmla="*/ 1551963 w 3985658"/>
              <a:gd name="connsiteY68" fmla="*/ 4817352 h 5104538"/>
              <a:gd name="connsiteX69" fmla="*/ 1602297 w 3985658"/>
              <a:gd name="connsiteY69" fmla="*/ 4842519 h 5104538"/>
              <a:gd name="connsiteX70" fmla="*/ 1686187 w 3985658"/>
              <a:gd name="connsiteY70" fmla="*/ 4867686 h 5104538"/>
              <a:gd name="connsiteX71" fmla="*/ 1711354 w 3985658"/>
              <a:gd name="connsiteY71" fmla="*/ 4876075 h 5104538"/>
              <a:gd name="connsiteX72" fmla="*/ 1770077 w 3985658"/>
              <a:gd name="connsiteY72" fmla="*/ 4892853 h 5104538"/>
              <a:gd name="connsiteX73" fmla="*/ 1795244 w 3985658"/>
              <a:gd name="connsiteY73" fmla="*/ 4909631 h 5104538"/>
              <a:gd name="connsiteX74" fmla="*/ 1879134 w 3985658"/>
              <a:gd name="connsiteY74" fmla="*/ 4934798 h 5104538"/>
              <a:gd name="connsiteX75" fmla="*/ 1904301 w 3985658"/>
              <a:gd name="connsiteY75" fmla="*/ 4943187 h 5104538"/>
              <a:gd name="connsiteX76" fmla="*/ 1937857 w 3985658"/>
              <a:gd name="connsiteY76" fmla="*/ 4951576 h 5104538"/>
              <a:gd name="connsiteX77" fmla="*/ 2004969 w 3985658"/>
              <a:gd name="connsiteY77" fmla="*/ 4976743 h 5104538"/>
              <a:gd name="connsiteX78" fmla="*/ 2072081 w 3985658"/>
              <a:gd name="connsiteY78" fmla="*/ 4993521 h 5104538"/>
              <a:gd name="connsiteX79" fmla="*/ 2097248 w 3985658"/>
              <a:gd name="connsiteY79" fmla="*/ 5010299 h 5104538"/>
              <a:gd name="connsiteX80" fmla="*/ 2189527 w 3985658"/>
              <a:gd name="connsiteY80" fmla="*/ 5027077 h 5104538"/>
              <a:gd name="connsiteX81" fmla="*/ 2231472 w 3985658"/>
              <a:gd name="connsiteY81" fmla="*/ 5035466 h 5104538"/>
              <a:gd name="connsiteX82" fmla="*/ 2365695 w 3985658"/>
              <a:gd name="connsiteY82" fmla="*/ 5052244 h 5104538"/>
              <a:gd name="connsiteX83" fmla="*/ 2516697 w 3985658"/>
              <a:gd name="connsiteY83" fmla="*/ 5069022 h 5104538"/>
              <a:gd name="connsiteX84" fmla="*/ 2709644 w 3985658"/>
              <a:gd name="connsiteY84" fmla="*/ 5077411 h 5104538"/>
              <a:gd name="connsiteX85" fmla="*/ 2969703 w 3985658"/>
              <a:gd name="connsiteY85" fmla="*/ 5094189 h 5104538"/>
              <a:gd name="connsiteX86" fmla="*/ 3103927 w 3985658"/>
              <a:gd name="connsiteY86" fmla="*/ 5102578 h 5104538"/>
              <a:gd name="connsiteX87" fmla="*/ 3724712 w 3985658"/>
              <a:gd name="connsiteY87" fmla="*/ 5069022 h 5104538"/>
              <a:gd name="connsiteX88" fmla="*/ 3749879 w 3985658"/>
              <a:gd name="connsiteY88" fmla="*/ 5060633 h 5104538"/>
              <a:gd name="connsiteX89" fmla="*/ 3783435 w 3985658"/>
              <a:gd name="connsiteY89" fmla="*/ 5035466 h 5104538"/>
              <a:gd name="connsiteX90" fmla="*/ 3800213 w 3985658"/>
              <a:gd name="connsiteY90" fmla="*/ 5010299 h 5104538"/>
              <a:gd name="connsiteX91" fmla="*/ 3850547 w 3985658"/>
              <a:gd name="connsiteY91" fmla="*/ 4976743 h 5104538"/>
              <a:gd name="connsiteX92" fmla="*/ 3858936 w 3985658"/>
              <a:gd name="connsiteY92" fmla="*/ 4943187 h 5104538"/>
              <a:gd name="connsiteX93" fmla="*/ 3917659 w 3985658"/>
              <a:gd name="connsiteY93" fmla="*/ 4817352 h 5104538"/>
              <a:gd name="connsiteX94" fmla="*/ 3934437 w 3985658"/>
              <a:gd name="connsiteY94" fmla="*/ 4783796 h 5104538"/>
              <a:gd name="connsiteX95" fmla="*/ 3959604 w 3985658"/>
              <a:gd name="connsiteY95" fmla="*/ 4708295 h 5104538"/>
              <a:gd name="connsiteX96" fmla="*/ 3976382 w 3985658"/>
              <a:gd name="connsiteY96" fmla="*/ 4649572 h 5104538"/>
              <a:gd name="connsiteX97" fmla="*/ 3976382 w 3985658"/>
              <a:gd name="connsiteY97" fmla="*/ 4305624 h 5104538"/>
              <a:gd name="connsiteX98" fmla="*/ 3951215 w 3985658"/>
              <a:gd name="connsiteY98" fmla="*/ 4196567 h 5104538"/>
              <a:gd name="connsiteX99" fmla="*/ 3926048 w 3985658"/>
              <a:gd name="connsiteY99" fmla="*/ 4154622 h 5104538"/>
              <a:gd name="connsiteX100" fmla="*/ 3909270 w 3985658"/>
              <a:gd name="connsiteY100" fmla="*/ 4079121 h 5104538"/>
              <a:gd name="connsiteX101" fmla="*/ 3900881 w 3985658"/>
              <a:gd name="connsiteY101" fmla="*/ 4053954 h 5104538"/>
              <a:gd name="connsiteX102" fmla="*/ 3867325 w 3985658"/>
              <a:gd name="connsiteY102" fmla="*/ 4020398 h 5104538"/>
              <a:gd name="connsiteX103" fmla="*/ 3825380 w 3985658"/>
              <a:gd name="connsiteY103" fmla="*/ 3894563 h 5104538"/>
              <a:gd name="connsiteX104" fmla="*/ 3800213 w 3985658"/>
              <a:gd name="connsiteY104" fmla="*/ 3861007 h 5104538"/>
              <a:gd name="connsiteX105" fmla="*/ 3758268 w 3985658"/>
              <a:gd name="connsiteY105" fmla="*/ 3751950 h 5104538"/>
              <a:gd name="connsiteX106" fmla="*/ 3733101 w 3985658"/>
              <a:gd name="connsiteY106" fmla="*/ 3726783 h 5104538"/>
              <a:gd name="connsiteX107" fmla="*/ 3691156 w 3985658"/>
              <a:gd name="connsiteY107" fmla="*/ 3676449 h 5104538"/>
              <a:gd name="connsiteX108" fmla="*/ 3657600 w 3985658"/>
              <a:gd name="connsiteY108" fmla="*/ 3617726 h 5104538"/>
              <a:gd name="connsiteX109" fmla="*/ 3598877 w 3985658"/>
              <a:gd name="connsiteY109" fmla="*/ 3559004 h 5104538"/>
              <a:gd name="connsiteX110" fmla="*/ 3523376 w 3985658"/>
              <a:gd name="connsiteY110" fmla="*/ 3475114 h 5104538"/>
              <a:gd name="connsiteX111" fmla="*/ 3523376 w 3985658"/>
              <a:gd name="connsiteY111" fmla="*/ 3475114 h 5104538"/>
              <a:gd name="connsiteX112" fmla="*/ 3489820 w 3985658"/>
              <a:gd name="connsiteY112" fmla="*/ 3433169 h 5104538"/>
              <a:gd name="connsiteX113" fmla="*/ 3414319 w 3985658"/>
              <a:gd name="connsiteY113" fmla="*/ 3366057 h 5104538"/>
              <a:gd name="connsiteX114" fmla="*/ 3389152 w 3985658"/>
              <a:gd name="connsiteY114" fmla="*/ 3332501 h 5104538"/>
              <a:gd name="connsiteX115" fmla="*/ 3347207 w 3985658"/>
              <a:gd name="connsiteY115" fmla="*/ 3298945 h 5104538"/>
              <a:gd name="connsiteX116" fmla="*/ 3330429 w 3985658"/>
              <a:gd name="connsiteY116" fmla="*/ 3273778 h 5104538"/>
              <a:gd name="connsiteX117" fmla="*/ 3296873 w 3985658"/>
              <a:gd name="connsiteY117" fmla="*/ 3240222 h 5104538"/>
              <a:gd name="connsiteX118" fmla="*/ 3246539 w 3985658"/>
              <a:gd name="connsiteY118" fmla="*/ 3181499 h 5104538"/>
              <a:gd name="connsiteX119" fmla="*/ 3212983 w 3985658"/>
              <a:gd name="connsiteY119" fmla="*/ 3131165 h 5104538"/>
              <a:gd name="connsiteX120" fmla="*/ 3196205 w 3985658"/>
              <a:gd name="connsiteY120" fmla="*/ 3089220 h 5104538"/>
              <a:gd name="connsiteX121" fmla="*/ 3162650 w 3985658"/>
              <a:gd name="connsiteY121" fmla="*/ 3030497 h 5104538"/>
              <a:gd name="connsiteX122" fmla="*/ 3129094 w 3985658"/>
              <a:gd name="connsiteY122" fmla="*/ 2954996 h 5104538"/>
              <a:gd name="connsiteX123" fmla="*/ 3053593 w 3985658"/>
              <a:gd name="connsiteY123" fmla="*/ 2795605 h 5104538"/>
              <a:gd name="connsiteX124" fmla="*/ 3020037 w 3985658"/>
              <a:gd name="connsiteY124" fmla="*/ 2703326 h 5104538"/>
              <a:gd name="connsiteX125" fmla="*/ 3011648 w 3985658"/>
              <a:gd name="connsiteY125" fmla="*/ 2652993 h 5104538"/>
              <a:gd name="connsiteX126" fmla="*/ 2994870 w 3985658"/>
              <a:gd name="connsiteY126" fmla="*/ 2611048 h 5104538"/>
              <a:gd name="connsiteX127" fmla="*/ 2986481 w 3985658"/>
              <a:gd name="connsiteY127" fmla="*/ 2552325 h 5104538"/>
              <a:gd name="connsiteX128" fmla="*/ 2978092 w 3985658"/>
              <a:gd name="connsiteY128" fmla="*/ 2527158 h 5104538"/>
              <a:gd name="connsiteX129" fmla="*/ 2961314 w 3985658"/>
              <a:gd name="connsiteY129" fmla="*/ 2468435 h 5104538"/>
              <a:gd name="connsiteX130" fmla="*/ 2944536 w 3985658"/>
              <a:gd name="connsiteY130" fmla="*/ 882915 h 5104538"/>
              <a:gd name="connsiteX131" fmla="*/ 2927758 w 3985658"/>
              <a:gd name="connsiteY131" fmla="*/ 757081 h 5104538"/>
              <a:gd name="connsiteX132" fmla="*/ 2902591 w 3985658"/>
              <a:gd name="connsiteY132" fmla="*/ 689969 h 5104538"/>
              <a:gd name="connsiteX133" fmla="*/ 2877424 w 3985658"/>
              <a:gd name="connsiteY133" fmla="*/ 614468 h 5104538"/>
              <a:gd name="connsiteX134" fmla="*/ 2852257 w 3985658"/>
              <a:gd name="connsiteY134" fmla="*/ 580912 h 5104538"/>
              <a:gd name="connsiteX135" fmla="*/ 2827090 w 3985658"/>
              <a:gd name="connsiteY135" fmla="*/ 522189 h 5104538"/>
              <a:gd name="connsiteX136" fmla="*/ 2818701 w 3985658"/>
              <a:gd name="connsiteY136" fmla="*/ 497022 h 5104538"/>
              <a:gd name="connsiteX137" fmla="*/ 2759978 w 3985658"/>
              <a:gd name="connsiteY137" fmla="*/ 404743 h 5104538"/>
              <a:gd name="connsiteX138" fmla="*/ 2743200 w 3985658"/>
              <a:gd name="connsiteY138" fmla="*/ 379576 h 5104538"/>
              <a:gd name="connsiteX139" fmla="*/ 2734811 w 3985658"/>
              <a:gd name="connsiteY139" fmla="*/ 354409 h 5104538"/>
              <a:gd name="connsiteX140" fmla="*/ 2676088 w 3985658"/>
              <a:gd name="connsiteY140" fmla="*/ 304075 h 5104538"/>
              <a:gd name="connsiteX141" fmla="*/ 2650921 w 3985658"/>
              <a:gd name="connsiteY141" fmla="*/ 278908 h 5104538"/>
              <a:gd name="connsiteX142" fmla="*/ 2634143 w 3985658"/>
              <a:gd name="connsiteY142" fmla="*/ 253741 h 5104538"/>
              <a:gd name="connsiteX143" fmla="*/ 2600587 w 3985658"/>
              <a:gd name="connsiteY143" fmla="*/ 236963 h 5104538"/>
              <a:gd name="connsiteX144" fmla="*/ 2550253 w 3985658"/>
              <a:gd name="connsiteY144" fmla="*/ 203407 h 5104538"/>
              <a:gd name="connsiteX145" fmla="*/ 2491530 w 3985658"/>
              <a:gd name="connsiteY145" fmla="*/ 178240 h 5104538"/>
              <a:gd name="connsiteX146" fmla="*/ 2466363 w 3985658"/>
              <a:gd name="connsiteY146" fmla="*/ 169851 h 5104538"/>
              <a:gd name="connsiteX147" fmla="*/ 2399251 w 3985658"/>
              <a:gd name="connsiteY147" fmla="*/ 136295 h 5104538"/>
              <a:gd name="connsiteX148" fmla="*/ 2374084 w 3985658"/>
              <a:gd name="connsiteY148" fmla="*/ 119517 h 5104538"/>
              <a:gd name="connsiteX149" fmla="*/ 2323750 w 3985658"/>
              <a:gd name="connsiteY149" fmla="*/ 102739 h 5104538"/>
              <a:gd name="connsiteX150" fmla="*/ 2273416 w 3985658"/>
              <a:gd name="connsiteY150" fmla="*/ 85961 h 5104538"/>
              <a:gd name="connsiteX151" fmla="*/ 2248250 w 3985658"/>
              <a:gd name="connsiteY151" fmla="*/ 77572 h 5104538"/>
              <a:gd name="connsiteX152" fmla="*/ 2172749 w 3985658"/>
              <a:gd name="connsiteY152" fmla="*/ 44016 h 5104538"/>
              <a:gd name="connsiteX153" fmla="*/ 2147582 w 3985658"/>
              <a:gd name="connsiteY153" fmla="*/ 35627 h 5104538"/>
              <a:gd name="connsiteX154" fmla="*/ 2122415 w 3985658"/>
              <a:gd name="connsiteY154" fmla="*/ 27238 h 5104538"/>
              <a:gd name="connsiteX155" fmla="*/ 2004969 w 3985658"/>
              <a:gd name="connsiteY155" fmla="*/ 18849 h 5104538"/>
              <a:gd name="connsiteX156" fmla="*/ 1954635 w 3985658"/>
              <a:gd name="connsiteY156" fmla="*/ 10460 h 51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985658" h="5104538">
                <a:moveTo>
                  <a:pt x="1954635" y="10460"/>
                </a:moveTo>
                <a:lnTo>
                  <a:pt x="1954635" y="10460"/>
                </a:lnTo>
                <a:cubicBezTo>
                  <a:pt x="1784348" y="-8461"/>
                  <a:pt x="1915488" y="2531"/>
                  <a:pt x="1602297" y="10460"/>
                </a:cubicBezTo>
                <a:cubicBezTo>
                  <a:pt x="1063357" y="24104"/>
                  <a:pt x="1389319" y="11331"/>
                  <a:pt x="1023457" y="27238"/>
                </a:cubicBezTo>
                <a:cubicBezTo>
                  <a:pt x="1012272" y="30034"/>
                  <a:pt x="1001156" y="33126"/>
                  <a:pt x="989901" y="35627"/>
                </a:cubicBezTo>
                <a:cubicBezTo>
                  <a:pt x="975982" y="38720"/>
                  <a:pt x="961789" y="40558"/>
                  <a:pt x="947956" y="44016"/>
                </a:cubicBezTo>
                <a:cubicBezTo>
                  <a:pt x="905784" y="54559"/>
                  <a:pt x="938630" y="48679"/>
                  <a:pt x="897622" y="69183"/>
                </a:cubicBezTo>
                <a:cubicBezTo>
                  <a:pt x="874195" y="80896"/>
                  <a:pt x="835373" y="82869"/>
                  <a:pt x="813732" y="85961"/>
                </a:cubicBezTo>
                <a:cubicBezTo>
                  <a:pt x="739376" y="110746"/>
                  <a:pt x="780975" y="100786"/>
                  <a:pt x="687897" y="111128"/>
                </a:cubicBezTo>
                <a:cubicBezTo>
                  <a:pt x="550953" y="156776"/>
                  <a:pt x="722787" y="102406"/>
                  <a:pt x="587229" y="136295"/>
                </a:cubicBezTo>
                <a:cubicBezTo>
                  <a:pt x="570071" y="140584"/>
                  <a:pt x="536895" y="153073"/>
                  <a:pt x="536895" y="153073"/>
                </a:cubicBezTo>
                <a:cubicBezTo>
                  <a:pt x="534099" y="161462"/>
                  <a:pt x="534759" y="171987"/>
                  <a:pt x="528506" y="178240"/>
                </a:cubicBezTo>
                <a:cubicBezTo>
                  <a:pt x="524494" y="182252"/>
                  <a:pt x="470073" y="194945"/>
                  <a:pt x="469783" y="195018"/>
                </a:cubicBezTo>
                <a:cubicBezTo>
                  <a:pt x="453451" y="244014"/>
                  <a:pt x="474173" y="199016"/>
                  <a:pt x="436227" y="236963"/>
                </a:cubicBezTo>
                <a:cubicBezTo>
                  <a:pt x="380301" y="292890"/>
                  <a:pt x="461396" y="234166"/>
                  <a:pt x="394283" y="278908"/>
                </a:cubicBezTo>
                <a:cubicBezTo>
                  <a:pt x="363523" y="325048"/>
                  <a:pt x="394283" y="285899"/>
                  <a:pt x="352338" y="320853"/>
                </a:cubicBezTo>
                <a:cubicBezTo>
                  <a:pt x="287745" y="374680"/>
                  <a:pt x="364489" y="321141"/>
                  <a:pt x="302004" y="362798"/>
                </a:cubicBezTo>
                <a:cubicBezTo>
                  <a:pt x="280918" y="426056"/>
                  <a:pt x="311814" y="350535"/>
                  <a:pt x="268448" y="404743"/>
                </a:cubicBezTo>
                <a:cubicBezTo>
                  <a:pt x="262924" y="411648"/>
                  <a:pt x="265488" y="422930"/>
                  <a:pt x="260059" y="429910"/>
                </a:cubicBezTo>
                <a:cubicBezTo>
                  <a:pt x="245492" y="448639"/>
                  <a:pt x="209725" y="480244"/>
                  <a:pt x="209725" y="480244"/>
                </a:cubicBezTo>
                <a:cubicBezTo>
                  <a:pt x="187354" y="547356"/>
                  <a:pt x="220910" y="469059"/>
                  <a:pt x="176169" y="513800"/>
                </a:cubicBezTo>
                <a:cubicBezTo>
                  <a:pt x="161910" y="528059"/>
                  <a:pt x="153798" y="547356"/>
                  <a:pt x="142613" y="564134"/>
                </a:cubicBezTo>
                <a:lnTo>
                  <a:pt x="125835" y="589301"/>
                </a:lnTo>
                <a:cubicBezTo>
                  <a:pt x="120242" y="597690"/>
                  <a:pt x="112245" y="604903"/>
                  <a:pt x="109057" y="614468"/>
                </a:cubicBezTo>
                <a:cubicBezTo>
                  <a:pt x="96713" y="651499"/>
                  <a:pt x="104623" y="631726"/>
                  <a:pt x="83890" y="673191"/>
                </a:cubicBezTo>
                <a:cubicBezTo>
                  <a:pt x="81094" y="687173"/>
                  <a:pt x="77845" y="701071"/>
                  <a:pt x="75501" y="715136"/>
                </a:cubicBezTo>
                <a:cubicBezTo>
                  <a:pt x="71041" y="741894"/>
                  <a:pt x="64913" y="796337"/>
                  <a:pt x="58723" y="824193"/>
                </a:cubicBezTo>
                <a:cubicBezTo>
                  <a:pt x="56805" y="832825"/>
                  <a:pt x="53130" y="840970"/>
                  <a:pt x="50334" y="849359"/>
                </a:cubicBezTo>
                <a:cubicBezTo>
                  <a:pt x="47538" y="868933"/>
                  <a:pt x="47627" y="889143"/>
                  <a:pt x="41945" y="908082"/>
                </a:cubicBezTo>
                <a:cubicBezTo>
                  <a:pt x="39048" y="917739"/>
                  <a:pt x="29676" y="924231"/>
                  <a:pt x="25167" y="933249"/>
                </a:cubicBezTo>
                <a:cubicBezTo>
                  <a:pt x="21212" y="941158"/>
                  <a:pt x="19574" y="950027"/>
                  <a:pt x="16778" y="958416"/>
                </a:cubicBezTo>
                <a:cubicBezTo>
                  <a:pt x="13982" y="1033917"/>
                  <a:pt x="11744" y="1109441"/>
                  <a:pt x="8389" y="1184919"/>
                </a:cubicBezTo>
                <a:cubicBezTo>
                  <a:pt x="6151" y="1235281"/>
                  <a:pt x="0" y="1285509"/>
                  <a:pt x="0" y="1335921"/>
                </a:cubicBezTo>
                <a:cubicBezTo>
                  <a:pt x="0" y="2285348"/>
                  <a:pt x="6082" y="1938774"/>
                  <a:pt x="16778" y="2585881"/>
                </a:cubicBezTo>
                <a:cubicBezTo>
                  <a:pt x="20291" y="2798391"/>
                  <a:pt x="21794" y="3010931"/>
                  <a:pt x="25167" y="3223444"/>
                </a:cubicBezTo>
                <a:cubicBezTo>
                  <a:pt x="27386" y="3363271"/>
                  <a:pt x="29383" y="3503111"/>
                  <a:pt x="33556" y="3642893"/>
                </a:cubicBezTo>
                <a:cubicBezTo>
                  <a:pt x="41762" y="3917794"/>
                  <a:pt x="27017" y="3717404"/>
                  <a:pt x="50334" y="3810673"/>
                </a:cubicBezTo>
                <a:cubicBezTo>
                  <a:pt x="53715" y="3824196"/>
                  <a:pt x="58396" y="3862095"/>
                  <a:pt x="67112" y="3877785"/>
                </a:cubicBezTo>
                <a:cubicBezTo>
                  <a:pt x="144157" y="4016466"/>
                  <a:pt x="64695" y="3867690"/>
                  <a:pt x="125835" y="3953286"/>
                </a:cubicBezTo>
                <a:cubicBezTo>
                  <a:pt x="164539" y="4007471"/>
                  <a:pt x="118166" y="3970544"/>
                  <a:pt x="167780" y="4003620"/>
                </a:cubicBezTo>
                <a:lnTo>
                  <a:pt x="218114" y="4079121"/>
                </a:lnTo>
                <a:cubicBezTo>
                  <a:pt x="223707" y="4087510"/>
                  <a:pt x="226503" y="4098695"/>
                  <a:pt x="234892" y="4104288"/>
                </a:cubicBezTo>
                <a:cubicBezTo>
                  <a:pt x="251670" y="4115473"/>
                  <a:pt x="272629" y="4122098"/>
                  <a:pt x="285226" y="4137844"/>
                </a:cubicBezTo>
                <a:cubicBezTo>
                  <a:pt x="293570" y="4148274"/>
                  <a:pt x="327737" y="4194148"/>
                  <a:pt x="343949" y="4204956"/>
                </a:cubicBezTo>
                <a:cubicBezTo>
                  <a:pt x="351307" y="4209861"/>
                  <a:pt x="360727" y="4210549"/>
                  <a:pt x="369116" y="4213345"/>
                </a:cubicBezTo>
                <a:cubicBezTo>
                  <a:pt x="422066" y="4292770"/>
                  <a:pt x="342062" y="4184991"/>
                  <a:pt x="419450" y="4246901"/>
                </a:cubicBezTo>
                <a:cubicBezTo>
                  <a:pt x="426355" y="4252425"/>
                  <a:pt x="420934" y="4266544"/>
                  <a:pt x="427839" y="4272068"/>
                </a:cubicBezTo>
                <a:cubicBezTo>
                  <a:pt x="436842" y="4279270"/>
                  <a:pt x="450209" y="4277661"/>
                  <a:pt x="461394" y="4280457"/>
                </a:cubicBezTo>
                <a:cubicBezTo>
                  <a:pt x="465214" y="4283322"/>
                  <a:pt x="510576" y="4318313"/>
                  <a:pt x="520117" y="4322402"/>
                </a:cubicBezTo>
                <a:cubicBezTo>
                  <a:pt x="602693" y="4357792"/>
                  <a:pt x="503350" y="4299638"/>
                  <a:pt x="587229" y="4347569"/>
                </a:cubicBezTo>
                <a:cubicBezTo>
                  <a:pt x="595983" y="4352571"/>
                  <a:pt x="603183" y="4360252"/>
                  <a:pt x="612396" y="4364347"/>
                </a:cubicBezTo>
                <a:cubicBezTo>
                  <a:pt x="628557" y="4371530"/>
                  <a:pt x="662730" y="4381125"/>
                  <a:pt x="662730" y="4381125"/>
                </a:cubicBezTo>
                <a:cubicBezTo>
                  <a:pt x="762651" y="4456066"/>
                  <a:pt x="635602" y="4367561"/>
                  <a:pt x="729842" y="4414681"/>
                </a:cubicBezTo>
                <a:cubicBezTo>
                  <a:pt x="815401" y="4457461"/>
                  <a:pt x="714557" y="4427638"/>
                  <a:pt x="796954" y="4448237"/>
                </a:cubicBezTo>
                <a:cubicBezTo>
                  <a:pt x="836881" y="4474855"/>
                  <a:pt x="806432" y="4458631"/>
                  <a:pt x="855677" y="4473404"/>
                </a:cubicBezTo>
                <a:cubicBezTo>
                  <a:pt x="872617" y="4478486"/>
                  <a:pt x="906011" y="4490181"/>
                  <a:pt x="906011" y="4490181"/>
                </a:cubicBezTo>
                <a:cubicBezTo>
                  <a:pt x="914400" y="4495774"/>
                  <a:pt x="922160" y="4502450"/>
                  <a:pt x="931178" y="4506959"/>
                </a:cubicBezTo>
                <a:cubicBezTo>
                  <a:pt x="980693" y="4531716"/>
                  <a:pt x="979963" y="4529642"/>
                  <a:pt x="1023457" y="4540515"/>
                </a:cubicBezTo>
                <a:lnTo>
                  <a:pt x="1073791" y="4574071"/>
                </a:lnTo>
                <a:cubicBezTo>
                  <a:pt x="1082180" y="4579664"/>
                  <a:pt x="1089393" y="4587661"/>
                  <a:pt x="1098958" y="4590849"/>
                </a:cubicBezTo>
                <a:lnTo>
                  <a:pt x="1124125" y="4599238"/>
                </a:lnTo>
                <a:cubicBezTo>
                  <a:pt x="1245775" y="4690476"/>
                  <a:pt x="1093175" y="4581552"/>
                  <a:pt x="1182848" y="4632794"/>
                </a:cubicBezTo>
                <a:cubicBezTo>
                  <a:pt x="1194987" y="4639731"/>
                  <a:pt x="1204950" y="4649943"/>
                  <a:pt x="1216404" y="4657961"/>
                </a:cubicBezTo>
                <a:cubicBezTo>
                  <a:pt x="1242665" y="4676344"/>
                  <a:pt x="1270084" y="4696211"/>
                  <a:pt x="1300294" y="4708295"/>
                </a:cubicBezTo>
                <a:cubicBezTo>
                  <a:pt x="1316714" y="4714863"/>
                  <a:pt x="1333849" y="4719480"/>
                  <a:pt x="1350627" y="4725073"/>
                </a:cubicBezTo>
                <a:cubicBezTo>
                  <a:pt x="1359016" y="4727869"/>
                  <a:pt x="1368436" y="4728557"/>
                  <a:pt x="1375794" y="4733462"/>
                </a:cubicBezTo>
                <a:cubicBezTo>
                  <a:pt x="1477620" y="4801346"/>
                  <a:pt x="1330615" y="4706531"/>
                  <a:pt x="1426128" y="4758629"/>
                </a:cubicBezTo>
                <a:cubicBezTo>
                  <a:pt x="1449287" y="4771261"/>
                  <a:pt x="1467647" y="4794176"/>
                  <a:pt x="1493240" y="4800574"/>
                </a:cubicBezTo>
                <a:cubicBezTo>
                  <a:pt x="1508475" y="4804383"/>
                  <a:pt x="1536489" y="4810475"/>
                  <a:pt x="1551963" y="4817352"/>
                </a:cubicBezTo>
                <a:cubicBezTo>
                  <a:pt x="1569105" y="4824970"/>
                  <a:pt x="1584982" y="4835304"/>
                  <a:pt x="1602297" y="4842519"/>
                </a:cubicBezTo>
                <a:cubicBezTo>
                  <a:pt x="1645793" y="4860643"/>
                  <a:pt x="1647062" y="4856507"/>
                  <a:pt x="1686187" y="4867686"/>
                </a:cubicBezTo>
                <a:cubicBezTo>
                  <a:pt x="1694690" y="4870115"/>
                  <a:pt x="1702884" y="4873534"/>
                  <a:pt x="1711354" y="4876075"/>
                </a:cubicBezTo>
                <a:cubicBezTo>
                  <a:pt x="1730853" y="4881925"/>
                  <a:pt x="1750503" y="4887260"/>
                  <a:pt x="1770077" y="4892853"/>
                </a:cubicBezTo>
                <a:cubicBezTo>
                  <a:pt x="1778466" y="4898446"/>
                  <a:pt x="1786031" y="4905536"/>
                  <a:pt x="1795244" y="4909631"/>
                </a:cubicBezTo>
                <a:cubicBezTo>
                  <a:pt x="1831129" y="4925580"/>
                  <a:pt x="1844971" y="4925037"/>
                  <a:pt x="1879134" y="4934798"/>
                </a:cubicBezTo>
                <a:cubicBezTo>
                  <a:pt x="1887637" y="4937227"/>
                  <a:pt x="1895798" y="4940758"/>
                  <a:pt x="1904301" y="4943187"/>
                </a:cubicBezTo>
                <a:cubicBezTo>
                  <a:pt x="1915387" y="4946354"/>
                  <a:pt x="1926771" y="4948409"/>
                  <a:pt x="1937857" y="4951576"/>
                </a:cubicBezTo>
                <a:cubicBezTo>
                  <a:pt x="2015528" y="4973768"/>
                  <a:pt x="1889731" y="4941285"/>
                  <a:pt x="2004969" y="4976743"/>
                </a:cubicBezTo>
                <a:cubicBezTo>
                  <a:pt x="2027008" y="4983524"/>
                  <a:pt x="2049710" y="4987928"/>
                  <a:pt x="2072081" y="4993521"/>
                </a:cubicBezTo>
                <a:cubicBezTo>
                  <a:pt x="2080470" y="4999114"/>
                  <a:pt x="2088230" y="5005790"/>
                  <a:pt x="2097248" y="5010299"/>
                </a:cubicBezTo>
                <a:cubicBezTo>
                  <a:pt x="2123868" y="5023609"/>
                  <a:pt x="2164465" y="5023221"/>
                  <a:pt x="2189527" y="5027077"/>
                </a:cubicBezTo>
                <a:cubicBezTo>
                  <a:pt x="2203620" y="5029245"/>
                  <a:pt x="2217407" y="5033122"/>
                  <a:pt x="2231472" y="5035466"/>
                </a:cubicBezTo>
                <a:cubicBezTo>
                  <a:pt x="2284473" y="5044300"/>
                  <a:pt x="2309971" y="5045688"/>
                  <a:pt x="2365695" y="5052244"/>
                </a:cubicBezTo>
                <a:cubicBezTo>
                  <a:pt x="2414032" y="5057931"/>
                  <a:pt x="2468539" y="5066103"/>
                  <a:pt x="2516697" y="5069022"/>
                </a:cubicBezTo>
                <a:cubicBezTo>
                  <a:pt x="2580956" y="5072916"/>
                  <a:pt x="2645328" y="5074615"/>
                  <a:pt x="2709644" y="5077411"/>
                </a:cubicBezTo>
                <a:cubicBezTo>
                  <a:pt x="2818188" y="5104547"/>
                  <a:pt x="2720596" y="5082603"/>
                  <a:pt x="2969703" y="5094189"/>
                </a:cubicBezTo>
                <a:cubicBezTo>
                  <a:pt x="3014483" y="5096272"/>
                  <a:pt x="3059186" y="5099782"/>
                  <a:pt x="3103927" y="5102578"/>
                </a:cubicBezTo>
                <a:cubicBezTo>
                  <a:pt x="3521529" y="5095500"/>
                  <a:pt x="3468213" y="5126022"/>
                  <a:pt x="3724712" y="5069022"/>
                </a:cubicBezTo>
                <a:cubicBezTo>
                  <a:pt x="3733344" y="5067104"/>
                  <a:pt x="3741490" y="5063429"/>
                  <a:pt x="3749879" y="5060633"/>
                </a:cubicBezTo>
                <a:cubicBezTo>
                  <a:pt x="3761064" y="5052244"/>
                  <a:pt x="3773548" y="5045353"/>
                  <a:pt x="3783435" y="5035466"/>
                </a:cubicBezTo>
                <a:cubicBezTo>
                  <a:pt x="3790564" y="5028337"/>
                  <a:pt x="3792625" y="5016938"/>
                  <a:pt x="3800213" y="5010299"/>
                </a:cubicBezTo>
                <a:cubicBezTo>
                  <a:pt x="3815388" y="4997020"/>
                  <a:pt x="3850547" y="4976743"/>
                  <a:pt x="3850547" y="4976743"/>
                </a:cubicBezTo>
                <a:cubicBezTo>
                  <a:pt x="3853343" y="4965558"/>
                  <a:pt x="3855290" y="4954125"/>
                  <a:pt x="3858936" y="4943187"/>
                </a:cubicBezTo>
                <a:cubicBezTo>
                  <a:pt x="3873131" y="4900603"/>
                  <a:pt x="3898449" y="4855771"/>
                  <a:pt x="3917659" y="4817352"/>
                </a:cubicBezTo>
                <a:cubicBezTo>
                  <a:pt x="3923252" y="4806167"/>
                  <a:pt x="3931404" y="4795928"/>
                  <a:pt x="3934437" y="4783796"/>
                </a:cubicBezTo>
                <a:cubicBezTo>
                  <a:pt x="3948494" y="4727569"/>
                  <a:pt x="3935912" y="4771475"/>
                  <a:pt x="3959604" y="4708295"/>
                </a:cubicBezTo>
                <a:cubicBezTo>
                  <a:pt x="3968630" y="4684225"/>
                  <a:pt x="3969771" y="4676015"/>
                  <a:pt x="3976382" y="4649572"/>
                </a:cubicBezTo>
                <a:cubicBezTo>
                  <a:pt x="3987621" y="4480990"/>
                  <a:pt x="3989831" y="4514081"/>
                  <a:pt x="3976382" y="4305624"/>
                </a:cubicBezTo>
                <a:cubicBezTo>
                  <a:pt x="3975381" y="4290116"/>
                  <a:pt x="3952189" y="4198190"/>
                  <a:pt x="3951215" y="4196567"/>
                </a:cubicBezTo>
                <a:cubicBezTo>
                  <a:pt x="3942826" y="4182585"/>
                  <a:pt x="3933340" y="4169206"/>
                  <a:pt x="3926048" y="4154622"/>
                </a:cubicBezTo>
                <a:cubicBezTo>
                  <a:pt x="3914717" y="4131960"/>
                  <a:pt x="3914425" y="4102319"/>
                  <a:pt x="3909270" y="4079121"/>
                </a:cubicBezTo>
                <a:cubicBezTo>
                  <a:pt x="3907352" y="4070489"/>
                  <a:pt x="3906021" y="4061150"/>
                  <a:pt x="3900881" y="4053954"/>
                </a:cubicBezTo>
                <a:cubicBezTo>
                  <a:pt x="3891687" y="4041082"/>
                  <a:pt x="3878510" y="4031583"/>
                  <a:pt x="3867325" y="4020398"/>
                </a:cubicBezTo>
                <a:cubicBezTo>
                  <a:pt x="3856622" y="3977588"/>
                  <a:pt x="3849225" y="3932715"/>
                  <a:pt x="3825380" y="3894563"/>
                </a:cubicBezTo>
                <a:cubicBezTo>
                  <a:pt x="3817970" y="3882707"/>
                  <a:pt x="3808602" y="3872192"/>
                  <a:pt x="3800213" y="3861007"/>
                </a:cubicBezTo>
                <a:cubicBezTo>
                  <a:pt x="3792610" y="3822993"/>
                  <a:pt x="3788217" y="3781899"/>
                  <a:pt x="3758268" y="3751950"/>
                </a:cubicBezTo>
                <a:cubicBezTo>
                  <a:pt x="3749879" y="3743561"/>
                  <a:pt x="3739997" y="3736437"/>
                  <a:pt x="3733101" y="3726783"/>
                </a:cubicBezTo>
                <a:cubicBezTo>
                  <a:pt x="3694397" y="3672598"/>
                  <a:pt x="3740770" y="3709525"/>
                  <a:pt x="3691156" y="3676449"/>
                </a:cubicBezTo>
                <a:cubicBezTo>
                  <a:pt x="3680713" y="3645119"/>
                  <a:pt x="3684330" y="3647129"/>
                  <a:pt x="3657600" y="3617726"/>
                </a:cubicBezTo>
                <a:cubicBezTo>
                  <a:pt x="3638979" y="3597243"/>
                  <a:pt x="3614232" y="3582037"/>
                  <a:pt x="3598877" y="3559004"/>
                </a:cubicBezTo>
                <a:cubicBezTo>
                  <a:pt x="3566744" y="3510804"/>
                  <a:pt x="3589228" y="3540966"/>
                  <a:pt x="3523376" y="3475114"/>
                </a:cubicBezTo>
                <a:lnTo>
                  <a:pt x="3523376" y="3475114"/>
                </a:lnTo>
                <a:cubicBezTo>
                  <a:pt x="3512191" y="3461132"/>
                  <a:pt x="3502481" y="3445830"/>
                  <a:pt x="3489820" y="3433169"/>
                </a:cubicBezTo>
                <a:cubicBezTo>
                  <a:pt x="3411821" y="3355170"/>
                  <a:pt x="3481475" y="3442807"/>
                  <a:pt x="3414319" y="3366057"/>
                </a:cubicBezTo>
                <a:cubicBezTo>
                  <a:pt x="3405112" y="3355535"/>
                  <a:pt x="3399039" y="3342388"/>
                  <a:pt x="3389152" y="3332501"/>
                </a:cubicBezTo>
                <a:cubicBezTo>
                  <a:pt x="3376491" y="3319840"/>
                  <a:pt x="3359868" y="3311606"/>
                  <a:pt x="3347207" y="3298945"/>
                </a:cubicBezTo>
                <a:cubicBezTo>
                  <a:pt x="3340078" y="3291816"/>
                  <a:pt x="3336990" y="3281433"/>
                  <a:pt x="3330429" y="3273778"/>
                </a:cubicBezTo>
                <a:cubicBezTo>
                  <a:pt x="3320134" y="3261768"/>
                  <a:pt x="3307168" y="3252232"/>
                  <a:pt x="3296873" y="3240222"/>
                </a:cubicBezTo>
                <a:cubicBezTo>
                  <a:pt x="3220216" y="3150788"/>
                  <a:pt x="3367404" y="3302364"/>
                  <a:pt x="3246539" y="3181499"/>
                </a:cubicBezTo>
                <a:cubicBezTo>
                  <a:pt x="3224362" y="3114967"/>
                  <a:pt x="3257868" y="3202982"/>
                  <a:pt x="3212983" y="3131165"/>
                </a:cubicBezTo>
                <a:cubicBezTo>
                  <a:pt x="3205002" y="3118395"/>
                  <a:pt x="3202321" y="3102981"/>
                  <a:pt x="3196205" y="3089220"/>
                </a:cubicBezTo>
                <a:cubicBezTo>
                  <a:pt x="3170857" y="3032186"/>
                  <a:pt x="3189638" y="3077728"/>
                  <a:pt x="3162650" y="3030497"/>
                </a:cubicBezTo>
                <a:cubicBezTo>
                  <a:pt x="3137019" y="2985641"/>
                  <a:pt x="3153068" y="3005941"/>
                  <a:pt x="3129094" y="2954996"/>
                </a:cubicBezTo>
                <a:cubicBezTo>
                  <a:pt x="3033321" y="2751479"/>
                  <a:pt x="3113925" y="2936381"/>
                  <a:pt x="3053593" y="2795605"/>
                </a:cubicBezTo>
                <a:cubicBezTo>
                  <a:pt x="3030730" y="2658424"/>
                  <a:pt x="3065261" y="2827691"/>
                  <a:pt x="3020037" y="2703326"/>
                </a:cubicBezTo>
                <a:cubicBezTo>
                  <a:pt x="3014224" y="2687341"/>
                  <a:pt x="3016123" y="2669403"/>
                  <a:pt x="3011648" y="2652993"/>
                </a:cubicBezTo>
                <a:cubicBezTo>
                  <a:pt x="3007686" y="2638465"/>
                  <a:pt x="3000463" y="2625030"/>
                  <a:pt x="2994870" y="2611048"/>
                </a:cubicBezTo>
                <a:cubicBezTo>
                  <a:pt x="2992074" y="2591474"/>
                  <a:pt x="2990359" y="2571714"/>
                  <a:pt x="2986481" y="2552325"/>
                </a:cubicBezTo>
                <a:cubicBezTo>
                  <a:pt x="2984747" y="2543654"/>
                  <a:pt x="2980633" y="2535628"/>
                  <a:pt x="2978092" y="2527158"/>
                </a:cubicBezTo>
                <a:cubicBezTo>
                  <a:pt x="2972242" y="2507659"/>
                  <a:pt x="2966907" y="2488009"/>
                  <a:pt x="2961314" y="2468435"/>
                </a:cubicBezTo>
                <a:cubicBezTo>
                  <a:pt x="2914509" y="1859970"/>
                  <a:pt x="2962161" y="2513210"/>
                  <a:pt x="2944536" y="882915"/>
                </a:cubicBezTo>
                <a:cubicBezTo>
                  <a:pt x="2944329" y="863812"/>
                  <a:pt x="2933552" y="783152"/>
                  <a:pt x="2927758" y="757081"/>
                </a:cubicBezTo>
                <a:cubicBezTo>
                  <a:pt x="2923831" y="739410"/>
                  <a:pt x="2906945" y="703032"/>
                  <a:pt x="2902591" y="689969"/>
                </a:cubicBezTo>
                <a:cubicBezTo>
                  <a:pt x="2889921" y="651960"/>
                  <a:pt x="2899305" y="653854"/>
                  <a:pt x="2877424" y="614468"/>
                </a:cubicBezTo>
                <a:cubicBezTo>
                  <a:pt x="2870634" y="602246"/>
                  <a:pt x="2860646" y="592097"/>
                  <a:pt x="2852257" y="580912"/>
                </a:cubicBezTo>
                <a:cubicBezTo>
                  <a:pt x="2834798" y="511075"/>
                  <a:pt x="2856057" y="580123"/>
                  <a:pt x="2827090" y="522189"/>
                </a:cubicBezTo>
                <a:cubicBezTo>
                  <a:pt x="2823135" y="514280"/>
                  <a:pt x="2822656" y="504931"/>
                  <a:pt x="2818701" y="497022"/>
                </a:cubicBezTo>
                <a:cubicBezTo>
                  <a:pt x="2806854" y="473328"/>
                  <a:pt x="2773276" y="424690"/>
                  <a:pt x="2759978" y="404743"/>
                </a:cubicBezTo>
                <a:cubicBezTo>
                  <a:pt x="2754385" y="396354"/>
                  <a:pt x="2746388" y="389141"/>
                  <a:pt x="2743200" y="379576"/>
                </a:cubicBezTo>
                <a:cubicBezTo>
                  <a:pt x="2740404" y="371187"/>
                  <a:pt x="2739951" y="361605"/>
                  <a:pt x="2734811" y="354409"/>
                </a:cubicBezTo>
                <a:cubicBezTo>
                  <a:pt x="2705158" y="312895"/>
                  <a:pt x="2707385" y="330156"/>
                  <a:pt x="2676088" y="304075"/>
                </a:cubicBezTo>
                <a:cubicBezTo>
                  <a:pt x="2666974" y="296480"/>
                  <a:pt x="2658516" y="288022"/>
                  <a:pt x="2650921" y="278908"/>
                </a:cubicBezTo>
                <a:cubicBezTo>
                  <a:pt x="2644466" y="271163"/>
                  <a:pt x="2641888" y="260196"/>
                  <a:pt x="2634143" y="253741"/>
                </a:cubicBezTo>
                <a:cubicBezTo>
                  <a:pt x="2624536" y="245735"/>
                  <a:pt x="2611310" y="243397"/>
                  <a:pt x="2600587" y="236963"/>
                </a:cubicBezTo>
                <a:cubicBezTo>
                  <a:pt x="2583296" y="226588"/>
                  <a:pt x="2569383" y="209784"/>
                  <a:pt x="2550253" y="203407"/>
                </a:cubicBezTo>
                <a:cubicBezTo>
                  <a:pt x="2491232" y="183733"/>
                  <a:pt x="2564094" y="209339"/>
                  <a:pt x="2491530" y="178240"/>
                </a:cubicBezTo>
                <a:cubicBezTo>
                  <a:pt x="2483402" y="174757"/>
                  <a:pt x="2474413" y="173510"/>
                  <a:pt x="2466363" y="169851"/>
                </a:cubicBezTo>
                <a:cubicBezTo>
                  <a:pt x="2443594" y="159501"/>
                  <a:pt x="2420062" y="150169"/>
                  <a:pt x="2399251" y="136295"/>
                </a:cubicBezTo>
                <a:cubicBezTo>
                  <a:pt x="2390862" y="130702"/>
                  <a:pt x="2383297" y="123612"/>
                  <a:pt x="2374084" y="119517"/>
                </a:cubicBezTo>
                <a:cubicBezTo>
                  <a:pt x="2357923" y="112334"/>
                  <a:pt x="2340528" y="108332"/>
                  <a:pt x="2323750" y="102739"/>
                </a:cubicBezTo>
                <a:lnTo>
                  <a:pt x="2273416" y="85961"/>
                </a:lnTo>
                <a:cubicBezTo>
                  <a:pt x="2265027" y="83165"/>
                  <a:pt x="2255607" y="82477"/>
                  <a:pt x="2248250" y="77572"/>
                </a:cubicBezTo>
                <a:cubicBezTo>
                  <a:pt x="2208368" y="50984"/>
                  <a:pt x="2232648" y="63982"/>
                  <a:pt x="2172749" y="44016"/>
                </a:cubicBezTo>
                <a:lnTo>
                  <a:pt x="2147582" y="35627"/>
                </a:lnTo>
                <a:cubicBezTo>
                  <a:pt x="2139193" y="32831"/>
                  <a:pt x="2131235" y="27868"/>
                  <a:pt x="2122415" y="27238"/>
                </a:cubicBezTo>
                <a:lnTo>
                  <a:pt x="2004969" y="18849"/>
                </a:lnTo>
                <a:cubicBezTo>
                  <a:pt x="1974496" y="8691"/>
                  <a:pt x="1963024" y="11858"/>
                  <a:pt x="1954635" y="10460"/>
                </a:cubicBezTo>
                <a:close/>
              </a:path>
            </a:pathLst>
          </a:cu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88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charset="0"/>
                <a:ea typeface="ＭＳ Ｐゴシック" pitchFamily="84" charset="-128"/>
              </a:rPr>
              <a:t>  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Sulfonyl</a:t>
            </a: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 Fluorides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07964" y="6278828"/>
            <a:ext cx="21307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/>
              <a:t>DUPONT FAYETTEVILLE PLANT</a:t>
            </a:r>
            <a:br>
              <a:rPr lang="en-US" sz="1000" dirty="0"/>
            </a:br>
            <a:r>
              <a:rPr lang="en-US" sz="1000" dirty="0"/>
              <a:t>22828 NC HIGHWAY 87 WEST</a:t>
            </a:r>
            <a:br>
              <a:rPr lang="en-US" sz="1000" dirty="0"/>
            </a:br>
            <a:r>
              <a:rPr lang="en-US" sz="1000" dirty="0"/>
              <a:t>FAYETTEVILLE, NC 28306-7332</a:t>
            </a:r>
            <a:endParaRPr lang="en-US" sz="1000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7915" y="6496184"/>
            <a:ext cx="7944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http://iaspub.epa.gov/enviro/tsca.get_chem_info?v_registry_id=110000559609</a:t>
            </a: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884693"/>
              </p:ext>
            </p:extLst>
          </p:nvPr>
        </p:nvGraphicFramePr>
        <p:xfrm>
          <a:off x="1176560" y="1640577"/>
          <a:ext cx="109978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0" name="ChemSketch" r:id="rId3" imgW="2011680" imgH="1950720" progId="">
                  <p:embed/>
                </p:oleObj>
              </mc:Choice>
              <mc:Fallback>
                <p:oleObj name="ChemSketch" r:id="rId3" imgW="2011680" imgH="1950720" progId="">
                  <p:embed/>
                  <p:pic>
                    <p:nvPicPr>
                      <p:cNvPr id="153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560" y="1640577"/>
                        <a:ext cx="109978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49790"/>
              </p:ext>
            </p:extLst>
          </p:nvPr>
        </p:nvGraphicFramePr>
        <p:xfrm>
          <a:off x="136581" y="3823745"/>
          <a:ext cx="86201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1" name="ChemSketch" r:id="rId5" imgW="862584" imgH="1024128" progId="">
                  <p:embed/>
                </p:oleObj>
              </mc:Choice>
              <mc:Fallback>
                <p:oleObj name="ChemSketch" r:id="rId5" imgW="862584" imgH="1024128" progId="">
                  <p:embed/>
                  <p:pic>
                    <p:nvPicPr>
                      <p:cNvPr id="153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81" y="3823745"/>
                        <a:ext cx="862013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096343"/>
              </p:ext>
            </p:extLst>
          </p:nvPr>
        </p:nvGraphicFramePr>
        <p:xfrm>
          <a:off x="127933" y="2319584"/>
          <a:ext cx="2532063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2" name="ChemSketch" r:id="rId7" imgW="2531880" imgH="1408680" progId="ACD.ChemSketch.20">
                  <p:embed/>
                </p:oleObj>
              </mc:Choice>
              <mc:Fallback>
                <p:oleObj name="ChemSketch" r:id="rId7" imgW="2531880" imgH="1408680" progId="ACD.ChemSketch.20">
                  <p:embed/>
                  <p:pic>
                    <p:nvPicPr>
                      <p:cNvPr id="153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33" y="2319584"/>
                        <a:ext cx="2532063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36584"/>
              </p:ext>
            </p:extLst>
          </p:nvPr>
        </p:nvGraphicFramePr>
        <p:xfrm>
          <a:off x="6171367" y="1504293"/>
          <a:ext cx="1480937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3" name="ChemSketch" r:id="rId9" imgW="1780032" imgH="1834896" progId="">
                  <p:embed/>
                </p:oleObj>
              </mc:Choice>
              <mc:Fallback>
                <p:oleObj name="ChemSketch" r:id="rId9" imgW="1780032" imgH="1834896" progId="">
                  <p:embed/>
                  <p:pic>
                    <p:nvPicPr>
                      <p:cNvPr id="1537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367" y="1504293"/>
                        <a:ext cx="1480937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552314"/>
              </p:ext>
            </p:extLst>
          </p:nvPr>
        </p:nvGraphicFramePr>
        <p:xfrm>
          <a:off x="8066739" y="2215188"/>
          <a:ext cx="10937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4" name="ChemSketch" r:id="rId11" imgW="1094232" imgH="838200" progId="">
                  <p:embed/>
                </p:oleObj>
              </mc:Choice>
              <mc:Fallback>
                <p:oleObj name="ChemSketch" r:id="rId11" imgW="1094232" imgH="838200" progId="">
                  <p:embed/>
                  <p:pic>
                    <p:nvPicPr>
                      <p:cNvPr id="1537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6739" y="2215188"/>
                        <a:ext cx="10937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115776"/>
              </p:ext>
            </p:extLst>
          </p:nvPr>
        </p:nvGraphicFramePr>
        <p:xfrm>
          <a:off x="3367340" y="1598823"/>
          <a:ext cx="1465263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5" name="ChemSketch" r:id="rId13" imgW="1466088" imgH="2118360" progId="">
                  <p:embed/>
                </p:oleObj>
              </mc:Choice>
              <mc:Fallback>
                <p:oleObj name="ChemSketch" r:id="rId13" imgW="1466088" imgH="2118360" progId="">
                  <p:embed/>
                  <p:pic>
                    <p:nvPicPr>
                      <p:cNvPr id="1537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340" y="1598823"/>
                        <a:ext cx="1465263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994626"/>
              </p:ext>
            </p:extLst>
          </p:nvPr>
        </p:nvGraphicFramePr>
        <p:xfrm>
          <a:off x="3620014" y="2717971"/>
          <a:ext cx="1697037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6" name="ChemSketch" r:id="rId15" imgW="1697736" imgH="2118360" progId="">
                  <p:embed/>
                </p:oleObj>
              </mc:Choice>
              <mc:Fallback>
                <p:oleObj name="ChemSketch" r:id="rId15" imgW="1697736" imgH="2118360" progId="">
                  <p:embed/>
                  <p:pic>
                    <p:nvPicPr>
                      <p:cNvPr id="153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014" y="2717971"/>
                        <a:ext cx="1697037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555500"/>
              </p:ext>
            </p:extLst>
          </p:nvPr>
        </p:nvGraphicFramePr>
        <p:xfrm>
          <a:off x="4533573" y="3530813"/>
          <a:ext cx="1465263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7" name="ChemSketch" r:id="rId17" imgW="1466088" imgH="2118360" progId="">
                  <p:embed/>
                </p:oleObj>
              </mc:Choice>
              <mc:Fallback>
                <p:oleObj name="ChemSketch" r:id="rId17" imgW="1466088" imgH="2118360" progId="">
                  <p:embed/>
                  <p:pic>
                    <p:nvPicPr>
                      <p:cNvPr id="1537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573" y="3530813"/>
                        <a:ext cx="1465263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872868"/>
              </p:ext>
            </p:extLst>
          </p:nvPr>
        </p:nvGraphicFramePr>
        <p:xfrm>
          <a:off x="10642725" y="2497894"/>
          <a:ext cx="10033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8" name="ChemSketch" r:id="rId19" imgW="1002792" imgH="780288" progId="">
                  <p:embed/>
                </p:oleObj>
              </mc:Choice>
              <mc:Fallback>
                <p:oleObj name="ChemSketch" r:id="rId19" imgW="1002792" imgH="780288" progId="">
                  <p:embed/>
                  <p:pic>
                    <p:nvPicPr>
                      <p:cNvPr id="1537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2725" y="2497894"/>
                        <a:ext cx="10033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723380"/>
              </p:ext>
            </p:extLst>
          </p:nvPr>
        </p:nvGraphicFramePr>
        <p:xfrm>
          <a:off x="8895608" y="2979676"/>
          <a:ext cx="16129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39" name="ChemSketch" r:id="rId21" imgW="1612392" imgH="996696" progId="">
                  <p:embed/>
                </p:oleObj>
              </mc:Choice>
              <mc:Fallback>
                <p:oleObj name="ChemSketch" r:id="rId21" imgW="1612392" imgH="996696" progId="">
                  <p:embed/>
                  <p:pic>
                    <p:nvPicPr>
                      <p:cNvPr id="1537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5608" y="2979676"/>
                        <a:ext cx="16129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831975"/>
              </p:ext>
            </p:extLst>
          </p:nvPr>
        </p:nvGraphicFramePr>
        <p:xfrm>
          <a:off x="9932863" y="874557"/>
          <a:ext cx="1819275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0" name="ChemSketch" r:id="rId23" imgW="1819656" imgH="1277112" progId="">
                  <p:embed/>
                </p:oleObj>
              </mc:Choice>
              <mc:Fallback>
                <p:oleObj name="ChemSketch" r:id="rId23" imgW="1819656" imgH="1277112" progId="">
                  <p:embed/>
                  <p:pic>
                    <p:nvPicPr>
                      <p:cNvPr id="1538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2863" y="874557"/>
                        <a:ext cx="1819275" cy="127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709246"/>
              </p:ext>
            </p:extLst>
          </p:nvPr>
        </p:nvGraphicFramePr>
        <p:xfrm>
          <a:off x="6531931" y="5093611"/>
          <a:ext cx="1404937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" name="ChemSketch" r:id="rId25" imgW="1405128" imgH="1054608" progId="">
                  <p:embed/>
                </p:oleObj>
              </mc:Choice>
              <mc:Fallback>
                <p:oleObj name="ChemSketch" r:id="rId25" imgW="1405128" imgH="1054608" progId="">
                  <p:embed/>
                  <p:pic>
                    <p:nvPicPr>
                      <p:cNvPr id="1538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1931" y="5093611"/>
                        <a:ext cx="1404937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94999"/>
              </p:ext>
            </p:extLst>
          </p:nvPr>
        </p:nvGraphicFramePr>
        <p:xfrm>
          <a:off x="1365190" y="4804887"/>
          <a:ext cx="22066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" name="ChemSketch" r:id="rId27" imgW="2206752" imgH="1228344" progId="">
                  <p:embed/>
                </p:oleObj>
              </mc:Choice>
              <mc:Fallback>
                <p:oleObj name="ChemSketch" r:id="rId27" imgW="2206752" imgH="1228344" progId="">
                  <p:embed/>
                  <p:pic>
                    <p:nvPicPr>
                      <p:cNvPr id="1538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190" y="4804887"/>
                        <a:ext cx="220662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966134"/>
              </p:ext>
            </p:extLst>
          </p:nvPr>
        </p:nvGraphicFramePr>
        <p:xfrm>
          <a:off x="6517003" y="3645537"/>
          <a:ext cx="153856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" name="ChemSketch" r:id="rId29" imgW="2206752" imgH="2075688" progId="">
                  <p:embed/>
                </p:oleObj>
              </mc:Choice>
              <mc:Fallback>
                <p:oleObj name="ChemSketch" r:id="rId29" imgW="2206752" imgH="2075688" progId="">
                  <p:embed/>
                  <p:pic>
                    <p:nvPicPr>
                      <p:cNvPr id="1538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7003" y="3645537"/>
                        <a:ext cx="1538564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75388"/>
              </p:ext>
            </p:extLst>
          </p:nvPr>
        </p:nvGraphicFramePr>
        <p:xfrm>
          <a:off x="10644715" y="4558702"/>
          <a:ext cx="1182687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4" name="ChemSketch" r:id="rId31" imgW="1182624" imgH="993648" progId="">
                  <p:embed/>
                </p:oleObj>
              </mc:Choice>
              <mc:Fallback>
                <p:oleObj name="ChemSketch" r:id="rId31" imgW="1182624" imgH="993648" progId="">
                  <p:embed/>
                  <p:pic>
                    <p:nvPicPr>
                      <p:cNvPr id="1538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4715" y="4558702"/>
                        <a:ext cx="1182687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382614"/>
              </p:ext>
            </p:extLst>
          </p:nvPr>
        </p:nvGraphicFramePr>
        <p:xfrm>
          <a:off x="8449088" y="4369437"/>
          <a:ext cx="1838325" cy="188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5" name="ChemSketch" r:id="rId33" imgW="1837944" imgH="1880616" progId="ACD.ChemSketch.20">
                  <p:embed/>
                </p:oleObj>
              </mc:Choice>
              <mc:Fallback>
                <p:oleObj name="ChemSketch" r:id="rId33" imgW="1837944" imgH="1880616" progId="ACD.ChemSketch.20">
                  <p:embed/>
                  <p:pic>
                    <p:nvPicPr>
                      <p:cNvPr id="1538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9088" y="4369437"/>
                        <a:ext cx="1838325" cy="188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60794" y="1413932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697-18-7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01929" y="1820578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10493-43-3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85258" y="3402260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16090-14-5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8156" y="4406704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677-67-8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04076" y="198701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 1187-93-5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10483" y="5220128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335-66-0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73563" y="2265018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3825-26-1</a:t>
            </a:r>
          </a:p>
          <a:p>
            <a:r>
              <a:rPr lang="en-US" sz="1000" dirty="0">
                <a:solidFill>
                  <a:srgbClr val="FF0000"/>
                </a:solidFill>
              </a:rPr>
              <a:t>APFO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05677" y="1724476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335-67-1</a:t>
            </a:r>
          </a:p>
          <a:p>
            <a:r>
              <a:rPr lang="en-US" sz="1000" dirty="0">
                <a:solidFill>
                  <a:srgbClr val="FF0000"/>
                </a:solidFill>
              </a:rPr>
              <a:t>PFOA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88974" y="788572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3330-14-1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97368" y="3782629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1623-05-8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470495" y="2278590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428-59-1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90413" y="5186919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 1682-78-6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799633" y="4382427"/>
            <a:ext cx="952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2927-83-5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07418" y="3585545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2062-98-8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04866" y="4612355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4089-58-1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91221" y="4955224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CAS   2641-34-1</a:t>
            </a:r>
          </a:p>
        </p:txBody>
      </p:sp>
      <p:sp>
        <p:nvSpPr>
          <p:cNvPr id="45" name="Title 3"/>
          <p:cNvSpPr>
            <a:spLocks noGrp="1"/>
          </p:cNvSpPr>
          <p:nvPr>
            <p:ph type="title"/>
          </p:nvPr>
        </p:nvSpPr>
        <p:spPr>
          <a:xfrm>
            <a:off x="-1516845" y="-36280"/>
            <a:ext cx="10363200" cy="701170"/>
          </a:xfrm>
        </p:spPr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Chemours</a:t>
            </a:r>
            <a:r>
              <a:rPr lang="en-US" sz="2400" dirty="0">
                <a:solidFill>
                  <a:schemeClr val="bg1"/>
                </a:solidFill>
              </a:rPr>
              <a:t> Site TSCA Inventory</a:t>
            </a:r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11835" y="3351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4" grpId="0" animBg="1"/>
      <p:bldP spid="3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 bwMode="auto">
          <a:xfrm>
            <a:off x="224711" y="1100801"/>
            <a:ext cx="2394857" cy="226098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279116" y="3765324"/>
            <a:ext cx="2732831" cy="259558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0" y="612612"/>
            <a:ext cx="6400800" cy="258684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Vinyl Ether Production</a:t>
            </a:r>
          </a:p>
        </p:txBody>
      </p:sp>
      <p:graphicFrame>
        <p:nvGraphicFramePr>
          <p:cNvPr id="15378" name="Object 18"/>
          <p:cNvGraphicFramePr>
            <a:graphicFrameLocks noChangeAspect="1"/>
          </p:cNvGraphicFramePr>
          <p:nvPr>
            <p:extLst/>
          </p:nvPr>
        </p:nvGraphicFramePr>
        <p:xfrm>
          <a:off x="609600" y="1766204"/>
          <a:ext cx="1772123" cy="137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ChemSketch" r:id="rId3" imgW="1002792" imgH="780288" progId="">
                  <p:embed/>
                </p:oleObj>
              </mc:Choice>
              <mc:Fallback>
                <p:oleObj name="ChemSketch" r:id="rId3" imgW="1002792" imgH="780288" progId="">
                  <p:embed/>
                  <p:pic>
                    <p:nvPicPr>
                      <p:cNvPr id="1537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66204"/>
                        <a:ext cx="1772123" cy="13767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47125" y="1457283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CAS    428-59-1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7" y="3880725"/>
            <a:ext cx="195308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1738" y="567256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HFPO-DA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864397" y="4201881"/>
            <a:ext cx="1342766" cy="642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Water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414909" y="4103069"/>
            <a:ext cx="2367181" cy="2095500"/>
            <a:chOff x="3729278" y="3978744"/>
            <a:chExt cx="2367181" cy="2095500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278" y="3978744"/>
              <a:ext cx="2367181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 flipV="1">
              <a:off x="5951306" y="4729761"/>
              <a:ext cx="99187" cy="42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622583" y="3765324"/>
            <a:ext cx="3011922" cy="2095500"/>
            <a:chOff x="8059085" y="3841813"/>
            <a:chExt cx="3011922" cy="2095500"/>
          </a:xfrm>
        </p:grpSpPr>
        <p:grpSp>
          <p:nvGrpSpPr>
            <p:cNvPr id="39" name="Group 38"/>
            <p:cNvGrpSpPr/>
            <p:nvPr/>
          </p:nvGrpSpPr>
          <p:grpSpPr>
            <a:xfrm>
              <a:off x="8059085" y="3841813"/>
              <a:ext cx="2378415" cy="2095500"/>
              <a:chOff x="3729278" y="3978744"/>
              <a:chExt cx="2378415" cy="2095500"/>
            </a:xfrm>
          </p:grpSpPr>
          <p:pic>
            <p:nvPicPr>
              <p:cNvPr id="40" name="Picture 3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9278" y="3978744"/>
                <a:ext cx="2367181" cy="2095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5904550" y="4726858"/>
                <a:ext cx="203143" cy="299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V="1">
                <a:off x="5951306" y="4729761"/>
                <a:ext cx="99187" cy="428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10437500" y="446240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NH</a:t>
              </a:r>
              <a:r>
                <a:rPr lang="en-US" baseline="-25000" dirty="0"/>
                <a:t>4</a:t>
              </a:r>
              <a:r>
                <a:rPr lang="en-US" baseline="30000" dirty="0"/>
                <a:t>+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3349" y="5991579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CAS 13252-13-6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78579" y="5829237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CAS 62037-80-3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78579" y="554308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GenX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94116" y="3769715"/>
            <a:ext cx="180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Analyte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6238" y="116457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HFPO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586307" y="4868571"/>
            <a:ext cx="371206" cy="4002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4" name="Title 3"/>
          <p:cNvSpPr>
            <a:spLocks noGrp="1"/>
          </p:cNvSpPr>
          <p:nvPr>
            <p:ph type="title"/>
          </p:nvPr>
        </p:nvSpPr>
        <p:spPr>
          <a:xfrm>
            <a:off x="-13544" y="-36063"/>
            <a:ext cx="6795634" cy="638470"/>
          </a:xfrm>
        </p:spPr>
        <p:txBody>
          <a:bodyPr/>
          <a:lstStyle/>
          <a:p>
            <a:r>
              <a:rPr lang="en-US" sz="2000" dirty="0" err="1">
                <a:solidFill>
                  <a:schemeClr val="bg1"/>
                </a:solidFill>
              </a:rPr>
              <a:t>Hexafluoropropylene</a:t>
            </a:r>
            <a:r>
              <a:rPr lang="en-US" sz="2000" dirty="0">
                <a:solidFill>
                  <a:schemeClr val="bg1"/>
                </a:solidFill>
              </a:rPr>
              <a:t> Oxide (HFPO) Based Chemistry</a:t>
            </a:r>
          </a:p>
        </p:txBody>
      </p:sp>
      <p:sp>
        <p:nvSpPr>
          <p:cNvPr id="11" name="Right Arrow 10"/>
          <p:cNvSpPr/>
          <p:nvPr/>
        </p:nvSpPr>
        <p:spPr>
          <a:xfrm flipH="1">
            <a:off x="7387399" y="4554998"/>
            <a:ext cx="1333500" cy="627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water</a:t>
            </a:r>
          </a:p>
        </p:txBody>
      </p: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03776" y="5774896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5643356" y="1353596"/>
          <a:ext cx="2092276" cy="1270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ChemSketch" r:id="rId6" imgW="3055680" imgH="1856520" progId="ACD.ChemSketch.20">
                  <p:embed/>
                </p:oleObj>
              </mc:Choice>
              <mc:Fallback>
                <p:oleObj name="ChemSketch" r:id="rId6" imgW="3055680" imgH="1856520" progId="ACD.ChemSketch.20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356" y="1353596"/>
                        <a:ext cx="2092276" cy="1270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543275" y="1091814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HFPO-DAF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CAS 2062-98-8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0385" y="2596605"/>
            <a:ext cx="2911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Acid Fluorides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171" y="1013406"/>
            <a:ext cx="2316681" cy="15911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04421" y="2492139"/>
            <a:ext cx="236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Polyvinyl Ether Intermediates</a:t>
            </a:r>
          </a:p>
        </p:txBody>
      </p:sp>
      <p:sp>
        <p:nvSpPr>
          <p:cNvPr id="37" name="Right Arrow 36"/>
          <p:cNvSpPr/>
          <p:nvPr/>
        </p:nvSpPr>
        <p:spPr>
          <a:xfrm flipV="1">
            <a:off x="8126811" y="1945742"/>
            <a:ext cx="594088" cy="21067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 rot="9341499" flipV="1">
            <a:off x="1711256" y="3069675"/>
            <a:ext cx="3863197" cy="377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Water</a:t>
            </a:r>
          </a:p>
        </p:txBody>
      </p:sp>
      <p:sp>
        <p:nvSpPr>
          <p:cNvPr id="46" name="Right Arrow 45"/>
          <p:cNvSpPr/>
          <p:nvPr/>
        </p:nvSpPr>
        <p:spPr>
          <a:xfrm rot="2512523">
            <a:off x="7240309" y="2949657"/>
            <a:ext cx="2101112" cy="370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+Ammonium Hydroxide</a:t>
            </a:r>
          </a:p>
        </p:txBody>
      </p:sp>
      <p:sp>
        <p:nvSpPr>
          <p:cNvPr id="50" name="Right Arrow 49"/>
          <p:cNvSpPr/>
          <p:nvPr/>
        </p:nvSpPr>
        <p:spPr>
          <a:xfrm>
            <a:off x="2724206" y="1523350"/>
            <a:ext cx="2456991" cy="104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Dimerized to HFPO-DAF</a:t>
            </a:r>
          </a:p>
        </p:txBody>
      </p:sp>
      <p:sp>
        <p:nvSpPr>
          <p:cNvPr id="56" name="Right Arrow 55"/>
          <p:cNvSpPr/>
          <p:nvPr/>
        </p:nvSpPr>
        <p:spPr>
          <a:xfrm>
            <a:off x="10844611" y="1971713"/>
            <a:ext cx="1342766" cy="46259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polymers</a:t>
            </a:r>
          </a:p>
        </p:txBody>
      </p:sp>
    </p:spTree>
    <p:extLst>
      <p:ext uri="{BB962C8B-B14F-4D97-AF65-F5344CB8AC3E}">
        <p14:creationId xmlns:p14="http://schemas.microsoft.com/office/powerpoint/2010/main" val="3749165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Polyvinyl Ether Production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121982"/>
              </p:ext>
            </p:extLst>
          </p:nvPr>
        </p:nvGraphicFramePr>
        <p:xfrm>
          <a:off x="2945595" y="2590374"/>
          <a:ext cx="2092276" cy="1270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0" name="ChemSketch" r:id="rId3" imgW="3055680" imgH="1856520" progId="ACD.ChemSketch.20">
                  <p:embed/>
                </p:oleObj>
              </mc:Choice>
              <mc:Fallback>
                <p:oleObj name="ChemSketch" r:id="rId3" imgW="3055680" imgH="1856520" progId="ACD.ChemSketch.20">
                  <p:embed/>
                  <p:pic>
                    <p:nvPicPr>
                      <p:cNvPr id="137" name="Object 13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5595" y="2590374"/>
                        <a:ext cx="2092276" cy="1270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32194" y="221345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CAS 2062-98-8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597678"/>
              </p:ext>
            </p:extLst>
          </p:nvPr>
        </p:nvGraphicFramePr>
        <p:xfrm>
          <a:off x="9163461" y="2367785"/>
          <a:ext cx="2245051" cy="1331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1" name="ChemSketch" r:id="rId5" imgW="3055680" imgH="1812600" progId="ACD.ChemSketch.20">
                  <p:embed/>
                </p:oleObj>
              </mc:Choice>
              <mc:Fallback>
                <p:oleObj name="ChemSketch" r:id="rId5" imgW="3055680" imgH="1812600" progId="ACD.ChemSketch.20">
                  <p:embed/>
                  <p:pic>
                    <p:nvPicPr>
                      <p:cNvPr id="143" name="Object 14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63461" y="2367785"/>
                        <a:ext cx="2245051" cy="1331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08326"/>
              </p:ext>
            </p:extLst>
          </p:nvPr>
        </p:nvGraphicFramePr>
        <p:xfrm>
          <a:off x="7001970" y="2276872"/>
          <a:ext cx="1913430" cy="1149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2" name="ChemSketch" r:id="rId7" imgW="2619000" imgH="1572480" progId="ACD.ChemSketch.20">
                  <p:embed/>
                </p:oleObj>
              </mc:Choice>
              <mc:Fallback>
                <p:oleObj name="ChemSketch" r:id="rId7" imgW="2619000" imgH="1572480" progId="ACD.ChemSketch.20">
                  <p:embed/>
                  <p:pic>
                    <p:nvPicPr>
                      <p:cNvPr id="151" name="Object 15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01970" y="2276872"/>
                        <a:ext cx="1913430" cy="1149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46729"/>
              </p:ext>
            </p:extLst>
          </p:nvPr>
        </p:nvGraphicFramePr>
        <p:xfrm>
          <a:off x="7273063" y="3600919"/>
          <a:ext cx="1709307" cy="107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3" name="ChemSketch" r:id="rId9" imgW="2215080" imgH="1397880" progId="ACD.ChemSketch.20">
                  <p:embed/>
                </p:oleObj>
              </mc:Choice>
              <mc:Fallback>
                <p:oleObj name="ChemSketch" r:id="rId9" imgW="2215080" imgH="1397880" progId="ACD.ChemSketch.20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73063" y="3600919"/>
                        <a:ext cx="1709307" cy="1079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96363"/>
              </p:ext>
            </p:extLst>
          </p:nvPr>
        </p:nvGraphicFramePr>
        <p:xfrm>
          <a:off x="848408" y="2042140"/>
          <a:ext cx="1800988" cy="110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4" name="ChemSketch" r:id="rId11" imgW="2629800" imgH="1616040" progId="ACD.ChemSketch.20">
                  <p:embed/>
                </p:oleObj>
              </mc:Choice>
              <mc:Fallback>
                <p:oleObj name="ChemSketch" r:id="rId11" imgW="2629800" imgH="1616040" progId="ACD.ChemSketch.20">
                  <p:embed/>
                  <p:pic>
                    <p:nvPicPr>
                      <p:cNvPr id="161" name="Object 16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408" y="2042140"/>
                        <a:ext cx="1800988" cy="1106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368061"/>
              </p:ext>
            </p:extLst>
          </p:nvPr>
        </p:nvGraphicFramePr>
        <p:xfrm>
          <a:off x="1134079" y="3451902"/>
          <a:ext cx="1509699" cy="1136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5" name="ChemSketch" r:id="rId13" imgW="2204280" imgH="1659960" progId="ACD.ChemSketch.20">
                  <p:embed/>
                </p:oleObj>
              </mc:Choice>
              <mc:Fallback>
                <p:oleObj name="ChemSketch" r:id="rId13" imgW="2204280" imgH="1659960" progId="ACD.ChemSketch.20">
                  <p:embed/>
                  <p:pic>
                    <p:nvPicPr>
                      <p:cNvPr id="162" name="Object 16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34079" y="3451902"/>
                        <a:ext cx="1509699" cy="1136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14031" y="1889681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 1682-78-6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8860" y="3389362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 2927-83-5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69482" y="214006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CAS 10493-43-3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711921" y="3501010"/>
            <a:ext cx="1757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CAS 1187-93-5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39377" y="2140062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CAS 2062-98-8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 flipV="1">
            <a:off x="5242834" y="3168443"/>
            <a:ext cx="1497970" cy="5312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76455" y="4738120"/>
            <a:ext cx="291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Acid Fluorides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87054" y="4588796"/>
            <a:ext cx="2652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Polyvinyl Ether Intermediates</a:t>
            </a:r>
          </a:p>
        </p:txBody>
      </p:sp>
      <p:sp>
        <p:nvSpPr>
          <p:cNvPr id="46" name="Right Arrow 45"/>
          <p:cNvSpPr/>
          <p:nvPr/>
        </p:nvSpPr>
        <p:spPr>
          <a:xfrm rot="8672326" flipV="1">
            <a:off x="5870154" y="4928628"/>
            <a:ext cx="1497970" cy="5312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2878" y="5827156"/>
            <a:ext cx="4463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Head-(CF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r>
              <a:rPr lang="en-US" sz="2800" baseline="-25000" dirty="0"/>
              <a:t>n</a:t>
            </a:r>
            <a:r>
              <a:rPr lang="en-US" sz="2800" dirty="0"/>
              <a:t>(CF</a:t>
            </a:r>
            <a:r>
              <a:rPr lang="en-US" sz="2800" baseline="-25000" dirty="0"/>
              <a:t>2</a:t>
            </a:r>
            <a:r>
              <a:rPr lang="en-US" sz="2800" dirty="0"/>
              <a:t>O)</a:t>
            </a:r>
            <a:r>
              <a:rPr lang="en-US" sz="2800" baseline="-25000" dirty="0"/>
              <a:t>m</a:t>
            </a:r>
            <a:r>
              <a:rPr lang="en-US" sz="2800" dirty="0"/>
              <a:t>-Head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98943" y="6229608"/>
            <a:ext cx="265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Polyvinyl Ether</a:t>
            </a:r>
          </a:p>
        </p:txBody>
      </p:sp>
    </p:spTree>
    <p:extLst>
      <p:ext uri="{BB962C8B-B14F-4D97-AF65-F5344CB8AC3E}">
        <p14:creationId xmlns:p14="http://schemas.microsoft.com/office/powerpoint/2010/main" val="789065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0700" y="1933675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err="1"/>
              <a:t>Nafion</a:t>
            </a:r>
            <a:r>
              <a:rPr lang="en-US" dirty="0"/>
              <a:t> is a sulfonated tetrafluoroethylene based </a:t>
            </a:r>
            <a:r>
              <a:rPr lang="en-US" dirty="0" err="1"/>
              <a:t>fluoropolymer</a:t>
            </a:r>
            <a:r>
              <a:rPr lang="en-US" dirty="0"/>
              <a:t>-copolymer.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proton conductor for proton exchange membrane (PEM) fuel cells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Nafion</a:t>
            </a:r>
            <a:r>
              <a:rPr lang="en-US" dirty="0"/>
              <a:t> Polymer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326351"/>
              </p:ext>
            </p:extLst>
          </p:nvPr>
        </p:nvGraphicFramePr>
        <p:xfrm>
          <a:off x="1143000" y="3429000"/>
          <a:ext cx="2127250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3" name="ChemSketch" r:id="rId3" imgW="2127960" imgH="1681560" progId="ACD.ChemSketch.20">
                  <p:embed/>
                </p:oleObj>
              </mc:Choice>
              <mc:Fallback>
                <p:oleObj name="ChemSketch" r:id="rId3" imgW="2127960" imgH="1681560" progId="ACD.ChemSketch.20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3429000"/>
                        <a:ext cx="2127250" cy="168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205581" y="519544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CAS 16090-14-5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591008"/>
              </p:ext>
            </p:extLst>
          </p:nvPr>
        </p:nvGraphicFramePr>
        <p:xfrm>
          <a:off x="4431400" y="3810794"/>
          <a:ext cx="68116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4" name="ChemSketch" r:id="rId5" imgW="818280" imgH="917280" progId="ACD.ChemSketch.20">
                  <p:embed/>
                </p:oleObj>
              </mc:Choice>
              <mc:Fallback>
                <p:oleObj name="ChemSketch" r:id="rId5" imgW="818280" imgH="917280" progId="ACD.ChemSketch.20">
                  <p:embed/>
                  <p:pic>
                    <p:nvPicPr>
                      <p:cNvPr id="189" name="Object 1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1400" y="3810794"/>
                        <a:ext cx="681160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038600" y="5010781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CAS 116-14-3 </a:t>
            </a:r>
            <a:endParaRPr lang="en-US" dirty="0"/>
          </a:p>
        </p:txBody>
      </p:sp>
      <p:sp>
        <p:nvSpPr>
          <p:cNvPr id="10" name="Plus 9"/>
          <p:cNvSpPr/>
          <p:nvPr/>
        </p:nvSpPr>
        <p:spPr bwMode="auto">
          <a:xfrm>
            <a:off x="3423502" y="3962032"/>
            <a:ext cx="615098" cy="615098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7184" name="Picture 16" descr="Chemical Structure of Naf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7315200" y="3196758"/>
            <a:ext cx="4267200" cy="21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flipV="1">
            <a:off x="5459612" y="4003976"/>
            <a:ext cx="2136376" cy="5312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7257" y="540551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CAS 66796-30-3</a:t>
            </a:r>
            <a:endParaRPr lang="en-US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18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618"/>
          <a:stretch/>
        </p:blipFill>
        <p:spPr>
          <a:xfrm>
            <a:off x="685800" y="1333988"/>
            <a:ext cx="5116570" cy="51750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43000" y="0"/>
            <a:ext cx="10363200" cy="69579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Relative Quantitation Time Trends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83624" y="930240"/>
            <a:ext cx="544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 weeks mid June – early August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90600" y="1459734"/>
            <a:ext cx="10090073" cy="4904072"/>
            <a:chOff x="1058778" y="1371601"/>
            <a:chExt cx="10090073" cy="4904072"/>
          </a:xfrm>
        </p:grpSpPr>
        <p:grpSp>
          <p:nvGrpSpPr>
            <p:cNvPr id="8" name="Group 7"/>
            <p:cNvGrpSpPr/>
            <p:nvPr/>
          </p:nvGrpSpPr>
          <p:grpSpPr>
            <a:xfrm>
              <a:off x="5862003" y="4378709"/>
              <a:ext cx="2113961" cy="1574927"/>
              <a:chOff x="4715239" y="4836534"/>
              <a:chExt cx="2545462" cy="192527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15239" y="4836534"/>
                <a:ext cx="2545462" cy="1925274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59920" y="6409020"/>
                <a:ext cx="414087" cy="167780"/>
              </a:xfrm>
              <a:prstGeom prst="rect">
                <a:avLst/>
              </a:prstGeom>
              <a:solidFill>
                <a:srgbClr val="00AF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095540" y="1752600"/>
              <a:ext cx="3053311" cy="2024866"/>
              <a:chOff x="8809212" y="72832"/>
              <a:chExt cx="3053311" cy="20248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09212" y="72832"/>
                <a:ext cx="3053311" cy="2024866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522902" y="1821809"/>
                <a:ext cx="414087" cy="167780"/>
              </a:xfrm>
              <a:prstGeom prst="rect">
                <a:avLst/>
              </a:prstGeom>
              <a:solidFill>
                <a:srgbClr val="8BAC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257175" y="4378709"/>
              <a:ext cx="2249245" cy="1686436"/>
              <a:chOff x="8809212" y="4727875"/>
              <a:chExt cx="2554135" cy="191503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09212" y="4727875"/>
                <a:ext cx="2554135" cy="1915036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0522591" y="6193099"/>
                <a:ext cx="414087" cy="167780"/>
              </a:xfrm>
              <a:prstGeom prst="rect">
                <a:avLst/>
              </a:prstGeom>
              <a:solidFill>
                <a:srgbClr val="FFE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862003" y="1873488"/>
              <a:ext cx="2480106" cy="1421672"/>
              <a:chOff x="1454093" y="4836534"/>
              <a:chExt cx="3328643" cy="190807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54093" y="4836534"/>
                <a:ext cx="2572622" cy="1697718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831597" y="6349694"/>
                <a:ext cx="414087" cy="167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34210" y="6248918"/>
                <a:ext cx="1848526" cy="495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(HFPO-DA)</a:t>
                </a:r>
              </a:p>
            </p:txBody>
          </p:sp>
        </p:grpSp>
        <p:sp>
          <p:nvSpPr>
            <p:cNvPr id="21" name="Freeform 20"/>
            <p:cNvSpPr/>
            <p:nvPr/>
          </p:nvSpPr>
          <p:spPr bwMode="auto">
            <a:xfrm>
              <a:off x="1058778" y="1371601"/>
              <a:ext cx="4743591" cy="4904072"/>
            </a:xfrm>
            <a:custGeom>
              <a:avLst/>
              <a:gdLst>
                <a:gd name="connsiteX0" fmla="*/ 1540042 w 4706754"/>
                <a:gd name="connsiteY0" fmla="*/ 0 h 4880009"/>
                <a:gd name="connsiteX1" fmla="*/ 0 w 4706754"/>
                <a:gd name="connsiteY1" fmla="*/ 0 h 4880009"/>
                <a:gd name="connsiteX2" fmla="*/ 0 w 4706754"/>
                <a:gd name="connsiteY2" fmla="*/ 4880009 h 4880009"/>
                <a:gd name="connsiteX3" fmla="*/ 4706754 w 4706754"/>
                <a:gd name="connsiteY3" fmla="*/ 4880009 h 4880009"/>
                <a:gd name="connsiteX4" fmla="*/ 4697128 w 4706754"/>
                <a:gd name="connsiteY4" fmla="*/ 2406316 h 4880009"/>
                <a:gd name="connsiteX5" fmla="*/ 1568918 w 4706754"/>
                <a:gd name="connsiteY5" fmla="*/ 2406316 h 4880009"/>
                <a:gd name="connsiteX6" fmla="*/ 1540042 w 4706754"/>
                <a:gd name="connsiteY6" fmla="*/ 0 h 48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6754" h="4880009">
                  <a:moveTo>
                    <a:pt x="1540042" y="0"/>
                  </a:moveTo>
                  <a:lnTo>
                    <a:pt x="0" y="0"/>
                  </a:lnTo>
                  <a:lnTo>
                    <a:pt x="0" y="4880009"/>
                  </a:lnTo>
                  <a:lnTo>
                    <a:pt x="4706754" y="4880009"/>
                  </a:lnTo>
                  <a:cubicBezTo>
                    <a:pt x="4703545" y="4055445"/>
                    <a:pt x="4700337" y="3230880"/>
                    <a:pt x="4697128" y="2406316"/>
                  </a:cubicBezTo>
                  <a:lnTo>
                    <a:pt x="1568918" y="2406316"/>
                  </a:lnTo>
                  <a:cubicBezTo>
                    <a:pt x="1572126" y="1607419"/>
                    <a:pt x="1575335" y="808522"/>
                    <a:pt x="1540042" y="0"/>
                  </a:cubicBezTo>
                  <a:close/>
                </a:path>
              </a:pathLst>
            </a:cu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3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18"/>
          <a:stretch/>
        </p:blipFill>
        <p:spPr>
          <a:xfrm>
            <a:off x="685800" y="1333988"/>
            <a:ext cx="5116570" cy="51750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43000" y="0"/>
            <a:ext cx="10363200" cy="69579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Relative Quantitation Time Trends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667000" y="1447800"/>
            <a:ext cx="8610600" cy="4445274"/>
            <a:chOff x="2667000" y="1447800"/>
            <a:chExt cx="8610600" cy="444527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667000" y="1447800"/>
              <a:ext cx="3048000" cy="2362200"/>
            </a:xfrm>
            <a:prstGeom prst="rect">
              <a:avLst/>
            </a:prstGeom>
            <a:noFill/>
            <a:ln w="635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30612" y="4056517"/>
              <a:ext cx="2031325" cy="9233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Nafion BP2</a:t>
              </a:r>
            </a:p>
            <a:p>
              <a:r>
                <a:rPr lang="en-US" i="1" dirty="0"/>
                <a:t>CAS </a:t>
              </a:r>
              <a:r>
                <a:rPr lang="en-US" dirty="0"/>
                <a:t>749836-20-2 	</a:t>
              </a:r>
            </a:p>
            <a:p>
              <a:r>
                <a:rPr lang="en-US" i="1" dirty="0"/>
                <a:t>  </a:t>
              </a:r>
              <a:endParaRPr lang="en-US" dirty="0"/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6965942" y="3742011"/>
            <a:ext cx="2084387" cy="2151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2" name="ChemSketch" r:id="rId4" imgW="2084400" imgH="2151360" progId="ACD.ChemSketch.20">
                    <p:embed/>
                  </p:oleObj>
                </mc:Choice>
                <mc:Fallback>
                  <p:oleObj name="ChemSketch" r:id="rId4" imgW="2084400" imgH="2151360" progId="ACD.ChemSketch.20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965942" y="3742011"/>
                          <a:ext cx="2084387" cy="2151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9246275" y="2252394"/>
              <a:ext cx="20313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Nafion BP1</a:t>
              </a:r>
            </a:p>
            <a:p>
              <a:r>
                <a:rPr lang="en-US" i="1" dirty="0"/>
                <a:t>CAS </a:t>
              </a:r>
              <a:r>
                <a:rPr lang="en-US" dirty="0"/>
                <a:t>29311-67-9 	</a:t>
              </a:r>
            </a:p>
            <a:p>
              <a:endParaRPr lang="en-US" dirty="0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/>
            </p:nvPr>
          </p:nvGraphicFramePr>
          <p:xfrm>
            <a:off x="7056664" y="1683558"/>
            <a:ext cx="2127250" cy="168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3" name="ChemSketch" r:id="rId6" imgW="2127960" imgH="1681560" progId="ACD.ChemSketch.20">
                    <p:embed/>
                  </p:oleObj>
                </mc:Choice>
                <mc:Fallback>
                  <p:oleObj name="ChemSketch" r:id="rId6" imgW="2127960" imgH="1681560" progId="ACD.ChemSketch.20">
                    <p:embed/>
                    <p:pic>
                      <p:nvPicPr>
                        <p:cNvPr id="32" name="Object 3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56664" y="1683558"/>
                          <a:ext cx="2127250" cy="168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TextBox 35"/>
          <p:cNvSpPr txBox="1"/>
          <p:nvPr/>
        </p:nvSpPr>
        <p:spPr>
          <a:xfrm>
            <a:off x="6383624" y="930240"/>
            <a:ext cx="544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 weeks mid June – early August</a:t>
            </a:r>
          </a:p>
        </p:txBody>
      </p:sp>
    </p:spTree>
    <p:extLst>
      <p:ext uri="{BB962C8B-B14F-4D97-AF65-F5344CB8AC3E}">
        <p14:creationId xmlns:p14="http://schemas.microsoft.com/office/powerpoint/2010/main" val="236255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676400"/>
            <a:ext cx="9448800" cy="3657600"/>
          </a:xfrm>
        </p:spPr>
        <p:txBody>
          <a:bodyPr/>
          <a:lstStyle/>
          <a:p>
            <a:r>
              <a:rPr lang="en-US" dirty="0"/>
              <a:t>Samples analyzed via HRMS (TOF, QTOF, Orbitrap)</a:t>
            </a:r>
          </a:p>
          <a:p>
            <a:r>
              <a:rPr lang="en-US" dirty="0"/>
              <a:t>Store data files for reanalysis; like “data specimen banking”</a:t>
            </a:r>
          </a:p>
          <a:p>
            <a:r>
              <a:rPr lang="en-US" dirty="0"/>
              <a:t>Data Independent Acquisition when possible (QTOF) for MS/MS</a:t>
            </a:r>
          </a:p>
          <a:p>
            <a:r>
              <a:rPr lang="en-US" dirty="0"/>
              <a:t>Possible for presence absence analysis</a:t>
            </a:r>
          </a:p>
          <a:p>
            <a:r>
              <a:rPr lang="en-US" dirty="0"/>
              <a:t>Eventual sharing of data files and/or spectra to public location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9" y="23070"/>
            <a:ext cx="7696200" cy="69579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Retrospective HRMS Data Analysis</a:t>
            </a:r>
          </a:p>
        </p:txBody>
      </p:sp>
    </p:spTree>
    <p:extLst>
      <p:ext uri="{BB962C8B-B14F-4D97-AF65-F5344CB8AC3E}">
        <p14:creationId xmlns:p14="http://schemas.microsoft.com/office/powerpoint/2010/main" val="705907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3751" y="24471"/>
            <a:ext cx="5943600" cy="69579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Mass Spectrometry Fragments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382" y="1321478"/>
            <a:ext cx="3864184" cy="258127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14400" y="2209800"/>
            <a:ext cx="6477000" cy="3919306"/>
            <a:chOff x="781050" y="2329094"/>
            <a:chExt cx="6477000" cy="3919306"/>
          </a:xfrm>
        </p:grpSpPr>
        <p:grpSp>
          <p:nvGrpSpPr>
            <p:cNvPr id="42" name="Group 41"/>
            <p:cNvGrpSpPr/>
            <p:nvPr/>
          </p:nvGrpSpPr>
          <p:grpSpPr>
            <a:xfrm>
              <a:off x="5057775" y="2692400"/>
              <a:ext cx="2152984" cy="457200"/>
              <a:chOff x="5057775" y="2692400"/>
              <a:chExt cx="2152984" cy="45720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5057775" y="2692400"/>
                <a:ext cx="457200" cy="457200"/>
              </a:xfrm>
              <a:prstGeom prst="rect">
                <a:avLst/>
              </a:prstGeom>
              <a:solidFill>
                <a:srgbClr val="EC292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5619370" y="2692400"/>
                <a:ext cx="457200" cy="457200"/>
              </a:xfrm>
              <a:prstGeom prst="rect">
                <a:avLst/>
              </a:prstGeom>
              <a:solidFill>
                <a:srgbClr val="8ABB7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6196942" y="2692400"/>
                <a:ext cx="457200" cy="457200"/>
              </a:xfrm>
              <a:prstGeom prst="rect">
                <a:avLst/>
              </a:prstGeom>
              <a:solidFill>
                <a:srgbClr val="1596E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753559" y="2692400"/>
                <a:ext cx="457200" cy="457200"/>
              </a:xfrm>
              <a:prstGeom prst="rect">
                <a:avLst/>
              </a:prstGeom>
              <a:solidFill>
                <a:srgbClr val="FEFF58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781050" y="2438400"/>
              <a:ext cx="6477000" cy="3810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66800" y="2667000"/>
              <a:ext cx="5905500" cy="3276600"/>
              <a:chOff x="1143000" y="2667000"/>
              <a:chExt cx="5905500" cy="327660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1143000" y="5943600"/>
                <a:ext cx="59055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1143000" y="2667000"/>
                <a:ext cx="0" cy="3276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" name="Straight Connector 17"/>
            <p:cNvCxnSpPr/>
            <p:nvPr/>
          </p:nvCxnSpPr>
          <p:spPr bwMode="auto">
            <a:xfrm>
              <a:off x="6400800" y="3276600"/>
              <a:ext cx="0" cy="2667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114800" y="4953000"/>
              <a:ext cx="0" cy="99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314575" y="4419600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3558237" y="5879068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m/z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085975" y="3796268"/>
              <a:ext cx="457200" cy="457200"/>
            </a:xfrm>
            <a:prstGeom prst="rect">
              <a:avLst/>
            </a:prstGeom>
            <a:solidFill>
              <a:srgbClr val="EC292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5734050" y="5448300"/>
              <a:ext cx="0" cy="495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/>
            <p:cNvGrpSpPr/>
            <p:nvPr/>
          </p:nvGrpSpPr>
          <p:grpSpPr>
            <a:xfrm>
              <a:off x="3063875" y="2329094"/>
              <a:ext cx="1590675" cy="457200"/>
              <a:chOff x="3063875" y="2329094"/>
              <a:chExt cx="1590675" cy="457200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3063875" y="2329094"/>
                <a:ext cx="457200" cy="457200"/>
              </a:xfrm>
              <a:prstGeom prst="rect">
                <a:avLst/>
              </a:prstGeom>
              <a:solidFill>
                <a:srgbClr val="EC292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635375" y="2329094"/>
                <a:ext cx="457200" cy="457200"/>
              </a:xfrm>
              <a:prstGeom prst="rect">
                <a:avLst/>
              </a:prstGeom>
              <a:solidFill>
                <a:srgbClr val="8ABB7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4197350" y="2329094"/>
                <a:ext cx="457200" cy="457200"/>
              </a:xfrm>
              <a:prstGeom prst="rect">
                <a:avLst/>
              </a:prstGeom>
              <a:solidFill>
                <a:srgbClr val="1596E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632201" y="3516752"/>
              <a:ext cx="1054098" cy="1288842"/>
              <a:chOff x="3632201" y="3516752"/>
              <a:chExt cx="1054098" cy="1288842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3632201" y="4348394"/>
                <a:ext cx="457200" cy="457200"/>
              </a:xfrm>
              <a:prstGeom prst="rect">
                <a:avLst/>
              </a:prstGeom>
              <a:solidFill>
                <a:srgbClr val="EC292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4203701" y="4348394"/>
                <a:ext cx="457200" cy="457200"/>
              </a:xfrm>
              <a:prstGeom prst="rect">
                <a:avLst/>
              </a:prstGeom>
              <a:solidFill>
                <a:srgbClr val="8ABB7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 rot="16200000">
                <a:off x="4229099" y="3518313"/>
                <a:ext cx="457200" cy="457200"/>
              </a:xfrm>
              <a:prstGeom prst="rect">
                <a:avLst/>
              </a:prstGeom>
              <a:solidFill>
                <a:srgbClr val="EC292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 rot="16200000">
                <a:off x="3667125" y="3516752"/>
                <a:ext cx="457200" cy="457200"/>
              </a:xfrm>
              <a:prstGeom prst="rect">
                <a:avLst/>
              </a:prstGeom>
              <a:solidFill>
                <a:srgbClr val="8ABB7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919875" y="3972390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or</a:t>
                </a: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 bwMode="auto">
            <a:xfrm>
              <a:off x="4660901" y="2786294"/>
              <a:ext cx="1000124" cy="24715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372366"/>
            <a:ext cx="2242342" cy="11211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785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58284"/>
            <a:ext cx="6762927" cy="363779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Sulfonated </a:t>
            </a:r>
            <a:r>
              <a:rPr lang="en-US" dirty="0" err="1"/>
              <a:t>Fluoroethers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85" y="3058284"/>
            <a:ext cx="7965615" cy="256037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2057400" y="4495800"/>
            <a:ext cx="1143000" cy="3813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099312" y="415504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MS/MS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8569" y="263026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Incompatible Fragments?</a:t>
            </a:r>
          </a:p>
          <a:p>
            <a:pPr algn="ctr"/>
            <a:r>
              <a:rPr lang="en-US" dirty="0"/>
              <a:t>Mixed Isomer?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715000" y="3276600"/>
            <a:ext cx="533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256033" y="3276600"/>
            <a:ext cx="4372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672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1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0"/>
          <p:cNvSpPr txBox="1">
            <a:spLocks noChangeArrowheads="1"/>
          </p:cNvSpPr>
          <p:nvPr/>
        </p:nvSpPr>
        <p:spPr bwMode="auto">
          <a:xfrm>
            <a:off x="1736725" y="4872038"/>
            <a:ext cx="1239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50225" b="49039"/>
          <a:stretch/>
        </p:blipFill>
        <p:spPr bwMode="auto">
          <a:xfrm>
            <a:off x="2532746" y="581121"/>
            <a:ext cx="7650624" cy="57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56157" y="6435176"/>
            <a:ext cx="5578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Rahman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al., (2014)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Water Research,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50:318-340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9215" y="6181630"/>
            <a:ext cx="3063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Similar for PFOS,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PFHxA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PFHxS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92456" y="217142"/>
            <a:ext cx="8894620" cy="65954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F6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PFAS Generally Not Removed During Conventional Drinking Water Treatment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3F6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2304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2109"/>
            <a:ext cx="6479604" cy="348539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Homologous Series Improves Confirmation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4350" y="4980036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02CC"/>
                </a:solidFill>
              </a:rPr>
              <a:t>Two Isomers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2550" y="47953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1233" y="49041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+CF2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710880" y="5164702"/>
            <a:ext cx="533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877978" y="5229838"/>
            <a:ext cx="419932" cy="872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263359" y="63362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800"/>
                </a:solidFill>
              </a:rPr>
              <a:t>Three Isomers</a:t>
            </a:r>
          </a:p>
        </p:txBody>
      </p:sp>
    </p:spTree>
    <p:extLst>
      <p:ext uri="{BB962C8B-B14F-4D97-AF65-F5344CB8AC3E}">
        <p14:creationId xmlns:p14="http://schemas.microsoft.com/office/powerpoint/2010/main" val="405230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2109"/>
            <a:ext cx="6479604" cy="348539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MS/MS Fingerprints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4350" y="4980036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02CC"/>
                </a:solidFill>
              </a:rPr>
              <a:t>Two Isomers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101269"/>
            <a:ext cx="5465147" cy="2006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173559"/>
            <a:ext cx="5718326" cy="19701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971800" y="4143755"/>
            <a:ext cx="304800" cy="17998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3505200" y="5791201"/>
            <a:ext cx="2286000" cy="1728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6034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267249" y="3940542"/>
            <a:ext cx="6485531" cy="2359852"/>
            <a:chOff x="5257799" y="3861097"/>
            <a:chExt cx="6485531" cy="2359852"/>
          </a:xfrm>
        </p:grpSpPr>
        <p:grpSp>
          <p:nvGrpSpPr>
            <p:cNvPr id="20" name="Group 19"/>
            <p:cNvGrpSpPr/>
            <p:nvPr/>
          </p:nvGrpSpPr>
          <p:grpSpPr>
            <a:xfrm>
              <a:off x="5257799" y="3861097"/>
              <a:ext cx="6485531" cy="2359852"/>
              <a:chOff x="5334000" y="3809949"/>
              <a:chExt cx="6485531" cy="235985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334000" y="3883801"/>
                <a:ext cx="6485531" cy="2286000"/>
                <a:chOff x="5334000" y="3883801"/>
                <a:chExt cx="6485531" cy="228600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0" y="3883801"/>
                  <a:ext cx="6485531" cy="2286000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 bwMode="auto">
                <a:xfrm>
                  <a:off x="5867400" y="3883801"/>
                  <a:ext cx="5382768" cy="23099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84" charset="-128"/>
                  </a:endParaRPr>
                </a:p>
              </p:txBody>
            </p: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b="41625"/>
              <a:stretch/>
            </p:blipFill>
            <p:spPr>
              <a:xfrm>
                <a:off x="9144000" y="3809949"/>
                <a:ext cx="2310605" cy="1671602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 bwMode="auto">
            <a:xfrm>
              <a:off x="7276735" y="4468017"/>
              <a:ext cx="914400" cy="1574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39817" y="1189478"/>
            <a:ext cx="6485531" cy="2286000"/>
            <a:chOff x="5239817" y="1189478"/>
            <a:chExt cx="6485531" cy="2286000"/>
          </a:xfrm>
        </p:grpSpPr>
        <p:grpSp>
          <p:nvGrpSpPr>
            <p:cNvPr id="21" name="Group 20"/>
            <p:cNvGrpSpPr/>
            <p:nvPr/>
          </p:nvGrpSpPr>
          <p:grpSpPr>
            <a:xfrm>
              <a:off x="5239817" y="1189478"/>
              <a:ext cx="6485531" cy="2286000"/>
              <a:chOff x="5257800" y="1143000"/>
              <a:chExt cx="6485531" cy="228600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257800" y="1143000"/>
                <a:ext cx="6485531" cy="2286000"/>
                <a:chOff x="5257800" y="1143000"/>
                <a:chExt cx="6485531" cy="2286000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7800" y="1143000"/>
                  <a:ext cx="6485531" cy="2286000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 bwMode="auto">
                <a:xfrm>
                  <a:off x="5821681" y="1196128"/>
                  <a:ext cx="5632924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84" charset="-128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b="42619"/>
              <a:stretch/>
            </p:blipFill>
            <p:spPr>
              <a:xfrm>
                <a:off x="8902700" y="1243375"/>
                <a:ext cx="2209800" cy="1559449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 bwMode="auto">
            <a:xfrm>
              <a:off x="7239000" y="1803748"/>
              <a:ext cx="914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3" y="-30637"/>
            <a:ext cx="8059008" cy="69579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Polyfluoro Ether Carboxylic Acids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7200" y="2464700"/>
            <a:ext cx="3961671" cy="2690498"/>
            <a:chOff x="336503" y="2432348"/>
            <a:chExt cx="4683996" cy="31810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03" y="2432348"/>
              <a:ext cx="4683995" cy="165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04" y="3962400"/>
              <a:ext cx="4683995" cy="1651000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/>
          <p:nvPr/>
        </p:nvCxnSpPr>
        <p:spPr bwMode="auto">
          <a:xfrm flipV="1">
            <a:off x="2438400" y="2023099"/>
            <a:ext cx="2895600" cy="11011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209800" y="4456999"/>
            <a:ext cx="3429000" cy="496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9081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44439"/>
            <a:ext cx="9906000" cy="32881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Headed Fluoropolymer Intermediates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011858"/>
            <a:ext cx="9925050" cy="24620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620200" y="4688043"/>
            <a:ext cx="742000" cy="4245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810000" y="5854706"/>
            <a:ext cx="970600" cy="108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810000" y="54685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+C2F4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4000" y="43187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+C2F4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3228" y="1688692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Incompatible Fragments?</a:t>
            </a:r>
          </a:p>
          <a:p>
            <a:pPr algn="ctr"/>
            <a:r>
              <a:rPr lang="en-US" dirty="0"/>
              <a:t>Mixed Isomer?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759660" y="2281292"/>
            <a:ext cx="533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287200" y="2281292"/>
            <a:ext cx="4372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51065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44439"/>
            <a:ext cx="9906000" cy="32881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41B9-E25D-42C3-BC4D-48E71F58509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Headed Fluoropolymer Intermediates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011858"/>
            <a:ext cx="9925050" cy="24620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620200" y="4688043"/>
            <a:ext cx="742000" cy="4245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810000" y="5854706"/>
            <a:ext cx="970600" cy="108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810000" y="54685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+C2F4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4000" y="43187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+C2F4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3228" y="1688692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Incompatible Fragments?</a:t>
            </a:r>
          </a:p>
          <a:p>
            <a:pPr algn="ctr"/>
            <a:r>
              <a:rPr lang="en-US" dirty="0"/>
              <a:t>Mixed Isomer?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759660" y="2281292"/>
            <a:ext cx="533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287200" y="2281292"/>
            <a:ext cx="4372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861303"/>
              </p:ext>
            </p:extLst>
          </p:nvPr>
        </p:nvGraphicFramePr>
        <p:xfrm>
          <a:off x="8013620" y="4325372"/>
          <a:ext cx="1915000" cy="198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6" name="ChemSketch" r:id="rId5" imgW="2073240" imgH="2151360" progId="ACD.ChemSketch.20">
                  <p:embed/>
                </p:oleObj>
              </mc:Choice>
              <mc:Fallback>
                <p:oleObj name="ChemSketch" r:id="rId5" imgW="2073240" imgH="2151360" progId="ACD.ChemSketch.20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13620" y="4325372"/>
                        <a:ext cx="1915000" cy="198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9057320" y="457717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Nafion</a:t>
            </a:r>
            <a:r>
              <a:rPr lang="en-US" i="1" dirty="0"/>
              <a:t> Monomer Precursor</a:t>
            </a:r>
          </a:p>
          <a:p>
            <a:r>
              <a:rPr lang="en-US" i="1" dirty="0"/>
              <a:t>CAS 4089-58-1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82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0" y="-73187"/>
            <a:ext cx="10363200" cy="69579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Retrospective Analysis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985996"/>
              </p:ext>
            </p:extLst>
          </p:nvPr>
        </p:nvGraphicFramePr>
        <p:xfrm>
          <a:off x="457200" y="911337"/>
          <a:ext cx="11199459" cy="5794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2">
                  <a:extLst>
                    <a:ext uri="{9D8B030D-6E8A-4147-A177-3AD203B41FA5}">
                      <a16:colId xmlns:a16="http://schemas.microsoft.com/office/drawing/2014/main" val="2419596865"/>
                    </a:ext>
                  </a:extLst>
                </a:gridCol>
                <a:gridCol w="1236132">
                  <a:extLst>
                    <a:ext uri="{9D8B030D-6E8A-4147-A177-3AD203B41FA5}">
                      <a16:colId xmlns:a16="http://schemas.microsoft.com/office/drawing/2014/main" val="1407447534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802516780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571597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786589215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4119163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27237670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277107079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05870532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688497258"/>
                    </a:ext>
                  </a:extLst>
                </a:gridCol>
              </a:tblGrid>
              <a:tr h="30786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296.9473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346.9472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396.9409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406.9594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426.9657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340.9372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440.9302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540.9238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2507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11-4-11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2312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1-26-12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9681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2-1-12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4204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2-9-12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48091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59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5083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11-24-14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77281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6915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33044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8-6-15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6440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479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58850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6-27-17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32525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7-4-17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9820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7-11-17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228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7-18-17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083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7-25-17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3395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8-3-17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98102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907874" y="905209"/>
            <a:ext cx="5801151" cy="5946663"/>
            <a:chOff x="2906358" y="911335"/>
            <a:chExt cx="5801151" cy="5946663"/>
          </a:xfrm>
        </p:grpSpPr>
        <p:sp>
          <p:nvSpPr>
            <p:cNvPr id="3" name="Rectangle 2"/>
            <p:cNvSpPr/>
            <p:nvPr/>
          </p:nvSpPr>
          <p:spPr bwMode="auto">
            <a:xfrm>
              <a:off x="2906358" y="911335"/>
              <a:ext cx="3276600" cy="594666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218309" y="2601058"/>
              <a:ext cx="2489200" cy="2567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601333"/>
                </p:ext>
              </p:extLst>
            </p:nvPr>
          </p:nvGraphicFramePr>
          <p:xfrm>
            <a:off x="6680156" y="2945661"/>
            <a:ext cx="1473200" cy="172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4" name="ChemSketch" r:id="rId4" imgW="1473120" imgH="1725480" progId="ACD.ChemSketch.20">
                    <p:embed/>
                  </p:oleObj>
                </mc:Choice>
                <mc:Fallback>
                  <p:oleObj name="ChemSketch" r:id="rId4" imgW="1473120" imgH="172548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80156" y="2945661"/>
                          <a:ext cx="1473200" cy="1725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17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0" y="-73187"/>
            <a:ext cx="10363200" cy="69579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Retrospective Analysis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7200" y="911337"/>
          <a:ext cx="11199459" cy="5794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2">
                  <a:extLst>
                    <a:ext uri="{9D8B030D-6E8A-4147-A177-3AD203B41FA5}">
                      <a16:colId xmlns:a16="http://schemas.microsoft.com/office/drawing/2014/main" val="2419596865"/>
                    </a:ext>
                  </a:extLst>
                </a:gridCol>
                <a:gridCol w="1236132">
                  <a:extLst>
                    <a:ext uri="{9D8B030D-6E8A-4147-A177-3AD203B41FA5}">
                      <a16:colId xmlns:a16="http://schemas.microsoft.com/office/drawing/2014/main" val="1407447534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802516780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571597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786589215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4119163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27237670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277107079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05870532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688497258"/>
                    </a:ext>
                  </a:extLst>
                </a:gridCol>
              </a:tblGrid>
              <a:tr h="30786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296.9473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346.9472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396.9409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406.9594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426.9657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340.9372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440.9302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540.9238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2507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11-4-11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2312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1-26-12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9681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2-1-12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4204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2-9-12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48091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59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5083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11-24-14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77281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6915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33044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8-6-15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6440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479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58850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6-27-17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32525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7-4-17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9820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7-11-17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228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7-18-17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083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7-25-17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3395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8-3-17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98102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181725" y="905207"/>
            <a:ext cx="5170841" cy="5946663"/>
            <a:chOff x="6182959" y="911335"/>
            <a:chExt cx="5170841" cy="5946663"/>
          </a:xfrm>
        </p:grpSpPr>
        <p:grpSp>
          <p:nvGrpSpPr>
            <p:cNvPr id="15" name="Group 14"/>
            <p:cNvGrpSpPr/>
            <p:nvPr/>
          </p:nvGrpSpPr>
          <p:grpSpPr>
            <a:xfrm>
              <a:off x="6182959" y="911335"/>
              <a:ext cx="5170841" cy="5946663"/>
              <a:chOff x="2906359" y="911335"/>
              <a:chExt cx="4700133" cy="5946663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2906359" y="911335"/>
                <a:ext cx="1985139" cy="5946663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4923630" y="1837615"/>
                <a:ext cx="2682862" cy="4258387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8606439" y="2028880"/>
            <a:ext cx="2543175" cy="177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68" name="ChemSketch" r:id="rId4" imgW="2542680" imgH="1779840" progId="ACD.ChemSketch.20">
                    <p:embed/>
                  </p:oleObj>
                </mc:Choice>
                <mc:Fallback>
                  <p:oleObj name="ChemSketch" r:id="rId4" imgW="2542680" imgH="1779840" progId="ACD.ChemSketch.20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06439" y="2028880"/>
                          <a:ext cx="2543175" cy="177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8635014" y="4170818"/>
            <a:ext cx="2552700" cy="173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69" name="ChemSketch" r:id="rId6" imgW="2553480" imgH="1736280" progId="ACD.ChemSketch.20">
                    <p:embed/>
                  </p:oleObj>
                </mc:Choice>
                <mc:Fallback>
                  <p:oleObj name="ChemSketch" r:id="rId6" imgW="2553480" imgH="1736280" progId="ACD.ChemSketch.20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635014" y="4170818"/>
                          <a:ext cx="2552700" cy="1736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35604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0" y="-73187"/>
            <a:ext cx="10363200" cy="69579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Retrospective Analysis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fld id="{D80641B9-E25D-42C3-BC4D-48E71F585097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7200" y="911337"/>
          <a:ext cx="11199459" cy="5794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2">
                  <a:extLst>
                    <a:ext uri="{9D8B030D-6E8A-4147-A177-3AD203B41FA5}">
                      <a16:colId xmlns:a16="http://schemas.microsoft.com/office/drawing/2014/main" val="2419596865"/>
                    </a:ext>
                  </a:extLst>
                </a:gridCol>
                <a:gridCol w="1236132">
                  <a:extLst>
                    <a:ext uri="{9D8B030D-6E8A-4147-A177-3AD203B41FA5}">
                      <a16:colId xmlns:a16="http://schemas.microsoft.com/office/drawing/2014/main" val="1407447534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802516780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571597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786589215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4119163806"/>
                    </a:ext>
                  </a:extLst>
                </a:gridCol>
                <a:gridCol w="1086168">
                  <a:extLst>
                    <a:ext uri="{9D8B030D-6E8A-4147-A177-3AD203B41FA5}">
                      <a16:colId xmlns:a16="http://schemas.microsoft.com/office/drawing/2014/main" val="127237670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277107079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058705321"/>
                    </a:ext>
                  </a:extLst>
                </a:gridCol>
                <a:gridCol w="1098785">
                  <a:extLst>
                    <a:ext uri="{9D8B030D-6E8A-4147-A177-3AD203B41FA5}">
                      <a16:colId xmlns:a16="http://schemas.microsoft.com/office/drawing/2014/main" val="1688497258"/>
                    </a:ext>
                  </a:extLst>
                </a:gridCol>
              </a:tblGrid>
              <a:tr h="30786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296.9473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346.9472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396.9409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406.9594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426.9657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340.9372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440.9302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540.9238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2507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11-4-11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2312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1-26-12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9681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2-1-12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42047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2-9-12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48091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59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5-4-12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5083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11-24-14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77281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6915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33044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8-6-15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6440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5-12-17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479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58850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6-27-17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325252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7-4-17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98205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7-11-17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22893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7-18-17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0839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7-25-17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733959"/>
                  </a:ext>
                </a:extLst>
              </a:tr>
              <a:tr h="2822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8-3-17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98102"/>
                  </a:ext>
                </a:extLst>
              </a:tr>
            </a:tbl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412779" y="905205"/>
            <a:ext cx="6243880" cy="5946663"/>
            <a:chOff x="5412778" y="940112"/>
            <a:chExt cx="6243880" cy="5946663"/>
          </a:xfrm>
        </p:grpSpPr>
        <p:grpSp>
          <p:nvGrpSpPr>
            <p:cNvPr id="23" name="Group 22"/>
            <p:cNvGrpSpPr/>
            <p:nvPr/>
          </p:nvGrpSpPr>
          <p:grpSpPr>
            <a:xfrm>
              <a:off x="5412778" y="940112"/>
              <a:ext cx="6243880" cy="5946663"/>
              <a:chOff x="207429" y="911335"/>
              <a:chExt cx="5675492" cy="5946663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2906358" y="911335"/>
                <a:ext cx="2976563" cy="5946663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207429" y="1927536"/>
                <a:ext cx="2682862" cy="259405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84" charset="-128"/>
                </a:endParaRPr>
              </a:p>
            </p:txBody>
          </p:sp>
        </p:grp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6056929" y="2469615"/>
            <a:ext cx="1701800" cy="156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7" name="ChemSketch" r:id="rId4" imgW="1702440" imgH="1561680" progId="ACD.ChemSketch.20">
                    <p:embed/>
                  </p:oleObj>
                </mc:Choice>
                <mc:Fallback>
                  <p:oleObj name="ChemSketch" r:id="rId4" imgW="1702440" imgH="1561680" progId="ACD.ChemSketch.20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56929" y="2469615"/>
                          <a:ext cx="1701800" cy="156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7411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65872"/>
            <a:ext cx="54102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4191000" cy="990600"/>
          </a:xfrm>
        </p:spPr>
        <p:txBody>
          <a:bodyPr/>
          <a:lstStyle/>
          <a:p>
            <a:r>
              <a:rPr lang="en-US" sz="2000" dirty="0"/>
              <a:t>Contact Information</a:t>
            </a:r>
          </a:p>
          <a:p>
            <a:r>
              <a:rPr lang="en-US" sz="2000" dirty="0"/>
              <a:t>strynar.mark@epa.gov</a:t>
            </a:r>
          </a:p>
        </p:txBody>
      </p:sp>
      <p:sp>
        <p:nvSpPr>
          <p:cNvPr id="4" name="Rectangle 3"/>
          <p:cNvSpPr/>
          <p:nvPr/>
        </p:nvSpPr>
        <p:spPr>
          <a:xfrm>
            <a:off x="7391400" y="3886200"/>
            <a:ext cx="381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views expressed in this presentation are those of the author(s) and do not necessarily represent the views or policies of the U.S. Environmental Protection Agency.</a:t>
            </a:r>
          </a:p>
        </p:txBody>
      </p:sp>
    </p:spTree>
    <p:extLst>
      <p:ext uri="{BB962C8B-B14F-4D97-AF65-F5344CB8AC3E}">
        <p14:creationId xmlns:p14="http://schemas.microsoft.com/office/powerpoint/2010/main" val="39458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2" y="0"/>
            <a:ext cx="12095748" cy="910974"/>
          </a:xfrm>
        </p:spPr>
        <p:txBody>
          <a:bodyPr>
            <a:normAutofit/>
          </a:bodyPr>
          <a:lstStyle/>
          <a:p>
            <a:r>
              <a:rPr lang="en-US" sz="3600" dirty="0"/>
              <a:t>Timeline: US EPA/NERL Water PFAS Efforts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925" y="1094509"/>
            <a:ext cx="10169601" cy="5237018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2007 Nakayama et al., PFAS in Cape Fear Watershed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2007-2008 Decatur, AL discovery of PFAS in bio-solids, soil, surface water, groundwater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2009 (January) Provisional Health Advisory (PHA) for PFOA and PFOS established 400 and 200 ng/L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2011-2012 Sampling of Cape Fear River for determination of replacement chemistries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2012 (November) Presentation at SETAC Long Beach CA – Identification of novel polyfluorinated compounds in natural waters using accurate mass TOFMS </a:t>
            </a:r>
            <a:r>
              <a:rPr lang="en-US" dirty="0">
                <a:solidFill>
                  <a:srgbClr val="FF0000"/>
                </a:solidFill>
              </a:rPr>
              <a:t>(GenX)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2013-2014 Collaborative study with NCSU with sampling of Cape Fear River and three municipalities (Pittsboro, Fayetteville, Wilmington, NC) for legacy and PFECA determination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2014 (November) Presentation at SETAC Vancouver, BC - Determination of perfluoroalkyl ether carboxylic acids (PFECAs) and sulfonic acids (PFESAs) in North Carolina surface water using high resolution mass spectrometry </a:t>
            </a:r>
            <a:r>
              <a:rPr lang="en-US" dirty="0">
                <a:solidFill>
                  <a:srgbClr val="FF0000"/>
                </a:solidFill>
              </a:rPr>
              <a:t>(GenX and eleven other novel chemicals)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2015 (August) Publication of Strynar et al., </a:t>
            </a:r>
            <a:r>
              <a:rPr lang="en-US" i="1" dirty="0"/>
              <a:t>“Identification of Novel Perfluoroalkyl Ether Carboxylic Acids (PFECAs) and Sulfonic Acids (PFESAs) in Natural Waters Using Accurate Mass Time-of-Flight Mass Spectrometry (TOFMS)” </a:t>
            </a:r>
            <a:r>
              <a:rPr lang="en-US" dirty="0"/>
              <a:t>ES&amp;T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2016 (May) OW Health Advisory for PFOS and PFOA set at 70 ng/L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2016 (November) Publication of  Sun et al., </a:t>
            </a:r>
            <a:r>
              <a:rPr lang="en-US" i="1" dirty="0"/>
              <a:t>“Legacy and Emerging Perfluoroalkyl Substances Are Important Drinking Water Contaminants in the Cape Fear River Watershed of North Carolina”  ES&amp;T Letters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2017 (June)  </a:t>
            </a:r>
            <a:r>
              <a:rPr lang="en-US" dirty="0"/>
              <a:t>Reporting of PFECAs in CFR and Wilmington drinking water – Star News Online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9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57" y="434604"/>
            <a:ext cx="7886700" cy="2647871"/>
          </a:xfrm>
        </p:spPr>
        <p:txBody>
          <a:bodyPr>
            <a:normAutofit/>
          </a:bodyPr>
          <a:lstStyle/>
          <a:p>
            <a:r>
              <a:rPr lang="en-US" sz="3200" dirty="0"/>
              <a:t>NERL/EMMD Water Analysis Method</a:t>
            </a:r>
            <a:br>
              <a:rPr lang="en-US" sz="3200" dirty="0"/>
            </a:br>
            <a:br>
              <a:rPr lang="en-US" sz="2800" dirty="0"/>
            </a:br>
            <a:r>
              <a:rPr lang="en-US" sz="2800" dirty="0"/>
              <a:t>	Surface Water</a:t>
            </a:r>
            <a:br>
              <a:rPr lang="en-US" sz="2800" dirty="0"/>
            </a:br>
            <a:r>
              <a:rPr lang="en-US" sz="2800" dirty="0"/>
              <a:t>	Ground Water</a:t>
            </a:r>
            <a:br>
              <a:rPr lang="en-US" sz="2800" dirty="0"/>
            </a:br>
            <a:r>
              <a:rPr lang="en-US" sz="2800" dirty="0"/>
              <a:t>	WWTP Effluent</a:t>
            </a:r>
            <a:br>
              <a:rPr lang="en-US" sz="2800" dirty="0"/>
            </a:br>
            <a:r>
              <a:rPr lang="en-US" sz="2800" dirty="0"/>
              <a:t>	Drinking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6591">
            <a:off x="5609960" y="1260319"/>
            <a:ext cx="2641443" cy="1978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9870">
            <a:off x="4561216" y="2838912"/>
            <a:ext cx="2294484" cy="1720864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570">
            <a:off x="888340" y="3829628"/>
            <a:ext cx="4032427" cy="2268240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7326">
            <a:off x="5815150" y="4212738"/>
            <a:ext cx="2776689" cy="2075600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08473" y="3546764"/>
            <a:ext cx="2660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Also methods for: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Soil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Fish tissue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Dosed rodent tissue/fluids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Human Serum/Urine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House Dust</a:t>
            </a:r>
          </a:p>
        </p:txBody>
      </p:sp>
    </p:spTree>
    <p:extLst>
      <p:ext uri="{BB962C8B-B14F-4D97-AF65-F5344CB8AC3E}">
        <p14:creationId xmlns:p14="http://schemas.microsoft.com/office/powerpoint/2010/main" val="27438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090393" y="317755"/>
            <a:ext cx="8517390" cy="419001"/>
          </a:xfrm>
          <a:prstGeom prst="rect">
            <a:avLst/>
          </a:prstGeom>
          <a:solidFill>
            <a:srgbClr val="003F69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0000"/>
              </a:lnSpc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0000"/>
              </a:lnSpc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0000"/>
              </a:lnSpc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0000"/>
              </a:lnSpc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Method Summary – Sample Processing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Nakayama et al., 2009, Strynar et al., 2015; Sun et al., 2016, Newton et al., 2017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082416" y="3289821"/>
            <a:ext cx="1857375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1 L HDPE bottles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 mL 1:1 HNO</a:t>
            </a:r>
            <a:r>
              <a:rPr kumimoji="0" lang="en-US" altLang="en-US" sz="12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(35%):DI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Shipped ambient</a:t>
            </a:r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830" y="1224679"/>
            <a:ext cx="1010173" cy="2025925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2511166" y="2243602"/>
            <a:ext cx="428625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8077" y="1133663"/>
            <a:ext cx="1715244" cy="2053829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7937132" y="3256568"/>
            <a:ext cx="2143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Filter entire contents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Whatman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GF/A 1.7 um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943900" y="2024142"/>
            <a:ext cx="428625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4136" y="4235694"/>
            <a:ext cx="2143125" cy="1694781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8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236" y="1170251"/>
            <a:ext cx="1545954" cy="2232423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250832" y="3129745"/>
            <a:ext cx="12608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Pour water out of sample bottle for volume measurement</a:t>
            </a:r>
          </a:p>
        </p:txBody>
      </p:sp>
      <p:sp>
        <p:nvSpPr>
          <p:cNvPr id="90130" name="Line 18"/>
          <p:cNvSpPr>
            <a:spLocks noChangeShapeType="1"/>
          </p:cNvSpPr>
          <p:nvPr/>
        </p:nvSpPr>
        <p:spPr bwMode="auto">
          <a:xfrm rot="5400000" flipV="1">
            <a:off x="8608828" y="3964556"/>
            <a:ext cx="308332" cy="1459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46994" y="6064425"/>
            <a:ext cx="2477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Add filtered water back into original bottle</a:t>
            </a:r>
          </a:p>
        </p:txBody>
      </p:sp>
      <p:sp>
        <p:nvSpPr>
          <p:cNvPr id="90132" name="Line 20"/>
          <p:cNvSpPr>
            <a:spLocks noChangeShapeType="1"/>
          </p:cNvSpPr>
          <p:nvPr/>
        </p:nvSpPr>
        <p:spPr bwMode="auto">
          <a:xfrm>
            <a:off x="7419900" y="2309846"/>
            <a:ext cx="28575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0133" name="Picture 2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121" y="1283990"/>
            <a:ext cx="1495723" cy="1428750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5761056" y="5324839"/>
            <a:ext cx="1785938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Subsample 500 mL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Store 500 mL</a:t>
            </a:r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5963541" y="5158036"/>
            <a:ext cx="892969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0136" name="Picture 24"/>
          <p:cNvPicPr>
            <a:picLocks noChangeAspect="1" noChangeArrowheads="1"/>
          </p:cNvPicPr>
          <p:nvPr/>
        </p:nvPicPr>
        <p:blipFill>
          <a:blip r:embed="rId8" cstate="email">
            <a:lum brigh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385" y="4377747"/>
            <a:ext cx="2321719" cy="1691063"/>
          </a:xfrm>
          <a:prstGeom prst="rect">
            <a:avLst/>
          </a:prstGeom>
          <a:noFill/>
          <a:ln w="12700">
            <a:solidFill>
              <a:srgbClr val="0B5A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37" name="Text Box 25"/>
          <p:cNvSpPr txBox="1">
            <a:spLocks noChangeArrowheads="1"/>
          </p:cNvSpPr>
          <p:nvPr/>
        </p:nvSpPr>
        <p:spPr bwMode="auto">
          <a:xfrm>
            <a:off x="2511166" y="6220506"/>
            <a:ext cx="17812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Load onto SPE tube Waters Plus style 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WAX</a:t>
            </a: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003F69"/>
              </a:solidFill>
              <a:effectLst/>
              <a:uLnTx/>
              <a:uFillTx/>
            </a:endParaRPr>
          </a:p>
        </p:txBody>
      </p:sp>
      <p:pic>
        <p:nvPicPr>
          <p:cNvPr id="90138" name="Picture 2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084" y="4367784"/>
            <a:ext cx="1279923" cy="1696641"/>
          </a:xfrm>
          <a:prstGeom prst="rect">
            <a:avLst/>
          </a:prstGeom>
          <a:noFill/>
          <a:ln w="9525">
            <a:solidFill>
              <a:srgbClr val="0B5A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39" name="Line 27"/>
          <p:cNvSpPr>
            <a:spLocks noChangeShapeType="1"/>
          </p:cNvSpPr>
          <p:nvPr/>
        </p:nvSpPr>
        <p:spPr bwMode="auto">
          <a:xfrm flipH="1">
            <a:off x="1200955" y="5473882"/>
            <a:ext cx="28575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296886" y="5150716"/>
            <a:ext cx="878339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Elute for LC/MS-MS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51693" y="1098359"/>
            <a:ext cx="1325263" cy="1546577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All samples Treated same way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Trip Spike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Blanks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Unknowns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Calibration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475420" y="3494519"/>
            <a:ext cx="1747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Wash bottle with 10 mL MeOH, 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</a:rPr>
              <a:t>add water back to bottle, add IS Shake</a:t>
            </a:r>
          </a:p>
        </p:txBody>
      </p:sp>
    </p:spTree>
    <p:extLst>
      <p:ext uri="{BB962C8B-B14F-4D97-AF65-F5344CB8AC3E}">
        <p14:creationId xmlns:p14="http://schemas.microsoft.com/office/powerpoint/2010/main" val="7333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0367" y="5439365"/>
            <a:ext cx="520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performance fabrics, bio-solids, AFFF, industrial waste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75345" y="1574438"/>
            <a:ext cx="3830731" cy="35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630988" y="914401"/>
            <a:ext cx="3810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Nakayama et al. 2007 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ES&amp;T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41:5271-5276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26938" y="35735"/>
            <a:ext cx="5159669" cy="62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6360367" y="268269"/>
            <a:ext cx="54057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Water Sampling Cape Fear River, NC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Nakayama et al., 2007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610436" y="3227572"/>
            <a:ext cx="361063" cy="402731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72177" y="3428937"/>
            <a:ext cx="7189550" cy="2701349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611403" y="4804012"/>
            <a:ext cx="365125" cy="160941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30989" y="4244455"/>
            <a:ext cx="3311328" cy="198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577192" y="5606624"/>
            <a:ext cx="365125" cy="160941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581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172" y="621166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https://www.epa.gov/assessing-and-managing-chemicals-under-tsca/fact-sheet-20102015-pfoa-stewardship-program#what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9455" y="2092525"/>
            <a:ext cx="44057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rriweather"/>
              </a:rPr>
              <a:t>Q4. What companies participated in the PFOA Stewardship Program?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Participating companies included: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Arkema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Source Sans Pro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Asahi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BASF Corporation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Clariant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Source Sans Pro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Daikin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3M/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Dyneon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Source Sans Pro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DuPont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Solvay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Solexis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172" y="209252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rriweather"/>
              </a:rPr>
              <a:t>Q1. What is the 2010/2015 PFOA Stewardship Program?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In 2006, EPA invited eight major leading companies in the per- and polyfluoroalkyl substances (PFASs) industry to join in a global stewardship program with two goals: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To commit to achieve,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no later than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2010, a 95 percent reduction,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measured from a year 2000 baseline, in both facility emissions to all media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perfluorooctanoic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 acid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(PFOA), precursor chemicals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that can break down to PFOA, 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related higher homologue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 chemicals, and product content levels of these chemicals.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To commit to working toward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the elimination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 of these chemicals from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Sans Pro"/>
              </a:rPr>
              <a:t>emissions and products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by 2015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Sheet: 2010/2015 PFOA Stewardship Program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641B9-E25D-42C3-BC4D-48E71F58509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6771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F64B870-FDE2-4C34-B1C1-E194954705BF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5BD5E56-F7A8-4EEF-8425-F4EE4A6E55B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A59E9B1-E9A1-4654-8363-7C10F55BD5A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89059EC-6B75-46C4-9B6C-3B61F7AF1BC7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510C4BB-3F36-40E8-B4B8-A6CB3D25802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F6191B1-FE18-4A13-9511-915B30FE25FB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EEC37FC-25D2-4433-968E-3821583C9B34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19F932C-EFEF-4AEC-AA08-21E09C547FA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8C290D83-3B55-4099-BF3D-DE8BE65130F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496F1B3-3C2B-49C7-BB25-D638B1D1EE04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106FA1A3-8A98-4E89-83BE-84F8B6123F13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394649E-42A5-4E28-AFA2-0CAF8DD2D457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41C64F0-044C-45DF-815E-D5CB1DF8D93C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419BF215-8AF8-4890-B076-ABCD11CCA4C2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CD382C0-D9FF-4018-9273-744A663990F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2053521-20AF-483B-8226-4F1C3735989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FFA1F98C-BAC5-4306-B5C4-52F21FC16D7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4B307B10-376B-4F4E-9C0C-FE036561FC73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CC2272B-E2D2-4A9E-8495-7BB94E27235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D3AE972D-4D43-4978-AB15-753C477ACC4E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6A19871-A570-4771-BE0D-EEA8B76EC787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926E00E-AFE2-4A03-959F-09D49FBB690E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B2BF922-2FE1-4A15-AA54-AD4B71E9037F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C5BB325C-8823-4A94-9E32-DBE33136B7CD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7595204-CE60-403D-B712-80CA261D7B7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69834992-9A1E-44EE-880A-49A2047415E2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38B90E31-0539-40F6-A600-694CD3414F9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C78BC5E5-0E31-49D0-B4B9-07C74A292AFE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65B7555-A434-49EB-94D5-2AB4DE0AB126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23A79BD4-D9EF-4149-AD88-152E654F382E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0F0A4859-7FA9-402A-BEF6-5F0E07ECC744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3F72B6C0-62BE-4144-A800-881123B3A86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DE08EFA-1D80-4D29-B19E-D2C5D615B99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C0BA4E7-0A06-4D12-A96E-CCC65D30F8AE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8C3E2102-521B-4663-AEA6-22F2EB00B015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309147E6-18CE-45AF-A056-12985E2A30C3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29F775F2-4D66-4247-B522-F1DA67FB0ABB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87BB7032-0858-48A0-9867-F569265255AA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F8C7ED09-033E-423B-83FE-C3AE62981994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32A26565-24F6-460E-AB8E-AA9095DF52E0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5196B220-13C2-4977-983D-4298621C0DAA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F46D7C85-1D10-496A-85EB-AD82CB2A96FA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962676AC-6D81-4FE0-9F86-74AC7A1A5DB4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A41379A7-E3E8-4CE7-BC5A-C9BA7F40595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86C1B2D-4CE4-4481-9304-2D23E60E9F5E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259D0D0A-F2E9-4BD6-9491-D9783FE21DCD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5E4E39D7-2D03-403A-A95D-39754A856037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8EBC3955-AB0F-4613-A0B1-518D059D4B27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815A3111-C460-4ACF-AF2A-211549B17A85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FB92FC71-147D-4B05-88D6-0CD881D3DD47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FF674B4-157A-4A6F-9C0E-D14BDC20D50D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86F9D9E3-5A28-4DF7-9ECC-D825DAC844F0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91207775-8888-4CFE-996B-AA548AAFE9A0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A9E5FB5D-2EA7-4097-A942-3EFB93993A55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EAF4A8C0-EE14-4DD3-9029-63FB5ADE62C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09A4312-DBB6-40BC-BAEF-A36EC1897F86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EBE6F20F-151D-4608-B095-FC95049E41F4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6973E5E4-F6DA-4430-B750-9694D19B7CD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49A6D66A-112E-465D-9CB7-BD8569E4BA5C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A2368084-1FF2-4CEB-9804-11B93434274E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D2DF188E-7112-48EB-AB3F-FB353BF62A45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39291D7A-9210-429F-A2E6-2D11CA8B5146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DBD00B6A-AF64-4B97-86C2-85902F21DCE6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037CAC09-4D69-414C-AAB5-81DFFB9F1386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050AC89F-D089-4568-A2CD-CDFC7089FB37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D35CA856-FE66-4E9A-B7CF-44CFEE64C44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DB3C6BB-4696-4C77-85F6-011A56CEA3FC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7F90E8DD-F76D-497C-B603-25C84B29144A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E2A9A7F8-0E5A-419A-8739-679FBCE63CA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9BC49E2-D754-4A7F-81AB-501F46DDF5A1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C034790A-FEBF-43FA-A473-5AFA2C55F5D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OSIM Template teal</Template>
  <TotalTime>14386</TotalTime>
  <Words>2197</Words>
  <Application>Microsoft Office PowerPoint</Application>
  <PresentationFormat>Widescreen</PresentationFormat>
  <Paragraphs>1078</Paragraphs>
  <Slides>48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Helvetica</vt:lpstr>
      <vt:lpstr>Merriweather</vt:lpstr>
      <vt:lpstr>Source Sans Pro</vt:lpstr>
      <vt:lpstr>Wingdings</vt:lpstr>
      <vt:lpstr>Blank Presentation</vt:lpstr>
      <vt:lpstr>Office Theme</vt:lpstr>
      <vt:lpstr>ChemSketch</vt:lpstr>
      <vt:lpstr>Per-and Poly-fluorinated Compounds Analysis Case Study: Cape Fear Drainage Basin </vt:lpstr>
      <vt:lpstr>PowerPoint Presentation</vt:lpstr>
      <vt:lpstr>PowerPoint Presentation</vt:lpstr>
      <vt:lpstr>PowerPoint Presentation</vt:lpstr>
      <vt:lpstr>Timeline: US EPA/NERL Water PFAS Efforts</vt:lpstr>
      <vt:lpstr>NERL/EMMD Water Analysis Method   Surface Water  Ground Water  WWTP Effluent  Drinking Water</vt:lpstr>
      <vt:lpstr>PowerPoint Presentation</vt:lpstr>
      <vt:lpstr>PowerPoint Presentation</vt:lpstr>
      <vt:lpstr>Fact Sheet: 2010/2015 PFOA Stewardship Program</vt:lpstr>
      <vt:lpstr>PowerPoint Presentation</vt:lpstr>
      <vt:lpstr>OTHER PFASs: The Era of HRMS &amp; Non-Targeted Analysis</vt:lpstr>
      <vt:lpstr>What is Non-Targeted Analysis</vt:lpstr>
      <vt:lpstr>Data Generation: Source Determination by NTA</vt:lpstr>
      <vt:lpstr>Chromatographic and MS Data</vt:lpstr>
      <vt:lpstr>Feature Finding: Unique &amp; Highly Different Features</vt:lpstr>
      <vt:lpstr>Relationships Reveal Underlying Chemistry</vt:lpstr>
      <vt:lpstr>In-Source Related Species</vt:lpstr>
      <vt:lpstr>Homologous Series</vt:lpstr>
      <vt:lpstr>Isotope Signatures: Negative Mass Defect</vt:lpstr>
      <vt:lpstr>Example of Mass Defect</vt:lpstr>
      <vt:lpstr>Mass Defect of Outfall and Upstream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Chemours Site TSCA Inventory</vt:lpstr>
      <vt:lpstr>Hexafluoropropylene Oxide (HFPO) Based Chemistry</vt:lpstr>
      <vt:lpstr>Polyvinyl Ether Production</vt:lpstr>
      <vt:lpstr>Nafion Polymer</vt:lpstr>
      <vt:lpstr>Relative Quantitation Time Trends</vt:lpstr>
      <vt:lpstr>Relative Quantitation Time Trends</vt:lpstr>
      <vt:lpstr>Retrospective HRMS Data Analysis</vt:lpstr>
      <vt:lpstr>Mass Spectrometry Fragments</vt:lpstr>
      <vt:lpstr>Novel Sulfonated Fluoroethers</vt:lpstr>
      <vt:lpstr>Homologous Series Improves Confirmation</vt:lpstr>
      <vt:lpstr>Unique MS/MS Fingerprints</vt:lpstr>
      <vt:lpstr>Additional Polyfluoro Ether Carboxylic Acids</vt:lpstr>
      <vt:lpstr>Double Headed Fluoropolymer Intermediates</vt:lpstr>
      <vt:lpstr>Double Headed Fluoropolymer Intermediates</vt:lpstr>
      <vt:lpstr>Retrospective Analysis</vt:lpstr>
      <vt:lpstr>Retrospective Analysis</vt:lpstr>
      <vt:lpstr>Retrospective Analysis</vt:lpstr>
      <vt:lpstr>Questions?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newuser</dc:creator>
  <cp:lastModifiedBy>Strynar, Mark</cp:lastModifiedBy>
  <cp:revision>463</cp:revision>
  <dcterms:created xsi:type="dcterms:W3CDTF">2013-09-09T21:53:43Z</dcterms:created>
  <dcterms:modified xsi:type="dcterms:W3CDTF">2018-05-03T12:49:35Z</dcterms:modified>
</cp:coreProperties>
</file>