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4" r:id="rId3"/>
    <p:sldId id="355" r:id="rId4"/>
    <p:sldId id="357" r:id="rId5"/>
    <p:sldId id="409" r:id="rId6"/>
    <p:sldId id="397" r:id="rId7"/>
    <p:sldId id="398" r:id="rId8"/>
    <p:sldId id="400" r:id="rId9"/>
    <p:sldId id="399" r:id="rId10"/>
    <p:sldId id="401" r:id="rId11"/>
    <p:sldId id="405" r:id="rId12"/>
    <p:sldId id="408" r:id="rId13"/>
    <p:sldId id="411" r:id="rId14"/>
    <p:sldId id="413" r:id="rId15"/>
    <p:sldId id="412" r:id="rId16"/>
    <p:sldId id="410" r:id="rId17"/>
    <p:sldId id="380" r:id="rId18"/>
    <p:sldId id="395" r:id="rId19"/>
    <p:sldId id="377" r:id="rId20"/>
    <p:sldId id="402" r:id="rId21"/>
    <p:sldId id="396" r:id="rId22"/>
    <p:sldId id="374" r:id="rId23"/>
    <p:sldId id="273" r:id="rId2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5019" autoAdjust="0"/>
  </p:normalViewPr>
  <p:slideViewPr>
    <p:cSldViewPr snapToGrid="0">
      <p:cViewPr varScale="1">
        <p:scale>
          <a:sx n="97" d="100"/>
          <a:sy n="97" d="100"/>
        </p:scale>
        <p:origin x="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0"/>
            <a:ext cx="3038145" cy="46272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EEB8593-0853-4D70-9395-33A23BC4C961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773355"/>
            <a:ext cx="3038145" cy="4627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30D545B-389C-4CAD-8C45-DB01C53F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845BBF-6A49-4A91-9DC1-62D9A0FE4B62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B514C4-A6F3-46A0-A3D8-A713267F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38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514C4-A6F3-46A0-A3D8-A713267FED7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39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514C4-A6F3-46A0-A3D8-A713267FED71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69" y="2928375"/>
            <a:ext cx="3366857" cy="614779"/>
          </a:xfrm>
        </p:spPr>
        <p:txBody>
          <a:bodyPr anchor="ctr"/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025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2DC6B2-107F-4045-9F80-A649F40F0A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6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0849CF-9BFF-4081-B31B-753147823F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9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8650" y="1228727"/>
            <a:ext cx="7886700" cy="4174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8D2275-053B-43F1-9A63-F7B947AF2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00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8650" y="1228727"/>
            <a:ext cx="7886700" cy="5172073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042F33-8EFA-4242-AB05-215B0C34D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3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artArt Placeholder 7"/>
          <p:cNvSpPr>
            <a:spLocks noGrp="1"/>
          </p:cNvSpPr>
          <p:nvPr>
            <p:ph type="dgm" sz="quarter" idx="15"/>
          </p:nvPr>
        </p:nvSpPr>
        <p:spPr>
          <a:xfrm>
            <a:off x="628650" y="1225551"/>
            <a:ext cx="7886700" cy="4189413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81E14-9B4D-4403-B5C0-BD7405AF3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875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5"/>
          </p:nvPr>
        </p:nvSpPr>
        <p:spPr>
          <a:xfrm>
            <a:off x="628650" y="1228726"/>
            <a:ext cx="7886700" cy="51720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1DEE24-EB17-4E4C-A592-533AE5DE2E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47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876AF1-E57F-4249-800D-380D18E7BC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12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1281" y="1266932"/>
            <a:ext cx="4687409" cy="4370388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5996FC-2A00-44BB-97EB-3ED4D98452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6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939" y="1266340"/>
            <a:ext cx="4687409" cy="4370388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5F2348-1E59-4972-A5AF-664DBE4D41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85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F3B007-FD83-4DF0-B6A4-E87929AEAA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8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C80F77-6CB5-4FFA-88E0-48FD344671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45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61281" y="1266932"/>
            <a:ext cx="4687409" cy="4994846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ACFCB-3C12-4AC6-9AB8-07DCC89E38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47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1771" y="1321534"/>
            <a:ext cx="4687409" cy="4994846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DE7091-D17A-4AFF-8FA9-76C162D88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04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7788" y="6650038"/>
            <a:ext cx="2057400" cy="138112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EB18B9D-B85A-4EF4-8B21-3F8C3D7966A4}" type="slidenum">
              <a:rPr lang="en-US" altLang="en-US" sz="900" smtClean="0">
                <a:solidFill>
                  <a:schemeClr val="tx2"/>
                </a:solidFill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2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59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4" name="Rectangle 6"/>
          <p:cNvSpPr/>
          <p:nvPr userDrawn="1"/>
        </p:nvSpPr>
        <p:spPr>
          <a:xfrm>
            <a:off x="0" y="609600"/>
            <a:ext cx="9144000" cy="89535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875" y="609998"/>
            <a:ext cx="8858250" cy="894952"/>
          </a:xfrm>
        </p:spPr>
        <p:txBody>
          <a:bodyPr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3890EE-7509-493F-8A1D-8A54C45219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65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6"/>
          <p:cNvSpPr/>
          <p:nvPr userDrawn="1"/>
        </p:nvSpPr>
        <p:spPr>
          <a:xfrm>
            <a:off x="0" y="609600"/>
            <a:ext cx="9144000" cy="89535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875" y="609998"/>
            <a:ext cx="8858250" cy="894952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150F0F-1711-40D0-880D-9ADB9063A2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8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CF076E-E15E-4650-8880-A6238C5794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9F5117-BD4C-48A0-B8DE-47591317C0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2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15B066-13E9-48CE-A915-768DD9AAD8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38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231AA1-4654-44F8-80D4-E3F5C270B9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4B366D-50C4-4633-B86D-3907366475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32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9229AC-DC86-41B6-AC96-E5A33B0FA0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32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701879-6E0A-4658-8FD5-65D11C48C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88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5C94B-3E0C-4B4F-9718-89A484222C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  <p:sldLayoutId id="2147484230" r:id="rId18"/>
    <p:sldLayoutId id="2147484231" r:id="rId19"/>
    <p:sldLayoutId id="2147484232" r:id="rId20"/>
    <p:sldLayoutId id="2147484233" r:id="rId21"/>
    <p:sldLayoutId id="2147484234" r:id="rId22"/>
    <p:sldLayoutId id="2147484235" r:id="rId23"/>
    <p:sldLayoutId id="2147484236" r:id="rId24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q.nc.gov/about/divisions/air-quality/air-quality-rules" TargetMode="External"/><Relationship Id="rId2" Type="http://schemas.openxmlformats.org/officeDocument/2006/relationships/hyperlink" Target="http://deq.nc.gov/about/divisions/air-quality/air-quality-rules/periodic-review-existing-r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q.publiccomments@ncdenr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oelle.burleson@ncdenr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3235325"/>
            <a:ext cx="5018088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of Environmental Quality</a:t>
            </a: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3009207" y="2576945"/>
            <a:ext cx="5615681" cy="966355"/>
          </a:xfrm>
        </p:spPr>
        <p:txBody>
          <a:bodyPr/>
          <a:lstStyle/>
          <a:p>
            <a:pPr eaLnBrk="1" hangingPunct="1"/>
            <a:r>
              <a:rPr lang="en-US" altLang="en-US" dirty="0"/>
              <a:t>Air Quality Rules Readoption Stakeholder Meeting </a:t>
            </a:r>
          </a:p>
          <a:p>
            <a:pPr eaLnBrk="1" hangingPunct="1"/>
            <a:r>
              <a:rPr lang="en-US" altLang="en-US" dirty="0"/>
              <a:t>February 13,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Odor Rules - 15A NCAC 02D .1800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73613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41321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5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Open Burning Rules – 15 NCAC 02D .1900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94765"/>
              </p:ext>
            </p:extLst>
          </p:nvPr>
        </p:nvGraphicFramePr>
        <p:xfrm>
          <a:off x="307732" y="975942"/>
          <a:ext cx="8379068" cy="499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31">
                  <a:extLst>
                    <a:ext uri="{9D8B030D-6E8A-4147-A177-3AD203B41FA5}">
                      <a16:colId xmlns:a16="http://schemas.microsoft.com/office/drawing/2014/main" val="1155031358"/>
                    </a:ext>
                  </a:extLst>
                </a:gridCol>
                <a:gridCol w="3456249">
                  <a:extLst>
                    <a:ext uri="{9D8B030D-6E8A-4147-A177-3AD203B41FA5}">
                      <a16:colId xmlns:a16="http://schemas.microsoft.com/office/drawing/2014/main" val="2194804898"/>
                    </a:ext>
                  </a:extLst>
                </a:gridCol>
                <a:gridCol w="2909788">
                  <a:extLst>
                    <a:ext uri="{9D8B030D-6E8A-4147-A177-3AD203B41FA5}">
                      <a16:colId xmlns:a16="http://schemas.microsoft.com/office/drawing/2014/main" val="2758071419"/>
                    </a:ext>
                  </a:extLst>
                </a:gridCol>
              </a:tblGrid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07924"/>
                  </a:ext>
                </a:extLst>
              </a:tr>
              <a:tr h="4976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 of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26613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Remove definitions that are no longer applicable or necessary. Break up one definition into two parts for clarity.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 of Section and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91252"/>
                  </a:ext>
                </a:extLst>
              </a:tr>
              <a:tr h="52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clarifying language to several paragraphs. Update language to reflect current procedures. Also, DAQ is considering what to do with “nuisance” clause in light of 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Law 2014-120.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 of Section and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72452"/>
                  </a:ext>
                </a:extLst>
              </a:tr>
              <a:tr h="1188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Amend rule to make</a:t>
                      </a:r>
                      <a:r>
                        <a:rPr lang="en-US" baseline="0" dirty="0"/>
                        <a:t> it consistent with new Federal Emission Guidelines.</a:t>
                      </a:r>
                      <a:r>
                        <a:rPr lang="en-US" dirty="0"/>
                        <a:t> Delete outdated language and remove existing requirements that are unnecessary now that Federal Emission Guidelines are applicable to air curtain incinerators.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 of Section and Rule citations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47643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regional office addresses.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2476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.1906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county office name.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7241"/>
                  </a:ext>
                </a:extLst>
              </a:tr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</a:t>
                      </a:r>
                      <a:r>
                        <a:rPr lang="en-US" baseline="0" dirty="0"/>
                        <a:t> NCAC 02D .1907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format of 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739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54" y="601961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69608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Open Burning Rules - 15A NCAC 02D .1900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87054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1341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5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Air Curtain Incinerator Rule – 15 NCAC 02D .1904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54" y="601961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573BCD6-F101-47B8-81AD-14872FF49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1" y="987374"/>
            <a:ext cx="7000875" cy="4743450"/>
          </a:xfrm>
        </p:spPr>
      </p:pic>
    </p:spTree>
    <p:extLst>
      <p:ext uri="{BB962C8B-B14F-4D97-AF65-F5344CB8AC3E}">
        <p14:creationId xmlns:p14="http://schemas.microsoft.com/office/powerpoint/2010/main" val="28143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5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Air Curtain Incinerator Rule – 15 NCAC 02D .1904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54" y="601961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C9B026-33F7-4E24-AD4B-11BF2ECD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5432"/>
            <a:ext cx="8082731" cy="47197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Air Curtain Incinerators (ACIs) may be subject to any of the following federal rules: 40 CFR 60, Subpart AAAA, BBBB, CCCC, DDDD, EEEE, or FFFF.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Most ACIs operating in NC will require a Title V permit, with the only clear exception being for temporary units used for disaster recovery purposes.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DAQ is developing a general Title V permit for ACIs (50% of normal fees).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Notification requirements for ACIs used for disaster recovery longer than eight weeks.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10% opacity limit applies during normal operation; 35% opacity limit applies during startup (first 30 minutes of operation).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Initial and annual opacity testing required. 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7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Air Curtain Incinerator Rule – 15 NCAC 02D .1904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87054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08698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H74 Group 3 Rules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15A NCAC 02D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.1100 – CONTROL OF TOXIC AIR POLLUTANTS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.1200 – CONTROL OF EMISSIONS FROM INCINERATORS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400050" indent="-28575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15A NCAC 02Q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.0700 – TOXIC AIR POLLUTANT PROCEDURES</a:t>
            </a:r>
          </a:p>
          <a:p>
            <a:pPr marL="457200" lvl="1" indent="0" defTabSz="914400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06/05/2017	Stakeholder Meeting 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07/12/2017	Concept to Air Quality Committee (AQC)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09/13/2017	Draft Rules to AQC w/ approved RIA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11/09/2017	Request to Proceed to Comment and Hearing to EMC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02/06/2018	Public Hearing Date – Raleigh, NC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02/08/2018	Public Hearing Date – Kannapolis, NC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FF0000"/>
                </a:solidFill>
              </a:rPr>
              <a:t>03/05/2018	Public Comment Period Ends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FF0000"/>
                </a:solidFill>
              </a:rPr>
              <a:t>05/10/2018	Request EMC to Approve Hearing Officer’s Report and Readopt Rules</a:t>
            </a:r>
          </a:p>
          <a:p>
            <a:pPr marL="0" indent="0" defTabSz="914400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24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H74 Group 2 Rules Update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992" y="6083154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0497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15A NCAC 02D - AIR QUALITY PERMIT PROCEDURES (excluding 02Q .0700)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.0100 – GENERAL PROVISIONS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.0200 – PERMIT FEES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.0300 – CONSTRUCTION AND OPERATION PERMITS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.0400 – ACID RAIN PROCEDURES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.0500 – TITLE V PROCEDURES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.0800 – EXCLUSIONARY RULES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.0900 – PERMIT EXEMPTIONS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03/06/2017	Stakeholder Meeting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03/08/2017	Concept to Air Quality Committee (AQC)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002060"/>
                </a:solidFill>
              </a:rPr>
              <a:t>05/10/2017	Draft Rules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to AQC w/approved RIA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200" dirty="0">
                <a:solidFill>
                  <a:srgbClr val="002060"/>
                </a:solidFill>
              </a:rPr>
              <a:t>07/13/2017	Request to Proceed to Comment and Hearing to EMC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09/27/2017	Public Hearing Date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Winston-Salem, NC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01/11/2018	</a:t>
            </a:r>
            <a:r>
              <a:rPr lang="en-US" sz="2200" dirty="0">
                <a:solidFill>
                  <a:srgbClr val="002060"/>
                </a:solidFill>
              </a:rPr>
              <a:t>Request EMC to Approve Hearing Officer’s Report and Readopt Rules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2200" dirty="0">
                <a:solidFill>
                  <a:srgbClr val="FF0000"/>
                </a:solidFill>
              </a:rPr>
              <a:t>02/15/2018	Request RRC Approval (may shift to 03/15/2018)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9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H74 Group 1 Rules Update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0497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15A NCAC 02D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.0100 – </a:t>
            </a:r>
            <a:r>
              <a:rPr lang="en-US" sz="2000" dirty="0">
                <a:solidFill>
                  <a:srgbClr val="002060"/>
                </a:solidFill>
              </a:rPr>
              <a:t>DEFINITIONS AND REFERENCES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.0200 – AIR POLLUTION 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.0300 – AIR POLLUTION EMERGENCIES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.0400 – AMBIENT AIR QUALITY STANDARDS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.1300 – OXYGENATED GASOLINE STANDARD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.2000 – TRANPORTATION CONFORMITY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.2200 – SPECIAL ORDERS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01/11/2017	Concept to Air Quality Committee (AQC)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000" dirty="0">
                <a:solidFill>
                  <a:srgbClr val="002060"/>
                </a:solidFill>
              </a:rPr>
              <a:t>05/11/2017	Request to Proceed to Comment and Hearing to EMC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08/03/2017	Public Hearing Date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</a:t>
            </a:r>
            <a:r>
              <a:rPr lang="en-US" sz="2000" dirty="0">
                <a:solidFill>
                  <a:srgbClr val="002060"/>
                </a:solidFill>
              </a:rPr>
              <a:t>Charlotte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NC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11/09/2017	</a:t>
            </a:r>
            <a:r>
              <a:rPr lang="en-US" sz="2000" dirty="0">
                <a:solidFill>
                  <a:srgbClr val="002060"/>
                </a:solidFill>
              </a:rPr>
              <a:t>EMC Hearing Officer’s Report Approval and Readoption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12/14/2017	RRC Approval</a:t>
            </a:r>
          </a:p>
          <a:p>
            <a:pPr marL="344488" lvl="0" indent="-344488">
              <a:lnSpc>
                <a:spcPct val="120000"/>
              </a:lnSpc>
              <a:defRPr/>
            </a:pPr>
            <a:r>
              <a:rPr lang="en-US" sz="2000" dirty="0">
                <a:solidFill>
                  <a:srgbClr val="002060"/>
                </a:solidFill>
              </a:rPr>
              <a:t>01/01/2018	State Effective Date (one exception is 15A NCAC 2D .2203, which is state</a:t>
            </a:r>
            <a:r>
              <a:rPr lang="en-US" sz="800" dirty="0">
                <a:solidFill>
                  <a:srgbClr val="002060"/>
                </a:solidFill>
              </a:rPr>
              <a:t> </a:t>
            </a:r>
          </a:p>
          <a:p>
            <a:pPr marL="1828800" lvl="0" indent="0">
              <a:lnSpc>
                <a:spcPct val="120000"/>
              </a:lnSpc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effective as of February 1, 2018)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8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Wrap Up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19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814647"/>
            <a:ext cx="8229600" cy="51105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Next Group…</a:t>
            </a: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H74 Group 5 Rules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.0600, Monitoring, Recordkeeping, and Reporting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.2100, Risk Management Program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.2600, Source Testing</a:t>
            </a:r>
          </a:p>
          <a:p>
            <a:pPr lvl="2"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Stakeholder meeting tentatively scheduled for late spring or early summer 2018.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35391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Objectives for Today’s Meeting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79"/>
            <a:ext cx="8229600" cy="4892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Rule Readoption Process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 Groupings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Readoption Schedule (Tentative)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Summary of Proposed Changes for H74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4 Rules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Rules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2 Rules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Rules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Q&amp;A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1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Final Questions/Feedback?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23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6156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How to Get Involved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4528" y="6658427"/>
            <a:ext cx="2057400" cy="13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814647"/>
            <a:ext cx="8229600" cy="51105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available at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http://deq.nc.gov/about/divisions/air-quality/air-quality-rules/periodic-review-existing-rules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in queue for action by AQC/EMC, refer to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http://deq.nc.gov/about/divisions/air-quality/air-quality-rules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daq.publiccomments@ncdenr.gov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“Stakeholder Readoption Comment” in subject line.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H74 Group 4 rules, please submit comments by </a:t>
            </a:r>
          </a:p>
          <a:p>
            <a:pPr marL="747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28, 2018.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7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Contact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22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032569"/>
            <a:ext cx="8229600" cy="4892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  <p:sp>
        <p:nvSpPr>
          <p:cNvPr id="2" name="Rectangle 1"/>
          <p:cNvSpPr/>
          <p:nvPr/>
        </p:nvSpPr>
        <p:spPr>
          <a:xfrm>
            <a:off x="1987232" y="1947307"/>
            <a:ext cx="5893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Steve Hall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Acting Rules Development Branch Supervisor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Division of Air Quality, Planning Section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North Carolina Department of Environmental Quality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919 707 8404    office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steve.hall@ncdenr.gov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1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6A2E8-66EF-4D42-AB30-6BC8C417674E}" type="slidenum">
              <a:rPr lang="en-US" altLang="en-US" smtClean="0">
                <a:solidFill>
                  <a:schemeClr val="tx2"/>
                </a:solidFill>
              </a:rPr>
              <a:pPr/>
              <a:t>23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177" b="18177"/>
          <a:stretch>
            <a:fillRect/>
          </a:stretch>
        </p:blipFill>
        <p:spPr>
          <a:xfrm>
            <a:off x="0" y="1574800"/>
            <a:ext cx="9144000" cy="38274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Background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3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55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N.C.G.S. 150B-21.3A requires agencies to review and update rules every 10 years. Session Law 2013-413 (H74) authorized the change in the general statute.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Following finalization of a report which classified that majority of air quality rules as necessary with substantive interest, the Rules Review Commission set a readoption date for the air quality rules at its May 19, 2016 meeting.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All 320 existing air quality rules are to be readopted by </a:t>
            </a:r>
            <a:r>
              <a:rPr lang="en-US" sz="2400" b="1" dirty="0">
                <a:solidFill>
                  <a:srgbClr val="002060"/>
                </a:solidFill>
              </a:rPr>
              <a:t>December 31, 2020.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5334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General Process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199" y="1106489"/>
            <a:ext cx="8342672" cy="461803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Provide opportunity for Stakeholder dialogue/feedback on proposed changes to existing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rule concept to Air Quality Committee (AQC)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draft rules and regulatory impact analysis to AQC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Request Environmental Management Commission (EMC) to authorize public comment period and hearing on draft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Request EMC to approve hearing record and readopt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final rules to Rules Review Commission (RRC) for approval and inclusion in the NC Administrative Code</a:t>
            </a: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42927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-162386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Rule Groups &amp; Anticipated General Timing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373" y="6126636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409294"/>
            <a:ext cx="8229600" cy="50872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9413"/>
              </p:ext>
            </p:extLst>
          </p:nvPr>
        </p:nvGraphicFramePr>
        <p:xfrm>
          <a:off x="667852" y="754551"/>
          <a:ext cx="7808296" cy="4552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114">
                  <a:extLst>
                    <a:ext uri="{9D8B030D-6E8A-4147-A177-3AD203B41FA5}">
                      <a16:colId xmlns:a16="http://schemas.microsoft.com/office/drawing/2014/main" val="3852991342"/>
                    </a:ext>
                  </a:extLst>
                </a:gridCol>
                <a:gridCol w="2142623">
                  <a:extLst>
                    <a:ext uri="{9D8B030D-6E8A-4147-A177-3AD203B41FA5}">
                      <a16:colId xmlns:a16="http://schemas.microsoft.com/office/drawing/2014/main" val="515271140"/>
                    </a:ext>
                  </a:extLst>
                </a:gridCol>
                <a:gridCol w="2604629">
                  <a:extLst>
                    <a:ext uri="{9D8B030D-6E8A-4147-A177-3AD203B41FA5}">
                      <a16:colId xmlns:a16="http://schemas.microsoft.com/office/drawing/2014/main" val="4160154785"/>
                    </a:ext>
                  </a:extLst>
                </a:gridCol>
                <a:gridCol w="2311930">
                  <a:extLst>
                    <a:ext uri="{9D8B030D-6E8A-4147-A177-3AD203B41FA5}">
                      <a16:colId xmlns:a16="http://schemas.microsoft.com/office/drawing/2014/main" val="1308952893"/>
                    </a:ext>
                  </a:extLst>
                </a:gridCol>
              </a:tblGrid>
              <a:tr h="25939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Tentative Rule Readoption Schedule (Subject to Change)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3915"/>
                  </a:ext>
                </a:extLst>
              </a:tr>
              <a:tr h="518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Group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Rules*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Target Stakeholder Meeting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Target EMC Adoption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149577"/>
                  </a:ext>
                </a:extLst>
              </a:tr>
              <a:tr h="77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.0100, .0200, .0300, .0400, .1300, .2000, .2200, .2300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72425"/>
                  </a:ext>
                </a:extLst>
              </a:tr>
              <a:tr h="77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02Q .0100, .0200, .0300, .0400, .0500, .0800, .0900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6,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March/April 2018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876497"/>
                  </a:ext>
                </a:extLst>
              </a:tr>
              <a:tr h="64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.1100, .1200, .1700**, 02Q .0700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5, 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Summer 2018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396103"/>
                  </a:ext>
                </a:extLst>
              </a:tr>
              <a:tr h="518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.0540, .1800, .1900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13, 2018</a:t>
                      </a:r>
                      <a:endParaRPr lang="en-US" sz="1600" strike="noStrike" baseline="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Spring 2019</a:t>
                      </a:r>
                      <a:endParaRPr lang="en-US" sz="1600" strike="sng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54271"/>
                  </a:ext>
                </a:extLst>
              </a:tr>
              <a:tr h="518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.0600, .2100,  .2600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Spring/Summer 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Spring/Summer 2019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73101"/>
                  </a:ext>
                </a:extLst>
              </a:tr>
              <a:tr h="519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.0500, .0900, .1000**, .1400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Summer/Fall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Summer/Fall 2019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7901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7609" y="5229941"/>
            <a:ext cx="70417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*	Some rules may shift groups as process progresses.</a:t>
            </a:r>
            <a:endParaRPr lang="en-US" sz="1200" kern="0" dirty="0">
              <a:solidFill>
                <a:srgbClr val="002060"/>
              </a:solidFill>
            </a:endParaRPr>
          </a:p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2060"/>
                </a:solidFill>
              </a:rPr>
              <a:t>**	02D .1000 and .1700 are on separate tracks from the rest of rules up for readoption. </a:t>
            </a:r>
          </a:p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2060"/>
                </a:solidFill>
              </a:rPr>
              <a:t> #	02D .2300 deferred from group 1 for further DAQ consideration; to be brought forward with a subsequent group.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tar: 5 Points 5"/>
          <p:cNvSpPr/>
          <p:nvPr/>
        </p:nvSpPr>
        <p:spPr>
          <a:xfrm>
            <a:off x="61269" y="3624002"/>
            <a:ext cx="619858" cy="5627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NC Fugitive Dust Rule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.0540, Particulates from Fugitive Dust Emission Sources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Odor Rules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.1800, Control of Odors 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Open Burning Rules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.1900, Open Burning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02/13/2018	Stakeholder Meeting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02/28/2108	Stakeholder Comments Due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05/09/2018	Draft Rules to Air Quality Committee (AQC)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7788" y="607758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71261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Fugitive Dust Rule - 15A NCAC 02D .0540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22135"/>
              </p:ext>
            </p:extLst>
          </p:nvPr>
        </p:nvGraphicFramePr>
        <p:xfrm>
          <a:off x="192946" y="942714"/>
          <a:ext cx="8615495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977">
                  <a:extLst>
                    <a:ext uri="{9D8B030D-6E8A-4147-A177-3AD203B41FA5}">
                      <a16:colId xmlns:a16="http://schemas.microsoft.com/office/drawing/2014/main" val="4216260787"/>
                    </a:ext>
                  </a:extLst>
                </a:gridCol>
                <a:gridCol w="3737593">
                  <a:extLst>
                    <a:ext uri="{9D8B030D-6E8A-4147-A177-3AD203B41FA5}">
                      <a16:colId xmlns:a16="http://schemas.microsoft.com/office/drawing/2014/main" val="180557773"/>
                    </a:ext>
                  </a:extLst>
                </a:gridCol>
                <a:gridCol w="2865925">
                  <a:extLst>
                    <a:ext uri="{9D8B030D-6E8A-4147-A177-3AD203B41FA5}">
                      <a16:colId xmlns:a16="http://schemas.microsoft.com/office/drawing/2014/main" val="2495050053"/>
                    </a:ext>
                  </a:extLst>
                </a:gridCol>
              </a:tblGrid>
              <a:tr h="29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</a:t>
                      </a:r>
                      <a:r>
                        <a:rPr lang="en-US" baseline="0" dirty="0"/>
                        <a:t> Changes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66998"/>
                  </a:ext>
                </a:extLst>
              </a:tr>
              <a:tr h="430438"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+mn-lt"/>
                        </a:rPr>
                        <a:t>15A NCAC 02D .0540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>
                          <a:latin typeface="+mn-lt"/>
                        </a:rPr>
                        <a:t>Clarify definitions, exemptions, and requirements for a fugitive dust control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>
                          <a:latin typeface="+mn-lt"/>
                        </a:rPr>
                        <a:t>Update</a:t>
                      </a:r>
                      <a:r>
                        <a:rPr lang="en-US" sz="1350" baseline="0" dirty="0">
                          <a:latin typeface="+mn-lt"/>
                        </a:rPr>
                        <a:t> format of Section and Rule citations.</a:t>
                      </a:r>
                      <a:endParaRPr lang="en-US" sz="13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246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7788" y="6127219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04923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Fugitive Dust Rule - 15A NCAC 02D .0540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82002" y="597582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74366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916641"/>
          </a:xfrm>
        </p:spPr>
        <p:txBody>
          <a:bodyPr/>
          <a:lstStyle/>
          <a:p>
            <a:r>
              <a:rPr lang="en-US" b="1" dirty="0"/>
              <a:t>H74 Group 4 Rules Preliminary Updates</a:t>
            </a:r>
            <a:br>
              <a:rPr lang="en-US" b="1" dirty="0"/>
            </a:br>
            <a:r>
              <a:rPr lang="en-US" sz="2000" b="1" dirty="0"/>
              <a:t>NC Odor Rules - 15A NCAC 02D .1800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28926"/>
              </p:ext>
            </p:extLst>
          </p:nvPr>
        </p:nvGraphicFramePr>
        <p:xfrm>
          <a:off x="256032" y="885981"/>
          <a:ext cx="8705088" cy="4825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28">
                  <a:extLst>
                    <a:ext uri="{9D8B030D-6E8A-4147-A177-3AD203B41FA5}">
                      <a16:colId xmlns:a16="http://schemas.microsoft.com/office/drawing/2014/main" val="3727959834"/>
                    </a:ext>
                  </a:extLst>
                </a:gridCol>
                <a:gridCol w="3059436">
                  <a:extLst>
                    <a:ext uri="{9D8B030D-6E8A-4147-A177-3AD203B41FA5}">
                      <a16:colId xmlns:a16="http://schemas.microsoft.com/office/drawing/2014/main" val="2973495734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1399836435"/>
                    </a:ext>
                  </a:extLst>
                </a:gridCol>
              </a:tblGrid>
              <a:tr h="293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473"/>
                  </a:ext>
                </a:extLst>
              </a:tr>
              <a:tr h="498479">
                <a:tc>
                  <a:txBody>
                    <a:bodyPr/>
                    <a:lstStyle/>
                    <a:p>
                      <a:r>
                        <a:rPr lang="en-US" dirty="0"/>
                        <a:t>15A NCAC 02D .1801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Clarify definitions by removing arbitrary and subjective language.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68955"/>
                  </a:ext>
                </a:extLst>
              </a:tr>
              <a:tr h="9021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.1802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Amend rule language to provide clarity. Remove obsolete text. Redefine what constitutes a plan failure for a best management plan.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Administrative and technical 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455646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.1803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7843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.1804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46805"/>
                  </a:ext>
                </a:extLst>
              </a:tr>
              <a:tr h="13080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.1806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Amend rule language to provide clarity. Remove obsolete text.  Add provision for requesting extensions.  Also, DAQ is considering adding an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intermediary step prior to requirement for maximum feasible controls.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848419"/>
                  </a:ext>
                </a:extLst>
              </a:tr>
              <a:tr h="4605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.1807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19860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15A NCAC 02D .1808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898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46" y="6169164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0090979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25772</TotalTime>
  <Words>1429</Words>
  <Application>Microsoft Office PowerPoint</Application>
  <PresentationFormat>On-screen Show (4:3)</PresentationFormat>
  <Paragraphs>340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2_Office Theme</vt:lpstr>
      <vt:lpstr>Department of Environmental Quality</vt:lpstr>
      <vt:lpstr>Objectives for Today’s Meeting</vt:lpstr>
      <vt:lpstr>Background</vt:lpstr>
      <vt:lpstr>General Process</vt:lpstr>
      <vt:lpstr>Rule Groups &amp; Anticipated General Timing</vt:lpstr>
      <vt:lpstr>H74 Group 4 Rules</vt:lpstr>
      <vt:lpstr>H74 Group 4 Rules Preliminary Updates NC Fugitive Dust Rule - 15A NCAC 02D .0540</vt:lpstr>
      <vt:lpstr>H74 Group 4 Rules Preliminary Updates NC Fugitive Dust Rule - 15A NCAC 02D .0540</vt:lpstr>
      <vt:lpstr>H74 Group 4 Rules Preliminary Updates NC Odor Rules - 15A NCAC 02D .1800</vt:lpstr>
      <vt:lpstr>H74 Group 4 Rules Preliminary Updates NC Odor Rules - 15A NCAC 02D .1800</vt:lpstr>
      <vt:lpstr>H74 Group 4 Rules Preliminary Updates NC Open Burning Rules – 15 NCAC 02D .1900</vt:lpstr>
      <vt:lpstr>H74 Group 4 Rules Preliminary Updates NC Open Burning Rules - 15A NCAC 02D .1900</vt:lpstr>
      <vt:lpstr>H74 Group 4 Rules Preliminary Updates NC Air Curtain Incinerator Rule – 15 NCAC 02D .1904</vt:lpstr>
      <vt:lpstr>H74 Group 4 Rules Preliminary Updates NC Air Curtain Incinerator Rule – 15 NCAC 02D .1904</vt:lpstr>
      <vt:lpstr>H74 Group 4 Rules Preliminary Updates NC Air Curtain Incinerator Rule – 15 NCAC 02D .1904</vt:lpstr>
      <vt:lpstr>H74 Group 3 Rules Update</vt:lpstr>
      <vt:lpstr>H74 Group 2 Rules Update</vt:lpstr>
      <vt:lpstr>H74 Group 1 Rules Update </vt:lpstr>
      <vt:lpstr>Wrap Up</vt:lpstr>
      <vt:lpstr>Wrap Up</vt:lpstr>
      <vt:lpstr>How to Get Involved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Hall, Steve</cp:lastModifiedBy>
  <cp:revision>438</cp:revision>
  <cp:lastPrinted>2018-02-01T13:20:28Z</cp:lastPrinted>
  <dcterms:created xsi:type="dcterms:W3CDTF">2015-07-07T20:02:11Z</dcterms:created>
  <dcterms:modified xsi:type="dcterms:W3CDTF">2018-02-01T22:19:58Z</dcterms:modified>
</cp:coreProperties>
</file>