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24"/>
  </p:notesMasterIdLst>
  <p:sldIdLst>
    <p:sldId id="428" r:id="rId6"/>
    <p:sldId id="463" r:id="rId7"/>
    <p:sldId id="462" r:id="rId8"/>
    <p:sldId id="477" r:id="rId9"/>
    <p:sldId id="430" r:id="rId10"/>
    <p:sldId id="456" r:id="rId11"/>
    <p:sldId id="259" r:id="rId12"/>
    <p:sldId id="473" r:id="rId13"/>
    <p:sldId id="472" r:id="rId14"/>
    <p:sldId id="475" r:id="rId15"/>
    <p:sldId id="476" r:id="rId16"/>
    <p:sldId id="460" r:id="rId17"/>
    <p:sldId id="464" r:id="rId18"/>
    <p:sldId id="465" r:id="rId19"/>
    <p:sldId id="466" r:id="rId20"/>
    <p:sldId id="467" r:id="rId21"/>
    <p:sldId id="468" r:id="rId22"/>
    <p:sldId id="268" r:id="rId23"/>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104" d="100"/>
          <a:sy n="104" d="100"/>
        </p:scale>
        <p:origin x="64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A08E56-1A45-40DF-9089-039C1B8C004C}"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58A67735-8A78-4F02-882B-55BCB0545265}">
      <dgm:prSet phldrT="[Text]"/>
      <dgm:spPr/>
      <dgm:t>
        <a:bodyPr/>
        <a:lstStyle/>
        <a:p>
          <a:r>
            <a:rPr lang="en-US" dirty="0"/>
            <a:t>All Stakeholders</a:t>
          </a:r>
        </a:p>
      </dgm:t>
    </dgm:pt>
    <dgm:pt modelId="{2D42970E-624C-444D-BBE3-8B13B881B9B9}" type="parTrans" cxnId="{67877F3E-43F9-4625-9C6B-798A02E6AA31}">
      <dgm:prSet/>
      <dgm:spPr/>
      <dgm:t>
        <a:bodyPr/>
        <a:lstStyle/>
        <a:p>
          <a:endParaRPr lang="en-US"/>
        </a:p>
      </dgm:t>
    </dgm:pt>
    <dgm:pt modelId="{C88C9426-E919-4B54-9A7E-DE0E170C43FA}" type="sibTrans" cxnId="{67877F3E-43F9-4625-9C6B-798A02E6AA31}">
      <dgm:prSet/>
      <dgm:spPr/>
      <dgm:t>
        <a:bodyPr/>
        <a:lstStyle/>
        <a:p>
          <a:endParaRPr lang="en-US"/>
        </a:p>
      </dgm:t>
    </dgm:pt>
    <dgm:pt modelId="{FAAE10CD-B956-4AB7-929F-BF45A8B97BD6}">
      <dgm:prSet phldrT="[Text]"/>
      <dgm:spPr/>
      <dgm:t>
        <a:bodyPr/>
        <a:lstStyle/>
        <a:p>
          <a:r>
            <a:rPr lang="en-US" dirty="0"/>
            <a:t>Steering Committee</a:t>
          </a:r>
        </a:p>
      </dgm:t>
    </dgm:pt>
    <dgm:pt modelId="{E8F901A7-51B7-4B5B-9898-A93554A6FB47}" type="parTrans" cxnId="{480BF513-01E6-417C-8F6A-20F0106DC362}">
      <dgm:prSet/>
      <dgm:spPr/>
      <dgm:t>
        <a:bodyPr/>
        <a:lstStyle/>
        <a:p>
          <a:endParaRPr lang="en-US"/>
        </a:p>
      </dgm:t>
    </dgm:pt>
    <dgm:pt modelId="{08D50336-9033-4D18-BB83-774A0C804A35}" type="sibTrans" cxnId="{480BF513-01E6-417C-8F6A-20F0106DC362}">
      <dgm:prSet/>
      <dgm:spPr/>
      <dgm:t>
        <a:bodyPr/>
        <a:lstStyle/>
        <a:p>
          <a:endParaRPr lang="en-US"/>
        </a:p>
      </dgm:t>
    </dgm:pt>
    <dgm:pt modelId="{4627DF7A-B43A-4C3A-88CF-E7CE68A14264}">
      <dgm:prSet phldrT="[Text]"/>
      <dgm:spPr/>
      <dgm:t>
        <a:bodyPr/>
        <a:lstStyle/>
        <a:p>
          <a:r>
            <a:rPr lang="en-US" dirty="0"/>
            <a:t>Technical Advisory Groups</a:t>
          </a:r>
        </a:p>
      </dgm:t>
    </dgm:pt>
    <dgm:pt modelId="{B1D2FEBA-01E0-48A2-93FF-B2E72AAC2C53}" type="parTrans" cxnId="{B6E4847F-DB0C-46B0-8A8E-BBFDDDDA5AC9}">
      <dgm:prSet/>
      <dgm:spPr/>
      <dgm:t>
        <a:bodyPr/>
        <a:lstStyle/>
        <a:p>
          <a:endParaRPr lang="en-US"/>
        </a:p>
      </dgm:t>
    </dgm:pt>
    <dgm:pt modelId="{0E10A398-1F7A-4D3B-A041-4A3C4EBC4709}" type="sibTrans" cxnId="{B6E4847F-DB0C-46B0-8A8E-BBFDDDDA5AC9}">
      <dgm:prSet/>
      <dgm:spPr/>
      <dgm:t>
        <a:bodyPr/>
        <a:lstStyle/>
        <a:p>
          <a:endParaRPr lang="en-US"/>
        </a:p>
      </dgm:t>
    </dgm:pt>
    <dgm:pt modelId="{B32BF7E8-3BFE-4914-A2E0-D825A1B76FB7}">
      <dgm:prSet phldrT="[Text]"/>
      <dgm:spPr/>
      <dgm:t>
        <a:bodyPr/>
        <a:lstStyle/>
        <a:p>
          <a:r>
            <a:rPr lang="en-US" dirty="0">
              <a:solidFill>
                <a:schemeClr val="bg1">
                  <a:lumMod val="50000"/>
                </a:schemeClr>
              </a:solidFill>
            </a:rPr>
            <a:t>Final Report</a:t>
          </a:r>
        </a:p>
      </dgm:t>
    </dgm:pt>
    <dgm:pt modelId="{8480A437-DC45-46D3-B3A5-85FC507C5CFB}" type="parTrans" cxnId="{B3EE3E76-D424-4B7A-92C7-809053E736BA}">
      <dgm:prSet/>
      <dgm:spPr/>
      <dgm:t>
        <a:bodyPr/>
        <a:lstStyle/>
        <a:p>
          <a:endParaRPr lang="en-US"/>
        </a:p>
      </dgm:t>
    </dgm:pt>
    <dgm:pt modelId="{A0D4338C-C36D-4FEF-9FFC-D11D580340F9}" type="sibTrans" cxnId="{B3EE3E76-D424-4B7A-92C7-809053E736BA}">
      <dgm:prSet/>
      <dgm:spPr/>
      <dgm:t>
        <a:bodyPr/>
        <a:lstStyle/>
        <a:p>
          <a:endParaRPr lang="en-US"/>
        </a:p>
      </dgm:t>
    </dgm:pt>
    <dgm:pt modelId="{D08E97FE-0031-406C-848C-8F2BD33A941A}" type="pres">
      <dgm:prSet presAssocID="{66A08E56-1A45-40DF-9089-039C1B8C004C}" presName="Name0" presStyleCnt="0">
        <dgm:presLayoutVars>
          <dgm:chMax val="4"/>
          <dgm:resizeHandles val="exact"/>
        </dgm:presLayoutVars>
      </dgm:prSet>
      <dgm:spPr/>
    </dgm:pt>
    <dgm:pt modelId="{EE5CBDBE-B0B7-4BAA-A6E7-D6F0388FA4AD}" type="pres">
      <dgm:prSet presAssocID="{66A08E56-1A45-40DF-9089-039C1B8C004C}" presName="ellipse" presStyleLbl="trBgShp" presStyleIdx="0" presStyleCnt="1"/>
      <dgm:spPr/>
    </dgm:pt>
    <dgm:pt modelId="{EA8026BD-805F-4488-ABDA-ACDA92A07925}" type="pres">
      <dgm:prSet presAssocID="{66A08E56-1A45-40DF-9089-039C1B8C004C}" presName="arrow1" presStyleLbl="fgShp" presStyleIdx="0" presStyleCnt="1"/>
      <dgm:spPr/>
    </dgm:pt>
    <dgm:pt modelId="{E8239E2A-3EF7-4F5E-8639-EF088BFFD99A}" type="pres">
      <dgm:prSet presAssocID="{66A08E56-1A45-40DF-9089-039C1B8C004C}" presName="rectangle" presStyleLbl="revTx" presStyleIdx="0" presStyleCnt="1">
        <dgm:presLayoutVars>
          <dgm:bulletEnabled val="1"/>
        </dgm:presLayoutVars>
      </dgm:prSet>
      <dgm:spPr/>
    </dgm:pt>
    <dgm:pt modelId="{D61165B4-10AA-4F5A-988A-3DCA4C61E8BE}" type="pres">
      <dgm:prSet presAssocID="{FAAE10CD-B956-4AB7-929F-BF45A8B97BD6}" presName="item1" presStyleLbl="node1" presStyleIdx="0" presStyleCnt="3">
        <dgm:presLayoutVars>
          <dgm:bulletEnabled val="1"/>
        </dgm:presLayoutVars>
      </dgm:prSet>
      <dgm:spPr/>
    </dgm:pt>
    <dgm:pt modelId="{0FD3033E-FBA4-40EB-B0C2-75FD860E2752}" type="pres">
      <dgm:prSet presAssocID="{4627DF7A-B43A-4C3A-88CF-E7CE68A14264}" presName="item2" presStyleLbl="node1" presStyleIdx="1" presStyleCnt="3">
        <dgm:presLayoutVars>
          <dgm:bulletEnabled val="1"/>
        </dgm:presLayoutVars>
      </dgm:prSet>
      <dgm:spPr/>
    </dgm:pt>
    <dgm:pt modelId="{D3964C3C-79FE-4915-9D7B-CEC53C2AA8F0}" type="pres">
      <dgm:prSet presAssocID="{B32BF7E8-3BFE-4914-A2E0-D825A1B76FB7}" presName="item3" presStyleLbl="node1" presStyleIdx="2" presStyleCnt="3">
        <dgm:presLayoutVars>
          <dgm:bulletEnabled val="1"/>
        </dgm:presLayoutVars>
      </dgm:prSet>
      <dgm:spPr/>
    </dgm:pt>
    <dgm:pt modelId="{25B36118-AC93-4967-92E0-2FC3364DB79E}" type="pres">
      <dgm:prSet presAssocID="{66A08E56-1A45-40DF-9089-039C1B8C004C}" presName="funnel" presStyleLbl="trAlignAcc1" presStyleIdx="0" presStyleCnt="1"/>
      <dgm:spPr/>
    </dgm:pt>
  </dgm:ptLst>
  <dgm:cxnLst>
    <dgm:cxn modelId="{55235505-B60F-4B1E-BE60-D385205773A0}" type="presOf" srcId="{58A67735-8A78-4F02-882B-55BCB0545265}" destId="{D3964C3C-79FE-4915-9D7B-CEC53C2AA8F0}" srcOrd="0" destOrd="0" presId="urn:microsoft.com/office/officeart/2005/8/layout/funnel1"/>
    <dgm:cxn modelId="{CF380E06-8335-47D5-A81A-7D266C266B0A}" type="presOf" srcId="{66A08E56-1A45-40DF-9089-039C1B8C004C}" destId="{D08E97FE-0031-406C-848C-8F2BD33A941A}" srcOrd="0" destOrd="0" presId="urn:microsoft.com/office/officeart/2005/8/layout/funnel1"/>
    <dgm:cxn modelId="{480BF513-01E6-417C-8F6A-20F0106DC362}" srcId="{66A08E56-1A45-40DF-9089-039C1B8C004C}" destId="{FAAE10CD-B956-4AB7-929F-BF45A8B97BD6}" srcOrd="1" destOrd="0" parTransId="{E8F901A7-51B7-4B5B-9898-A93554A6FB47}" sibTransId="{08D50336-9033-4D18-BB83-774A0C804A35}"/>
    <dgm:cxn modelId="{67877F3E-43F9-4625-9C6B-798A02E6AA31}" srcId="{66A08E56-1A45-40DF-9089-039C1B8C004C}" destId="{58A67735-8A78-4F02-882B-55BCB0545265}" srcOrd="0" destOrd="0" parTransId="{2D42970E-624C-444D-BBE3-8B13B881B9B9}" sibTransId="{C88C9426-E919-4B54-9A7E-DE0E170C43FA}"/>
    <dgm:cxn modelId="{5714CC5C-0DDE-4C1E-BB36-72F8388E922D}" type="presOf" srcId="{B32BF7E8-3BFE-4914-A2E0-D825A1B76FB7}" destId="{E8239E2A-3EF7-4F5E-8639-EF088BFFD99A}" srcOrd="0" destOrd="0" presId="urn:microsoft.com/office/officeart/2005/8/layout/funnel1"/>
    <dgm:cxn modelId="{B3EE3E76-D424-4B7A-92C7-809053E736BA}" srcId="{66A08E56-1A45-40DF-9089-039C1B8C004C}" destId="{B32BF7E8-3BFE-4914-A2E0-D825A1B76FB7}" srcOrd="3" destOrd="0" parTransId="{8480A437-DC45-46D3-B3A5-85FC507C5CFB}" sibTransId="{A0D4338C-C36D-4FEF-9FFC-D11D580340F9}"/>
    <dgm:cxn modelId="{B6E4847F-DB0C-46B0-8A8E-BBFDDDDA5AC9}" srcId="{66A08E56-1A45-40DF-9089-039C1B8C004C}" destId="{4627DF7A-B43A-4C3A-88CF-E7CE68A14264}" srcOrd="2" destOrd="0" parTransId="{B1D2FEBA-01E0-48A2-93FF-B2E72AAC2C53}" sibTransId="{0E10A398-1F7A-4D3B-A041-4A3C4EBC4709}"/>
    <dgm:cxn modelId="{86E535AA-4A51-48CC-8595-C9618E24BA10}" type="presOf" srcId="{4627DF7A-B43A-4C3A-88CF-E7CE68A14264}" destId="{D61165B4-10AA-4F5A-988A-3DCA4C61E8BE}" srcOrd="0" destOrd="0" presId="urn:microsoft.com/office/officeart/2005/8/layout/funnel1"/>
    <dgm:cxn modelId="{F62FDFC0-64A9-4182-A17F-4ED3D5FE5E76}" type="presOf" srcId="{FAAE10CD-B956-4AB7-929F-BF45A8B97BD6}" destId="{0FD3033E-FBA4-40EB-B0C2-75FD860E2752}" srcOrd="0" destOrd="0" presId="urn:microsoft.com/office/officeart/2005/8/layout/funnel1"/>
    <dgm:cxn modelId="{4A30842B-2209-4023-BD30-55FE3C072C0D}" type="presParOf" srcId="{D08E97FE-0031-406C-848C-8F2BD33A941A}" destId="{EE5CBDBE-B0B7-4BAA-A6E7-D6F0388FA4AD}" srcOrd="0" destOrd="0" presId="urn:microsoft.com/office/officeart/2005/8/layout/funnel1"/>
    <dgm:cxn modelId="{01591B25-90E9-4996-B923-7F43A0176FE2}" type="presParOf" srcId="{D08E97FE-0031-406C-848C-8F2BD33A941A}" destId="{EA8026BD-805F-4488-ABDA-ACDA92A07925}" srcOrd="1" destOrd="0" presId="urn:microsoft.com/office/officeart/2005/8/layout/funnel1"/>
    <dgm:cxn modelId="{990FE480-1C17-4E45-AEFD-20EF57AE6239}" type="presParOf" srcId="{D08E97FE-0031-406C-848C-8F2BD33A941A}" destId="{E8239E2A-3EF7-4F5E-8639-EF088BFFD99A}" srcOrd="2" destOrd="0" presId="urn:microsoft.com/office/officeart/2005/8/layout/funnel1"/>
    <dgm:cxn modelId="{D5DE9ABF-2F89-464B-BFC4-5490BE5372E9}" type="presParOf" srcId="{D08E97FE-0031-406C-848C-8F2BD33A941A}" destId="{D61165B4-10AA-4F5A-988A-3DCA4C61E8BE}" srcOrd="3" destOrd="0" presId="urn:microsoft.com/office/officeart/2005/8/layout/funnel1"/>
    <dgm:cxn modelId="{43C24C9F-5F97-4463-B7A3-5891FA9563B2}" type="presParOf" srcId="{D08E97FE-0031-406C-848C-8F2BD33A941A}" destId="{0FD3033E-FBA4-40EB-B0C2-75FD860E2752}" srcOrd="4" destOrd="0" presId="urn:microsoft.com/office/officeart/2005/8/layout/funnel1"/>
    <dgm:cxn modelId="{285BF99F-9368-4943-A191-E89B66746463}" type="presParOf" srcId="{D08E97FE-0031-406C-848C-8F2BD33A941A}" destId="{D3964C3C-79FE-4915-9D7B-CEC53C2AA8F0}" srcOrd="5" destOrd="0" presId="urn:microsoft.com/office/officeart/2005/8/layout/funnel1"/>
    <dgm:cxn modelId="{F6AA3256-0468-4A17-A286-FC1D20D9EF1B}" type="presParOf" srcId="{D08E97FE-0031-406C-848C-8F2BD33A941A}" destId="{25B36118-AC93-4967-92E0-2FC3364DB79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CBDBE-B0B7-4BAA-A6E7-D6F0388FA4AD}">
      <dsp:nvSpPr>
        <dsp:cNvPr id="0" name=""/>
        <dsp:cNvSpPr/>
      </dsp:nvSpPr>
      <dsp:spPr>
        <a:xfrm>
          <a:off x="796111" y="719654"/>
          <a:ext cx="2909304" cy="101036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026BD-805F-4488-ABDA-ACDA92A07925}">
      <dsp:nvSpPr>
        <dsp:cNvPr id="0" name=""/>
        <dsp:cNvSpPr/>
      </dsp:nvSpPr>
      <dsp:spPr>
        <a:xfrm>
          <a:off x="1973365" y="3193690"/>
          <a:ext cx="563818" cy="360843"/>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239E2A-3EF7-4F5E-8639-EF088BFFD99A}">
      <dsp:nvSpPr>
        <dsp:cNvPr id="0" name=""/>
        <dsp:cNvSpPr/>
      </dsp:nvSpPr>
      <dsp:spPr>
        <a:xfrm>
          <a:off x="902109" y="3482365"/>
          <a:ext cx="2706329" cy="676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lumMod val="50000"/>
                </a:schemeClr>
              </a:solidFill>
            </a:rPr>
            <a:t>Final Report</a:t>
          </a:r>
        </a:p>
      </dsp:txBody>
      <dsp:txXfrm>
        <a:off x="902109" y="3482365"/>
        <a:ext cx="2706329" cy="676582"/>
      </dsp:txXfrm>
    </dsp:sp>
    <dsp:sp modelId="{D61165B4-10AA-4F5A-988A-3DCA4C61E8BE}">
      <dsp:nvSpPr>
        <dsp:cNvPr id="0" name=""/>
        <dsp:cNvSpPr/>
      </dsp:nvSpPr>
      <dsp:spPr>
        <a:xfrm>
          <a:off x="1853835" y="1808049"/>
          <a:ext cx="1014873" cy="101487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Technical Advisory Groups</a:t>
          </a:r>
        </a:p>
      </dsp:txBody>
      <dsp:txXfrm>
        <a:off x="2002460" y="1956674"/>
        <a:ext cx="717623" cy="717623"/>
      </dsp:txXfrm>
    </dsp:sp>
    <dsp:sp modelId="{0FD3033E-FBA4-40EB-B0C2-75FD860E2752}">
      <dsp:nvSpPr>
        <dsp:cNvPr id="0" name=""/>
        <dsp:cNvSpPr/>
      </dsp:nvSpPr>
      <dsp:spPr>
        <a:xfrm>
          <a:off x="1127637" y="1046669"/>
          <a:ext cx="1014873" cy="101487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Steering Committee</a:t>
          </a:r>
        </a:p>
      </dsp:txBody>
      <dsp:txXfrm>
        <a:off x="1276262" y="1195294"/>
        <a:ext cx="717623" cy="717623"/>
      </dsp:txXfrm>
    </dsp:sp>
    <dsp:sp modelId="{D3964C3C-79FE-4915-9D7B-CEC53C2AA8F0}">
      <dsp:nvSpPr>
        <dsp:cNvPr id="0" name=""/>
        <dsp:cNvSpPr/>
      </dsp:nvSpPr>
      <dsp:spPr>
        <a:xfrm>
          <a:off x="2165063" y="801295"/>
          <a:ext cx="1014873" cy="101487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All Stakeholders</a:t>
          </a:r>
        </a:p>
      </dsp:txBody>
      <dsp:txXfrm>
        <a:off x="2313688" y="949920"/>
        <a:ext cx="717623" cy="717623"/>
      </dsp:txXfrm>
    </dsp:sp>
    <dsp:sp modelId="{25B36118-AC93-4967-92E0-2FC3364DB79E}">
      <dsp:nvSpPr>
        <dsp:cNvPr id="0" name=""/>
        <dsp:cNvSpPr/>
      </dsp:nvSpPr>
      <dsp:spPr>
        <a:xfrm>
          <a:off x="676582" y="595614"/>
          <a:ext cx="3157384" cy="2525907"/>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12/12/2022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2641629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2880680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7</a:t>
            </a:fld>
            <a:endParaRPr lang="en-US"/>
          </a:p>
        </p:txBody>
      </p:sp>
    </p:spTree>
    <p:extLst>
      <p:ext uri="{BB962C8B-B14F-4D97-AF65-F5344CB8AC3E}">
        <p14:creationId xmlns:p14="http://schemas.microsoft.com/office/powerpoint/2010/main" val="248782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3230907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18</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17.jpe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December 13, 2022</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060727" cy="2062103"/>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Agriculture Technical </a:t>
            </a:r>
          </a:p>
          <a:p>
            <a:r>
              <a:rPr lang="en-US" sz="3200" b="1" i="1" dirty="0">
                <a:latin typeface="+mj-lt"/>
              </a:rPr>
              <a:t>Advisory Group</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0AEAC-1375-0160-CFE5-6DCFB8365A40}"/>
              </a:ext>
            </a:extLst>
          </p:cNvPr>
          <p:cNvSpPr>
            <a:spLocks noGrp="1"/>
          </p:cNvSpPr>
          <p:nvPr>
            <p:ph type="title"/>
          </p:nvPr>
        </p:nvSpPr>
        <p:spPr/>
        <p:txBody>
          <a:bodyPr/>
          <a:lstStyle/>
          <a:p>
            <a:r>
              <a:rPr lang="en-US" dirty="0"/>
              <a:t>Animal notes from SWCD Outreach</a:t>
            </a:r>
          </a:p>
        </p:txBody>
      </p:sp>
      <p:sp>
        <p:nvSpPr>
          <p:cNvPr id="3" name="Content Placeholder 2">
            <a:extLst>
              <a:ext uri="{FF2B5EF4-FFF2-40B4-BE49-F238E27FC236}">
                <a16:creationId xmlns:a16="http://schemas.microsoft.com/office/drawing/2014/main" id="{A81730D6-8862-B3FA-E94D-9ADB0348C310}"/>
              </a:ext>
            </a:extLst>
          </p:cNvPr>
          <p:cNvSpPr>
            <a:spLocks noGrp="1"/>
          </p:cNvSpPr>
          <p:nvPr>
            <p:ph idx="1"/>
          </p:nvPr>
        </p:nvSpPr>
        <p:spPr/>
        <p:txBody>
          <a:bodyPr/>
          <a:lstStyle/>
          <a:p>
            <a:r>
              <a:rPr lang="en-US" dirty="0"/>
              <a:t>Copper is being used as a growth hormone</a:t>
            </a:r>
          </a:p>
          <a:p>
            <a:pPr lvl="1"/>
            <a:r>
              <a:rPr lang="en-US" dirty="0"/>
              <a:t>More copper is being applied to fields than before</a:t>
            </a:r>
          </a:p>
          <a:p>
            <a:r>
              <a:rPr lang="en-US" dirty="0"/>
              <a:t>Litter has higher nutrient content than in the past</a:t>
            </a:r>
          </a:p>
          <a:p>
            <a:r>
              <a:rPr lang="en-US" dirty="0"/>
              <a:t>More frequent cleanouts, better litter management, more sampling</a:t>
            </a:r>
          </a:p>
          <a:p>
            <a:r>
              <a:rPr lang="en-US" dirty="0"/>
              <a:t>Better mortality management</a:t>
            </a:r>
          </a:p>
          <a:p>
            <a:r>
              <a:rPr lang="en-US" dirty="0"/>
              <a:t>Litter is in high demand</a:t>
            </a:r>
          </a:p>
          <a:p>
            <a:r>
              <a:rPr lang="en-US" dirty="0"/>
              <a:t>3</a:t>
            </a:r>
            <a:r>
              <a:rPr lang="en-US" baseline="30000" dirty="0"/>
              <a:t>rd</a:t>
            </a:r>
            <a:r>
              <a:rPr lang="en-US" dirty="0"/>
              <a:t> party manure hauler agreements are generally good</a:t>
            </a:r>
          </a:p>
          <a:p>
            <a:r>
              <a:rPr lang="en-US" dirty="0"/>
              <a:t>Shift from secondary to primary income for poultry, which leads to more/better distribution</a:t>
            </a:r>
          </a:p>
          <a:p>
            <a:r>
              <a:rPr lang="en-US" dirty="0"/>
              <a:t>Dry stacks are not required at new facilities, integrator telling producer to wait 3-yr and then ask for SWCD or NRCS money</a:t>
            </a:r>
          </a:p>
          <a:p>
            <a:r>
              <a:rPr lang="en-US" dirty="0"/>
              <a:t>Poultry growth high in some places, tapered off in others</a:t>
            </a:r>
          </a:p>
          <a:p>
            <a:endParaRPr lang="en-US" dirty="0"/>
          </a:p>
        </p:txBody>
      </p:sp>
      <p:sp>
        <p:nvSpPr>
          <p:cNvPr id="4" name="Slide Number Placeholder 3">
            <a:extLst>
              <a:ext uri="{FF2B5EF4-FFF2-40B4-BE49-F238E27FC236}">
                <a16:creationId xmlns:a16="http://schemas.microsoft.com/office/drawing/2014/main" id="{F1034054-C773-AB3E-7107-A793AF0056E9}"/>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1729CCA6-9607-BA79-836E-923017D52F9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134395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3FE64-A6C5-A4DD-2135-0716EBFD2718}"/>
              </a:ext>
            </a:extLst>
          </p:cNvPr>
          <p:cNvSpPr>
            <a:spLocks noGrp="1"/>
          </p:cNvSpPr>
          <p:nvPr>
            <p:ph type="title"/>
          </p:nvPr>
        </p:nvSpPr>
        <p:spPr/>
        <p:txBody>
          <a:bodyPr/>
          <a:lstStyle/>
          <a:p>
            <a:r>
              <a:rPr lang="en-US" dirty="0"/>
              <a:t>Capacity Issues</a:t>
            </a:r>
          </a:p>
        </p:txBody>
      </p:sp>
      <p:sp>
        <p:nvSpPr>
          <p:cNvPr id="3" name="Content Placeholder 2">
            <a:extLst>
              <a:ext uri="{FF2B5EF4-FFF2-40B4-BE49-F238E27FC236}">
                <a16:creationId xmlns:a16="http://schemas.microsoft.com/office/drawing/2014/main" id="{46EA54C7-A64C-E5EA-2A81-1CE11A28B26A}"/>
              </a:ext>
            </a:extLst>
          </p:cNvPr>
          <p:cNvSpPr>
            <a:spLocks noGrp="1"/>
          </p:cNvSpPr>
          <p:nvPr>
            <p:ph idx="1"/>
          </p:nvPr>
        </p:nvSpPr>
        <p:spPr/>
        <p:txBody>
          <a:bodyPr/>
          <a:lstStyle/>
          <a:p>
            <a:r>
              <a:rPr lang="en-US" dirty="0"/>
              <a:t>1-person District offices limit conservation delivery</a:t>
            </a:r>
          </a:p>
          <a:p>
            <a:r>
              <a:rPr lang="en-US" dirty="0"/>
              <a:t>Shortage of certified nutrient management specialists</a:t>
            </a:r>
          </a:p>
          <a:p>
            <a:r>
              <a:rPr lang="en-US" dirty="0"/>
              <a:t>Insufficient $$ for poultry systems, livestock exclusion, litter spreaders</a:t>
            </a:r>
          </a:p>
        </p:txBody>
      </p:sp>
      <p:sp>
        <p:nvSpPr>
          <p:cNvPr id="4" name="Slide Number Placeholder 3">
            <a:extLst>
              <a:ext uri="{FF2B5EF4-FFF2-40B4-BE49-F238E27FC236}">
                <a16:creationId xmlns:a16="http://schemas.microsoft.com/office/drawing/2014/main" id="{67CE0615-7D3E-947F-C9F7-8CB032FE174B}"/>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3544D561-1F29-B3B8-150C-A9D7AF967FF0}"/>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18035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CFD6-79A7-DB15-58F8-34326D138DAA}"/>
              </a:ext>
            </a:extLst>
          </p:cNvPr>
          <p:cNvSpPr>
            <a:spLocks noGrp="1"/>
          </p:cNvSpPr>
          <p:nvPr>
            <p:ph type="title"/>
          </p:nvPr>
        </p:nvSpPr>
        <p:spPr/>
        <p:txBody>
          <a:bodyPr/>
          <a:lstStyle/>
          <a:p>
            <a:r>
              <a:rPr lang="en-US" dirty="0"/>
              <a:t>Spatial Dynamics in Nutrient Loading</a:t>
            </a:r>
          </a:p>
        </p:txBody>
      </p:sp>
      <p:sp>
        <p:nvSpPr>
          <p:cNvPr id="4" name="Slide Number Placeholder 3">
            <a:extLst>
              <a:ext uri="{FF2B5EF4-FFF2-40B4-BE49-F238E27FC236}">
                <a16:creationId xmlns:a16="http://schemas.microsoft.com/office/drawing/2014/main" id="{A3AF08DD-D707-2BD8-A02C-528B512B3E52}"/>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FF6C8E57-9D58-2DCA-AB8A-0C83BC07ACEA}"/>
              </a:ext>
            </a:extLst>
          </p:cNvPr>
          <p:cNvSpPr>
            <a:spLocks noGrp="1"/>
          </p:cNvSpPr>
          <p:nvPr>
            <p:ph type="subTitle" idx="13"/>
          </p:nvPr>
        </p:nvSpPr>
        <p:spPr/>
        <p:txBody>
          <a:bodyPr/>
          <a:lstStyle/>
          <a:p>
            <a:endParaRPr lang="en-US" dirty="0"/>
          </a:p>
        </p:txBody>
      </p:sp>
      <p:pic>
        <p:nvPicPr>
          <p:cNvPr id="8" name="Content Placeholder 7">
            <a:extLst>
              <a:ext uri="{FF2B5EF4-FFF2-40B4-BE49-F238E27FC236}">
                <a16:creationId xmlns:a16="http://schemas.microsoft.com/office/drawing/2014/main" id="{5FAB8F46-A85B-9802-6508-98431F320A8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001952" y="1161003"/>
            <a:ext cx="4064943" cy="5260849"/>
          </a:xfrm>
          <a:prstGeom prst="rect">
            <a:avLst/>
          </a:prstGeom>
          <a:noFill/>
          <a:ln>
            <a:noFill/>
          </a:ln>
        </p:spPr>
      </p:pic>
      <p:pic>
        <p:nvPicPr>
          <p:cNvPr id="9" name="Picture 8">
            <a:extLst>
              <a:ext uri="{FF2B5EF4-FFF2-40B4-BE49-F238E27FC236}">
                <a16:creationId xmlns:a16="http://schemas.microsoft.com/office/drawing/2014/main" id="{D11A7828-7BAD-262F-37D7-4545E6F19C5F}"/>
              </a:ext>
            </a:extLst>
          </p:cNvPr>
          <p:cNvPicPr>
            <a:picLocks noChangeAspect="1"/>
          </p:cNvPicPr>
          <p:nvPr/>
        </p:nvPicPr>
        <p:blipFill>
          <a:blip r:embed="rId4"/>
          <a:stretch>
            <a:fillRect/>
          </a:stretch>
        </p:blipFill>
        <p:spPr>
          <a:xfrm>
            <a:off x="8066895" y="1468043"/>
            <a:ext cx="4064943" cy="2430129"/>
          </a:xfrm>
          <a:prstGeom prst="rect">
            <a:avLst/>
          </a:prstGeom>
        </p:spPr>
      </p:pic>
      <p:pic>
        <p:nvPicPr>
          <p:cNvPr id="7" name="Picture 6">
            <a:extLst>
              <a:ext uri="{FF2B5EF4-FFF2-40B4-BE49-F238E27FC236}">
                <a16:creationId xmlns:a16="http://schemas.microsoft.com/office/drawing/2014/main" id="{7CC8D5FF-2AF5-F048-9F84-1FBFF96EFE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61003"/>
            <a:ext cx="4064943" cy="5260106"/>
          </a:xfrm>
          <a:prstGeom prst="rect">
            <a:avLst/>
          </a:prstGeom>
          <a:noFill/>
          <a:ln>
            <a:noFill/>
          </a:ln>
        </p:spPr>
      </p:pic>
    </p:spTree>
    <p:extLst>
      <p:ext uri="{BB962C8B-B14F-4D97-AF65-F5344CB8AC3E}">
        <p14:creationId xmlns:p14="http://schemas.microsoft.com/office/powerpoint/2010/main" val="722796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876009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highlight>
                  <a:srgbClr val="FFFF00"/>
                </a:highlight>
              </a:rPr>
              <a:t>What specific management improvements has your sector already implemented for nutrient control since 2006?</a:t>
            </a:r>
          </a:p>
          <a:p>
            <a:r>
              <a:rPr lang="en-US" dirty="0">
                <a:highlight>
                  <a:srgbClr val="FFFF00"/>
                </a:highlight>
              </a:rPr>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
        <p:nvSpPr>
          <p:cNvPr id="6" name="Rectangle 5">
            <a:extLst>
              <a:ext uri="{FF2B5EF4-FFF2-40B4-BE49-F238E27FC236}">
                <a16:creationId xmlns:a16="http://schemas.microsoft.com/office/drawing/2014/main" id="{883A58B4-618F-2822-746C-3A806896071A}"/>
              </a:ext>
            </a:extLst>
          </p:cNvPr>
          <p:cNvSpPr/>
          <p:nvPr/>
        </p:nvSpPr>
        <p:spPr>
          <a:xfrm>
            <a:off x="3499231" y="561477"/>
            <a:ext cx="5193538" cy="923330"/>
          </a:xfrm>
          <a:prstGeom prst="rect">
            <a:avLst/>
          </a:prstGeom>
          <a:solidFill>
            <a:schemeClr val="bg1"/>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Feb 15</a:t>
            </a:r>
            <a:r>
              <a:rPr lang="en-US" sz="5400" b="1" cap="none" spc="0" baseline="30000" dirty="0">
                <a:ln w="22225">
                  <a:solidFill>
                    <a:schemeClr val="accent2"/>
                  </a:solidFill>
                  <a:prstDash val="solid"/>
                </a:ln>
                <a:solidFill>
                  <a:schemeClr val="accent2">
                    <a:lumMod val="40000"/>
                    <a:lumOff val="60000"/>
                  </a:schemeClr>
                </a:solidFill>
                <a:effectLst/>
              </a:rPr>
              <a:t>th</a:t>
            </a:r>
            <a:r>
              <a:rPr lang="en-US" sz="5400" b="1" cap="none" spc="0" dirty="0">
                <a:ln w="22225">
                  <a:solidFill>
                    <a:schemeClr val="accent2"/>
                  </a:solidFill>
                  <a:prstDash val="solid"/>
                </a:ln>
                <a:solidFill>
                  <a:schemeClr val="accent2">
                    <a:lumMod val="40000"/>
                    <a:lumOff val="60000"/>
                  </a:schemeClr>
                </a:solidFill>
                <a:effectLst/>
              </a:rPr>
              <a:t> Deadline</a:t>
            </a:r>
          </a:p>
        </p:txBody>
      </p:sp>
    </p:spTree>
    <p:extLst>
      <p:ext uri="{BB962C8B-B14F-4D97-AF65-F5344CB8AC3E}">
        <p14:creationId xmlns:p14="http://schemas.microsoft.com/office/powerpoint/2010/main" val="807330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highlight>
                  <a:srgbClr val="00FFFF"/>
                </a:highlight>
              </a:rPr>
              <a:t>What initiation and full implementation timeframes would be needed for each type of management step, roughly speaking?</a:t>
            </a:r>
          </a:p>
          <a:p>
            <a:pPr lvl="1"/>
            <a:r>
              <a:rPr lang="en-US" dirty="0">
                <a:highlight>
                  <a:srgbClr val="00FFFF"/>
                </a:highlight>
              </a:rPr>
              <a:t>Are there trends or changes on the horizon in your sector that could affect these timeframes?</a:t>
            </a:r>
          </a:p>
          <a:p>
            <a:r>
              <a:rPr lang="en-US" dirty="0">
                <a:highlight>
                  <a:srgbClr val="00FFFF"/>
                </a:highlight>
              </a:rPr>
              <a:t>Barriers/challenges and possible responses:</a:t>
            </a:r>
          </a:p>
          <a:p>
            <a:pPr lvl="1"/>
            <a:r>
              <a:rPr lang="en-US" dirty="0">
                <a:highlight>
                  <a:srgbClr val="00FFFF"/>
                </a:highlight>
              </a:rPr>
              <a:t>What are barriers or challenges to these steps? Consider legal barriers, financial barriers, social barriers, equity barriers.</a:t>
            </a:r>
          </a:p>
          <a:p>
            <a:pPr lvl="1"/>
            <a:r>
              <a:rPr lang="en-US" dirty="0">
                <a:highlight>
                  <a:srgbClr val="00FFFF"/>
                </a:highlight>
              </a:rPr>
              <a:t>What could be done to address these challenges and increase buy-in and support for these steps?</a:t>
            </a:r>
          </a:p>
          <a:p>
            <a:pPr lvl="1"/>
            <a:r>
              <a:rPr lang="en-US" dirty="0">
                <a:highlight>
                  <a:srgbClr val="00FFFF"/>
                </a:highlight>
              </a:rPr>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
        <p:nvSpPr>
          <p:cNvPr id="6" name="Rectangle 5">
            <a:extLst>
              <a:ext uri="{FF2B5EF4-FFF2-40B4-BE49-F238E27FC236}">
                <a16:creationId xmlns:a16="http://schemas.microsoft.com/office/drawing/2014/main" id="{95EDAD8E-EE54-96C6-B772-1805EEB42280}"/>
              </a:ext>
            </a:extLst>
          </p:cNvPr>
          <p:cNvSpPr/>
          <p:nvPr/>
        </p:nvSpPr>
        <p:spPr>
          <a:xfrm>
            <a:off x="3323445" y="1960606"/>
            <a:ext cx="5545109" cy="923330"/>
          </a:xfrm>
          <a:prstGeom prst="rect">
            <a:avLst/>
          </a:prstGeom>
          <a:solidFill>
            <a:schemeClr val="bg1"/>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April 15</a:t>
            </a:r>
            <a:r>
              <a:rPr lang="en-US" sz="5400" b="1" cap="none" spc="0" baseline="30000" dirty="0">
                <a:ln w="22225">
                  <a:solidFill>
                    <a:schemeClr val="accent2"/>
                  </a:solidFill>
                  <a:prstDash val="solid"/>
                </a:ln>
                <a:solidFill>
                  <a:schemeClr val="accent2">
                    <a:lumMod val="40000"/>
                    <a:lumOff val="60000"/>
                  </a:schemeClr>
                </a:solidFill>
                <a:effectLst/>
              </a:rPr>
              <a:t>th</a:t>
            </a:r>
            <a:r>
              <a:rPr lang="en-US" sz="5400" b="1" cap="none" spc="0" dirty="0">
                <a:ln w="22225">
                  <a:solidFill>
                    <a:schemeClr val="accent2"/>
                  </a:solidFill>
                  <a:prstDash val="solid"/>
                </a:ln>
                <a:solidFill>
                  <a:schemeClr val="accent2">
                    <a:lumMod val="40000"/>
                    <a:lumOff val="60000"/>
                  </a:schemeClr>
                </a:solidFill>
                <a:effectLst/>
              </a:rPr>
              <a:t> Deadline</a:t>
            </a:r>
          </a:p>
        </p:txBody>
      </p:sp>
    </p:spTree>
    <p:extLst>
      <p:ext uri="{BB962C8B-B14F-4D97-AF65-F5344CB8AC3E}">
        <p14:creationId xmlns:p14="http://schemas.microsoft.com/office/powerpoint/2010/main" val="1217105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highlight>
                  <a:srgbClr val="00FF00"/>
                </a:highlight>
              </a:rPr>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
        <p:nvSpPr>
          <p:cNvPr id="6" name="Rectangle 5">
            <a:extLst>
              <a:ext uri="{FF2B5EF4-FFF2-40B4-BE49-F238E27FC236}">
                <a16:creationId xmlns:a16="http://schemas.microsoft.com/office/drawing/2014/main" id="{627BA32C-6E3B-9FF5-FBAC-FEE68D924F62}"/>
              </a:ext>
            </a:extLst>
          </p:cNvPr>
          <p:cNvSpPr/>
          <p:nvPr/>
        </p:nvSpPr>
        <p:spPr>
          <a:xfrm>
            <a:off x="3380993" y="4362061"/>
            <a:ext cx="5430013" cy="923330"/>
          </a:xfrm>
          <a:prstGeom prst="rect">
            <a:avLst/>
          </a:prstGeom>
          <a:solidFill>
            <a:schemeClr val="bg1"/>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May 15</a:t>
            </a:r>
            <a:r>
              <a:rPr lang="en-US" sz="5400" b="1" cap="none" spc="0" baseline="30000" dirty="0">
                <a:ln w="22225">
                  <a:solidFill>
                    <a:schemeClr val="accent2"/>
                  </a:solidFill>
                  <a:prstDash val="solid"/>
                </a:ln>
                <a:solidFill>
                  <a:schemeClr val="accent2">
                    <a:lumMod val="40000"/>
                    <a:lumOff val="60000"/>
                  </a:schemeClr>
                </a:solidFill>
                <a:effectLst/>
              </a:rPr>
              <a:t>th</a:t>
            </a:r>
            <a:r>
              <a:rPr lang="en-US" sz="5400" b="1" cap="none" spc="0" dirty="0">
                <a:ln w="22225">
                  <a:solidFill>
                    <a:schemeClr val="accent2"/>
                  </a:solidFill>
                  <a:prstDash val="solid"/>
                </a:ln>
                <a:solidFill>
                  <a:schemeClr val="accent2">
                    <a:lumMod val="40000"/>
                    <a:lumOff val="60000"/>
                  </a:schemeClr>
                </a:solidFill>
                <a:effectLst/>
              </a:rPr>
              <a:t> Deadline</a:t>
            </a:r>
          </a:p>
        </p:txBody>
      </p:sp>
    </p:spTree>
    <p:extLst>
      <p:ext uri="{BB962C8B-B14F-4D97-AF65-F5344CB8AC3E}">
        <p14:creationId xmlns:p14="http://schemas.microsoft.com/office/powerpoint/2010/main" val="2153685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solidFill>
                  <a:schemeClr val="bg1">
                    <a:lumMod val="75000"/>
                  </a:schemeClr>
                </a:solidFill>
              </a:rPr>
              <a:t>[If possible] What initiation and full implementation timeframes would be needed for each type of management step, roughly speaking?</a:t>
            </a:r>
          </a:p>
          <a:p>
            <a:pPr lvl="1"/>
            <a:r>
              <a:rPr lang="en-US" dirty="0">
                <a:solidFill>
                  <a:schemeClr val="bg1">
                    <a:lumMod val="75000"/>
                  </a:schemeClr>
                </a:solidFill>
              </a:rPr>
              <a:t>Are there trends or changes on the horizon in your sector that could affect these timeframes?</a:t>
            </a:r>
          </a:p>
          <a:p>
            <a:pPr marL="0" indent="0">
              <a:buNone/>
            </a:pPr>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r>
              <a:rPr lang="en-US" dirty="0"/>
              <a:t>Today’s Discussion</a:t>
            </a:r>
          </a:p>
        </p:txBody>
      </p:sp>
    </p:spTree>
    <p:extLst>
      <p:ext uri="{BB962C8B-B14F-4D97-AF65-F5344CB8AC3E}">
        <p14:creationId xmlns:p14="http://schemas.microsoft.com/office/powerpoint/2010/main" val="4068174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a:p>
        </p:txBody>
      </p:sp>
      <p:sp>
        <p:nvSpPr>
          <p:cNvPr id="3" name="Title 2"/>
          <p:cNvSpPr>
            <a:spLocks noGrp="1"/>
          </p:cNvSpPr>
          <p:nvPr>
            <p:ph type="ctrTitle"/>
          </p:nvPr>
        </p:nvSpPr>
        <p:spPr/>
        <p:txBody>
          <a:bodyPr/>
          <a:lstStyle/>
          <a:p>
            <a:r>
              <a:rPr lang="en-US" dirty="0"/>
              <a:t>Goal Setting Q&amp;A</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B939A-EAD1-AD0D-7DA9-48C03B20B920}"/>
              </a:ext>
            </a:extLst>
          </p:cNvPr>
          <p:cNvSpPr>
            <a:spLocks noGrp="1"/>
          </p:cNvSpPr>
          <p:nvPr>
            <p:ph type="title"/>
          </p:nvPr>
        </p:nvSpPr>
        <p:spPr/>
        <p:txBody>
          <a:bodyPr/>
          <a:lstStyle/>
          <a:p>
            <a:r>
              <a:rPr lang="en-US" dirty="0"/>
              <a:t>HRL Informal Stakeholder Process</a:t>
            </a:r>
          </a:p>
        </p:txBody>
      </p:sp>
      <p:sp>
        <p:nvSpPr>
          <p:cNvPr id="3" name="Content Placeholder 2">
            <a:extLst>
              <a:ext uri="{FF2B5EF4-FFF2-40B4-BE49-F238E27FC236}">
                <a16:creationId xmlns:a16="http://schemas.microsoft.com/office/drawing/2014/main" id="{7F1919BE-0B8D-7408-3B63-F4C7B0F2FAAB}"/>
              </a:ext>
            </a:extLst>
          </p:cNvPr>
          <p:cNvSpPr>
            <a:spLocks noGrp="1"/>
          </p:cNvSpPr>
          <p:nvPr>
            <p:ph idx="1"/>
          </p:nvPr>
        </p:nvSpPr>
        <p:spPr>
          <a:xfrm>
            <a:off x="838200" y="1493045"/>
            <a:ext cx="5257800" cy="4755355"/>
          </a:xfrm>
        </p:spPr>
        <p:txBody>
          <a:bodyPr/>
          <a:lstStyle/>
          <a:p>
            <a:r>
              <a:rPr lang="en-US" dirty="0"/>
              <a:t>September 2022 – December 2023</a:t>
            </a:r>
          </a:p>
          <a:p>
            <a:r>
              <a:rPr lang="en-US" dirty="0"/>
              <a:t>Six Steering Committee (SC) meetings (more if necessary)</a:t>
            </a:r>
          </a:p>
          <a:p>
            <a:r>
              <a:rPr lang="en-US" dirty="0"/>
              <a:t>Four All Stakeholder meetings</a:t>
            </a:r>
          </a:p>
          <a:p>
            <a:r>
              <a:rPr lang="en-US" dirty="0"/>
              <a:t>Five to six Technical Advisory Group (TAG) meetings (more if necessary)</a:t>
            </a:r>
          </a:p>
          <a:p>
            <a:r>
              <a:rPr lang="en-US" dirty="0"/>
              <a:t>SC submits final report to DWR</a:t>
            </a:r>
          </a:p>
          <a:p>
            <a:r>
              <a:rPr lang="en-US" dirty="0"/>
              <a:t>DWR considers final report in drafting rules</a:t>
            </a:r>
          </a:p>
          <a:p>
            <a:r>
              <a:rPr lang="en-US" dirty="0"/>
              <a:t>SC, TAGs, and stakeholders review draft rules and provide feedback</a:t>
            </a:r>
          </a:p>
          <a:p>
            <a:r>
              <a:rPr lang="en-US" dirty="0"/>
              <a:t>DWR finalizes draft rules considering feedback </a:t>
            </a:r>
          </a:p>
        </p:txBody>
      </p:sp>
      <p:sp>
        <p:nvSpPr>
          <p:cNvPr id="4" name="Slide Number Placeholder 3">
            <a:extLst>
              <a:ext uri="{FF2B5EF4-FFF2-40B4-BE49-F238E27FC236}">
                <a16:creationId xmlns:a16="http://schemas.microsoft.com/office/drawing/2014/main" id="{D688DCB3-1EEE-7D74-6CB6-C44E963C8816}"/>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9F49DA34-BD8C-7C2C-455F-5F6344DCD617}"/>
              </a:ext>
            </a:extLst>
          </p:cNvPr>
          <p:cNvSpPr>
            <a:spLocks noGrp="1"/>
          </p:cNvSpPr>
          <p:nvPr>
            <p:ph type="subTitle" idx="13"/>
          </p:nvPr>
        </p:nvSpPr>
        <p:spPr/>
        <p:txBody>
          <a:bodyPr/>
          <a:lstStyle/>
          <a:p>
            <a:endParaRPr lang="en-US" dirty="0"/>
          </a:p>
        </p:txBody>
      </p:sp>
      <p:graphicFrame>
        <p:nvGraphicFramePr>
          <p:cNvPr id="6" name="Content Placeholder 5">
            <a:extLst>
              <a:ext uri="{FF2B5EF4-FFF2-40B4-BE49-F238E27FC236}">
                <a16:creationId xmlns:a16="http://schemas.microsoft.com/office/drawing/2014/main" id="{F2C6AF14-B8F3-D472-C2D7-5CB0D5A95650}"/>
              </a:ext>
            </a:extLst>
          </p:cNvPr>
          <p:cNvGraphicFramePr>
            <a:graphicFrameLocks/>
          </p:cNvGraphicFramePr>
          <p:nvPr>
            <p:extLst>
              <p:ext uri="{D42A27DB-BD31-4B8C-83A1-F6EECF244321}">
                <p14:modId xmlns:p14="http://schemas.microsoft.com/office/powerpoint/2010/main" val="1461869545"/>
              </p:ext>
            </p:extLst>
          </p:nvPr>
        </p:nvGraphicFramePr>
        <p:xfrm>
          <a:off x="7209503" y="1134814"/>
          <a:ext cx="4510549" cy="47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50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DF29-9D92-FB37-6E82-C3E8F102F018}"/>
              </a:ext>
            </a:extLst>
          </p:cNvPr>
          <p:cNvSpPr>
            <a:spLocks noGrp="1"/>
          </p:cNvSpPr>
          <p:nvPr>
            <p:ph type="title"/>
          </p:nvPr>
        </p:nvSpPr>
        <p:spPr/>
        <p:txBody>
          <a:bodyPr/>
          <a:lstStyle/>
          <a:p>
            <a:r>
              <a:rPr lang="en-US" dirty="0"/>
              <a:t>Public Participation</a:t>
            </a:r>
          </a:p>
        </p:txBody>
      </p:sp>
      <p:sp>
        <p:nvSpPr>
          <p:cNvPr id="4" name="Slide Number Placeholder 3">
            <a:extLst>
              <a:ext uri="{FF2B5EF4-FFF2-40B4-BE49-F238E27FC236}">
                <a16:creationId xmlns:a16="http://schemas.microsoft.com/office/drawing/2014/main" id="{8F87E8A1-7745-070C-601E-3814E913D9CF}"/>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7840D18A-EA4D-20D2-616B-D2D6C7F7A3B2}"/>
              </a:ext>
            </a:extLst>
          </p:cNvPr>
          <p:cNvSpPr>
            <a:spLocks noGrp="1"/>
          </p:cNvSpPr>
          <p:nvPr>
            <p:ph type="subTitle" idx="13"/>
          </p:nvPr>
        </p:nvSpPr>
        <p:spPr/>
        <p:txBody>
          <a:bodyPr/>
          <a:lstStyle/>
          <a:p>
            <a:endParaRPr lang="en-US" dirty="0"/>
          </a:p>
        </p:txBody>
      </p:sp>
      <p:pic>
        <p:nvPicPr>
          <p:cNvPr id="1026" name="Picture 2">
            <a:extLst>
              <a:ext uri="{FF2B5EF4-FFF2-40B4-BE49-F238E27FC236}">
                <a16:creationId xmlns:a16="http://schemas.microsoft.com/office/drawing/2014/main" id="{3D67A1CA-D754-47C5-C04E-B22E8C8FC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82" y="1493045"/>
            <a:ext cx="10834389" cy="374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15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988581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Annual Nutrient Loading</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3"/>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pic>
        <p:nvPicPr>
          <p:cNvPr id="3" name="Picture 2">
            <a:extLst>
              <a:ext uri="{FF2B5EF4-FFF2-40B4-BE49-F238E27FC236}">
                <a16:creationId xmlns:a16="http://schemas.microsoft.com/office/drawing/2014/main" id="{87CD2616-CD2F-0480-1AB5-522AB540C038}"/>
              </a:ext>
            </a:extLst>
          </p:cNvPr>
          <p:cNvPicPr>
            <a:picLocks noChangeAspect="1"/>
          </p:cNvPicPr>
          <p:nvPr/>
        </p:nvPicPr>
        <p:blipFill>
          <a:blip r:embed="rId4">
            <a:alphaModFix/>
          </a:blip>
          <a:stretch>
            <a:fillRect/>
          </a:stretch>
        </p:blipFill>
        <p:spPr>
          <a:xfrm>
            <a:off x="838200" y="1660632"/>
            <a:ext cx="5257800" cy="2866541"/>
          </a:xfrm>
          <a:prstGeom prst="rect">
            <a:avLst/>
          </a:prstGeom>
        </p:spPr>
      </p:pic>
    </p:spTree>
    <p:extLst>
      <p:ext uri="{BB962C8B-B14F-4D97-AF65-F5344CB8AC3E}">
        <p14:creationId xmlns:p14="http://schemas.microsoft.com/office/powerpoint/2010/main" val="1387023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Nutrient Load “Reductions”</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0" name="Picture 9">
            <a:extLst>
              <a:ext uri="{FF2B5EF4-FFF2-40B4-BE49-F238E27FC236}">
                <a16:creationId xmlns:a16="http://schemas.microsoft.com/office/drawing/2014/main" id="{EEA90106-9A46-E57D-FB57-2020F0A0E7B1}"/>
              </a:ext>
            </a:extLst>
          </p:cNvPr>
          <p:cNvPicPr>
            <a:picLocks noChangeAspect="1"/>
          </p:cNvPicPr>
          <p:nvPr/>
        </p:nvPicPr>
        <p:blipFill>
          <a:blip r:embed="rId3">
            <a:alphaModFix amt="20000"/>
          </a:blip>
          <a:stretch>
            <a:fillRect/>
          </a:stretch>
        </p:blipFill>
        <p:spPr>
          <a:xfrm>
            <a:off x="838200" y="1660632"/>
            <a:ext cx="5257800" cy="2866541"/>
          </a:xfrm>
          <a:prstGeom prst="rect">
            <a:avLst/>
          </a:prstGeom>
        </p:spPr>
      </p:pic>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4">
            <a:alphaModFix amt="35000"/>
          </a:blip>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pic>
        <p:nvPicPr>
          <p:cNvPr id="5" name="Picture 4">
            <a:extLst>
              <a:ext uri="{FF2B5EF4-FFF2-40B4-BE49-F238E27FC236}">
                <a16:creationId xmlns:a16="http://schemas.microsoft.com/office/drawing/2014/main" id="{6B408567-BDC8-3097-B5FC-E8EBA5F8ABD1}"/>
              </a:ext>
            </a:extLst>
          </p:cNvPr>
          <p:cNvPicPr>
            <a:picLocks noChangeAspect="1"/>
          </p:cNvPicPr>
          <p:nvPr/>
        </p:nvPicPr>
        <p:blipFill rotWithShape="1">
          <a:blip r:embed="rId3"/>
          <a:srcRect l="5797" t="12778" r="53333" b="13322"/>
          <a:stretch/>
        </p:blipFill>
        <p:spPr>
          <a:xfrm>
            <a:off x="1493520" y="2353883"/>
            <a:ext cx="1540221" cy="1518375"/>
          </a:xfrm>
          <a:prstGeom prst="ellipse">
            <a:avLst/>
          </a:prstGeom>
        </p:spPr>
      </p:pic>
      <p:pic>
        <p:nvPicPr>
          <p:cNvPr id="7" name="Picture 6">
            <a:extLst>
              <a:ext uri="{FF2B5EF4-FFF2-40B4-BE49-F238E27FC236}">
                <a16:creationId xmlns:a16="http://schemas.microsoft.com/office/drawing/2014/main" id="{58F6DF57-4B15-760A-05BF-67032693C071}"/>
              </a:ext>
            </a:extLst>
          </p:cNvPr>
          <p:cNvPicPr>
            <a:picLocks noChangeAspect="1"/>
          </p:cNvPicPr>
          <p:nvPr/>
        </p:nvPicPr>
        <p:blipFill rotWithShape="1">
          <a:blip r:embed="rId4"/>
          <a:srcRect l="3748" t="15969" r="56465" b="13854"/>
          <a:stretch/>
        </p:blipFill>
        <p:spPr>
          <a:xfrm>
            <a:off x="6598920" y="2393977"/>
            <a:ext cx="1545475" cy="1478281"/>
          </a:xfrm>
          <a:prstGeom prst="ellipse">
            <a:avLst/>
          </a:prstGeom>
        </p:spPr>
      </p:pic>
    </p:spTree>
    <p:extLst>
      <p:ext uri="{BB962C8B-B14F-4D97-AF65-F5344CB8AC3E}">
        <p14:creationId xmlns:p14="http://schemas.microsoft.com/office/powerpoint/2010/main" val="2796790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Nutrient Sources</a:t>
            </a:r>
          </a:p>
        </p:txBody>
      </p:sp>
      <p:sp>
        <p:nvSpPr>
          <p:cNvPr id="6" name="Content Placeholder 5"/>
          <p:cNvSpPr>
            <a:spLocks noGrp="1"/>
          </p:cNvSpPr>
          <p:nvPr>
            <p:ph idx="1"/>
          </p:nvPr>
        </p:nvSpPr>
        <p:spPr>
          <a:xfrm>
            <a:off x="3398982" y="1345263"/>
            <a:ext cx="7954818" cy="4755355"/>
          </a:xfrm>
        </p:spPr>
        <p:txBody>
          <a:bodyPr>
            <a:normAutofit/>
          </a:bodyPr>
          <a:lstStyle/>
          <a:p>
            <a:pPr lvl="1"/>
            <a:r>
              <a:rPr lang="en-US" dirty="0"/>
              <a:t>Wastewater</a:t>
            </a:r>
          </a:p>
          <a:p>
            <a:pPr lvl="2"/>
            <a:r>
              <a:rPr lang="en-US" dirty="0"/>
              <a:t>POTW, WWTP</a:t>
            </a:r>
          </a:p>
          <a:p>
            <a:pPr lvl="2"/>
            <a:r>
              <a:rPr lang="en-US" dirty="0"/>
              <a:t>Industrial discharge</a:t>
            </a:r>
          </a:p>
          <a:p>
            <a:pPr lvl="2"/>
            <a:r>
              <a:rPr lang="en-US" dirty="0"/>
              <a:t>On-site wastewater (septic systems)</a:t>
            </a:r>
          </a:p>
          <a:p>
            <a:pPr lvl="1"/>
            <a:r>
              <a:rPr lang="en-US" dirty="0"/>
              <a:t>Development</a:t>
            </a:r>
          </a:p>
          <a:p>
            <a:pPr lvl="2"/>
            <a:r>
              <a:rPr lang="en-US" dirty="0"/>
              <a:t>Household fertilizers, pet waste</a:t>
            </a:r>
          </a:p>
          <a:p>
            <a:pPr lvl="2"/>
            <a:r>
              <a:rPr lang="en-US" dirty="0"/>
              <a:t>Construction site sediment</a:t>
            </a:r>
          </a:p>
          <a:p>
            <a:pPr lvl="2"/>
            <a:r>
              <a:rPr lang="en-US" dirty="0"/>
              <a:t>Post-construction impervious surfaces</a:t>
            </a:r>
          </a:p>
          <a:p>
            <a:pPr lvl="2"/>
            <a:r>
              <a:rPr lang="en-US" dirty="0"/>
              <a:t>Roadways</a:t>
            </a:r>
          </a:p>
          <a:p>
            <a:pPr lvl="1"/>
            <a:r>
              <a:rPr lang="en-US" dirty="0"/>
              <a:t>Agriculture</a:t>
            </a:r>
          </a:p>
          <a:p>
            <a:pPr lvl="2"/>
            <a:r>
              <a:rPr lang="en-US" dirty="0"/>
              <a:t>Animal waste</a:t>
            </a:r>
          </a:p>
          <a:p>
            <a:pPr lvl="2"/>
            <a:r>
              <a:rPr lang="en-US" dirty="0"/>
              <a:t>Applied fertilizers</a:t>
            </a:r>
          </a:p>
          <a:p>
            <a:pPr lvl="1"/>
            <a:r>
              <a:rPr lang="en-US" dirty="0"/>
              <a:t>Streambanks</a:t>
            </a:r>
          </a:p>
          <a:p>
            <a:pPr lvl="1"/>
            <a:r>
              <a:rPr lang="en-US" dirty="0"/>
              <a:t>Forests</a:t>
            </a:r>
          </a:p>
          <a:p>
            <a:pPr lvl="1"/>
            <a:r>
              <a:rPr lang="en-US" dirty="0"/>
              <a:t>Atmosphere</a:t>
            </a:r>
          </a:p>
          <a:p>
            <a:pPr lvl="1"/>
            <a:r>
              <a:rPr lang="en-US" dirty="0"/>
              <a:t>Lake sediments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7</a:t>
            </a:fld>
            <a:endParaRPr lang="en-US"/>
          </a:p>
        </p:txBody>
      </p:sp>
      <p:sp>
        <p:nvSpPr>
          <p:cNvPr id="7" name="Subtitle 6"/>
          <p:cNvSpPr>
            <a:spLocks noGrp="1"/>
          </p:cNvSpPr>
          <p:nvPr>
            <p:ph type="subTitle" idx="13"/>
          </p:nvPr>
        </p:nvSpPr>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3" name="Right Brace 2">
            <a:extLst>
              <a:ext uri="{FF2B5EF4-FFF2-40B4-BE49-F238E27FC236}">
                <a16:creationId xmlns:a16="http://schemas.microsoft.com/office/drawing/2014/main" id="{9DED9DC1-292B-BE74-79AC-E16287F8EC7B}"/>
              </a:ext>
            </a:extLst>
          </p:cNvPr>
          <p:cNvSpPr/>
          <p:nvPr/>
        </p:nvSpPr>
        <p:spPr>
          <a:xfrm>
            <a:off x="7935356" y="1521235"/>
            <a:ext cx="452582" cy="6867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Right Brace 8">
            <a:extLst>
              <a:ext uri="{FF2B5EF4-FFF2-40B4-BE49-F238E27FC236}">
                <a16:creationId xmlns:a16="http://schemas.microsoft.com/office/drawing/2014/main" id="{526C1A82-704E-B460-229B-C131ED182949}"/>
              </a:ext>
            </a:extLst>
          </p:cNvPr>
          <p:cNvSpPr/>
          <p:nvPr/>
        </p:nvSpPr>
        <p:spPr>
          <a:xfrm>
            <a:off x="7935356" y="2231528"/>
            <a:ext cx="452582" cy="377012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CB430A2-4051-01AD-BF70-B90ADD9BC87A}"/>
              </a:ext>
            </a:extLst>
          </p:cNvPr>
          <p:cNvSpPr txBox="1"/>
          <p:nvPr/>
        </p:nvSpPr>
        <p:spPr>
          <a:xfrm>
            <a:off x="8316684" y="1665164"/>
            <a:ext cx="1641283" cy="369332"/>
          </a:xfrm>
          <a:prstGeom prst="rect">
            <a:avLst/>
          </a:prstGeom>
          <a:noFill/>
        </p:spPr>
        <p:txBody>
          <a:bodyPr wrap="none" rtlCol="0">
            <a:spAutoFit/>
          </a:bodyPr>
          <a:lstStyle/>
          <a:p>
            <a:r>
              <a:rPr lang="en-US" dirty="0"/>
              <a:t>“Point Sources”</a:t>
            </a:r>
          </a:p>
        </p:txBody>
      </p:sp>
      <p:sp>
        <p:nvSpPr>
          <p:cNvPr id="10" name="TextBox 9">
            <a:extLst>
              <a:ext uri="{FF2B5EF4-FFF2-40B4-BE49-F238E27FC236}">
                <a16:creationId xmlns:a16="http://schemas.microsoft.com/office/drawing/2014/main" id="{6D642E2C-D6C8-3879-7A44-36DFDCFD47D9}"/>
              </a:ext>
            </a:extLst>
          </p:cNvPr>
          <p:cNvSpPr txBox="1"/>
          <p:nvPr/>
        </p:nvSpPr>
        <p:spPr>
          <a:xfrm>
            <a:off x="8316684" y="3931925"/>
            <a:ext cx="2045047" cy="369332"/>
          </a:xfrm>
          <a:prstGeom prst="rect">
            <a:avLst/>
          </a:prstGeom>
          <a:noFill/>
        </p:spPr>
        <p:txBody>
          <a:bodyPr wrap="none" rtlCol="0">
            <a:spAutoFit/>
          </a:bodyPr>
          <a:lstStyle/>
          <a:p>
            <a:r>
              <a:rPr lang="en-US" dirty="0"/>
              <a:t>“Nonpoint Sources”</a:t>
            </a:r>
          </a:p>
        </p:txBody>
      </p:sp>
      <p:sp>
        <p:nvSpPr>
          <p:cNvPr id="12" name="Left Brace 11">
            <a:extLst>
              <a:ext uri="{FF2B5EF4-FFF2-40B4-BE49-F238E27FC236}">
                <a16:creationId xmlns:a16="http://schemas.microsoft.com/office/drawing/2014/main" id="{695996DB-4212-AD57-4B84-83F0552334D7}"/>
              </a:ext>
            </a:extLst>
          </p:cNvPr>
          <p:cNvSpPr/>
          <p:nvPr/>
        </p:nvSpPr>
        <p:spPr>
          <a:xfrm>
            <a:off x="3140364" y="1431636"/>
            <a:ext cx="452582" cy="37235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8F7CCDEE-3FF7-D94A-0B03-F635AAC67985}"/>
              </a:ext>
            </a:extLst>
          </p:cNvPr>
          <p:cNvSpPr txBox="1"/>
          <p:nvPr/>
        </p:nvSpPr>
        <p:spPr>
          <a:xfrm>
            <a:off x="1808974" y="2960315"/>
            <a:ext cx="1331390" cy="369332"/>
          </a:xfrm>
          <a:prstGeom prst="rect">
            <a:avLst/>
          </a:prstGeom>
          <a:noFill/>
        </p:spPr>
        <p:txBody>
          <a:bodyPr wrap="none" rtlCol="0">
            <a:spAutoFit/>
          </a:bodyPr>
          <a:lstStyle/>
          <a:p>
            <a:r>
              <a:rPr lang="en-US" dirty="0"/>
              <a:t>Controllable</a:t>
            </a:r>
          </a:p>
        </p:txBody>
      </p:sp>
      <p:sp>
        <p:nvSpPr>
          <p:cNvPr id="14" name="Left Brace 13">
            <a:extLst>
              <a:ext uri="{FF2B5EF4-FFF2-40B4-BE49-F238E27FC236}">
                <a16:creationId xmlns:a16="http://schemas.microsoft.com/office/drawing/2014/main" id="{AFEABE70-CC8F-6C6C-4B8F-17C2F050FF5A}"/>
              </a:ext>
            </a:extLst>
          </p:cNvPr>
          <p:cNvSpPr/>
          <p:nvPr/>
        </p:nvSpPr>
        <p:spPr>
          <a:xfrm>
            <a:off x="3140364" y="5155148"/>
            <a:ext cx="452582" cy="873494"/>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6CE7C0E1-F0DD-03FC-75BB-2BD2FE8A1FD7}"/>
              </a:ext>
            </a:extLst>
          </p:cNvPr>
          <p:cNvSpPr txBox="1"/>
          <p:nvPr/>
        </p:nvSpPr>
        <p:spPr>
          <a:xfrm>
            <a:off x="1567241" y="5263798"/>
            <a:ext cx="1573123" cy="369332"/>
          </a:xfrm>
          <a:prstGeom prst="rect">
            <a:avLst/>
          </a:prstGeom>
          <a:noFill/>
        </p:spPr>
        <p:txBody>
          <a:bodyPr wrap="none" rtlCol="0">
            <a:spAutoFit/>
          </a:bodyPr>
          <a:lstStyle/>
          <a:p>
            <a:r>
              <a:rPr lang="en-US" dirty="0"/>
              <a:t>Uncontrollable</a:t>
            </a:r>
          </a:p>
        </p:txBody>
      </p:sp>
    </p:spTree>
    <p:extLst>
      <p:ext uri="{BB962C8B-B14F-4D97-AF65-F5344CB8AC3E}">
        <p14:creationId xmlns:p14="http://schemas.microsoft.com/office/powerpoint/2010/main" val="390918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4" grpId="0"/>
      <p:bldP spid="10" grpId="0"/>
      <p:bldP spid="12" grpId="0" animBg="1"/>
      <p:bldP spid="13" grpId="0"/>
      <p:bldP spid="14"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039E5-8A32-5089-1C12-45DDDCA95F5D}"/>
              </a:ext>
            </a:extLst>
          </p:cNvPr>
          <p:cNvSpPr>
            <a:spLocks noGrp="1"/>
          </p:cNvSpPr>
          <p:nvPr>
            <p:ph type="title"/>
          </p:nvPr>
        </p:nvSpPr>
        <p:spPr/>
        <p:txBody>
          <a:bodyPr/>
          <a:lstStyle/>
          <a:p>
            <a:r>
              <a:rPr lang="en-US" dirty="0"/>
              <a:t>Osmond 2015 Survey Findings</a:t>
            </a:r>
          </a:p>
        </p:txBody>
      </p:sp>
      <p:sp>
        <p:nvSpPr>
          <p:cNvPr id="3" name="Content Placeholder 2">
            <a:extLst>
              <a:ext uri="{FF2B5EF4-FFF2-40B4-BE49-F238E27FC236}">
                <a16:creationId xmlns:a16="http://schemas.microsoft.com/office/drawing/2014/main" id="{9AC85C4A-7C49-2119-DAB2-30BBBC0BD574}"/>
              </a:ext>
            </a:extLst>
          </p:cNvPr>
          <p:cNvSpPr>
            <a:spLocks noGrp="1"/>
          </p:cNvSpPr>
          <p:nvPr>
            <p:ph idx="1"/>
          </p:nvPr>
        </p:nvSpPr>
        <p:spPr/>
        <p:txBody>
          <a:bodyPr/>
          <a:lstStyle/>
          <a:p>
            <a:r>
              <a:rPr lang="en-US" dirty="0"/>
              <a:t>Soybeans are likely over-fertilized</a:t>
            </a:r>
          </a:p>
          <a:p>
            <a:r>
              <a:rPr lang="en-US" dirty="0"/>
              <a:t>Everything else is likely under-fertilized</a:t>
            </a:r>
          </a:p>
          <a:p>
            <a:r>
              <a:rPr lang="en-US" dirty="0"/>
              <a:t>Very few cover crops</a:t>
            </a:r>
          </a:p>
          <a:p>
            <a:r>
              <a:rPr lang="en-US" dirty="0"/>
              <a:t>Counties have at least 48% of ag fields buffered, several are much higher</a:t>
            </a:r>
          </a:p>
          <a:p>
            <a:r>
              <a:rPr lang="en-US" dirty="0"/>
              <a:t>Animal waste is likely an issue on corn and soybeans</a:t>
            </a:r>
          </a:p>
          <a:p>
            <a:r>
              <a:rPr lang="en-US" dirty="0"/>
              <a:t>Phosphorus is being added to 40% of all fields, 57% of all fields don’t need it</a:t>
            </a:r>
          </a:p>
          <a:p>
            <a:r>
              <a:rPr lang="en-US" dirty="0"/>
              <a:t>50% of farmers are primary income</a:t>
            </a:r>
          </a:p>
          <a:p>
            <a:r>
              <a:rPr lang="en-US" dirty="0"/>
              <a:t>89% of producers have no nutrient management plan</a:t>
            </a:r>
          </a:p>
        </p:txBody>
      </p:sp>
      <p:sp>
        <p:nvSpPr>
          <p:cNvPr id="4" name="Slide Number Placeholder 3">
            <a:extLst>
              <a:ext uri="{FF2B5EF4-FFF2-40B4-BE49-F238E27FC236}">
                <a16:creationId xmlns:a16="http://schemas.microsoft.com/office/drawing/2014/main" id="{14417EB6-ADFD-4A23-1980-9C730ECF8F1A}"/>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CB198F73-2D33-DF44-2EC6-F06F92F5380B}"/>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52308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2F9D-9C99-8FDB-41BA-A637A2781B80}"/>
              </a:ext>
            </a:extLst>
          </p:cNvPr>
          <p:cNvSpPr>
            <a:spLocks noGrp="1"/>
          </p:cNvSpPr>
          <p:nvPr>
            <p:ph type="title"/>
          </p:nvPr>
        </p:nvSpPr>
        <p:spPr>
          <a:xfrm>
            <a:off x="1057275" y="205230"/>
            <a:ext cx="6611886" cy="557215"/>
          </a:xfrm>
        </p:spPr>
        <p:txBody>
          <a:bodyPr>
            <a:normAutofit fontScale="90000"/>
          </a:bodyPr>
          <a:lstStyle/>
          <a:p>
            <a:r>
              <a:rPr lang="en-US" dirty="0"/>
              <a:t>Crop/Pasture Notes from SWCD Outreach</a:t>
            </a:r>
          </a:p>
        </p:txBody>
      </p:sp>
      <p:sp>
        <p:nvSpPr>
          <p:cNvPr id="3" name="Content Placeholder 2">
            <a:extLst>
              <a:ext uri="{FF2B5EF4-FFF2-40B4-BE49-F238E27FC236}">
                <a16:creationId xmlns:a16="http://schemas.microsoft.com/office/drawing/2014/main" id="{947570E9-8937-6C43-A173-62BDA77BE45F}"/>
              </a:ext>
            </a:extLst>
          </p:cNvPr>
          <p:cNvSpPr>
            <a:spLocks noGrp="1"/>
          </p:cNvSpPr>
          <p:nvPr>
            <p:ph idx="1"/>
          </p:nvPr>
        </p:nvSpPr>
        <p:spPr/>
        <p:txBody>
          <a:bodyPr/>
          <a:lstStyle/>
          <a:p>
            <a:r>
              <a:rPr lang="en-US" dirty="0"/>
              <a:t>Increased uptake of cover crops and no-till</a:t>
            </a:r>
          </a:p>
          <a:p>
            <a:r>
              <a:rPr lang="en-US" dirty="0"/>
              <a:t>Increased exclusion of livestock</a:t>
            </a:r>
          </a:p>
          <a:p>
            <a:r>
              <a:rPr lang="en-US" dirty="0"/>
              <a:t>Pasture management needed, overgrazing is common</a:t>
            </a:r>
          </a:p>
          <a:p>
            <a:r>
              <a:rPr lang="en-US" dirty="0"/>
              <a:t>Not much cropland conversion to trees</a:t>
            </a:r>
          </a:p>
        </p:txBody>
      </p:sp>
      <p:sp>
        <p:nvSpPr>
          <p:cNvPr id="4" name="Slide Number Placeholder 3">
            <a:extLst>
              <a:ext uri="{FF2B5EF4-FFF2-40B4-BE49-F238E27FC236}">
                <a16:creationId xmlns:a16="http://schemas.microsoft.com/office/drawing/2014/main" id="{22C237CF-5985-2241-8F05-7B5A3210B3BE}"/>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3D93EC2F-DE9D-BA29-7D73-6305C034520F}"/>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553096300"/>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13469</TotalTime>
  <Words>1643</Words>
  <Application>Microsoft Office PowerPoint</Application>
  <PresentationFormat>Widescreen</PresentationFormat>
  <Paragraphs>166</Paragraphs>
  <Slides>18</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Calibri Light</vt:lpstr>
      <vt:lpstr>Times New Roman</vt:lpstr>
      <vt:lpstr>2_Office Theme</vt:lpstr>
      <vt:lpstr>Office Theme</vt:lpstr>
      <vt:lpstr>Department of Environmental Quality</vt:lpstr>
      <vt:lpstr>HRL Informal Stakeholder Process</vt:lpstr>
      <vt:lpstr>Public Participation</vt:lpstr>
      <vt:lpstr>TAG Charge</vt:lpstr>
      <vt:lpstr>Annual Nutrient Loading</vt:lpstr>
      <vt:lpstr>Nutrient Load “Reductions”</vt:lpstr>
      <vt:lpstr>Nutrient Sources</vt:lpstr>
      <vt:lpstr>Osmond 2015 Survey Findings</vt:lpstr>
      <vt:lpstr>Crop/Pasture Notes from SWCD Outreach</vt:lpstr>
      <vt:lpstr>Animal notes from SWCD Outreach</vt:lpstr>
      <vt:lpstr>Capacity Issues</vt:lpstr>
      <vt:lpstr>Spatial Dynamics in Nutrient Loading</vt:lpstr>
      <vt:lpstr>TAG Charge</vt:lpstr>
      <vt:lpstr>TAG Charge</vt:lpstr>
      <vt:lpstr>TAG Charge</vt:lpstr>
      <vt:lpstr>TAG Charge</vt:lpstr>
      <vt:lpstr>TAG Charge</vt:lpstr>
      <vt:lpstr>Goal Setting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Joey</cp:lastModifiedBy>
  <cp:revision>69</cp:revision>
  <cp:lastPrinted>2022-09-29T12:35:38Z</cp:lastPrinted>
  <dcterms:created xsi:type="dcterms:W3CDTF">2015-06-24T15:01:50Z</dcterms:created>
  <dcterms:modified xsi:type="dcterms:W3CDTF">2022-12-12T21:24:53Z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