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4" r:id="rId4"/>
    <p:sldMasterId id="2147483699" r:id="rId5"/>
  </p:sldMasterIdLst>
  <p:notesMasterIdLst>
    <p:notesMasterId r:id="rId24"/>
  </p:notesMasterIdLst>
  <p:sldIdLst>
    <p:sldId id="428" r:id="rId6"/>
    <p:sldId id="463" r:id="rId7"/>
    <p:sldId id="462" r:id="rId8"/>
    <p:sldId id="477" r:id="rId9"/>
    <p:sldId id="430" r:id="rId10"/>
    <p:sldId id="456" r:id="rId11"/>
    <p:sldId id="259" r:id="rId12"/>
    <p:sldId id="473" r:id="rId13"/>
    <p:sldId id="472" r:id="rId14"/>
    <p:sldId id="475" r:id="rId15"/>
    <p:sldId id="476" r:id="rId16"/>
    <p:sldId id="460" r:id="rId17"/>
    <p:sldId id="464" r:id="rId18"/>
    <p:sldId id="465" r:id="rId19"/>
    <p:sldId id="466" r:id="rId20"/>
    <p:sldId id="467" r:id="rId21"/>
    <p:sldId id="468" r:id="rId22"/>
    <p:sldId id="268" r:id="rId23"/>
  </p:sldIdLst>
  <p:sldSz cx="12192000" cy="6858000"/>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CAF0"/>
    <a:srgbClr val="548235"/>
    <a:srgbClr val="4472C4"/>
    <a:srgbClr val="7285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17" autoAdjust="0"/>
    <p:restoredTop sz="91422" autoAdjust="0"/>
  </p:normalViewPr>
  <p:slideViewPr>
    <p:cSldViewPr snapToGrid="0">
      <p:cViewPr varScale="1">
        <p:scale>
          <a:sx n="104" d="100"/>
          <a:sy n="104" d="100"/>
        </p:scale>
        <p:origin x="64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A08E56-1A45-40DF-9089-039C1B8C004C}"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58A67735-8A78-4F02-882B-55BCB0545265}">
      <dgm:prSet phldrT="[Text]"/>
      <dgm:spPr/>
      <dgm:t>
        <a:bodyPr/>
        <a:lstStyle/>
        <a:p>
          <a:r>
            <a:rPr lang="en-US" dirty="0"/>
            <a:t>All Stakeholders</a:t>
          </a:r>
        </a:p>
      </dgm:t>
    </dgm:pt>
    <dgm:pt modelId="{2D42970E-624C-444D-BBE3-8B13B881B9B9}" type="parTrans" cxnId="{67877F3E-43F9-4625-9C6B-798A02E6AA31}">
      <dgm:prSet/>
      <dgm:spPr/>
      <dgm:t>
        <a:bodyPr/>
        <a:lstStyle/>
        <a:p>
          <a:endParaRPr lang="en-US"/>
        </a:p>
      </dgm:t>
    </dgm:pt>
    <dgm:pt modelId="{C88C9426-E919-4B54-9A7E-DE0E170C43FA}" type="sibTrans" cxnId="{67877F3E-43F9-4625-9C6B-798A02E6AA31}">
      <dgm:prSet/>
      <dgm:spPr/>
      <dgm:t>
        <a:bodyPr/>
        <a:lstStyle/>
        <a:p>
          <a:endParaRPr lang="en-US"/>
        </a:p>
      </dgm:t>
    </dgm:pt>
    <dgm:pt modelId="{FAAE10CD-B956-4AB7-929F-BF45A8B97BD6}">
      <dgm:prSet phldrT="[Text]"/>
      <dgm:spPr/>
      <dgm:t>
        <a:bodyPr/>
        <a:lstStyle/>
        <a:p>
          <a:r>
            <a:rPr lang="en-US" dirty="0"/>
            <a:t>Steering Committee</a:t>
          </a:r>
        </a:p>
      </dgm:t>
    </dgm:pt>
    <dgm:pt modelId="{E8F901A7-51B7-4B5B-9898-A93554A6FB47}" type="parTrans" cxnId="{480BF513-01E6-417C-8F6A-20F0106DC362}">
      <dgm:prSet/>
      <dgm:spPr/>
      <dgm:t>
        <a:bodyPr/>
        <a:lstStyle/>
        <a:p>
          <a:endParaRPr lang="en-US"/>
        </a:p>
      </dgm:t>
    </dgm:pt>
    <dgm:pt modelId="{08D50336-9033-4D18-BB83-774A0C804A35}" type="sibTrans" cxnId="{480BF513-01E6-417C-8F6A-20F0106DC362}">
      <dgm:prSet/>
      <dgm:spPr/>
      <dgm:t>
        <a:bodyPr/>
        <a:lstStyle/>
        <a:p>
          <a:endParaRPr lang="en-US"/>
        </a:p>
      </dgm:t>
    </dgm:pt>
    <dgm:pt modelId="{4627DF7A-B43A-4C3A-88CF-E7CE68A14264}">
      <dgm:prSet phldrT="[Text]"/>
      <dgm:spPr/>
      <dgm:t>
        <a:bodyPr/>
        <a:lstStyle/>
        <a:p>
          <a:r>
            <a:rPr lang="en-US" dirty="0"/>
            <a:t>Technical Advisory Groups</a:t>
          </a:r>
        </a:p>
      </dgm:t>
    </dgm:pt>
    <dgm:pt modelId="{B1D2FEBA-01E0-48A2-93FF-B2E72AAC2C53}" type="parTrans" cxnId="{B6E4847F-DB0C-46B0-8A8E-BBFDDDDA5AC9}">
      <dgm:prSet/>
      <dgm:spPr/>
      <dgm:t>
        <a:bodyPr/>
        <a:lstStyle/>
        <a:p>
          <a:endParaRPr lang="en-US"/>
        </a:p>
      </dgm:t>
    </dgm:pt>
    <dgm:pt modelId="{0E10A398-1F7A-4D3B-A041-4A3C4EBC4709}" type="sibTrans" cxnId="{B6E4847F-DB0C-46B0-8A8E-BBFDDDDA5AC9}">
      <dgm:prSet/>
      <dgm:spPr/>
      <dgm:t>
        <a:bodyPr/>
        <a:lstStyle/>
        <a:p>
          <a:endParaRPr lang="en-US"/>
        </a:p>
      </dgm:t>
    </dgm:pt>
    <dgm:pt modelId="{B32BF7E8-3BFE-4914-A2E0-D825A1B76FB7}">
      <dgm:prSet phldrT="[Text]"/>
      <dgm:spPr/>
      <dgm:t>
        <a:bodyPr/>
        <a:lstStyle/>
        <a:p>
          <a:r>
            <a:rPr lang="en-US" dirty="0">
              <a:solidFill>
                <a:schemeClr val="bg1">
                  <a:lumMod val="50000"/>
                </a:schemeClr>
              </a:solidFill>
            </a:rPr>
            <a:t>Final Report</a:t>
          </a:r>
        </a:p>
      </dgm:t>
    </dgm:pt>
    <dgm:pt modelId="{8480A437-DC45-46D3-B3A5-85FC507C5CFB}" type="parTrans" cxnId="{B3EE3E76-D424-4B7A-92C7-809053E736BA}">
      <dgm:prSet/>
      <dgm:spPr/>
      <dgm:t>
        <a:bodyPr/>
        <a:lstStyle/>
        <a:p>
          <a:endParaRPr lang="en-US"/>
        </a:p>
      </dgm:t>
    </dgm:pt>
    <dgm:pt modelId="{A0D4338C-C36D-4FEF-9FFC-D11D580340F9}" type="sibTrans" cxnId="{B3EE3E76-D424-4B7A-92C7-809053E736BA}">
      <dgm:prSet/>
      <dgm:spPr/>
      <dgm:t>
        <a:bodyPr/>
        <a:lstStyle/>
        <a:p>
          <a:endParaRPr lang="en-US"/>
        </a:p>
      </dgm:t>
    </dgm:pt>
    <dgm:pt modelId="{D08E97FE-0031-406C-848C-8F2BD33A941A}" type="pres">
      <dgm:prSet presAssocID="{66A08E56-1A45-40DF-9089-039C1B8C004C}" presName="Name0" presStyleCnt="0">
        <dgm:presLayoutVars>
          <dgm:chMax val="4"/>
          <dgm:resizeHandles val="exact"/>
        </dgm:presLayoutVars>
      </dgm:prSet>
      <dgm:spPr/>
    </dgm:pt>
    <dgm:pt modelId="{EE5CBDBE-B0B7-4BAA-A6E7-D6F0388FA4AD}" type="pres">
      <dgm:prSet presAssocID="{66A08E56-1A45-40DF-9089-039C1B8C004C}" presName="ellipse" presStyleLbl="trBgShp" presStyleIdx="0" presStyleCnt="1"/>
      <dgm:spPr/>
    </dgm:pt>
    <dgm:pt modelId="{EA8026BD-805F-4488-ABDA-ACDA92A07925}" type="pres">
      <dgm:prSet presAssocID="{66A08E56-1A45-40DF-9089-039C1B8C004C}" presName="arrow1" presStyleLbl="fgShp" presStyleIdx="0" presStyleCnt="1"/>
      <dgm:spPr/>
    </dgm:pt>
    <dgm:pt modelId="{E8239E2A-3EF7-4F5E-8639-EF088BFFD99A}" type="pres">
      <dgm:prSet presAssocID="{66A08E56-1A45-40DF-9089-039C1B8C004C}" presName="rectangle" presStyleLbl="revTx" presStyleIdx="0" presStyleCnt="1">
        <dgm:presLayoutVars>
          <dgm:bulletEnabled val="1"/>
        </dgm:presLayoutVars>
      </dgm:prSet>
      <dgm:spPr/>
    </dgm:pt>
    <dgm:pt modelId="{D61165B4-10AA-4F5A-988A-3DCA4C61E8BE}" type="pres">
      <dgm:prSet presAssocID="{FAAE10CD-B956-4AB7-929F-BF45A8B97BD6}" presName="item1" presStyleLbl="node1" presStyleIdx="0" presStyleCnt="3">
        <dgm:presLayoutVars>
          <dgm:bulletEnabled val="1"/>
        </dgm:presLayoutVars>
      </dgm:prSet>
      <dgm:spPr/>
    </dgm:pt>
    <dgm:pt modelId="{0FD3033E-FBA4-40EB-B0C2-75FD860E2752}" type="pres">
      <dgm:prSet presAssocID="{4627DF7A-B43A-4C3A-88CF-E7CE68A14264}" presName="item2" presStyleLbl="node1" presStyleIdx="1" presStyleCnt="3">
        <dgm:presLayoutVars>
          <dgm:bulletEnabled val="1"/>
        </dgm:presLayoutVars>
      </dgm:prSet>
      <dgm:spPr/>
    </dgm:pt>
    <dgm:pt modelId="{D3964C3C-79FE-4915-9D7B-CEC53C2AA8F0}" type="pres">
      <dgm:prSet presAssocID="{B32BF7E8-3BFE-4914-A2E0-D825A1B76FB7}" presName="item3" presStyleLbl="node1" presStyleIdx="2" presStyleCnt="3">
        <dgm:presLayoutVars>
          <dgm:bulletEnabled val="1"/>
        </dgm:presLayoutVars>
      </dgm:prSet>
      <dgm:spPr/>
    </dgm:pt>
    <dgm:pt modelId="{25B36118-AC93-4967-92E0-2FC3364DB79E}" type="pres">
      <dgm:prSet presAssocID="{66A08E56-1A45-40DF-9089-039C1B8C004C}" presName="funnel" presStyleLbl="trAlignAcc1" presStyleIdx="0" presStyleCnt="1"/>
      <dgm:spPr/>
    </dgm:pt>
  </dgm:ptLst>
  <dgm:cxnLst>
    <dgm:cxn modelId="{55235505-B60F-4B1E-BE60-D385205773A0}" type="presOf" srcId="{58A67735-8A78-4F02-882B-55BCB0545265}" destId="{D3964C3C-79FE-4915-9D7B-CEC53C2AA8F0}" srcOrd="0" destOrd="0" presId="urn:microsoft.com/office/officeart/2005/8/layout/funnel1"/>
    <dgm:cxn modelId="{CF380E06-8335-47D5-A81A-7D266C266B0A}" type="presOf" srcId="{66A08E56-1A45-40DF-9089-039C1B8C004C}" destId="{D08E97FE-0031-406C-848C-8F2BD33A941A}" srcOrd="0" destOrd="0" presId="urn:microsoft.com/office/officeart/2005/8/layout/funnel1"/>
    <dgm:cxn modelId="{480BF513-01E6-417C-8F6A-20F0106DC362}" srcId="{66A08E56-1A45-40DF-9089-039C1B8C004C}" destId="{FAAE10CD-B956-4AB7-929F-BF45A8B97BD6}" srcOrd="1" destOrd="0" parTransId="{E8F901A7-51B7-4B5B-9898-A93554A6FB47}" sibTransId="{08D50336-9033-4D18-BB83-774A0C804A35}"/>
    <dgm:cxn modelId="{67877F3E-43F9-4625-9C6B-798A02E6AA31}" srcId="{66A08E56-1A45-40DF-9089-039C1B8C004C}" destId="{58A67735-8A78-4F02-882B-55BCB0545265}" srcOrd="0" destOrd="0" parTransId="{2D42970E-624C-444D-BBE3-8B13B881B9B9}" sibTransId="{C88C9426-E919-4B54-9A7E-DE0E170C43FA}"/>
    <dgm:cxn modelId="{5714CC5C-0DDE-4C1E-BB36-72F8388E922D}" type="presOf" srcId="{B32BF7E8-3BFE-4914-A2E0-D825A1B76FB7}" destId="{E8239E2A-3EF7-4F5E-8639-EF088BFFD99A}" srcOrd="0" destOrd="0" presId="urn:microsoft.com/office/officeart/2005/8/layout/funnel1"/>
    <dgm:cxn modelId="{B3EE3E76-D424-4B7A-92C7-809053E736BA}" srcId="{66A08E56-1A45-40DF-9089-039C1B8C004C}" destId="{B32BF7E8-3BFE-4914-A2E0-D825A1B76FB7}" srcOrd="3" destOrd="0" parTransId="{8480A437-DC45-46D3-B3A5-85FC507C5CFB}" sibTransId="{A0D4338C-C36D-4FEF-9FFC-D11D580340F9}"/>
    <dgm:cxn modelId="{B6E4847F-DB0C-46B0-8A8E-BBFDDDDA5AC9}" srcId="{66A08E56-1A45-40DF-9089-039C1B8C004C}" destId="{4627DF7A-B43A-4C3A-88CF-E7CE68A14264}" srcOrd="2" destOrd="0" parTransId="{B1D2FEBA-01E0-48A2-93FF-B2E72AAC2C53}" sibTransId="{0E10A398-1F7A-4D3B-A041-4A3C4EBC4709}"/>
    <dgm:cxn modelId="{86E535AA-4A51-48CC-8595-C9618E24BA10}" type="presOf" srcId="{4627DF7A-B43A-4C3A-88CF-E7CE68A14264}" destId="{D61165B4-10AA-4F5A-988A-3DCA4C61E8BE}" srcOrd="0" destOrd="0" presId="urn:microsoft.com/office/officeart/2005/8/layout/funnel1"/>
    <dgm:cxn modelId="{F62FDFC0-64A9-4182-A17F-4ED3D5FE5E76}" type="presOf" srcId="{FAAE10CD-B956-4AB7-929F-BF45A8B97BD6}" destId="{0FD3033E-FBA4-40EB-B0C2-75FD860E2752}" srcOrd="0" destOrd="0" presId="urn:microsoft.com/office/officeart/2005/8/layout/funnel1"/>
    <dgm:cxn modelId="{4A30842B-2209-4023-BD30-55FE3C072C0D}" type="presParOf" srcId="{D08E97FE-0031-406C-848C-8F2BD33A941A}" destId="{EE5CBDBE-B0B7-4BAA-A6E7-D6F0388FA4AD}" srcOrd="0" destOrd="0" presId="urn:microsoft.com/office/officeart/2005/8/layout/funnel1"/>
    <dgm:cxn modelId="{01591B25-90E9-4996-B923-7F43A0176FE2}" type="presParOf" srcId="{D08E97FE-0031-406C-848C-8F2BD33A941A}" destId="{EA8026BD-805F-4488-ABDA-ACDA92A07925}" srcOrd="1" destOrd="0" presId="urn:microsoft.com/office/officeart/2005/8/layout/funnel1"/>
    <dgm:cxn modelId="{990FE480-1C17-4E45-AEFD-20EF57AE6239}" type="presParOf" srcId="{D08E97FE-0031-406C-848C-8F2BD33A941A}" destId="{E8239E2A-3EF7-4F5E-8639-EF088BFFD99A}" srcOrd="2" destOrd="0" presId="urn:microsoft.com/office/officeart/2005/8/layout/funnel1"/>
    <dgm:cxn modelId="{D5DE9ABF-2F89-464B-BFC4-5490BE5372E9}" type="presParOf" srcId="{D08E97FE-0031-406C-848C-8F2BD33A941A}" destId="{D61165B4-10AA-4F5A-988A-3DCA4C61E8BE}" srcOrd="3" destOrd="0" presId="urn:microsoft.com/office/officeart/2005/8/layout/funnel1"/>
    <dgm:cxn modelId="{43C24C9F-5F97-4463-B7A3-5891FA9563B2}" type="presParOf" srcId="{D08E97FE-0031-406C-848C-8F2BD33A941A}" destId="{0FD3033E-FBA4-40EB-B0C2-75FD860E2752}" srcOrd="4" destOrd="0" presId="urn:microsoft.com/office/officeart/2005/8/layout/funnel1"/>
    <dgm:cxn modelId="{285BF99F-9368-4943-A191-E89B66746463}" type="presParOf" srcId="{D08E97FE-0031-406C-848C-8F2BD33A941A}" destId="{D3964C3C-79FE-4915-9D7B-CEC53C2AA8F0}" srcOrd="5" destOrd="0" presId="urn:microsoft.com/office/officeart/2005/8/layout/funnel1"/>
    <dgm:cxn modelId="{F6AA3256-0468-4A17-A286-FC1D20D9EF1B}" type="presParOf" srcId="{D08E97FE-0031-406C-848C-8F2BD33A941A}" destId="{25B36118-AC93-4967-92E0-2FC3364DB79E}"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5CBDBE-B0B7-4BAA-A6E7-D6F0388FA4AD}">
      <dsp:nvSpPr>
        <dsp:cNvPr id="0" name=""/>
        <dsp:cNvSpPr/>
      </dsp:nvSpPr>
      <dsp:spPr>
        <a:xfrm>
          <a:off x="796111" y="719654"/>
          <a:ext cx="2909304" cy="1010362"/>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8026BD-805F-4488-ABDA-ACDA92A07925}">
      <dsp:nvSpPr>
        <dsp:cNvPr id="0" name=""/>
        <dsp:cNvSpPr/>
      </dsp:nvSpPr>
      <dsp:spPr>
        <a:xfrm>
          <a:off x="1973365" y="3193690"/>
          <a:ext cx="563818" cy="360843"/>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8239E2A-3EF7-4F5E-8639-EF088BFFD99A}">
      <dsp:nvSpPr>
        <dsp:cNvPr id="0" name=""/>
        <dsp:cNvSpPr/>
      </dsp:nvSpPr>
      <dsp:spPr>
        <a:xfrm>
          <a:off x="902109" y="3482365"/>
          <a:ext cx="2706329" cy="6765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bg1">
                  <a:lumMod val="50000"/>
                </a:schemeClr>
              </a:solidFill>
            </a:rPr>
            <a:t>Final Report</a:t>
          </a:r>
        </a:p>
      </dsp:txBody>
      <dsp:txXfrm>
        <a:off x="902109" y="3482365"/>
        <a:ext cx="2706329" cy="676582"/>
      </dsp:txXfrm>
    </dsp:sp>
    <dsp:sp modelId="{D61165B4-10AA-4F5A-988A-3DCA4C61E8BE}">
      <dsp:nvSpPr>
        <dsp:cNvPr id="0" name=""/>
        <dsp:cNvSpPr/>
      </dsp:nvSpPr>
      <dsp:spPr>
        <a:xfrm>
          <a:off x="1853835" y="1808049"/>
          <a:ext cx="1014873" cy="1014873"/>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Technical Advisory Groups</a:t>
          </a:r>
        </a:p>
      </dsp:txBody>
      <dsp:txXfrm>
        <a:off x="2002460" y="1956674"/>
        <a:ext cx="717623" cy="717623"/>
      </dsp:txXfrm>
    </dsp:sp>
    <dsp:sp modelId="{0FD3033E-FBA4-40EB-B0C2-75FD860E2752}">
      <dsp:nvSpPr>
        <dsp:cNvPr id="0" name=""/>
        <dsp:cNvSpPr/>
      </dsp:nvSpPr>
      <dsp:spPr>
        <a:xfrm>
          <a:off x="1127637" y="1046669"/>
          <a:ext cx="1014873" cy="1014873"/>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Steering Committee</a:t>
          </a:r>
        </a:p>
      </dsp:txBody>
      <dsp:txXfrm>
        <a:off x="1276262" y="1195294"/>
        <a:ext cx="717623" cy="717623"/>
      </dsp:txXfrm>
    </dsp:sp>
    <dsp:sp modelId="{D3964C3C-79FE-4915-9D7B-CEC53C2AA8F0}">
      <dsp:nvSpPr>
        <dsp:cNvPr id="0" name=""/>
        <dsp:cNvSpPr/>
      </dsp:nvSpPr>
      <dsp:spPr>
        <a:xfrm>
          <a:off x="2165063" y="801295"/>
          <a:ext cx="1014873" cy="1014873"/>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All Stakeholders</a:t>
          </a:r>
        </a:p>
      </dsp:txBody>
      <dsp:txXfrm>
        <a:off x="2313688" y="949920"/>
        <a:ext cx="717623" cy="717623"/>
      </dsp:txXfrm>
    </dsp:sp>
    <dsp:sp modelId="{25B36118-AC93-4967-92E0-2FC3364DB79E}">
      <dsp:nvSpPr>
        <dsp:cNvPr id="0" name=""/>
        <dsp:cNvSpPr/>
      </dsp:nvSpPr>
      <dsp:spPr>
        <a:xfrm>
          <a:off x="676582" y="595614"/>
          <a:ext cx="3157384" cy="2525907"/>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82119"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1"/>
            <a:ext cx="2982119" cy="466434"/>
          </a:xfrm>
          <a:prstGeom prst="rect">
            <a:avLst/>
          </a:prstGeom>
        </p:spPr>
        <p:txBody>
          <a:bodyPr vert="horz" lIns="92446" tIns="46223" rIns="92446" bIns="46223" rtlCol="0"/>
          <a:lstStyle>
            <a:lvl1pPr algn="r">
              <a:defRPr sz="1200"/>
            </a:lvl1pPr>
          </a:lstStyle>
          <a:p>
            <a:fld id="{C586D9D0-2E9B-4F2F-924A-B3B3E9CFCAEC}" type="datetimeFigureOut">
              <a:rPr lang="en-US" smtClean="0"/>
              <a:t>12/12/2022</a:t>
            </a:fld>
            <a:endParaRPr lang="en-US"/>
          </a:p>
        </p:txBody>
      </p:sp>
      <p:sp>
        <p:nvSpPr>
          <p:cNvPr id="4" name="Slide Image Placeholder 3"/>
          <p:cNvSpPr>
            <a:spLocks noGrp="1" noRot="1" noChangeAspect="1"/>
          </p:cNvSpPr>
          <p:nvPr>
            <p:ph type="sldImg" idx="2"/>
          </p:nvPr>
        </p:nvSpPr>
        <p:spPr>
          <a:xfrm>
            <a:off x="654050" y="1162050"/>
            <a:ext cx="5575300" cy="313690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73892"/>
            <a:ext cx="5505450" cy="3660459"/>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6433"/>
          </a:xfrm>
          <a:prstGeom prst="rect">
            <a:avLst/>
          </a:prstGeom>
        </p:spPr>
        <p:txBody>
          <a:bodyPr vert="horz" lIns="92446" tIns="46223" rIns="92446" bIns="46223" rtlCol="0" anchor="b"/>
          <a:lstStyle>
            <a:lvl1pPr algn="r">
              <a:defRPr sz="1200"/>
            </a:lvl1pPr>
          </a:lstStyle>
          <a:p>
            <a:fld id="{456C487D-E38B-444A-A8D9-A3853809DE05}" type="slidenum">
              <a:rPr lang="en-US" smtClean="0"/>
              <a:t>‹#›</a:t>
            </a:fld>
            <a:endParaRPr lang="en-US"/>
          </a:p>
        </p:txBody>
      </p:sp>
    </p:spTree>
    <p:extLst>
      <p:ext uri="{BB962C8B-B14F-4D97-AF65-F5344CB8AC3E}">
        <p14:creationId xmlns:p14="http://schemas.microsoft.com/office/powerpoint/2010/main" val="1836872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6C487D-E38B-444A-A8D9-A3853809DE05}" type="slidenum">
              <a:rPr lang="en-US" smtClean="0"/>
              <a:t>1</a:t>
            </a:fld>
            <a:endParaRPr lang="en-US"/>
          </a:p>
        </p:txBody>
      </p:sp>
    </p:spTree>
    <p:extLst>
      <p:ext uri="{BB962C8B-B14F-4D97-AF65-F5344CB8AC3E}">
        <p14:creationId xmlns:p14="http://schemas.microsoft.com/office/powerpoint/2010/main" val="1187998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4458">
              <a:defRPr/>
            </a:pPr>
            <a:fld id="{456C487D-E38B-444A-A8D9-A3853809DE05}" type="slidenum">
              <a:rPr lang="en-US">
                <a:solidFill>
                  <a:prstClr val="black"/>
                </a:solidFill>
                <a:latin typeface="Calibri" panose="020F0502020204030204"/>
              </a:rPr>
              <a:pPr defTabSz="924458">
                <a:defRPr/>
              </a:pPr>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2641629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4458">
              <a:defRPr/>
            </a:pPr>
            <a:fld id="{456C487D-E38B-444A-A8D9-A3853809DE05}" type="slidenum">
              <a:rPr lang="en-US">
                <a:solidFill>
                  <a:prstClr val="black"/>
                </a:solidFill>
                <a:latin typeface="Calibri" panose="020F0502020204030204"/>
              </a:rPr>
              <a:pPr defTabSz="924458">
                <a:defRPr/>
              </a:pPr>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2880680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6C487D-E38B-444A-A8D9-A3853809DE05}" type="slidenum">
              <a:rPr lang="en-US" smtClean="0"/>
              <a:t>7</a:t>
            </a:fld>
            <a:endParaRPr lang="en-US"/>
          </a:p>
        </p:txBody>
      </p:sp>
    </p:spTree>
    <p:extLst>
      <p:ext uri="{BB962C8B-B14F-4D97-AF65-F5344CB8AC3E}">
        <p14:creationId xmlns:p14="http://schemas.microsoft.com/office/powerpoint/2010/main" val="24878251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6C487D-E38B-444A-A8D9-A3853809DE05}" type="slidenum">
              <a:rPr lang="en-US" smtClean="0"/>
              <a:t>12</a:t>
            </a:fld>
            <a:endParaRPr lang="en-US"/>
          </a:p>
        </p:txBody>
      </p:sp>
    </p:spTree>
    <p:extLst>
      <p:ext uri="{BB962C8B-B14F-4D97-AF65-F5344CB8AC3E}">
        <p14:creationId xmlns:p14="http://schemas.microsoft.com/office/powerpoint/2010/main" val="3230907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56C487D-E38B-444A-A8D9-A3853809DE05}" type="slidenum">
              <a:rPr lang="en-US" smtClean="0"/>
              <a:t>18</a:t>
            </a:fld>
            <a:endParaRPr lang="en-US"/>
          </a:p>
        </p:txBody>
      </p:sp>
    </p:spTree>
    <p:extLst>
      <p:ext uri="{BB962C8B-B14F-4D97-AF65-F5344CB8AC3E}">
        <p14:creationId xmlns:p14="http://schemas.microsoft.com/office/powerpoint/2010/main" val="25424285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Slide - Lighthouse, Mountains, Full Logo, Title and Subtitl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5634453" y="3235764"/>
            <a:ext cx="5865181" cy="713497"/>
          </a:xfrm>
        </p:spPr>
        <p:txBody>
          <a:bodyPr anchor="ctr">
            <a:normAutofit/>
          </a:bodyPr>
          <a:lstStyle>
            <a:lvl1pPr algn="r">
              <a:defRPr sz="28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hasCustomPrompt="1"/>
          </p:nvPr>
        </p:nvSpPr>
        <p:spPr>
          <a:xfrm>
            <a:off x="7010492" y="2928374"/>
            <a:ext cx="4489142" cy="614779"/>
          </a:xfrm>
        </p:spPr>
        <p:txBody>
          <a:bodyPr anchor="ctr">
            <a:normAutofit/>
          </a:bodyPr>
          <a:lstStyle>
            <a:lvl1pPr marL="0" indent="0" algn="r">
              <a:buNone/>
              <a:defRPr sz="200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Master subtitle style (date)</a:t>
            </a:r>
          </a:p>
        </p:txBody>
      </p:sp>
      <p:sp>
        <p:nvSpPr>
          <p:cNvPr id="8" name="Rectangle 7">
            <a:extLst>
              <a:ext uri="{FF2B5EF4-FFF2-40B4-BE49-F238E27FC236}">
                <a16:creationId xmlns:a16="http://schemas.microsoft.com/office/drawing/2014/main" id="{89EE5989-A237-44ED-9A46-F3D25882883F}"/>
              </a:ext>
            </a:extLst>
          </p:cNvPr>
          <p:cNvSpPr/>
          <p:nvPr userDrawn="1"/>
        </p:nvSpPr>
        <p:spPr>
          <a:xfrm>
            <a:off x="383177" y="2473234"/>
            <a:ext cx="3553097" cy="20029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854721FC-AE4F-47E8-AF8D-F2ABF799D36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07401" y="5331820"/>
            <a:ext cx="3676650" cy="1311157"/>
          </a:xfrm>
          <a:prstGeom prst="rect">
            <a:avLst/>
          </a:prstGeom>
        </p:spPr>
      </p:pic>
    </p:spTree>
    <p:extLst>
      <p:ext uri="{BB962C8B-B14F-4D97-AF65-F5344CB8AC3E}">
        <p14:creationId xmlns:p14="http://schemas.microsoft.com/office/powerpoint/2010/main" val="2632887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 Manufacturing 2 Image Title/Subtitle Area, Short Text, Logo, Ba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333500"/>
          </a:xfrm>
          <a:prstGeom prst="rect">
            <a:avLst/>
          </a:prstGeom>
        </p:spPr>
      </p:pic>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1633346" y="159510"/>
            <a:ext cx="7181469"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10" name="Subtitle 2"/>
          <p:cNvSpPr>
            <a:spLocks noGrp="1"/>
          </p:cNvSpPr>
          <p:nvPr>
            <p:ph type="subTitle" idx="13"/>
          </p:nvPr>
        </p:nvSpPr>
        <p:spPr>
          <a:xfrm>
            <a:off x="1633346" y="517741"/>
            <a:ext cx="7181469"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2" name="Content Placeholder 6">
            <a:extLst>
              <a:ext uri="{FF2B5EF4-FFF2-40B4-BE49-F238E27FC236}">
                <a16:creationId xmlns:a16="http://schemas.microsoft.com/office/drawing/2014/main" id="{8080EEC0-8F06-4C02-AFF7-E86E2E05940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3888094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Content Slide - Title, Long Text, Bar">
    <p:spTree>
      <p:nvGrpSpPr>
        <p:cNvPr id="1" name=""/>
        <p:cNvGrpSpPr/>
        <p:nvPr/>
      </p:nvGrpSpPr>
      <p:grpSpPr>
        <a:xfrm>
          <a:off x="0" y="0"/>
          <a:ext cx="0" cy="0"/>
          <a:chOff x="0" y="0"/>
          <a:chExt cx="0" cy="0"/>
        </a:xfrm>
      </p:grpSpPr>
      <p:sp>
        <p:nvSpPr>
          <p:cNvPr id="12" name="Rectangle 11"/>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228727"/>
            <a:ext cx="10515600" cy="5019673"/>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pPr lvl="0"/>
            <a:r>
              <a:rPr lang="en-US" dirty="0"/>
              <a:t>Text slide – long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8" name="Content Placeholder 6">
            <a:extLst>
              <a:ext uri="{FF2B5EF4-FFF2-40B4-BE49-F238E27FC236}">
                <a16:creationId xmlns:a16="http://schemas.microsoft.com/office/drawing/2014/main" id="{FF078F1F-003F-4D18-8150-5C6E4C0814E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32109426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 Title, Small Chart, Logo, Bar">
    <p:spTree>
      <p:nvGrpSpPr>
        <p:cNvPr id="1" name=""/>
        <p:cNvGrpSpPr/>
        <p:nvPr/>
      </p:nvGrpSpPr>
      <p:grpSpPr>
        <a:xfrm>
          <a:off x="0" y="0"/>
          <a:ext cx="0" cy="0"/>
          <a:chOff x="0" y="0"/>
          <a:chExt cx="0" cy="0"/>
        </a:xfrm>
      </p:grpSpPr>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5" name="Chart Placeholder 4"/>
          <p:cNvSpPr>
            <a:spLocks noGrp="1"/>
          </p:cNvSpPr>
          <p:nvPr>
            <p:ph type="chart" sz="quarter" idx="13" hasCustomPrompt="1"/>
          </p:nvPr>
        </p:nvSpPr>
        <p:spPr>
          <a:xfrm>
            <a:off x="838200" y="1228727"/>
            <a:ext cx="10515600" cy="4174280"/>
          </a:xfrm>
        </p:spPr>
        <p:txBody>
          <a:bodyPr/>
          <a:lstStyle>
            <a:lvl1pPr>
              <a:defRPr>
                <a:solidFill>
                  <a:srgbClr val="778591"/>
                </a:solidFill>
              </a:defRPr>
            </a:lvl1pPr>
          </a:lstStyle>
          <a:p>
            <a:r>
              <a:rPr lang="en-US" dirty="0"/>
              <a:t>Small Chart</a:t>
            </a:r>
          </a:p>
        </p:txBody>
      </p:sp>
      <p:pic>
        <p:nvPicPr>
          <p:cNvPr id="8" name="Content Placeholder 6">
            <a:extLst>
              <a:ext uri="{FF2B5EF4-FFF2-40B4-BE49-F238E27FC236}">
                <a16:creationId xmlns:a16="http://schemas.microsoft.com/office/drawing/2014/main" id="{4EA28A69-0CF2-4EB4-A15C-B526D23FCD7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32615641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 Title, Large Chart, Bar">
    <p:spTree>
      <p:nvGrpSpPr>
        <p:cNvPr id="1" name=""/>
        <p:cNvGrpSpPr/>
        <p:nvPr/>
      </p:nvGrpSpPr>
      <p:grpSpPr>
        <a:xfrm>
          <a:off x="0" y="0"/>
          <a:ext cx="0" cy="0"/>
          <a:chOff x="0" y="0"/>
          <a:chExt cx="0" cy="0"/>
        </a:xfrm>
      </p:grpSpPr>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9" name="Chart Placeholder 4"/>
          <p:cNvSpPr>
            <a:spLocks noGrp="1"/>
          </p:cNvSpPr>
          <p:nvPr>
            <p:ph type="chart" sz="quarter" idx="13" hasCustomPrompt="1"/>
          </p:nvPr>
        </p:nvSpPr>
        <p:spPr>
          <a:xfrm>
            <a:off x="838200" y="1228726"/>
            <a:ext cx="10515600" cy="5172073"/>
          </a:xfrm>
        </p:spPr>
        <p:txBody>
          <a:bodyPr/>
          <a:lstStyle>
            <a:lvl1pPr>
              <a:defRPr>
                <a:solidFill>
                  <a:srgbClr val="778591"/>
                </a:solidFill>
              </a:defRPr>
            </a:lvl1pPr>
          </a:lstStyle>
          <a:p>
            <a:r>
              <a:rPr lang="en-US" dirty="0"/>
              <a:t>Large Chart</a:t>
            </a:r>
          </a:p>
        </p:txBody>
      </p:sp>
      <p:pic>
        <p:nvPicPr>
          <p:cNvPr id="8" name="Content Placeholder 6">
            <a:extLst>
              <a:ext uri="{FF2B5EF4-FFF2-40B4-BE49-F238E27FC236}">
                <a16:creationId xmlns:a16="http://schemas.microsoft.com/office/drawing/2014/main" id="{E0B4E534-5AC3-45F1-82DE-75EF5CA0973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37712672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 Slide - Title, Small SmartArt, Logo, Bar">
    <p:spTree>
      <p:nvGrpSpPr>
        <p:cNvPr id="1" name=""/>
        <p:cNvGrpSpPr/>
        <p:nvPr/>
      </p:nvGrpSpPr>
      <p:grpSpPr>
        <a:xfrm>
          <a:off x="0" y="0"/>
          <a:ext cx="0" cy="0"/>
          <a:chOff x="0" y="0"/>
          <a:chExt cx="0" cy="0"/>
        </a:xfrm>
      </p:grpSpPr>
      <p:sp>
        <p:nvSpPr>
          <p:cNvPr id="8" name="SmartArt Placeholder 7"/>
          <p:cNvSpPr>
            <a:spLocks noGrp="1"/>
          </p:cNvSpPr>
          <p:nvPr>
            <p:ph type="dgm" sz="quarter" idx="15" hasCustomPrompt="1"/>
          </p:nvPr>
        </p:nvSpPr>
        <p:spPr>
          <a:xfrm>
            <a:off x="838200" y="1225550"/>
            <a:ext cx="10515600" cy="4189413"/>
          </a:xfrm>
        </p:spPr>
        <p:txBody>
          <a:bodyPr/>
          <a:lstStyle>
            <a:lvl1pPr>
              <a:defRPr>
                <a:solidFill>
                  <a:srgbClr val="728591"/>
                </a:solidFill>
              </a:defRPr>
            </a:lvl1pPr>
          </a:lstStyle>
          <a:p>
            <a:r>
              <a:rPr lang="en-US" dirty="0"/>
              <a:t>Small SmartArt Graphic</a:t>
            </a:r>
          </a:p>
        </p:txBody>
      </p:sp>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9" name="Content Placeholder 6">
            <a:extLst>
              <a:ext uri="{FF2B5EF4-FFF2-40B4-BE49-F238E27FC236}">
                <a16:creationId xmlns:a16="http://schemas.microsoft.com/office/drawing/2014/main" id="{A47C3337-32D4-4B55-AC32-EEEC9AF47F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26634010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ntent Slide - Title, Large SmartArt, Bar">
    <p:spTree>
      <p:nvGrpSpPr>
        <p:cNvPr id="1" name=""/>
        <p:cNvGrpSpPr/>
        <p:nvPr/>
      </p:nvGrpSpPr>
      <p:grpSpPr>
        <a:xfrm>
          <a:off x="0" y="0"/>
          <a:ext cx="0" cy="0"/>
          <a:chOff x="0" y="0"/>
          <a:chExt cx="0" cy="0"/>
        </a:xfrm>
      </p:grpSpPr>
      <p:sp>
        <p:nvSpPr>
          <p:cNvPr id="7" name="SmartArt Placeholder 6"/>
          <p:cNvSpPr>
            <a:spLocks noGrp="1"/>
          </p:cNvSpPr>
          <p:nvPr>
            <p:ph type="dgm" sz="quarter" idx="15" hasCustomPrompt="1"/>
          </p:nvPr>
        </p:nvSpPr>
        <p:spPr>
          <a:xfrm>
            <a:off x="838200" y="1228725"/>
            <a:ext cx="10515600" cy="5172075"/>
          </a:xfrm>
        </p:spPr>
        <p:txBody>
          <a:bodyPr/>
          <a:lstStyle>
            <a:lvl1pPr>
              <a:defRPr>
                <a:solidFill>
                  <a:srgbClr val="728591"/>
                </a:solidFill>
              </a:defRPr>
            </a:lvl1pPr>
          </a:lstStyle>
          <a:p>
            <a:r>
              <a:rPr lang="en-US" dirty="0"/>
              <a:t>Large SmartArt Graphic</a:t>
            </a:r>
          </a:p>
        </p:txBody>
      </p:sp>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9" name="Content Placeholder 6">
            <a:extLst>
              <a:ext uri="{FF2B5EF4-FFF2-40B4-BE49-F238E27FC236}">
                <a16:creationId xmlns:a16="http://schemas.microsoft.com/office/drawing/2014/main" id="{3B68D82E-C6BB-490E-B359-B8BFE222818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16412152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Slide - Small Image, Title, Bar, Logo">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4" name="Picture Placeholder 3"/>
          <p:cNvSpPr>
            <a:spLocks noGrp="1"/>
          </p:cNvSpPr>
          <p:nvPr>
            <p:ph type="pic" sz="quarter" idx="13" hasCustomPrompt="1"/>
          </p:nvPr>
        </p:nvSpPr>
        <p:spPr>
          <a:xfrm>
            <a:off x="838200" y="1228727"/>
            <a:ext cx="10515600" cy="4174280"/>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Small Image</a:t>
            </a:r>
          </a:p>
        </p:txBody>
      </p:sp>
      <p:pic>
        <p:nvPicPr>
          <p:cNvPr id="9" name="Content Placeholder 6">
            <a:extLst>
              <a:ext uri="{FF2B5EF4-FFF2-40B4-BE49-F238E27FC236}">
                <a16:creationId xmlns:a16="http://schemas.microsoft.com/office/drawing/2014/main" id="{8AAC2A07-D2B6-402A-A29D-3F0F24B0F68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14981700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and Content Slide - Small Image, Text, Title, Bar, Logo">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4" name="Picture Placeholder 3"/>
          <p:cNvSpPr>
            <a:spLocks noGrp="1"/>
          </p:cNvSpPr>
          <p:nvPr>
            <p:ph type="pic" sz="quarter" idx="13" hasCustomPrompt="1"/>
          </p:nvPr>
        </p:nvSpPr>
        <p:spPr>
          <a:xfrm>
            <a:off x="186523" y="1775339"/>
            <a:ext cx="5157834" cy="3130208"/>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Small Image</a:t>
            </a:r>
          </a:p>
        </p:txBody>
      </p:sp>
      <p:sp>
        <p:nvSpPr>
          <p:cNvPr id="8" name="Content Placeholder 2"/>
          <p:cNvSpPr>
            <a:spLocks noGrp="1"/>
          </p:cNvSpPr>
          <p:nvPr>
            <p:ph idx="1" hasCustomPrompt="1"/>
          </p:nvPr>
        </p:nvSpPr>
        <p:spPr>
          <a:xfrm>
            <a:off x="5539666" y="1281613"/>
            <a:ext cx="6395158" cy="4201670"/>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Content Placeholder 6">
            <a:extLst>
              <a:ext uri="{FF2B5EF4-FFF2-40B4-BE49-F238E27FC236}">
                <a16:creationId xmlns:a16="http://schemas.microsoft.com/office/drawing/2014/main" id="{9E4304EF-BBE9-4AC9-9D15-EA2DD76BFA4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31823345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and Content Slide 2 - Small Image, Text, Title, Bar, Logo">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4" name="Picture Placeholder 3"/>
          <p:cNvSpPr>
            <a:spLocks noGrp="1"/>
          </p:cNvSpPr>
          <p:nvPr>
            <p:ph type="pic" sz="quarter" idx="13" hasCustomPrompt="1"/>
          </p:nvPr>
        </p:nvSpPr>
        <p:spPr>
          <a:xfrm>
            <a:off x="6776990" y="1896631"/>
            <a:ext cx="5157834" cy="3130208"/>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Small Image</a:t>
            </a:r>
          </a:p>
        </p:txBody>
      </p:sp>
      <p:sp>
        <p:nvSpPr>
          <p:cNvPr id="8" name="Content Placeholder 2"/>
          <p:cNvSpPr>
            <a:spLocks noGrp="1"/>
          </p:cNvSpPr>
          <p:nvPr>
            <p:ph idx="1" hasCustomPrompt="1"/>
          </p:nvPr>
        </p:nvSpPr>
        <p:spPr>
          <a:xfrm>
            <a:off x="177553" y="1360900"/>
            <a:ext cx="6395158" cy="4201670"/>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Content Placeholder 6">
            <a:extLst>
              <a:ext uri="{FF2B5EF4-FFF2-40B4-BE49-F238E27FC236}">
                <a16:creationId xmlns:a16="http://schemas.microsoft.com/office/drawing/2014/main" id="{B29E7BF0-E323-44E1-85A4-893F4FC60A7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345777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Slide - Medium Image, Title, Bar">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4" name="Picture Placeholder 3"/>
          <p:cNvSpPr>
            <a:spLocks noGrp="1"/>
          </p:cNvSpPr>
          <p:nvPr>
            <p:ph type="pic" sz="quarter" idx="13" hasCustomPrompt="1"/>
          </p:nvPr>
        </p:nvSpPr>
        <p:spPr>
          <a:xfrm>
            <a:off x="838200" y="1228726"/>
            <a:ext cx="10515600" cy="5191123"/>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Medium Image</a:t>
            </a:r>
          </a:p>
        </p:txBody>
      </p:sp>
      <p:pic>
        <p:nvPicPr>
          <p:cNvPr id="9" name="Content Placeholder 6">
            <a:extLst>
              <a:ext uri="{FF2B5EF4-FFF2-40B4-BE49-F238E27FC236}">
                <a16:creationId xmlns:a16="http://schemas.microsoft.com/office/drawing/2014/main" id="{50270092-A1BE-4459-879D-2641BABAF62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721866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Slide - Title, Short Text, Logo, Bar">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228727"/>
            <a:ext cx="10515600" cy="5019673"/>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10" name="Content Placeholder 6">
            <a:extLst>
              <a:ext uri="{FF2B5EF4-FFF2-40B4-BE49-F238E27FC236}">
                <a16:creationId xmlns:a16="http://schemas.microsoft.com/office/drawing/2014/main" id="{A071A617-FAF4-4AE3-B69C-134347C5350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25012620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and Content Slide - Medium Image, Text, Title, Bar">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4" name="Picture Placeholder 3"/>
          <p:cNvSpPr>
            <a:spLocks noGrp="1"/>
          </p:cNvSpPr>
          <p:nvPr>
            <p:ph type="pic" sz="quarter" idx="13" hasCustomPrompt="1"/>
          </p:nvPr>
        </p:nvSpPr>
        <p:spPr>
          <a:xfrm>
            <a:off x="208718" y="1290869"/>
            <a:ext cx="4975842" cy="5127686"/>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Medium Image</a:t>
            </a:r>
          </a:p>
        </p:txBody>
      </p:sp>
      <p:sp>
        <p:nvSpPr>
          <p:cNvPr id="8" name="Content Placeholder 2"/>
          <p:cNvSpPr>
            <a:spLocks noGrp="1"/>
          </p:cNvSpPr>
          <p:nvPr>
            <p:ph idx="1" hasCustomPrompt="1"/>
          </p:nvPr>
        </p:nvSpPr>
        <p:spPr>
          <a:xfrm>
            <a:off x="5370990" y="1290987"/>
            <a:ext cx="6688121" cy="5127568"/>
          </a:xfrm>
        </p:spPr>
        <p:txBody>
          <a:bodyPr>
            <a:normAutofit/>
          </a:bodyPr>
          <a:lstStyle>
            <a:lvl1pPr>
              <a:defRPr sz="2000" baseline="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medium amount of copy</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Content Placeholder 6">
            <a:extLst>
              <a:ext uri="{FF2B5EF4-FFF2-40B4-BE49-F238E27FC236}">
                <a16:creationId xmlns:a16="http://schemas.microsoft.com/office/drawing/2014/main" id="{DFD6FD7A-8297-4AC3-83A8-06C00B36C7B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3203705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and Content Slide 2 - Medium Image, Text, Title, Bar">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4" name="Picture Placeholder 3"/>
          <p:cNvSpPr>
            <a:spLocks noGrp="1"/>
          </p:cNvSpPr>
          <p:nvPr>
            <p:ph type="pic" sz="quarter" idx="13" hasCustomPrompt="1"/>
          </p:nvPr>
        </p:nvSpPr>
        <p:spPr>
          <a:xfrm>
            <a:off x="7035646" y="1311318"/>
            <a:ext cx="4975842" cy="5127686"/>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Medium Image</a:t>
            </a:r>
          </a:p>
        </p:txBody>
      </p:sp>
      <p:sp>
        <p:nvSpPr>
          <p:cNvPr id="8" name="Content Placeholder 2"/>
          <p:cNvSpPr>
            <a:spLocks noGrp="1"/>
          </p:cNvSpPr>
          <p:nvPr>
            <p:ph idx="1" hasCustomPrompt="1"/>
          </p:nvPr>
        </p:nvSpPr>
        <p:spPr>
          <a:xfrm>
            <a:off x="177553" y="1311318"/>
            <a:ext cx="6688121" cy="5127568"/>
          </a:xfrm>
        </p:spPr>
        <p:txBody>
          <a:bodyPr>
            <a:normAutofit/>
          </a:bodyPr>
          <a:lstStyle>
            <a:lvl1pPr>
              <a:defRPr sz="2000" baseline="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medium amount of copy</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Content Placeholder 6">
            <a:extLst>
              <a:ext uri="{FF2B5EF4-FFF2-40B4-BE49-F238E27FC236}">
                <a16:creationId xmlns:a16="http://schemas.microsoft.com/office/drawing/2014/main" id="{781F9065-5FEC-4FE3-9D8A-330CE9DB31F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24041418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Slide - Large Image, Title">
    <p:spTree>
      <p:nvGrpSpPr>
        <p:cNvPr id="1" name=""/>
        <p:cNvGrpSpPr/>
        <p:nvPr/>
      </p:nvGrpSpPr>
      <p:grpSpPr>
        <a:xfrm>
          <a:off x="0" y="0"/>
          <a:ext cx="0" cy="0"/>
          <a:chOff x="0" y="0"/>
          <a:chExt cx="0" cy="0"/>
        </a:xfrm>
      </p:grpSpPr>
      <p:sp>
        <p:nvSpPr>
          <p:cNvPr id="6" name="Slide Number Placeholder 5"/>
          <p:cNvSpPr txBox="1">
            <a:spLocks/>
          </p:cNvSpPr>
          <p:nvPr userDrawn="1"/>
        </p:nvSpPr>
        <p:spPr>
          <a:xfrm>
            <a:off x="104775" y="6650830"/>
            <a:ext cx="2743200" cy="138112"/>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1F27F3A-B3E9-41ED-AF8F-A365F10BB65F}" type="slidenum">
              <a:rPr lang="en-US" smtClean="0"/>
              <a:pPr/>
              <a:t>‹#›</a:t>
            </a:fld>
            <a:endParaRPr lang="en-US"/>
          </a:p>
        </p:txBody>
      </p:sp>
      <p:sp>
        <p:nvSpPr>
          <p:cNvPr id="8" name="Picture Placeholder 3"/>
          <p:cNvSpPr>
            <a:spLocks noGrp="1"/>
          </p:cNvSpPr>
          <p:nvPr>
            <p:ph type="pic" sz="quarter" idx="13" hasCustomPrompt="1"/>
          </p:nvPr>
        </p:nvSpPr>
        <p:spPr>
          <a:xfrm>
            <a:off x="838200" y="1228726"/>
            <a:ext cx="10515600" cy="5560216"/>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Large Image</a:t>
            </a:r>
          </a:p>
        </p:txBody>
      </p:sp>
      <p:sp>
        <p:nvSpPr>
          <p:cNvPr id="5"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pic>
        <p:nvPicPr>
          <p:cNvPr id="9" name="Content Placeholder 6">
            <a:extLst>
              <a:ext uri="{FF2B5EF4-FFF2-40B4-BE49-F238E27FC236}">
                <a16:creationId xmlns:a16="http://schemas.microsoft.com/office/drawing/2014/main" id="{1BB4DF0E-D8B2-43C0-80CD-7C5F5813498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41369519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Divider Slide - Logo, Bar, No Image">
    <p:spTree>
      <p:nvGrpSpPr>
        <p:cNvPr id="1" name=""/>
        <p:cNvGrpSpPr/>
        <p:nvPr/>
      </p:nvGrpSpPr>
      <p:grpSpPr>
        <a:xfrm>
          <a:off x="0" y="0"/>
          <a:ext cx="0" cy="0"/>
          <a:chOff x="0" y="0"/>
          <a:chExt cx="0" cy="0"/>
        </a:xfrm>
      </p:grpSpPr>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7" name="Rectangle 6"/>
          <p:cNvSpPr/>
          <p:nvPr userDrawn="1"/>
        </p:nvSpPr>
        <p:spPr>
          <a:xfrm>
            <a:off x="0" y="609998"/>
            <a:ext cx="12192000" cy="894952"/>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Title 1"/>
          <p:cNvSpPr>
            <a:spLocks noGrp="1"/>
          </p:cNvSpPr>
          <p:nvPr>
            <p:ph type="ctrTitle" hasCustomPrompt="1"/>
          </p:nvPr>
        </p:nvSpPr>
        <p:spPr>
          <a:xfrm>
            <a:off x="190500" y="609998"/>
            <a:ext cx="11811000" cy="894952"/>
          </a:xfrm>
        </p:spPr>
        <p:txBody>
          <a:bodyPr anchor="ctr">
            <a:normAutofit/>
          </a:bodyPr>
          <a:lstStyle>
            <a:lvl1pPr algn="l">
              <a:defRPr sz="2800" i="1" baseline="0">
                <a:solidFill>
                  <a:schemeClr val="bg1"/>
                </a:solidFill>
                <a:latin typeface="Times New Roman" panose="02020603050405020304" pitchFamily="18" charset="0"/>
                <a:cs typeface="Times New Roman" panose="02020603050405020304" pitchFamily="18" charset="0"/>
              </a:defRPr>
            </a:lvl1pPr>
          </a:lstStyle>
          <a:p>
            <a:r>
              <a:rPr lang="en-US" dirty="0"/>
              <a:t>Section Divider No Image</a:t>
            </a:r>
          </a:p>
        </p:txBody>
      </p:sp>
      <p:pic>
        <p:nvPicPr>
          <p:cNvPr id="9" name="Content Placeholder 6">
            <a:extLst>
              <a:ext uri="{FF2B5EF4-FFF2-40B4-BE49-F238E27FC236}">
                <a16:creationId xmlns:a16="http://schemas.microsoft.com/office/drawing/2014/main" id="{69E6E0FD-A059-46B5-8E97-756E86E813D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23012000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Divider Slide - Logo, Bar, Image">
    <p:spTree>
      <p:nvGrpSpPr>
        <p:cNvPr id="1" name=""/>
        <p:cNvGrpSpPr/>
        <p:nvPr/>
      </p:nvGrpSpPr>
      <p:grpSpPr>
        <a:xfrm>
          <a:off x="0" y="0"/>
          <a:ext cx="0" cy="0"/>
          <a:chOff x="0" y="0"/>
          <a:chExt cx="0" cy="0"/>
        </a:xfrm>
      </p:grpSpPr>
      <p:sp>
        <p:nvSpPr>
          <p:cNvPr id="12" name="Rectangle 11"/>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7" name="Rectangle 6"/>
          <p:cNvSpPr/>
          <p:nvPr userDrawn="1"/>
        </p:nvSpPr>
        <p:spPr>
          <a:xfrm>
            <a:off x="0" y="609998"/>
            <a:ext cx="12192000" cy="894952"/>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Title 1"/>
          <p:cNvSpPr>
            <a:spLocks noGrp="1"/>
          </p:cNvSpPr>
          <p:nvPr>
            <p:ph type="ctrTitle" hasCustomPrompt="1"/>
          </p:nvPr>
        </p:nvSpPr>
        <p:spPr>
          <a:xfrm>
            <a:off x="190500" y="609998"/>
            <a:ext cx="11811000" cy="894952"/>
          </a:xfrm>
        </p:spPr>
        <p:txBody>
          <a:bodyPr anchor="ctr">
            <a:normAutofit/>
          </a:bodyPr>
          <a:lstStyle>
            <a:lvl1pPr algn="l">
              <a:defRPr sz="2800" i="1">
                <a:solidFill>
                  <a:schemeClr val="bg1"/>
                </a:solidFill>
                <a:latin typeface="Times New Roman" panose="02020603050405020304" pitchFamily="18" charset="0"/>
                <a:cs typeface="Times New Roman" panose="02020603050405020304" pitchFamily="18" charset="0"/>
              </a:defRPr>
            </a:lvl1pPr>
          </a:lstStyle>
          <a:p>
            <a:r>
              <a:rPr lang="en-US" dirty="0"/>
              <a:t>Section Divider Image</a:t>
            </a:r>
          </a:p>
        </p:txBody>
      </p:sp>
      <p:sp>
        <p:nvSpPr>
          <p:cNvPr id="11" name="Picture Placeholder 3"/>
          <p:cNvSpPr>
            <a:spLocks noGrp="1"/>
          </p:cNvSpPr>
          <p:nvPr>
            <p:ph type="pic" sz="quarter" idx="13"/>
          </p:nvPr>
        </p:nvSpPr>
        <p:spPr>
          <a:xfrm>
            <a:off x="0" y="1574006"/>
            <a:ext cx="12192000" cy="3829001"/>
          </a:xfrm>
          <a:effectLst>
            <a:outerShdw blurRad="50800" dist="38100" dir="2700000" algn="tl" rotWithShape="0">
              <a:prstClr val="black">
                <a:alpha val="40000"/>
              </a:prstClr>
            </a:outerShdw>
          </a:effectLst>
        </p:spPr>
        <p:txBody>
          <a:bodyPr/>
          <a:lstStyle>
            <a:lvl1pPr>
              <a:defRPr>
                <a:solidFill>
                  <a:srgbClr val="778591"/>
                </a:solidFill>
              </a:defRPr>
            </a:lvl1pPr>
          </a:lstStyle>
          <a:p>
            <a:endParaRPr lang="en-US"/>
          </a:p>
        </p:txBody>
      </p:sp>
      <p:pic>
        <p:nvPicPr>
          <p:cNvPr id="9" name="Content Placeholder 6">
            <a:extLst>
              <a:ext uri="{FF2B5EF4-FFF2-40B4-BE49-F238E27FC236}">
                <a16:creationId xmlns:a16="http://schemas.microsoft.com/office/drawing/2014/main" id="{A2F88A14-F15D-4FD9-9539-5E152F9CB12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24085058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B5FC3-2B4F-E06F-6A70-65A82EAA7A9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FA0C42E-7ED9-6FFF-3758-A27C423CAE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49E3ACC-FA81-6822-AAAF-672E3555FBEA}"/>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751B1FE-4FCC-C5A6-ACBF-3805E8DA78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A63029-85DB-7435-A77D-32DF90D93B8C}"/>
              </a:ext>
            </a:extLst>
          </p:cNvPr>
          <p:cNvSpPr>
            <a:spLocks noGrp="1"/>
          </p:cNvSpPr>
          <p:nvPr>
            <p:ph type="sldNum" sz="quarter" idx="12"/>
          </p:nvPr>
        </p:nvSpPr>
        <p:spPr/>
        <p:txBody>
          <a:bodyPr/>
          <a:lstStyle/>
          <a:p>
            <a:fld id="{11F27F3A-B3E9-41ED-AF8F-A365F10BB65F}" type="slidenum">
              <a:rPr lang="en-US" smtClean="0"/>
              <a:t>‹#›</a:t>
            </a:fld>
            <a:endParaRPr lang="en-US"/>
          </a:p>
        </p:txBody>
      </p:sp>
    </p:spTree>
    <p:extLst>
      <p:ext uri="{BB962C8B-B14F-4D97-AF65-F5344CB8AC3E}">
        <p14:creationId xmlns:p14="http://schemas.microsoft.com/office/powerpoint/2010/main" val="492040824"/>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2471A-C9AA-E2C6-2E9E-50399F7602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5DE0EE-2C34-396A-B1DE-8B23125B9C1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D6F864-B554-1CC3-9410-A6D5D4E547D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2B596A7-1310-27CF-469D-7FA6405F7F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15DC3C-F515-E84D-FE24-9AE459F5A1E3}"/>
              </a:ext>
            </a:extLst>
          </p:cNvPr>
          <p:cNvSpPr>
            <a:spLocks noGrp="1"/>
          </p:cNvSpPr>
          <p:nvPr>
            <p:ph type="sldNum" sz="quarter" idx="12"/>
          </p:nvPr>
        </p:nvSpPr>
        <p:spPr/>
        <p:txBody>
          <a:bodyPr/>
          <a:lstStyle/>
          <a:p>
            <a:fld id="{11F27F3A-B3E9-41ED-AF8F-A365F10BB65F}" type="slidenum">
              <a:rPr lang="en-US" smtClean="0"/>
              <a:t>‹#›</a:t>
            </a:fld>
            <a:endParaRPr lang="en-US"/>
          </a:p>
        </p:txBody>
      </p:sp>
    </p:spTree>
    <p:extLst>
      <p:ext uri="{BB962C8B-B14F-4D97-AF65-F5344CB8AC3E}">
        <p14:creationId xmlns:p14="http://schemas.microsoft.com/office/powerpoint/2010/main" val="3850901920"/>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E6DEE-B7B3-9AD9-69F3-D3E2DE72C3E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A9BEC01-C24D-FECA-F230-2C6EB50349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EC838EE-EB92-FD6B-DB65-04D30DF0443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756FFCF-4686-684D-EB1D-4C41017E5A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58F38A-37A5-200D-2AE0-FC0A7DCE98AD}"/>
              </a:ext>
            </a:extLst>
          </p:cNvPr>
          <p:cNvSpPr>
            <a:spLocks noGrp="1"/>
          </p:cNvSpPr>
          <p:nvPr>
            <p:ph type="sldNum" sz="quarter" idx="12"/>
          </p:nvPr>
        </p:nvSpPr>
        <p:spPr/>
        <p:txBody>
          <a:bodyPr/>
          <a:lstStyle/>
          <a:p>
            <a:fld id="{11F27F3A-B3E9-41ED-AF8F-A365F10BB65F}" type="slidenum">
              <a:rPr lang="en-US" smtClean="0"/>
              <a:t>‹#›</a:t>
            </a:fld>
            <a:endParaRPr lang="en-US"/>
          </a:p>
        </p:txBody>
      </p:sp>
    </p:spTree>
    <p:extLst>
      <p:ext uri="{BB962C8B-B14F-4D97-AF65-F5344CB8AC3E}">
        <p14:creationId xmlns:p14="http://schemas.microsoft.com/office/powerpoint/2010/main" val="652679275"/>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A2293-A2D0-1EB5-36CC-2C69CBF97B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86BEEB-666E-5C77-E0EB-1C0108CBEFC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AD0772F-89C3-3DF9-297F-7ED100DC6B4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972E2EF-0BCA-7D29-E618-4C8FAA7F6C19}"/>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1B68DBAC-D0C9-C27A-525D-78E84BBC37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F0F2C2-49B7-34C4-1250-3F389BE05977}"/>
              </a:ext>
            </a:extLst>
          </p:cNvPr>
          <p:cNvSpPr>
            <a:spLocks noGrp="1"/>
          </p:cNvSpPr>
          <p:nvPr>
            <p:ph type="sldNum" sz="quarter" idx="12"/>
          </p:nvPr>
        </p:nvSpPr>
        <p:spPr/>
        <p:txBody>
          <a:bodyPr/>
          <a:lstStyle/>
          <a:p>
            <a:fld id="{11F27F3A-B3E9-41ED-AF8F-A365F10BB65F}" type="slidenum">
              <a:rPr lang="en-US" smtClean="0"/>
              <a:t>‹#›</a:t>
            </a:fld>
            <a:endParaRPr lang="en-US"/>
          </a:p>
        </p:txBody>
      </p:sp>
    </p:spTree>
    <p:extLst>
      <p:ext uri="{BB962C8B-B14F-4D97-AF65-F5344CB8AC3E}">
        <p14:creationId xmlns:p14="http://schemas.microsoft.com/office/powerpoint/2010/main" val="3487816452"/>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9C477-BAC8-1ED2-6477-17C73A532D1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4A6A1E3-5AC3-1DCA-B34C-7ACC2A6297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2570A9C-8B60-6A33-74BD-4C628C52975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B8387C7-44A7-6114-A4CC-569AC047D3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B000A15-57A4-0F99-592D-97988AF96CD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687853-17CF-006D-F1DD-E6ABEF261108}"/>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9A879E59-18DD-8E31-C265-5994BEE4300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3D1DD2C-076A-647A-3849-6D028BA65551}"/>
              </a:ext>
            </a:extLst>
          </p:cNvPr>
          <p:cNvSpPr>
            <a:spLocks noGrp="1"/>
          </p:cNvSpPr>
          <p:nvPr>
            <p:ph type="sldNum" sz="quarter" idx="12"/>
          </p:nvPr>
        </p:nvSpPr>
        <p:spPr/>
        <p:txBody>
          <a:bodyPr/>
          <a:lstStyle/>
          <a:p>
            <a:fld id="{11F27F3A-B3E9-41ED-AF8F-A365F10BB65F}" type="slidenum">
              <a:rPr lang="en-US" smtClean="0"/>
              <a:t>‹#›</a:t>
            </a:fld>
            <a:endParaRPr lang="en-US"/>
          </a:p>
        </p:txBody>
      </p:sp>
    </p:spTree>
    <p:extLst>
      <p:ext uri="{BB962C8B-B14F-4D97-AF65-F5344CB8AC3E}">
        <p14:creationId xmlns:p14="http://schemas.microsoft.com/office/powerpoint/2010/main" val="57513683"/>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 Pottery Image Title/Subtitle Area, Short Text, Logo, Bar">
    <p:spTree>
      <p:nvGrpSpPr>
        <p:cNvPr id="1" name=""/>
        <p:cNvGrpSpPr/>
        <p:nvPr/>
      </p:nvGrpSpPr>
      <p:grpSpPr>
        <a:xfrm>
          <a:off x="0" y="0"/>
          <a:ext cx="0" cy="0"/>
          <a:chOff x="0" y="0"/>
          <a:chExt cx="0" cy="0"/>
        </a:xfrm>
      </p:grpSpPr>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832"/>
            <a:ext cx="12192000" cy="1333500"/>
          </a:xfrm>
          <a:prstGeom prst="rect">
            <a:avLst/>
          </a:prstGeom>
        </p:spPr>
      </p:pic>
      <p:sp>
        <p:nvSpPr>
          <p:cNvPr id="2" name="Title 1"/>
          <p:cNvSpPr>
            <a:spLocks noGrp="1"/>
          </p:cNvSpPr>
          <p:nvPr>
            <p:ph type="title"/>
          </p:nvPr>
        </p:nvSpPr>
        <p:spPr>
          <a:xfrm>
            <a:off x="1238250" y="229933"/>
            <a:ext cx="7372350"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10" name="Subtitle 2"/>
          <p:cNvSpPr>
            <a:spLocks noGrp="1"/>
          </p:cNvSpPr>
          <p:nvPr>
            <p:ph type="subTitle" idx="13"/>
          </p:nvPr>
        </p:nvSpPr>
        <p:spPr>
          <a:xfrm>
            <a:off x="1238250" y="577599"/>
            <a:ext cx="7372350"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3" name="Content Placeholder 6">
            <a:extLst>
              <a:ext uri="{FF2B5EF4-FFF2-40B4-BE49-F238E27FC236}">
                <a16:creationId xmlns:a16="http://schemas.microsoft.com/office/drawing/2014/main" id="{1C54A845-0B0C-407F-9ECC-AF75B7B9D5C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15449386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0C54B-0CBF-791D-9CDE-0016A5D9DD2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1485EEA-A2AD-E856-0BD9-B18194D94194}"/>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1CE26EF6-1AA3-8F72-36C7-2843E320ADD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01A47EA-07B4-3F39-5382-58D498261AB3}"/>
              </a:ext>
            </a:extLst>
          </p:cNvPr>
          <p:cNvSpPr>
            <a:spLocks noGrp="1"/>
          </p:cNvSpPr>
          <p:nvPr>
            <p:ph type="sldNum" sz="quarter" idx="12"/>
          </p:nvPr>
        </p:nvSpPr>
        <p:spPr/>
        <p:txBody>
          <a:bodyPr/>
          <a:lstStyle/>
          <a:p>
            <a:fld id="{11F27F3A-B3E9-41ED-AF8F-A365F10BB65F}" type="slidenum">
              <a:rPr lang="en-US" smtClean="0"/>
              <a:t>‹#›</a:t>
            </a:fld>
            <a:endParaRPr lang="en-US"/>
          </a:p>
        </p:txBody>
      </p:sp>
    </p:spTree>
    <p:extLst>
      <p:ext uri="{BB962C8B-B14F-4D97-AF65-F5344CB8AC3E}">
        <p14:creationId xmlns:p14="http://schemas.microsoft.com/office/powerpoint/2010/main" val="3120120284"/>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1EF139-0483-CA83-4252-C63EC0A2F52A}"/>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61329F26-7249-2B29-840F-496D578AF6A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7D3C651-49FA-CF3F-A107-DAC311DAA576}"/>
              </a:ext>
            </a:extLst>
          </p:cNvPr>
          <p:cNvSpPr>
            <a:spLocks noGrp="1"/>
          </p:cNvSpPr>
          <p:nvPr>
            <p:ph type="sldNum" sz="quarter" idx="12"/>
          </p:nvPr>
        </p:nvSpPr>
        <p:spPr/>
        <p:txBody>
          <a:bodyPr/>
          <a:lstStyle/>
          <a:p>
            <a:fld id="{11F27F3A-B3E9-41ED-AF8F-A365F10BB65F}" type="slidenum">
              <a:rPr lang="en-US" smtClean="0"/>
              <a:t>‹#›</a:t>
            </a:fld>
            <a:endParaRPr lang="en-US"/>
          </a:p>
        </p:txBody>
      </p:sp>
    </p:spTree>
    <p:extLst>
      <p:ext uri="{BB962C8B-B14F-4D97-AF65-F5344CB8AC3E}">
        <p14:creationId xmlns:p14="http://schemas.microsoft.com/office/powerpoint/2010/main" val="1417740768"/>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66B3B-1DA4-27A1-BE1F-504ADADBCB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23C0E7F-D6E3-13B8-D1E6-F6ECE14E38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97E8D05-98C0-678C-FDC6-BE15C29632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AB7149-2DE0-4D08-A4B3-FB1F46765FA1}"/>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BC1EFF47-24BA-83F5-3A3B-EF54D9C6B5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346D9F-DCB8-600A-4E18-8FF8F46AF0DE}"/>
              </a:ext>
            </a:extLst>
          </p:cNvPr>
          <p:cNvSpPr>
            <a:spLocks noGrp="1"/>
          </p:cNvSpPr>
          <p:nvPr>
            <p:ph type="sldNum" sz="quarter" idx="12"/>
          </p:nvPr>
        </p:nvSpPr>
        <p:spPr/>
        <p:txBody>
          <a:bodyPr/>
          <a:lstStyle/>
          <a:p>
            <a:fld id="{11F27F3A-B3E9-41ED-AF8F-A365F10BB65F}" type="slidenum">
              <a:rPr lang="en-US" smtClean="0"/>
              <a:t>‹#›</a:t>
            </a:fld>
            <a:endParaRPr lang="en-US"/>
          </a:p>
        </p:txBody>
      </p:sp>
    </p:spTree>
    <p:extLst>
      <p:ext uri="{BB962C8B-B14F-4D97-AF65-F5344CB8AC3E}">
        <p14:creationId xmlns:p14="http://schemas.microsoft.com/office/powerpoint/2010/main" val="2317143608"/>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BD875-E80D-CF5A-E69F-EA91F9F707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ECC1B5C-BBF5-0BA5-6765-8C694A79E0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E29E288-5E65-EA1B-73C5-894EEF1DFF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50737B-4683-6E40-B8B7-C7D6B872DA29}"/>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B9587C00-C09A-DF24-41EC-B3C5E4BA10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5F9674-2744-8E06-3DC8-C2F48A549762}"/>
              </a:ext>
            </a:extLst>
          </p:cNvPr>
          <p:cNvSpPr>
            <a:spLocks noGrp="1"/>
          </p:cNvSpPr>
          <p:nvPr>
            <p:ph type="sldNum" sz="quarter" idx="12"/>
          </p:nvPr>
        </p:nvSpPr>
        <p:spPr/>
        <p:txBody>
          <a:bodyPr/>
          <a:lstStyle/>
          <a:p>
            <a:fld id="{11F27F3A-B3E9-41ED-AF8F-A365F10BB65F}" type="slidenum">
              <a:rPr lang="en-US" smtClean="0"/>
              <a:t>‹#›</a:t>
            </a:fld>
            <a:endParaRPr lang="en-US"/>
          </a:p>
        </p:txBody>
      </p:sp>
    </p:spTree>
    <p:extLst>
      <p:ext uri="{BB962C8B-B14F-4D97-AF65-F5344CB8AC3E}">
        <p14:creationId xmlns:p14="http://schemas.microsoft.com/office/powerpoint/2010/main" val="1153582100"/>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E3E17-E914-D928-D150-397BC50175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3FE7B7-3E48-4542-6D7E-EE88DC49A22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A88BB4-5F3E-7EDC-2682-1180B2BE2EC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0BCCE5B-B4F2-DBC5-9D44-3D34590CE2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71E630-AC83-59A3-4F46-6368882795FD}"/>
              </a:ext>
            </a:extLst>
          </p:cNvPr>
          <p:cNvSpPr>
            <a:spLocks noGrp="1"/>
          </p:cNvSpPr>
          <p:nvPr>
            <p:ph type="sldNum" sz="quarter" idx="12"/>
          </p:nvPr>
        </p:nvSpPr>
        <p:spPr/>
        <p:txBody>
          <a:bodyPr/>
          <a:lstStyle/>
          <a:p>
            <a:fld id="{11F27F3A-B3E9-41ED-AF8F-A365F10BB65F}" type="slidenum">
              <a:rPr lang="en-US" smtClean="0"/>
              <a:t>‹#›</a:t>
            </a:fld>
            <a:endParaRPr lang="en-US"/>
          </a:p>
        </p:txBody>
      </p:sp>
    </p:spTree>
    <p:extLst>
      <p:ext uri="{BB962C8B-B14F-4D97-AF65-F5344CB8AC3E}">
        <p14:creationId xmlns:p14="http://schemas.microsoft.com/office/powerpoint/2010/main" val="3198895717"/>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ACD8DE-ACD7-5CBC-E5B2-D3204032E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912ABF5-C3B9-6EB3-E890-CD48F234CB7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19320F-42C7-A6C1-F1A2-3ACB3BA4117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A3AB9CB-8850-C5A3-20A2-3223AC0032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315BF4-4A5B-B949-6EE9-A75724DADBB9}"/>
              </a:ext>
            </a:extLst>
          </p:cNvPr>
          <p:cNvSpPr>
            <a:spLocks noGrp="1"/>
          </p:cNvSpPr>
          <p:nvPr>
            <p:ph type="sldNum" sz="quarter" idx="12"/>
          </p:nvPr>
        </p:nvSpPr>
        <p:spPr/>
        <p:txBody>
          <a:bodyPr/>
          <a:lstStyle/>
          <a:p>
            <a:fld id="{11F27F3A-B3E9-41ED-AF8F-A365F10BB65F}" type="slidenum">
              <a:rPr lang="en-US" smtClean="0"/>
              <a:t>‹#›</a:t>
            </a:fld>
            <a:endParaRPr lang="en-US"/>
          </a:p>
        </p:txBody>
      </p:sp>
    </p:spTree>
    <p:extLst>
      <p:ext uri="{BB962C8B-B14F-4D97-AF65-F5344CB8AC3E}">
        <p14:creationId xmlns:p14="http://schemas.microsoft.com/office/powerpoint/2010/main" val="835410040"/>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Section Divider Slide - Logo, Bar, Image">
    <p:spTree>
      <p:nvGrpSpPr>
        <p:cNvPr id="1" name=""/>
        <p:cNvGrpSpPr/>
        <p:nvPr/>
      </p:nvGrpSpPr>
      <p:grpSpPr>
        <a:xfrm>
          <a:off x="0" y="0"/>
          <a:ext cx="0" cy="0"/>
          <a:chOff x="0" y="0"/>
          <a:chExt cx="0" cy="0"/>
        </a:xfrm>
      </p:grpSpPr>
      <p:sp>
        <p:nvSpPr>
          <p:cNvPr id="12" name="Rectangle 11"/>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7" name="Rectangle 6"/>
          <p:cNvSpPr/>
          <p:nvPr userDrawn="1"/>
        </p:nvSpPr>
        <p:spPr>
          <a:xfrm>
            <a:off x="0" y="609998"/>
            <a:ext cx="12192000" cy="894952"/>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Title 1"/>
          <p:cNvSpPr>
            <a:spLocks noGrp="1"/>
          </p:cNvSpPr>
          <p:nvPr>
            <p:ph type="ctrTitle" hasCustomPrompt="1"/>
          </p:nvPr>
        </p:nvSpPr>
        <p:spPr>
          <a:xfrm>
            <a:off x="190500" y="609998"/>
            <a:ext cx="11811000" cy="894952"/>
          </a:xfrm>
        </p:spPr>
        <p:txBody>
          <a:bodyPr anchor="ctr">
            <a:normAutofit/>
          </a:bodyPr>
          <a:lstStyle>
            <a:lvl1pPr algn="l">
              <a:defRPr sz="2800" i="1">
                <a:solidFill>
                  <a:schemeClr val="bg1"/>
                </a:solidFill>
                <a:latin typeface="Times New Roman" panose="02020603050405020304" pitchFamily="18" charset="0"/>
                <a:cs typeface="Times New Roman" panose="02020603050405020304" pitchFamily="18" charset="0"/>
              </a:defRPr>
            </a:lvl1pPr>
          </a:lstStyle>
          <a:p>
            <a:r>
              <a:rPr lang="en-US" dirty="0"/>
              <a:t>Section Divider Image</a:t>
            </a:r>
          </a:p>
        </p:txBody>
      </p:sp>
      <p:sp>
        <p:nvSpPr>
          <p:cNvPr id="11" name="Picture Placeholder 3"/>
          <p:cNvSpPr>
            <a:spLocks noGrp="1"/>
          </p:cNvSpPr>
          <p:nvPr>
            <p:ph type="pic" sz="quarter" idx="13"/>
          </p:nvPr>
        </p:nvSpPr>
        <p:spPr>
          <a:xfrm>
            <a:off x="0" y="1574006"/>
            <a:ext cx="12192000" cy="3829001"/>
          </a:xfrm>
          <a:effectLst>
            <a:outerShdw blurRad="50800" dist="38100" dir="2700000" algn="tl" rotWithShape="0">
              <a:prstClr val="black">
                <a:alpha val="40000"/>
              </a:prstClr>
            </a:outerShdw>
          </a:effectLst>
        </p:spPr>
        <p:txBody>
          <a:bodyPr/>
          <a:lstStyle>
            <a:lvl1pPr>
              <a:defRPr>
                <a:solidFill>
                  <a:srgbClr val="778591"/>
                </a:solidFill>
              </a:defRPr>
            </a:lvl1pPr>
          </a:lstStyle>
          <a:p>
            <a:endParaRPr lang="en-US"/>
          </a:p>
        </p:txBody>
      </p:sp>
      <p:pic>
        <p:nvPicPr>
          <p:cNvPr id="9" name="Content Placeholder 6">
            <a:extLst>
              <a:ext uri="{FF2B5EF4-FFF2-40B4-BE49-F238E27FC236}">
                <a16:creationId xmlns:a16="http://schemas.microsoft.com/office/drawing/2014/main" id="{A2F88A14-F15D-4FD9-9539-5E152F9CB12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1030545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Content Slide - Pharma Image Title/Subtitle Area, Short Text, Logo, Ba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333500"/>
          </a:xfrm>
          <a:prstGeom prst="rect">
            <a:avLst/>
          </a:prstGeom>
        </p:spPr>
      </p:pic>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1514475" y="201358"/>
            <a:ext cx="7067550"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10" name="Subtitle 2"/>
          <p:cNvSpPr>
            <a:spLocks noGrp="1"/>
          </p:cNvSpPr>
          <p:nvPr>
            <p:ph type="subTitle" idx="13"/>
          </p:nvPr>
        </p:nvSpPr>
        <p:spPr>
          <a:xfrm>
            <a:off x="1514475" y="549024"/>
            <a:ext cx="7067550"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2" name="Content Placeholder 6">
            <a:extLst>
              <a:ext uri="{FF2B5EF4-FFF2-40B4-BE49-F238E27FC236}">
                <a16:creationId xmlns:a16="http://schemas.microsoft.com/office/drawing/2014/main" id="{4A4B1867-30C5-42EA-8C67-EF3037147A5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28321075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Content Slide - Mtns Image Title/Subtitle Area, Short Text, Logo, Bar">
    <p:spTree>
      <p:nvGrpSpPr>
        <p:cNvPr id="1" name=""/>
        <p:cNvGrpSpPr/>
        <p:nvPr/>
      </p:nvGrpSpPr>
      <p:grpSpPr>
        <a:xfrm>
          <a:off x="0" y="0"/>
          <a:ext cx="0" cy="0"/>
          <a:chOff x="0" y="0"/>
          <a:chExt cx="0" cy="0"/>
        </a:xfrm>
      </p:grpSpPr>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333500"/>
          </a:xfrm>
          <a:prstGeom prst="rect">
            <a:avLst/>
          </a:prstGeom>
        </p:spPr>
      </p:pic>
      <p:sp>
        <p:nvSpPr>
          <p:cNvPr id="2" name="Title 1"/>
          <p:cNvSpPr>
            <a:spLocks noGrp="1"/>
          </p:cNvSpPr>
          <p:nvPr>
            <p:ph type="title"/>
          </p:nvPr>
        </p:nvSpPr>
        <p:spPr>
          <a:xfrm>
            <a:off x="1057275" y="205230"/>
            <a:ext cx="6029326"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10" name="Subtitle 2"/>
          <p:cNvSpPr>
            <a:spLocks noGrp="1"/>
          </p:cNvSpPr>
          <p:nvPr>
            <p:ph type="subTitle" idx="13"/>
          </p:nvPr>
        </p:nvSpPr>
        <p:spPr>
          <a:xfrm>
            <a:off x="1057275" y="563461"/>
            <a:ext cx="6029325"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2" name="Content Placeholder 6">
            <a:extLst>
              <a:ext uri="{FF2B5EF4-FFF2-40B4-BE49-F238E27FC236}">
                <a16:creationId xmlns:a16="http://schemas.microsoft.com/office/drawing/2014/main" id="{DD08425C-57D8-4808-9CF0-226279E52BB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3207702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 Pharma Image Title/Subtitle Area, Short Text, Logo, Ba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333500"/>
          </a:xfrm>
          <a:prstGeom prst="rect">
            <a:avLst/>
          </a:prstGeom>
        </p:spPr>
      </p:pic>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1514475" y="201358"/>
            <a:ext cx="7067550"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10" name="Subtitle 2"/>
          <p:cNvSpPr>
            <a:spLocks noGrp="1"/>
          </p:cNvSpPr>
          <p:nvPr>
            <p:ph type="subTitle" idx="13"/>
          </p:nvPr>
        </p:nvSpPr>
        <p:spPr>
          <a:xfrm>
            <a:off x="1514475" y="549024"/>
            <a:ext cx="7067550"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2" name="Content Placeholder 6">
            <a:extLst>
              <a:ext uri="{FF2B5EF4-FFF2-40B4-BE49-F238E27FC236}">
                <a16:creationId xmlns:a16="http://schemas.microsoft.com/office/drawing/2014/main" id="{4A4B1867-30C5-42EA-8C67-EF3037147A5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1116935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 Mtns Image Title/Subtitle Area, Short Text, Logo, Bar">
    <p:spTree>
      <p:nvGrpSpPr>
        <p:cNvPr id="1" name=""/>
        <p:cNvGrpSpPr/>
        <p:nvPr/>
      </p:nvGrpSpPr>
      <p:grpSpPr>
        <a:xfrm>
          <a:off x="0" y="0"/>
          <a:ext cx="0" cy="0"/>
          <a:chOff x="0" y="0"/>
          <a:chExt cx="0" cy="0"/>
        </a:xfrm>
      </p:grpSpPr>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333500"/>
          </a:xfrm>
          <a:prstGeom prst="rect">
            <a:avLst/>
          </a:prstGeom>
        </p:spPr>
      </p:pic>
      <p:sp>
        <p:nvSpPr>
          <p:cNvPr id="2" name="Title 1"/>
          <p:cNvSpPr>
            <a:spLocks noGrp="1"/>
          </p:cNvSpPr>
          <p:nvPr>
            <p:ph type="title"/>
          </p:nvPr>
        </p:nvSpPr>
        <p:spPr>
          <a:xfrm>
            <a:off x="1057275" y="205230"/>
            <a:ext cx="6029326"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10" name="Subtitle 2"/>
          <p:cNvSpPr>
            <a:spLocks noGrp="1"/>
          </p:cNvSpPr>
          <p:nvPr>
            <p:ph type="subTitle" idx="13"/>
          </p:nvPr>
        </p:nvSpPr>
        <p:spPr>
          <a:xfrm>
            <a:off x="1057275" y="563461"/>
            <a:ext cx="6029325"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2" name="Content Placeholder 6">
            <a:extLst>
              <a:ext uri="{FF2B5EF4-FFF2-40B4-BE49-F238E27FC236}">
                <a16:creationId xmlns:a16="http://schemas.microsoft.com/office/drawing/2014/main" id="{DD08425C-57D8-4808-9CF0-226279E52BB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1664479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 Seaport Industrial Image Title/Subtitle Area, Short Text, Logo, Ba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581"/>
            <a:ext cx="12192000" cy="1333500"/>
          </a:xfrm>
          <a:prstGeom prst="rect">
            <a:avLst/>
          </a:prstGeom>
        </p:spPr>
      </p:pic>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1199323" y="205230"/>
            <a:ext cx="6195776"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10" name="Subtitle 2"/>
          <p:cNvSpPr>
            <a:spLocks noGrp="1"/>
          </p:cNvSpPr>
          <p:nvPr>
            <p:ph type="subTitle" idx="13"/>
          </p:nvPr>
        </p:nvSpPr>
        <p:spPr>
          <a:xfrm>
            <a:off x="1199323" y="563461"/>
            <a:ext cx="6195775"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2" name="Content Placeholder 6">
            <a:extLst>
              <a:ext uri="{FF2B5EF4-FFF2-40B4-BE49-F238E27FC236}">
                <a16:creationId xmlns:a16="http://schemas.microsoft.com/office/drawing/2014/main" id="{A7C37735-4226-42C3-94CC-25BEB31BC53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2765889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 Coast Image Title/Subtitle Area, Short Text, Logo, Bar">
    <p:spTree>
      <p:nvGrpSpPr>
        <p:cNvPr id="1" name=""/>
        <p:cNvGrpSpPr/>
        <p:nvPr/>
      </p:nvGrpSpPr>
      <p:grpSpPr>
        <a:xfrm>
          <a:off x="0" y="0"/>
          <a:ext cx="0" cy="0"/>
          <a:chOff x="0" y="0"/>
          <a:chExt cx="0" cy="0"/>
        </a:xfrm>
      </p:grpSpPr>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333500"/>
          </a:xfrm>
          <a:prstGeom prst="rect">
            <a:avLst/>
          </a:prstGeom>
        </p:spPr>
      </p:pic>
      <p:sp>
        <p:nvSpPr>
          <p:cNvPr id="2" name="Title 1"/>
          <p:cNvSpPr>
            <a:spLocks noGrp="1"/>
          </p:cNvSpPr>
          <p:nvPr>
            <p:ph type="title"/>
          </p:nvPr>
        </p:nvSpPr>
        <p:spPr>
          <a:xfrm>
            <a:off x="1057275" y="205230"/>
            <a:ext cx="6267450"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10" name="Subtitle 2"/>
          <p:cNvSpPr>
            <a:spLocks noGrp="1"/>
          </p:cNvSpPr>
          <p:nvPr>
            <p:ph type="subTitle" idx="13"/>
          </p:nvPr>
        </p:nvSpPr>
        <p:spPr>
          <a:xfrm>
            <a:off x="1057275" y="563461"/>
            <a:ext cx="6267450"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2" name="Content Placeholder 6">
            <a:extLst>
              <a:ext uri="{FF2B5EF4-FFF2-40B4-BE49-F238E27FC236}">
                <a16:creationId xmlns:a16="http://schemas.microsoft.com/office/drawing/2014/main" id="{2E4C30BD-13EE-44A0-BA1B-4719408705E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1107440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 Aviation Image Title/Subtitle Area, Short Text, Logo, Ba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333500"/>
          </a:xfrm>
          <a:prstGeom prst="rect">
            <a:avLst/>
          </a:prstGeom>
        </p:spPr>
      </p:pic>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1057274" y="205230"/>
            <a:ext cx="7323245"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10" name="Subtitle 2"/>
          <p:cNvSpPr>
            <a:spLocks noGrp="1"/>
          </p:cNvSpPr>
          <p:nvPr>
            <p:ph type="subTitle" idx="13"/>
          </p:nvPr>
        </p:nvSpPr>
        <p:spPr>
          <a:xfrm>
            <a:off x="1057274" y="563461"/>
            <a:ext cx="7323245"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2" name="Content Placeholder 6">
            <a:extLst>
              <a:ext uri="{FF2B5EF4-FFF2-40B4-BE49-F238E27FC236}">
                <a16:creationId xmlns:a16="http://schemas.microsoft.com/office/drawing/2014/main" id="{CF5D5B17-164A-4AD7-B23D-9DFBCBBD61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861742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 Manufacturing Image Title/Subtitle Area, Short Text, Logo, Ba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333500"/>
          </a:xfrm>
          <a:prstGeom prst="rect">
            <a:avLst/>
          </a:prstGeom>
        </p:spPr>
      </p:pic>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1221867" y="205230"/>
            <a:ext cx="6449950"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10" name="Subtitle 2"/>
          <p:cNvSpPr>
            <a:spLocks noGrp="1"/>
          </p:cNvSpPr>
          <p:nvPr>
            <p:ph type="subTitle" idx="13"/>
          </p:nvPr>
        </p:nvSpPr>
        <p:spPr>
          <a:xfrm>
            <a:off x="1221867" y="563461"/>
            <a:ext cx="6449950"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2" name="Content Placeholder 6">
            <a:extLst>
              <a:ext uri="{FF2B5EF4-FFF2-40B4-BE49-F238E27FC236}">
                <a16:creationId xmlns:a16="http://schemas.microsoft.com/office/drawing/2014/main" id="{9B5D2C21-24F8-476D-A65E-BD841626C8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279261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theme" Target="../theme/theme2.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F27F3A-B3E9-41ED-AF8F-A365F10BB65F}" type="slidenum">
              <a:rPr lang="en-US" smtClean="0"/>
              <a:t>‹#›</a:t>
            </a:fld>
            <a:endParaRPr lang="en-US"/>
          </a:p>
        </p:txBody>
      </p:sp>
    </p:spTree>
    <p:extLst>
      <p:ext uri="{BB962C8B-B14F-4D97-AF65-F5344CB8AC3E}">
        <p14:creationId xmlns:p14="http://schemas.microsoft.com/office/powerpoint/2010/main" val="45146069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90" r:id="rId4"/>
    <p:sldLayoutId id="2147483678" r:id="rId5"/>
    <p:sldLayoutId id="2147483691" r:id="rId6"/>
    <p:sldLayoutId id="2147483679" r:id="rId7"/>
    <p:sldLayoutId id="2147483692" r:id="rId8"/>
    <p:sldLayoutId id="2147483693" r:id="rId9"/>
    <p:sldLayoutId id="2147483694" r:id="rId10"/>
    <p:sldLayoutId id="2147483680" r:id="rId11"/>
    <p:sldLayoutId id="2147483681" r:id="rId12"/>
    <p:sldLayoutId id="2147483682" r:id="rId13"/>
    <p:sldLayoutId id="2147483688" r:id="rId14"/>
    <p:sldLayoutId id="2147483689" r:id="rId15"/>
    <p:sldLayoutId id="2147483683" r:id="rId16"/>
    <p:sldLayoutId id="2147483695" r:id="rId17"/>
    <p:sldLayoutId id="2147483696" r:id="rId18"/>
    <p:sldLayoutId id="2147483684" r:id="rId19"/>
    <p:sldLayoutId id="2147483697" r:id="rId20"/>
    <p:sldLayoutId id="2147483698" r:id="rId21"/>
    <p:sldLayoutId id="2147483685" r:id="rId22"/>
    <p:sldLayoutId id="2147483686" r:id="rId23"/>
    <p:sldLayoutId id="2147483687" r:id="rId2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501FBC-3BAE-8CEF-1E51-9C791154FD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086CD17-89F5-CC28-8206-697492CF37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8F668A-1675-3AF2-4D01-8F6D6B66C3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F3FEFEF1-36C7-9A7B-B5AD-1CED3CCBFC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17A4837-2F84-D956-5CFB-4F622D06EF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F27F3A-B3E9-41ED-AF8F-A365F10BB65F}" type="slidenum">
              <a:rPr lang="en-US" smtClean="0"/>
              <a:t>‹#›</a:t>
            </a:fld>
            <a:endParaRPr lang="en-US"/>
          </a:p>
        </p:txBody>
      </p:sp>
    </p:spTree>
    <p:extLst>
      <p:ext uri="{BB962C8B-B14F-4D97-AF65-F5344CB8AC3E}">
        <p14:creationId xmlns:p14="http://schemas.microsoft.com/office/powerpoint/2010/main" val="3023361180"/>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4"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37.xml"/><Relationship Id="rId5" Type="http://schemas.openxmlformats.org/officeDocument/2006/relationships/image" Target="../media/image17.jpe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36.xml"/><Relationship Id="rId4" Type="http://schemas.openxmlformats.org/officeDocument/2006/relationships/hyperlink" Target="mailto:Joey.hester@ncdenr.gov" TargetMode="Externa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6.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6.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Department of Environmental Quality</a:t>
            </a:r>
          </a:p>
        </p:txBody>
      </p:sp>
      <p:sp>
        <p:nvSpPr>
          <p:cNvPr id="3" name="Subtitle 2"/>
          <p:cNvSpPr>
            <a:spLocks noGrp="1"/>
          </p:cNvSpPr>
          <p:nvPr>
            <p:ph type="subTitle" idx="1"/>
          </p:nvPr>
        </p:nvSpPr>
        <p:spPr/>
        <p:txBody>
          <a:bodyPr/>
          <a:lstStyle/>
          <a:p>
            <a:r>
              <a:rPr lang="en-US" dirty="0"/>
              <a:t>December 13, 2022</a:t>
            </a:r>
          </a:p>
        </p:txBody>
      </p:sp>
      <p:sp>
        <p:nvSpPr>
          <p:cNvPr id="4" name="TextBox 3">
            <a:extLst>
              <a:ext uri="{FF2B5EF4-FFF2-40B4-BE49-F238E27FC236}">
                <a16:creationId xmlns:a16="http://schemas.microsoft.com/office/drawing/2014/main" id="{DA0C5B1B-CCC7-6B89-2B21-D21D7613C367}"/>
              </a:ext>
            </a:extLst>
          </p:cNvPr>
          <p:cNvSpPr txBox="1"/>
          <p:nvPr/>
        </p:nvSpPr>
        <p:spPr>
          <a:xfrm>
            <a:off x="255017" y="2564266"/>
            <a:ext cx="4060727" cy="2062103"/>
          </a:xfrm>
          <a:prstGeom prst="rect">
            <a:avLst/>
          </a:prstGeom>
          <a:noFill/>
        </p:spPr>
        <p:txBody>
          <a:bodyPr wrap="none" rtlCol="0">
            <a:spAutoFit/>
          </a:bodyPr>
          <a:lstStyle/>
          <a:p>
            <a:r>
              <a:rPr lang="en-US" sz="3200" b="1" i="1" dirty="0">
                <a:latin typeface="+mj-lt"/>
              </a:rPr>
              <a:t>High Rock Lake</a:t>
            </a:r>
          </a:p>
          <a:p>
            <a:r>
              <a:rPr lang="en-US" sz="3200" b="1" i="1" dirty="0">
                <a:latin typeface="+mj-lt"/>
              </a:rPr>
              <a:t>Nutrient Management </a:t>
            </a:r>
          </a:p>
          <a:p>
            <a:r>
              <a:rPr lang="en-US" sz="3200" b="1" i="1" dirty="0">
                <a:latin typeface="+mj-lt"/>
              </a:rPr>
              <a:t>Agriculture Technical </a:t>
            </a:r>
          </a:p>
          <a:p>
            <a:r>
              <a:rPr lang="en-US" sz="3200" b="1" i="1" dirty="0">
                <a:latin typeface="+mj-lt"/>
              </a:rPr>
              <a:t>Advisory Group</a:t>
            </a:r>
          </a:p>
        </p:txBody>
      </p:sp>
    </p:spTree>
    <p:extLst>
      <p:ext uri="{BB962C8B-B14F-4D97-AF65-F5344CB8AC3E}">
        <p14:creationId xmlns:p14="http://schemas.microsoft.com/office/powerpoint/2010/main" val="2863659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0AEAC-1375-0160-CFE5-6DCFB8365A40}"/>
              </a:ext>
            </a:extLst>
          </p:cNvPr>
          <p:cNvSpPr>
            <a:spLocks noGrp="1"/>
          </p:cNvSpPr>
          <p:nvPr>
            <p:ph type="title"/>
          </p:nvPr>
        </p:nvSpPr>
        <p:spPr/>
        <p:txBody>
          <a:bodyPr/>
          <a:lstStyle/>
          <a:p>
            <a:r>
              <a:rPr lang="en-US" dirty="0"/>
              <a:t>Animal notes from SWCD Outreach</a:t>
            </a:r>
          </a:p>
        </p:txBody>
      </p:sp>
      <p:sp>
        <p:nvSpPr>
          <p:cNvPr id="3" name="Content Placeholder 2">
            <a:extLst>
              <a:ext uri="{FF2B5EF4-FFF2-40B4-BE49-F238E27FC236}">
                <a16:creationId xmlns:a16="http://schemas.microsoft.com/office/drawing/2014/main" id="{A81730D6-8862-B3FA-E94D-9ADB0348C310}"/>
              </a:ext>
            </a:extLst>
          </p:cNvPr>
          <p:cNvSpPr>
            <a:spLocks noGrp="1"/>
          </p:cNvSpPr>
          <p:nvPr>
            <p:ph idx="1"/>
          </p:nvPr>
        </p:nvSpPr>
        <p:spPr/>
        <p:txBody>
          <a:bodyPr/>
          <a:lstStyle/>
          <a:p>
            <a:r>
              <a:rPr lang="en-US" dirty="0"/>
              <a:t>Copper is being used as a growth hormone</a:t>
            </a:r>
          </a:p>
          <a:p>
            <a:pPr lvl="1"/>
            <a:r>
              <a:rPr lang="en-US" dirty="0"/>
              <a:t>More copper is being applied to fields than before</a:t>
            </a:r>
          </a:p>
          <a:p>
            <a:r>
              <a:rPr lang="en-US" dirty="0"/>
              <a:t>Litter has higher nutrient content than in the past</a:t>
            </a:r>
          </a:p>
          <a:p>
            <a:r>
              <a:rPr lang="en-US" dirty="0"/>
              <a:t>More frequent cleanouts, better litter management, more sampling</a:t>
            </a:r>
          </a:p>
          <a:p>
            <a:r>
              <a:rPr lang="en-US" dirty="0"/>
              <a:t>Better mortality management</a:t>
            </a:r>
          </a:p>
          <a:p>
            <a:r>
              <a:rPr lang="en-US" dirty="0"/>
              <a:t>Litter is in high demand</a:t>
            </a:r>
          </a:p>
          <a:p>
            <a:r>
              <a:rPr lang="en-US" dirty="0"/>
              <a:t>3</a:t>
            </a:r>
            <a:r>
              <a:rPr lang="en-US" baseline="30000" dirty="0"/>
              <a:t>rd</a:t>
            </a:r>
            <a:r>
              <a:rPr lang="en-US" dirty="0"/>
              <a:t> party manure hauler agreements are generally good</a:t>
            </a:r>
          </a:p>
          <a:p>
            <a:r>
              <a:rPr lang="en-US" dirty="0"/>
              <a:t>Shift from secondary to primary income for poultry, which leads to more/better distribution</a:t>
            </a:r>
          </a:p>
          <a:p>
            <a:r>
              <a:rPr lang="en-US" dirty="0"/>
              <a:t>Dry stacks are not required at new facilities, integrator telling producer to wait 3-yr and then ask for SWCD or NRCS money</a:t>
            </a:r>
          </a:p>
          <a:p>
            <a:r>
              <a:rPr lang="en-US" dirty="0"/>
              <a:t>Poultry growth high in some places, tapered off in others</a:t>
            </a:r>
          </a:p>
          <a:p>
            <a:endParaRPr lang="en-US" dirty="0"/>
          </a:p>
        </p:txBody>
      </p:sp>
      <p:sp>
        <p:nvSpPr>
          <p:cNvPr id="4" name="Slide Number Placeholder 3">
            <a:extLst>
              <a:ext uri="{FF2B5EF4-FFF2-40B4-BE49-F238E27FC236}">
                <a16:creationId xmlns:a16="http://schemas.microsoft.com/office/drawing/2014/main" id="{F1034054-C773-AB3E-7107-A793AF0056E9}"/>
              </a:ext>
            </a:extLst>
          </p:cNvPr>
          <p:cNvSpPr>
            <a:spLocks noGrp="1"/>
          </p:cNvSpPr>
          <p:nvPr>
            <p:ph type="sldNum" sz="quarter" idx="12"/>
          </p:nvPr>
        </p:nvSpPr>
        <p:spPr/>
        <p:txBody>
          <a:bodyPr/>
          <a:lstStyle/>
          <a:p>
            <a:fld id="{11F27F3A-B3E9-41ED-AF8F-A365F10BB65F}" type="slidenum">
              <a:rPr lang="en-US" smtClean="0"/>
              <a:pPr/>
              <a:t>10</a:t>
            </a:fld>
            <a:endParaRPr lang="en-US"/>
          </a:p>
        </p:txBody>
      </p:sp>
      <p:sp>
        <p:nvSpPr>
          <p:cNvPr id="5" name="Subtitle 4">
            <a:extLst>
              <a:ext uri="{FF2B5EF4-FFF2-40B4-BE49-F238E27FC236}">
                <a16:creationId xmlns:a16="http://schemas.microsoft.com/office/drawing/2014/main" id="{1729CCA6-9607-BA79-836E-923017D52F99}"/>
              </a:ext>
            </a:extLst>
          </p:cNvPr>
          <p:cNvSpPr>
            <a:spLocks noGrp="1"/>
          </p:cNvSpPr>
          <p:nvPr>
            <p:ph type="subTitle" idx="13"/>
          </p:nvPr>
        </p:nvSpPr>
        <p:spPr/>
        <p:txBody>
          <a:bodyPr/>
          <a:lstStyle/>
          <a:p>
            <a:endParaRPr lang="en-US"/>
          </a:p>
        </p:txBody>
      </p:sp>
    </p:spTree>
    <p:extLst>
      <p:ext uri="{BB962C8B-B14F-4D97-AF65-F5344CB8AC3E}">
        <p14:creationId xmlns:p14="http://schemas.microsoft.com/office/powerpoint/2010/main" val="1134395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3FE64-A6C5-A4DD-2135-0716EBFD2718}"/>
              </a:ext>
            </a:extLst>
          </p:cNvPr>
          <p:cNvSpPr>
            <a:spLocks noGrp="1"/>
          </p:cNvSpPr>
          <p:nvPr>
            <p:ph type="title"/>
          </p:nvPr>
        </p:nvSpPr>
        <p:spPr/>
        <p:txBody>
          <a:bodyPr/>
          <a:lstStyle/>
          <a:p>
            <a:r>
              <a:rPr lang="en-US" dirty="0"/>
              <a:t>Capacity Issues</a:t>
            </a:r>
          </a:p>
        </p:txBody>
      </p:sp>
      <p:sp>
        <p:nvSpPr>
          <p:cNvPr id="3" name="Content Placeholder 2">
            <a:extLst>
              <a:ext uri="{FF2B5EF4-FFF2-40B4-BE49-F238E27FC236}">
                <a16:creationId xmlns:a16="http://schemas.microsoft.com/office/drawing/2014/main" id="{46EA54C7-A64C-E5EA-2A81-1CE11A28B26A}"/>
              </a:ext>
            </a:extLst>
          </p:cNvPr>
          <p:cNvSpPr>
            <a:spLocks noGrp="1"/>
          </p:cNvSpPr>
          <p:nvPr>
            <p:ph idx="1"/>
          </p:nvPr>
        </p:nvSpPr>
        <p:spPr/>
        <p:txBody>
          <a:bodyPr/>
          <a:lstStyle/>
          <a:p>
            <a:r>
              <a:rPr lang="en-US" dirty="0"/>
              <a:t>1-person District offices limit conservation delivery</a:t>
            </a:r>
          </a:p>
          <a:p>
            <a:r>
              <a:rPr lang="en-US" dirty="0"/>
              <a:t>Shortage of certified nutrient management specialists</a:t>
            </a:r>
          </a:p>
          <a:p>
            <a:r>
              <a:rPr lang="en-US" dirty="0"/>
              <a:t>Insufficient $$ for poultry systems, livestock exclusion, litter spreaders</a:t>
            </a:r>
          </a:p>
        </p:txBody>
      </p:sp>
      <p:sp>
        <p:nvSpPr>
          <p:cNvPr id="4" name="Slide Number Placeholder 3">
            <a:extLst>
              <a:ext uri="{FF2B5EF4-FFF2-40B4-BE49-F238E27FC236}">
                <a16:creationId xmlns:a16="http://schemas.microsoft.com/office/drawing/2014/main" id="{67CE0615-7D3E-947F-C9F7-8CB032FE174B}"/>
              </a:ext>
            </a:extLst>
          </p:cNvPr>
          <p:cNvSpPr>
            <a:spLocks noGrp="1"/>
          </p:cNvSpPr>
          <p:nvPr>
            <p:ph type="sldNum" sz="quarter" idx="12"/>
          </p:nvPr>
        </p:nvSpPr>
        <p:spPr/>
        <p:txBody>
          <a:bodyPr/>
          <a:lstStyle/>
          <a:p>
            <a:fld id="{11F27F3A-B3E9-41ED-AF8F-A365F10BB65F}" type="slidenum">
              <a:rPr lang="en-US" smtClean="0"/>
              <a:pPr/>
              <a:t>11</a:t>
            </a:fld>
            <a:endParaRPr lang="en-US"/>
          </a:p>
        </p:txBody>
      </p:sp>
      <p:sp>
        <p:nvSpPr>
          <p:cNvPr id="5" name="Subtitle 4">
            <a:extLst>
              <a:ext uri="{FF2B5EF4-FFF2-40B4-BE49-F238E27FC236}">
                <a16:creationId xmlns:a16="http://schemas.microsoft.com/office/drawing/2014/main" id="{3544D561-1F29-B3B8-150C-A9D7AF967FF0}"/>
              </a:ext>
            </a:extLst>
          </p:cNvPr>
          <p:cNvSpPr>
            <a:spLocks noGrp="1"/>
          </p:cNvSpPr>
          <p:nvPr>
            <p:ph type="subTitle" idx="13"/>
          </p:nvPr>
        </p:nvSpPr>
        <p:spPr/>
        <p:txBody>
          <a:bodyPr/>
          <a:lstStyle/>
          <a:p>
            <a:endParaRPr lang="en-US" dirty="0"/>
          </a:p>
        </p:txBody>
      </p:sp>
    </p:spTree>
    <p:extLst>
      <p:ext uri="{BB962C8B-B14F-4D97-AF65-F5344CB8AC3E}">
        <p14:creationId xmlns:p14="http://schemas.microsoft.com/office/powerpoint/2010/main" val="31803589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9CFD6-79A7-DB15-58F8-34326D138DAA}"/>
              </a:ext>
            </a:extLst>
          </p:cNvPr>
          <p:cNvSpPr>
            <a:spLocks noGrp="1"/>
          </p:cNvSpPr>
          <p:nvPr>
            <p:ph type="title"/>
          </p:nvPr>
        </p:nvSpPr>
        <p:spPr/>
        <p:txBody>
          <a:bodyPr/>
          <a:lstStyle/>
          <a:p>
            <a:r>
              <a:rPr lang="en-US" dirty="0"/>
              <a:t>Spatial Dynamics in Nutrient Loading</a:t>
            </a:r>
          </a:p>
        </p:txBody>
      </p:sp>
      <p:sp>
        <p:nvSpPr>
          <p:cNvPr id="4" name="Slide Number Placeholder 3">
            <a:extLst>
              <a:ext uri="{FF2B5EF4-FFF2-40B4-BE49-F238E27FC236}">
                <a16:creationId xmlns:a16="http://schemas.microsoft.com/office/drawing/2014/main" id="{A3AF08DD-D707-2BD8-A02C-528B512B3E52}"/>
              </a:ext>
            </a:extLst>
          </p:cNvPr>
          <p:cNvSpPr>
            <a:spLocks noGrp="1"/>
          </p:cNvSpPr>
          <p:nvPr>
            <p:ph type="sldNum" sz="quarter" idx="12"/>
          </p:nvPr>
        </p:nvSpPr>
        <p:spPr/>
        <p:txBody>
          <a:bodyPr/>
          <a:lstStyle/>
          <a:p>
            <a:fld id="{11F27F3A-B3E9-41ED-AF8F-A365F10BB65F}" type="slidenum">
              <a:rPr lang="en-US" smtClean="0"/>
              <a:pPr/>
              <a:t>12</a:t>
            </a:fld>
            <a:endParaRPr lang="en-US"/>
          </a:p>
        </p:txBody>
      </p:sp>
      <p:sp>
        <p:nvSpPr>
          <p:cNvPr id="5" name="Subtitle 4">
            <a:extLst>
              <a:ext uri="{FF2B5EF4-FFF2-40B4-BE49-F238E27FC236}">
                <a16:creationId xmlns:a16="http://schemas.microsoft.com/office/drawing/2014/main" id="{FF6C8E57-9D58-2DCA-AB8A-0C83BC07ACEA}"/>
              </a:ext>
            </a:extLst>
          </p:cNvPr>
          <p:cNvSpPr>
            <a:spLocks noGrp="1"/>
          </p:cNvSpPr>
          <p:nvPr>
            <p:ph type="subTitle" idx="13"/>
          </p:nvPr>
        </p:nvSpPr>
        <p:spPr/>
        <p:txBody>
          <a:bodyPr/>
          <a:lstStyle/>
          <a:p>
            <a:endParaRPr lang="en-US" dirty="0"/>
          </a:p>
        </p:txBody>
      </p:sp>
      <p:pic>
        <p:nvPicPr>
          <p:cNvPr id="8" name="Content Placeholder 7">
            <a:extLst>
              <a:ext uri="{FF2B5EF4-FFF2-40B4-BE49-F238E27FC236}">
                <a16:creationId xmlns:a16="http://schemas.microsoft.com/office/drawing/2014/main" id="{5FAB8F46-A85B-9802-6508-98431F320A88}"/>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001952" y="1161003"/>
            <a:ext cx="4064943" cy="5260849"/>
          </a:xfrm>
          <a:prstGeom prst="rect">
            <a:avLst/>
          </a:prstGeom>
          <a:noFill/>
          <a:ln>
            <a:noFill/>
          </a:ln>
        </p:spPr>
      </p:pic>
      <p:pic>
        <p:nvPicPr>
          <p:cNvPr id="9" name="Picture 8">
            <a:extLst>
              <a:ext uri="{FF2B5EF4-FFF2-40B4-BE49-F238E27FC236}">
                <a16:creationId xmlns:a16="http://schemas.microsoft.com/office/drawing/2014/main" id="{D11A7828-7BAD-262F-37D7-4545E6F19C5F}"/>
              </a:ext>
            </a:extLst>
          </p:cNvPr>
          <p:cNvPicPr>
            <a:picLocks noChangeAspect="1"/>
          </p:cNvPicPr>
          <p:nvPr/>
        </p:nvPicPr>
        <p:blipFill>
          <a:blip r:embed="rId4"/>
          <a:stretch>
            <a:fillRect/>
          </a:stretch>
        </p:blipFill>
        <p:spPr>
          <a:xfrm>
            <a:off x="8066895" y="1468043"/>
            <a:ext cx="4064943" cy="2430129"/>
          </a:xfrm>
          <a:prstGeom prst="rect">
            <a:avLst/>
          </a:prstGeom>
        </p:spPr>
      </p:pic>
      <p:pic>
        <p:nvPicPr>
          <p:cNvPr id="7" name="Picture 6">
            <a:extLst>
              <a:ext uri="{FF2B5EF4-FFF2-40B4-BE49-F238E27FC236}">
                <a16:creationId xmlns:a16="http://schemas.microsoft.com/office/drawing/2014/main" id="{7CC8D5FF-2AF5-F048-9F84-1FBFF96EFE5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161003"/>
            <a:ext cx="4064943" cy="5260106"/>
          </a:xfrm>
          <a:prstGeom prst="rect">
            <a:avLst/>
          </a:prstGeom>
          <a:noFill/>
          <a:ln>
            <a:noFill/>
          </a:ln>
        </p:spPr>
      </p:pic>
    </p:spTree>
    <p:extLst>
      <p:ext uri="{BB962C8B-B14F-4D97-AF65-F5344CB8AC3E}">
        <p14:creationId xmlns:p14="http://schemas.microsoft.com/office/powerpoint/2010/main" val="7227967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C35A2-F18F-0A66-EF5D-010BEE485EC8}"/>
              </a:ext>
            </a:extLst>
          </p:cNvPr>
          <p:cNvSpPr>
            <a:spLocks noGrp="1"/>
          </p:cNvSpPr>
          <p:nvPr>
            <p:ph type="title"/>
          </p:nvPr>
        </p:nvSpPr>
        <p:spPr/>
        <p:txBody>
          <a:bodyPr/>
          <a:lstStyle/>
          <a:p>
            <a:r>
              <a:rPr lang="en-US" dirty="0"/>
              <a:t>TAG Charge</a:t>
            </a:r>
          </a:p>
        </p:txBody>
      </p:sp>
      <p:sp>
        <p:nvSpPr>
          <p:cNvPr id="3" name="Content Placeholder 2">
            <a:extLst>
              <a:ext uri="{FF2B5EF4-FFF2-40B4-BE49-F238E27FC236}">
                <a16:creationId xmlns:a16="http://schemas.microsoft.com/office/drawing/2014/main" id="{3690AFDC-7C94-81B7-15AB-A0978C083869}"/>
              </a:ext>
            </a:extLst>
          </p:cNvPr>
          <p:cNvSpPr>
            <a:spLocks noGrp="1"/>
          </p:cNvSpPr>
          <p:nvPr>
            <p:ph idx="1"/>
          </p:nvPr>
        </p:nvSpPr>
        <p:spPr/>
        <p:txBody>
          <a:bodyPr>
            <a:normAutofit fontScale="92500" lnSpcReduction="10000"/>
          </a:bodyPr>
          <a:lstStyle/>
          <a:p>
            <a:r>
              <a:rPr lang="en-US" dirty="0"/>
              <a:t>What specific management improvements has your sector already implemented for nutrient control since 2006?</a:t>
            </a:r>
          </a:p>
          <a:p>
            <a:r>
              <a:rPr lang="en-US" dirty="0"/>
              <a:t>What further nutrient reduction management steps can you take that would make sense? Consider both examples of more easily attainable and effective opportunities, as well as more long-term or challenging opportunities for your sector.</a:t>
            </a:r>
          </a:p>
          <a:p>
            <a:r>
              <a:rPr lang="en-US" dirty="0"/>
              <a:t>What initiation and full implementation timeframes would be needed for each type of management step, roughly speaking?</a:t>
            </a:r>
          </a:p>
          <a:p>
            <a:pPr lvl="1"/>
            <a:r>
              <a:rPr lang="en-US" dirty="0"/>
              <a:t>Are there trends or changes on the horizon in your sector that could affect these timeframes?</a:t>
            </a:r>
          </a:p>
          <a:p>
            <a:r>
              <a:rPr lang="en-US" dirty="0"/>
              <a:t>Barriers/challenges and possible responses:</a:t>
            </a:r>
          </a:p>
          <a:p>
            <a:pPr lvl="1"/>
            <a:r>
              <a:rPr lang="en-US" dirty="0"/>
              <a:t>What are barriers or challenges to these steps? Consider legal barriers, financial barriers, social barriers, equity barriers.</a:t>
            </a:r>
          </a:p>
          <a:p>
            <a:pPr lvl="1"/>
            <a:r>
              <a:rPr lang="en-US" dirty="0"/>
              <a:t>What could be done to address these challenges and increase buy-in and support for these steps?</a:t>
            </a:r>
          </a:p>
          <a:p>
            <a:pPr lvl="1"/>
            <a:r>
              <a:rPr lang="en-US" dirty="0"/>
              <a:t>Do you think forming partnerships with other groups/sectors could lead to implementation opportunities and positive changes?  If so, what opportunities can you envision?</a:t>
            </a:r>
          </a:p>
          <a:p>
            <a:r>
              <a:rPr lang="en-US" dirty="0"/>
              <a:t>Would nitrogen and/or phosphorus be most cost-effective for your sector to manage, reduce, monitor, and report?  Why, and what are the limitations of each? Can you give rough proportions and scales for the kinds of reductions you think could be achieved?</a:t>
            </a:r>
          </a:p>
          <a:p>
            <a:endParaRPr lang="en-US" dirty="0"/>
          </a:p>
        </p:txBody>
      </p:sp>
      <p:sp>
        <p:nvSpPr>
          <p:cNvPr id="4" name="Slide Number Placeholder 3">
            <a:extLst>
              <a:ext uri="{FF2B5EF4-FFF2-40B4-BE49-F238E27FC236}">
                <a16:creationId xmlns:a16="http://schemas.microsoft.com/office/drawing/2014/main" id="{82B4BE35-230A-3111-B531-4280C9952173}"/>
              </a:ext>
            </a:extLst>
          </p:cNvPr>
          <p:cNvSpPr>
            <a:spLocks noGrp="1"/>
          </p:cNvSpPr>
          <p:nvPr>
            <p:ph type="sldNum" sz="quarter" idx="12"/>
          </p:nvPr>
        </p:nvSpPr>
        <p:spPr/>
        <p:txBody>
          <a:bodyPr/>
          <a:lstStyle/>
          <a:p>
            <a:fld id="{11F27F3A-B3E9-41ED-AF8F-A365F10BB65F}" type="slidenum">
              <a:rPr lang="en-US" smtClean="0"/>
              <a:pPr/>
              <a:t>13</a:t>
            </a:fld>
            <a:endParaRPr lang="en-US"/>
          </a:p>
        </p:txBody>
      </p:sp>
      <p:sp>
        <p:nvSpPr>
          <p:cNvPr id="5" name="Subtitle 4">
            <a:extLst>
              <a:ext uri="{FF2B5EF4-FFF2-40B4-BE49-F238E27FC236}">
                <a16:creationId xmlns:a16="http://schemas.microsoft.com/office/drawing/2014/main" id="{3580F0AE-CC8C-BC34-C6FD-683D5D332841}"/>
              </a:ext>
            </a:extLst>
          </p:cNvPr>
          <p:cNvSpPr>
            <a:spLocks noGrp="1"/>
          </p:cNvSpPr>
          <p:nvPr>
            <p:ph type="subTitle" idx="13"/>
          </p:nvPr>
        </p:nvSpPr>
        <p:spPr/>
        <p:txBody>
          <a:bodyPr/>
          <a:lstStyle/>
          <a:p>
            <a:endParaRPr lang="en-US"/>
          </a:p>
        </p:txBody>
      </p:sp>
    </p:spTree>
    <p:extLst>
      <p:ext uri="{BB962C8B-B14F-4D97-AF65-F5344CB8AC3E}">
        <p14:creationId xmlns:p14="http://schemas.microsoft.com/office/powerpoint/2010/main" val="8760099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C35A2-F18F-0A66-EF5D-010BEE485EC8}"/>
              </a:ext>
            </a:extLst>
          </p:cNvPr>
          <p:cNvSpPr>
            <a:spLocks noGrp="1"/>
          </p:cNvSpPr>
          <p:nvPr>
            <p:ph type="title"/>
          </p:nvPr>
        </p:nvSpPr>
        <p:spPr/>
        <p:txBody>
          <a:bodyPr/>
          <a:lstStyle/>
          <a:p>
            <a:r>
              <a:rPr lang="en-US" dirty="0"/>
              <a:t>TAG Charge</a:t>
            </a:r>
          </a:p>
        </p:txBody>
      </p:sp>
      <p:sp>
        <p:nvSpPr>
          <p:cNvPr id="3" name="Content Placeholder 2">
            <a:extLst>
              <a:ext uri="{FF2B5EF4-FFF2-40B4-BE49-F238E27FC236}">
                <a16:creationId xmlns:a16="http://schemas.microsoft.com/office/drawing/2014/main" id="{3690AFDC-7C94-81B7-15AB-A0978C083869}"/>
              </a:ext>
            </a:extLst>
          </p:cNvPr>
          <p:cNvSpPr>
            <a:spLocks noGrp="1"/>
          </p:cNvSpPr>
          <p:nvPr>
            <p:ph idx="1"/>
          </p:nvPr>
        </p:nvSpPr>
        <p:spPr/>
        <p:txBody>
          <a:bodyPr>
            <a:normAutofit fontScale="92500" lnSpcReduction="10000"/>
          </a:bodyPr>
          <a:lstStyle/>
          <a:p>
            <a:r>
              <a:rPr lang="en-US" dirty="0">
                <a:highlight>
                  <a:srgbClr val="FFFF00"/>
                </a:highlight>
              </a:rPr>
              <a:t>What specific management improvements has your sector already implemented for nutrient control since 2006?</a:t>
            </a:r>
          </a:p>
          <a:p>
            <a:r>
              <a:rPr lang="en-US" dirty="0">
                <a:highlight>
                  <a:srgbClr val="FFFF00"/>
                </a:highlight>
              </a:rPr>
              <a:t>What further nutrient reduction management steps can you take that would make sense? Consider both examples of more easily attainable and effective opportunities, as well as more long-term or challenging opportunities for your sector.</a:t>
            </a:r>
          </a:p>
          <a:p>
            <a:r>
              <a:rPr lang="en-US" dirty="0"/>
              <a:t>What initiation and full implementation timeframes would be needed for each type of management step, roughly speaking?</a:t>
            </a:r>
          </a:p>
          <a:p>
            <a:pPr lvl="1"/>
            <a:r>
              <a:rPr lang="en-US" dirty="0"/>
              <a:t>Are there trends or changes on the horizon in your sector that could affect these timeframes?</a:t>
            </a:r>
          </a:p>
          <a:p>
            <a:r>
              <a:rPr lang="en-US" dirty="0"/>
              <a:t>Barriers/challenges and possible responses:</a:t>
            </a:r>
          </a:p>
          <a:p>
            <a:pPr lvl="1"/>
            <a:r>
              <a:rPr lang="en-US" dirty="0"/>
              <a:t>What are barriers or challenges to these steps? Consider legal barriers, financial barriers, social barriers, equity barriers.</a:t>
            </a:r>
          </a:p>
          <a:p>
            <a:pPr lvl="1"/>
            <a:r>
              <a:rPr lang="en-US" dirty="0"/>
              <a:t>What could be done to address these challenges and increase buy-in and support for these steps?</a:t>
            </a:r>
          </a:p>
          <a:p>
            <a:pPr lvl="1"/>
            <a:r>
              <a:rPr lang="en-US" dirty="0"/>
              <a:t>Do you think forming partnerships with other groups/sectors could lead to implementation opportunities and positive changes?  If so, what opportunities can you envision?</a:t>
            </a:r>
          </a:p>
          <a:p>
            <a:r>
              <a:rPr lang="en-US" dirty="0"/>
              <a:t>Would nitrogen and/or phosphorus be most cost-effective for your sector to manage, reduce, monitor, and report?  Why, and what are the limitations of each? Can you give rough proportions and scales for the kinds of reductions you think could be achieved?</a:t>
            </a:r>
          </a:p>
          <a:p>
            <a:endParaRPr lang="en-US" dirty="0"/>
          </a:p>
        </p:txBody>
      </p:sp>
      <p:sp>
        <p:nvSpPr>
          <p:cNvPr id="4" name="Slide Number Placeholder 3">
            <a:extLst>
              <a:ext uri="{FF2B5EF4-FFF2-40B4-BE49-F238E27FC236}">
                <a16:creationId xmlns:a16="http://schemas.microsoft.com/office/drawing/2014/main" id="{82B4BE35-230A-3111-B531-4280C9952173}"/>
              </a:ext>
            </a:extLst>
          </p:cNvPr>
          <p:cNvSpPr>
            <a:spLocks noGrp="1"/>
          </p:cNvSpPr>
          <p:nvPr>
            <p:ph type="sldNum" sz="quarter" idx="12"/>
          </p:nvPr>
        </p:nvSpPr>
        <p:spPr/>
        <p:txBody>
          <a:bodyPr/>
          <a:lstStyle/>
          <a:p>
            <a:fld id="{11F27F3A-B3E9-41ED-AF8F-A365F10BB65F}" type="slidenum">
              <a:rPr lang="en-US" smtClean="0"/>
              <a:pPr/>
              <a:t>14</a:t>
            </a:fld>
            <a:endParaRPr lang="en-US"/>
          </a:p>
        </p:txBody>
      </p:sp>
      <p:sp>
        <p:nvSpPr>
          <p:cNvPr id="5" name="Subtitle 4">
            <a:extLst>
              <a:ext uri="{FF2B5EF4-FFF2-40B4-BE49-F238E27FC236}">
                <a16:creationId xmlns:a16="http://schemas.microsoft.com/office/drawing/2014/main" id="{3580F0AE-CC8C-BC34-C6FD-683D5D332841}"/>
              </a:ext>
            </a:extLst>
          </p:cNvPr>
          <p:cNvSpPr>
            <a:spLocks noGrp="1"/>
          </p:cNvSpPr>
          <p:nvPr>
            <p:ph type="subTitle" idx="13"/>
          </p:nvPr>
        </p:nvSpPr>
        <p:spPr/>
        <p:txBody>
          <a:bodyPr/>
          <a:lstStyle/>
          <a:p>
            <a:endParaRPr lang="en-US"/>
          </a:p>
        </p:txBody>
      </p:sp>
      <p:sp>
        <p:nvSpPr>
          <p:cNvPr id="6" name="Rectangle 5">
            <a:extLst>
              <a:ext uri="{FF2B5EF4-FFF2-40B4-BE49-F238E27FC236}">
                <a16:creationId xmlns:a16="http://schemas.microsoft.com/office/drawing/2014/main" id="{883A58B4-618F-2822-746C-3A806896071A}"/>
              </a:ext>
            </a:extLst>
          </p:cNvPr>
          <p:cNvSpPr/>
          <p:nvPr/>
        </p:nvSpPr>
        <p:spPr>
          <a:xfrm>
            <a:off x="3499231" y="561477"/>
            <a:ext cx="5193538" cy="923330"/>
          </a:xfrm>
          <a:prstGeom prst="rect">
            <a:avLst/>
          </a:prstGeom>
          <a:solidFill>
            <a:schemeClr val="bg1"/>
          </a:solid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Feb 15</a:t>
            </a:r>
            <a:r>
              <a:rPr lang="en-US" sz="5400" b="1" cap="none" spc="0" baseline="30000" dirty="0">
                <a:ln w="22225">
                  <a:solidFill>
                    <a:schemeClr val="accent2"/>
                  </a:solidFill>
                  <a:prstDash val="solid"/>
                </a:ln>
                <a:solidFill>
                  <a:schemeClr val="accent2">
                    <a:lumMod val="40000"/>
                    <a:lumOff val="60000"/>
                  </a:schemeClr>
                </a:solidFill>
                <a:effectLst/>
              </a:rPr>
              <a:t>th</a:t>
            </a:r>
            <a:r>
              <a:rPr lang="en-US" sz="5400" b="1" cap="none" spc="0" dirty="0">
                <a:ln w="22225">
                  <a:solidFill>
                    <a:schemeClr val="accent2"/>
                  </a:solidFill>
                  <a:prstDash val="solid"/>
                </a:ln>
                <a:solidFill>
                  <a:schemeClr val="accent2">
                    <a:lumMod val="40000"/>
                    <a:lumOff val="60000"/>
                  </a:schemeClr>
                </a:solidFill>
                <a:effectLst/>
              </a:rPr>
              <a:t> Deadline</a:t>
            </a:r>
          </a:p>
        </p:txBody>
      </p:sp>
    </p:spTree>
    <p:extLst>
      <p:ext uri="{BB962C8B-B14F-4D97-AF65-F5344CB8AC3E}">
        <p14:creationId xmlns:p14="http://schemas.microsoft.com/office/powerpoint/2010/main" val="8073309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C35A2-F18F-0A66-EF5D-010BEE485EC8}"/>
              </a:ext>
            </a:extLst>
          </p:cNvPr>
          <p:cNvSpPr>
            <a:spLocks noGrp="1"/>
          </p:cNvSpPr>
          <p:nvPr>
            <p:ph type="title"/>
          </p:nvPr>
        </p:nvSpPr>
        <p:spPr/>
        <p:txBody>
          <a:bodyPr/>
          <a:lstStyle/>
          <a:p>
            <a:r>
              <a:rPr lang="en-US" dirty="0"/>
              <a:t>TAG Charge</a:t>
            </a:r>
          </a:p>
        </p:txBody>
      </p:sp>
      <p:sp>
        <p:nvSpPr>
          <p:cNvPr id="3" name="Content Placeholder 2">
            <a:extLst>
              <a:ext uri="{FF2B5EF4-FFF2-40B4-BE49-F238E27FC236}">
                <a16:creationId xmlns:a16="http://schemas.microsoft.com/office/drawing/2014/main" id="{3690AFDC-7C94-81B7-15AB-A0978C083869}"/>
              </a:ext>
            </a:extLst>
          </p:cNvPr>
          <p:cNvSpPr>
            <a:spLocks noGrp="1"/>
          </p:cNvSpPr>
          <p:nvPr>
            <p:ph idx="1"/>
          </p:nvPr>
        </p:nvSpPr>
        <p:spPr/>
        <p:txBody>
          <a:bodyPr>
            <a:normAutofit fontScale="92500" lnSpcReduction="10000"/>
          </a:bodyPr>
          <a:lstStyle/>
          <a:p>
            <a:r>
              <a:rPr lang="en-US" dirty="0"/>
              <a:t>What specific management improvements has your sector already implemented for nutrient control since 2006?</a:t>
            </a:r>
          </a:p>
          <a:p>
            <a:r>
              <a:rPr lang="en-US" dirty="0"/>
              <a:t>What further nutrient reduction management steps can you take that would make sense? Consider both examples of more easily attainable and effective opportunities, as well as more long-term or challenging opportunities for your sector.</a:t>
            </a:r>
          </a:p>
          <a:p>
            <a:r>
              <a:rPr lang="en-US" dirty="0">
                <a:highlight>
                  <a:srgbClr val="00FFFF"/>
                </a:highlight>
              </a:rPr>
              <a:t>What initiation and full implementation timeframes would be needed for each type of management step, roughly speaking?</a:t>
            </a:r>
          </a:p>
          <a:p>
            <a:pPr lvl="1"/>
            <a:r>
              <a:rPr lang="en-US" dirty="0">
                <a:highlight>
                  <a:srgbClr val="00FFFF"/>
                </a:highlight>
              </a:rPr>
              <a:t>Are there trends or changes on the horizon in your sector that could affect these timeframes?</a:t>
            </a:r>
          </a:p>
          <a:p>
            <a:r>
              <a:rPr lang="en-US" dirty="0">
                <a:highlight>
                  <a:srgbClr val="00FFFF"/>
                </a:highlight>
              </a:rPr>
              <a:t>Barriers/challenges and possible responses:</a:t>
            </a:r>
          </a:p>
          <a:p>
            <a:pPr lvl="1"/>
            <a:r>
              <a:rPr lang="en-US" dirty="0">
                <a:highlight>
                  <a:srgbClr val="00FFFF"/>
                </a:highlight>
              </a:rPr>
              <a:t>What are barriers or challenges to these steps? Consider legal barriers, financial barriers, social barriers, equity barriers.</a:t>
            </a:r>
          </a:p>
          <a:p>
            <a:pPr lvl="1"/>
            <a:r>
              <a:rPr lang="en-US" dirty="0">
                <a:highlight>
                  <a:srgbClr val="00FFFF"/>
                </a:highlight>
              </a:rPr>
              <a:t>What could be done to address these challenges and increase buy-in and support for these steps?</a:t>
            </a:r>
          </a:p>
          <a:p>
            <a:pPr lvl="1"/>
            <a:r>
              <a:rPr lang="en-US" dirty="0">
                <a:highlight>
                  <a:srgbClr val="00FFFF"/>
                </a:highlight>
              </a:rPr>
              <a:t>Do you think forming partnerships with other groups/sectors could lead to implementation opportunities and positive changes?  If so, what opportunities can you envision?</a:t>
            </a:r>
          </a:p>
          <a:p>
            <a:r>
              <a:rPr lang="en-US" dirty="0"/>
              <a:t>Would nitrogen and/or phosphorus be most cost-effective for your sector to manage, reduce, monitor, and report?  Why, and what are the limitations of each? Can you give rough proportions and scales for the kinds of reductions you think could be achieved?</a:t>
            </a:r>
          </a:p>
          <a:p>
            <a:endParaRPr lang="en-US" dirty="0"/>
          </a:p>
        </p:txBody>
      </p:sp>
      <p:sp>
        <p:nvSpPr>
          <p:cNvPr id="4" name="Slide Number Placeholder 3">
            <a:extLst>
              <a:ext uri="{FF2B5EF4-FFF2-40B4-BE49-F238E27FC236}">
                <a16:creationId xmlns:a16="http://schemas.microsoft.com/office/drawing/2014/main" id="{82B4BE35-230A-3111-B531-4280C9952173}"/>
              </a:ext>
            </a:extLst>
          </p:cNvPr>
          <p:cNvSpPr>
            <a:spLocks noGrp="1"/>
          </p:cNvSpPr>
          <p:nvPr>
            <p:ph type="sldNum" sz="quarter" idx="12"/>
          </p:nvPr>
        </p:nvSpPr>
        <p:spPr/>
        <p:txBody>
          <a:bodyPr/>
          <a:lstStyle/>
          <a:p>
            <a:fld id="{11F27F3A-B3E9-41ED-AF8F-A365F10BB65F}" type="slidenum">
              <a:rPr lang="en-US" smtClean="0"/>
              <a:pPr/>
              <a:t>15</a:t>
            </a:fld>
            <a:endParaRPr lang="en-US"/>
          </a:p>
        </p:txBody>
      </p:sp>
      <p:sp>
        <p:nvSpPr>
          <p:cNvPr id="5" name="Subtitle 4">
            <a:extLst>
              <a:ext uri="{FF2B5EF4-FFF2-40B4-BE49-F238E27FC236}">
                <a16:creationId xmlns:a16="http://schemas.microsoft.com/office/drawing/2014/main" id="{3580F0AE-CC8C-BC34-C6FD-683D5D332841}"/>
              </a:ext>
            </a:extLst>
          </p:cNvPr>
          <p:cNvSpPr>
            <a:spLocks noGrp="1"/>
          </p:cNvSpPr>
          <p:nvPr>
            <p:ph type="subTitle" idx="13"/>
          </p:nvPr>
        </p:nvSpPr>
        <p:spPr/>
        <p:txBody>
          <a:bodyPr/>
          <a:lstStyle/>
          <a:p>
            <a:endParaRPr lang="en-US"/>
          </a:p>
        </p:txBody>
      </p:sp>
      <p:sp>
        <p:nvSpPr>
          <p:cNvPr id="6" name="Rectangle 5">
            <a:extLst>
              <a:ext uri="{FF2B5EF4-FFF2-40B4-BE49-F238E27FC236}">
                <a16:creationId xmlns:a16="http://schemas.microsoft.com/office/drawing/2014/main" id="{95EDAD8E-EE54-96C6-B772-1805EEB42280}"/>
              </a:ext>
            </a:extLst>
          </p:cNvPr>
          <p:cNvSpPr/>
          <p:nvPr/>
        </p:nvSpPr>
        <p:spPr>
          <a:xfrm>
            <a:off x="3323445" y="1960606"/>
            <a:ext cx="5545109" cy="923330"/>
          </a:xfrm>
          <a:prstGeom prst="rect">
            <a:avLst/>
          </a:prstGeom>
          <a:solidFill>
            <a:schemeClr val="bg1"/>
          </a:solid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April 15</a:t>
            </a:r>
            <a:r>
              <a:rPr lang="en-US" sz="5400" b="1" cap="none" spc="0" baseline="30000" dirty="0">
                <a:ln w="22225">
                  <a:solidFill>
                    <a:schemeClr val="accent2"/>
                  </a:solidFill>
                  <a:prstDash val="solid"/>
                </a:ln>
                <a:solidFill>
                  <a:schemeClr val="accent2">
                    <a:lumMod val="40000"/>
                    <a:lumOff val="60000"/>
                  </a:schemeClr>
                </a:solidFill>
                <a:effectLst/>
              </a:rPr>
              <a:t>th</a:t>
            </a:r>
            <a:r>
              <a:rPr lang="en-US" sz="5400" b="1" cap="none" spc="0" dirty="0">
                <a:ln w="22225">
                  <a:solidFill>
                    <a:schemeClr val="accent2"/>
                  </a:solidFill>
                  <a:prstDash val="solid"/>
                </a:ln>
                <a:solidFill>
                  <a:schemeClr val="accent2">
                    <a:lumMod val="40000"/>
                    <a:lumOff val="60000"/>
                  </a:schemeClr>
                </a:solidFill>
                <a:effectLst/>
              </a:rPr>
              <a:t> Deadline</a:t>
            </a:r>
          </a:p>
        </p:txBody>
      </p:sp>
    </p:spTree>
    <p:extLst>
      <p:ext uri="{BB962C8B-B14F-4D97-AF65-F5344CB8AC3E}">
        <p14:creationId xmlns:p14="http://schemas.microsoft.com/office/powerpoint/2010/main" val="12171056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C35A2-F18F-0A66-EF5D-010BEE485EC8}"/>
              </a:ext>
            </a:extLst>
          </p:cNvPr>
          <p:cNvSpPr>
            <a:spLocks noGrp="1"/>
          </p:cNvSpPr>
          <p:nvPr>
            <p:ph type="title"/>
          </p:nvPr>
        </p:nvSpPr>
        <p:spPr/>
        <p:txBody>
          <a:bodyPr/>
          <a:lstStyle/>
          <a:p>
            <a:r>
              <a:rPr lang="en-US" dirty="0"/>
              <a:t>TAG Charge</a:t>
            </a:r>
          </a:p>
        </p:txBody>
      </p:sp>
      <p:sp>
        <p:nvSpPr>
          <p:cNvPr id="3" name="Content Placeholder 2">
            <a:extLst>
              <a:ext uri="{FF2B5EF4-FFF2-40B4-BE49-F238E27FC236}">
                <a16:creationId xmlns:a16="http://schemas.microsoft.com/office/drawing/2014/main" id="{3690AFDC-7C94-81B7-15AB-A0978C083869}"/>
              </a:ext>
            </a:extLst>
          </p:cNvPr>
          <p:cNvSpPr>
            <a:spLocks noGrp="1"/>
          </p:cNvSpPr>
          <p:nvPr>
            <p:ph idx="1"/>
          </p:nvPr>
        </p:nvSpPr>
        <p:spPr/>
        <p:txBody>
          <a:bodyPr>
            <a:normAutofit fontScale="92500" lnSpcReduction="10000"/>
          </a:bodyPr>
          <a:lstStyle/>
          <a:p>
            <a:r>
              <a:rPr lang="en-US" dirty="0"/>
              <a:t>What specific management improvements has your sector already implemented for nutrient control since 2006?</a:t>
            </a:r>
          </a:p>
          <a:p>
            <a:r>
              <a:rPr lang="en-US" dirty="0"/>
              <a:t>What further nutrient reduction management steps can you take that would make sense? Consider both examples of more easily attainable and effective opportunities, as well as more long-term or challenging opportunities for your sector.</a:t>
            </a:r>
          </a:p>
          <a:p>
            <a:r>
              <a:rPr lang="en-US" dirty="0"/>
              <a:t>What initiation and full implementation timeframes would be needed for each type of management step, roughly speaking?</a:t>
            </a:r>
          </a:p>
          <a:p>
            <a:pPr lvl="1"/>
            <a:r>
              <a:rPr lang="en-US" dirty="0"/>
              <a:t>Are there trends or changes on the horizon in your sector that could affect these timeframes?</a:t>
            </a:r>
          </a:p>
          <a:p>
            <a:r>
              <a:rPr lang="en-US" dirty="0"/>
              <a:t>Barriers/challenges and possible responses:</a:t>
            </a:r>
          </a:p>
          <a:p>
            <a:pPr lvl="1"/>
            <a:r>
              <a:rPr lang="en-US" dirty="0"/>
              <a:t>What are barriers or challenges to these steps? Consider legal barriers, financial barriers, social barriers, equity barriers.</a:t>
            </a:r>
          </a:p>
          <a:p>
            <a:pPr lvl="1"/>
            <a:r>
              <a:rPr lang="en-US" dirty="0"/>
              <a:t>What could be done to address these challenges and increase buy-in and support for these steps?</a:t>
            </a:r>
          </a:p>
          <a:p>
            <a:pPr lvl="1"/>
            <a:r>
              <a:rPr lang="en-US" dirty="0"/>
              <a:t>Do you think forming partnerships with other groups/sectors could lead to implementation opportunities and positive changes?  If so, what opportunities can you envision?</a:t>
            </a:r>
          </a:p>
          <a:p>
            <a:r>
              <a:rPr lang="en-US" dirty="0">
                <a:highlight>
                  <a:srgbClr val="00FF00"/>
                </a:highlight>
              </a:rPr>
              <a:t>Would nitrogen and/or phosphorus be most cost-effective for your sector to manage, reduce, monitor, and report?  Why, and what are the limitations of each? Can you give rough proportions and scales for the kinds of reductions you think could be achieved?</a:t>
            </a:r>
          </a:p>
          <a:p>
            <a:endParaRPr lang="en-US" dirty="0"/>
          </a:p>
        </p:txBody>
      </p:sp>
      <p:sp>
        <p:nvSpPr>
          <p:cNvPr id="4" name="Slide Number Placeholder 3">
            <a:extLst>
              <a:ext uri="{FF2B5EF4-FFF2-40B4-BE49-F238E27FC236}">
                <a16:creationId xmlns:a16="http://schemas.microsoft.com/office/drawing/2014/main" id="{82B4BE35-230A-3111-B531-4280C9952173}"/>
              </a:ext>
            </a:extLst>
          </p:cNvPr>
          <p:cNvSpPr>
            <a:spLocks noGrp="1"/>
          </p:cNvSpPr>
          <p:nvPr>
            <p:ph type="sldNum" sz="quarter" idx="12"/>
          </p:nvPr>
        </p:nvSpPr>
        <p:spPr/>
        <p:txBody>
          <a:bodyPr/>
          <a:lstStyle/>
          <a:p>
            <a:fld id="{11F27F3A-B3E9-41ED-AF8F-A365F10BB65F}" type="slidenum">
              <a:rPr lang="en-US" smtClean="0"/>
              <a:pPr/>
              <a:t>16</a:t>
            </a:fld>
            <a:endParaRPr lang="en-US"/>
          </a:p>
        </p:txBody>
      </p:sp>
      <p:sp>
        <p:nvSpPr>
          <p:cNvPr id="5" name="Subtitle 4">
            <a:extLst>
              <a:ext uri="{FF2B5EF4-FFF2-40B4-BE49-F238E27FC236}">
                <a16:creationId xmlns:a16="http://schemas.microsoft.com/office/drawing/2014/main" id="{3580F0AE-CC8C-BC34-C6FD-683D5D332841}"/>
              </a:ext>
            </a:extLst>
          </p:cNvPr>
          <p:cNvSpPr>
            <a:spLocks noGrp="1"/>
          </p:cNvSpPr>
          <p:nvPr>
            <p:ph type="subTitle" idx="13"/>
          </p:nvPr>
        </p:nvSpPr>
        <p:spPr/>
        <p:txBody>
          <a:bodyPr/>
          <a:lstStyle/>
          <a:p>
            <a:endParaRPr lang="en-US"/>
          </a:p>
        </p:txBody>
      </p:sp>
      <p:sp>
        <p:nvSpPr>
          <p:cNvPr id="6" name="Rectangle 5">
            <a:extLst>
              <a:ext uri="{FF2B5EF4-FFF2-40B4-BE49-F238E27FC236}">
                <a16:creationId xmlns:a16="http://schemas.microsoft.com/office/drawing/2014/main" id="{627BA32C-6E3B-9FF5-FBAC-FEE68D924F62}"/>
              </a:ext>
            </a:extLst>
          </p:cNvPr>
          <p:cNvSpPr/>
          <p:nvPr/>
        </p:nvSpPr>
        <p:spPr>
          <a:xfrm>
            <a:off x="3380993" y="4362061"/>
            <a:ext cx="5430013" cy="923330"/>
          </a:xfrm>
          <a:prstGeom prst="rect">
            <a:avLst/>
          </a:prstGeom>
          <a:solidFill>
            <a:schemeClr val="bg1"/>
          </a:solid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May 15</a:t>
            </a:r>
            <a:r>
              <a:rPr lang="en-US" sz="5400" b="1" cap="none" spc="0" baseline="30000" dirty="0">
                <a:ln w="22225">
                  <a:solidFill>
                    <a:schemeClr val="accent2"/>
                  </a:solidFill>
                  <a:prstDash val="solid"/>
                </a:ln>
                <a:solidFill>
                  <a:schemeClr val="accent2">
                    <a:lumMod val="40000"/>
                    <a:lumOff val="60000"/>
                  </a:schemeClr>
                </a:solidFill>
                <a:effectLst/>
              </a:rPr>
              <a:t>th</a:t>
            </a:r>
            <a:r>
              <a:rPr lang="en-US" sz="5400" b="1" cap="none" spc="0" dirty="0">
                <a:ln w="22225">
                  <a:solidFill>
                    <a:schemeClr val="accent2"/>
                  </a:solidFill>
                  <a:prstDash val="solid"/>
                </a:ln>
                <a:solidFill>
                  <a:schemeClr val="accent2">
                    <a:lumMod val="40000"/>
                    <a:lumOff val="60000"/>
                  </a:schemeClr>
                </a:solidFill>
                <a:effectLst/>
              </a:rPr>
              <a:t> Deadline</a:t>
            </a:r>
          </a:p>
        </p:txBody>
      </p:sp>
    </p:spTree>
    <p:extLst>
      <p:ext uri="{BB962C8B-B14F-4D97-AF65-F5344CB8AC3E}">
        <p14:creationId xmlns:p14="http://schemas.microsoft.com/office/powerpoint/2010/main" val="21536859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C35A2-F18F-0A66-EF5D-010BEE485EC8}"/>
              </a:ext>
            </a:extLst>
          </p:cNvPr>
          <p:cNvSpPr>
            <a:spLocks noGrp="1"/>
          </p:cNvSpPr>
          <p:nvPr>
            <p:ph type="title"/>
          </p:nvPr>
        </p:nvSpPr>
        <p:spPr/>
        <p:txBody>
          <a:bodyPr/>
          <a:lstStyle/>
          <a:p>
            <a:r>
              <a:rPr lang="en-US" dirty="0"/>
              <a:t>TAG Charge</a:t>
            </a:r>
          </a:p>
        </p:txBody>
      </p:sp>
      <p:sp>
        <p:nvSpPr>
          <p:cNvPr id="3" name="Content Placeholder 2">
            <a:extLst>
              <a:ext uri="{FF2B5EF4-FFF2-40B4-BE49-F238E27FC236}">
                <a16:creationId xmlns:a16="http://schemas.microsoft.com/office/drawing/2014/main" id="{3690AFDC-7C94-81B7-15AB-A0978C083869}"/>
              </a:ext>
            </a:extLst>
          </p:cNvPr>
          <p:cNvSpPr>
            <a:spLocks noGrp="1"/>
          </p:cNvSpPr>
          <p:nvPr>
            <p:ph idx="1"/>
          </p:nvPr>
        </p:nvSpPr>
        <p:spPr/>
        <p:txBody>
          <a:bodyPr>
            <a:normAutofit/>
          </a:bodyPr>
          <a:lstStyle/>
          <a:p>
            <a:r>
              <a:rPr lang="en-US" dirty="0"/>
              <a:t>What specific management improvements has your sector already implemented for nutrient control since 2006?</a:t>
            </a:r>
          </a:p>
          <a:p>
            <a:r>
              <a:rPr lang="en-US" dirty="0"/>
              <a:t>What further nutrient reduction management steps can you take that would make sense? Consider both examples of more easily attainable and effective opportunities, as well as more long-term or challenging opportunities for your sector.</a:t>
            </a:r>
          </a:p>
          <a:p>
            <a:r>
              <a:rPr lang="en-US" dirty="0">
                <a:solidFill>
                  <a:schemeClr val="bg1">
                    <a:lumMod val="75000"/>
                  </a:schemeClr>
                </a:solidFill>
              </a:rPr>
              <a:t>[If possible] What initiation and full implementation timeframes would be needed for each type of management step, roughly speaking?</a:t>
            </a:r>
          </a:p>
          <a:p>
            <a:pPr lvl="1"/>
            <a:r>
              <a:rPr lang="en-US" dirty="0">
                <a:solidFill>
                  <a:schemeClr val="bg1">
                    <a:lumMod val="75000"/>
                  </a:schemeClr>
                </a:solidFill>
              </a:rPr>
              <a:t>Are there trends or changes on the horizon in your sector that could affect these timeframes?</a:t>
            </a:r>
          </a:p>
          <a:p>
            <a:pPr marL="0" indent="0">
              <a:buNone/>
            </a:pPr>
            <a:endParaRPr lang="en-US" dirty="0"/>
          </a:p>
        </p:txBody>
      </p:sp>
      <p:sp>
        <p:nvSpPr>
          <p:cNvPr id="4" name="Slide Number Placeholder 3">
            <a:extLst>
              <a:ext uri="{FF2B5EF4-FFF2-40B4-BE49-F238E27FC236}">
                <a16:creationId xmlns:a16="http://schemas.microsoft.com/office/drawing/2014/main" id="{82B4BE35-230A-3111-B531-4280C9952173}"/>
              </a:ext>
            </a:extLst>
          </p:cNvPr>
          <p:cNvSpPr>
            <a:spLocks noGrp="1"/>
          </p:cNvSpPr>
          <p:nvPr>
            <p:ph type="sldNum" sz="quarter" idx="12"/>
          </p:nvPr>
        </p:nvSpPr>
        <p:spPr/>
        <p:txBody>
          <a:bodyPr/>
          <a:lstStyle/>
          <a:p>
            <a:fld id="{11F27F3A-B3E9-41ED-AF8F-A365F10BB65F}" type="slidenum">
              <a:rPr lang="en-US" smtClean="0"/>
              <a:pPr/>
              <a:t>17</a:t>
            </a:fld>
            <a:endParaRPr lang="en-US"/>
          </a:p>
        </p:txBody>
      </p:sp>
      <p:sp>
        <p:nvSpPr>
          <p:cNvPr id="5" name="Subtitle 4">
            <a:extLst>
              <a:ext uri="{FF2B5EF4-FFF2-40B4-BE49-F238E27FC236}">
                <a16:creationId xmlns:a16="http://schemas.microsoft.com/office/drawing/2014/main" id="{3580F0AE-CC8C-BC34-C6FD-683D5D332841}"/>
              </a:ext>
            </a:extLst>
          </p:cNvPr>
          <p:cNvSpPr>
            <a:spLocks noGrp="1"/>
          </p:cNvSpPr>
          <p:nvPr>
            <p:ph type="subTitle" idx="13"/>
          </p:nvPr>
        </p:nvSpPr>
        <p:spPr/>
        <p:txBody>
          <a:bodyPr/>
          <a:lstStyle/>
          <a:p>
            <a:r>
              <a:rPr lang="en-US" dirty="0"/>
              <a:t>Today’s Discussion</a:t>
            </a:r>
          </a:p>
        </p:txBody>
      </p:sp>
    </p:spTree>
    <p:extLst>
      <p:ext uri="{BB962C8B-B14F-4D97-AF65-F5344CB8AC3E}">
        <p14:creationId xmlns:p14="http://schemas.microsoft.com/office/powerpoint/2010/main" val="40681743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1F27F3A-B3E9-41ED-AF8F-A365F10BB65F}" type="slidenum">
              <a:rPr lang="en-US" smtClean="0"/>
              <a:pPr/>
              <a:t>18</a:t>
            </a:fld>
            <a:endParaRPr lang="en-US"/>
          </a:p>
        </p:txBody>
      </p:sp>
      <p:sp>
        <p:nvSpPr>
          <p:cNvPr id="3" name="Title 2"/>
          <p:cNvSpPr>
            <a:spLocks noGrp="1"/>
          </p:cNvSpPr>
          <p:nvPr>
            <p:ph type="ctrTitle"/>
          </p:nvPr>
        </p:nvSpPr>
        <p:spPr/>
        <p:txBody>
          <a:bodyPr/>
          <a:lstStyle/>
          <a:p>
            <a:r>
              <a:rPr lang="en-US" dirty="0"/>
              <a:t>Goal Setting Q&amp;A</a:t>
            </a:r>
          </a:p>
        </p:txBody>
      </p:sp>
      <p:pic>
        <p:nvPicPr>
          <p:cNvPr id="2" name="Picture Placeholder 1"/>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26177" b="26177"/>
          <a:stretch>
            <a:fillRect/>
          </a:stretch>
        </p:blipFill>
        <p:spPr/>
      </p:pic>
      <p:sp>
        <p:nvSpPr>
          <p:cNvPr id="5" name="Title 1"/>
          <p:cNvSpPr txBox="1">
            <a:spLocks/>
          </p:cNvSpPr>
          <p:nvPr/>
        </p:nvSpPr>
        <p:spPr>
          <a:xfrm>
            <a:off x="123375" y="6001655"/>
            <a:ext cx="3751943" cy="371035"/>
          </a:xfrm>
          <a:prstGeom prst="rect">
            <a:avLst/>
          </a:prstGeom>
        </p:spPr>
        <p:txBody>
          <a:bodyPr vert="horz" lIns="91440" tIns="45720" rIns="91440" bIns="45720" rtlCol="0"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a:r>
              <a:rPr lang="en-US" sz="1800" dirty="0"/>
              <a:t>Department of Environmental Quality</a:t>
            </a:r>
          </a:p>
        </p:txBody>
      </p:sp>
      <p:sp>
        <p:nvSpPr>
          <p:cNvPr id="6" name="TextBox 5">
            <a:extLst>
              <a:ext uri="{FF2B5EF4-FFF2-40B4-BE49-F238E27FC236}">
                <a16:creationId xmlns:a16="http://schemas.microsoft.com/office/drawing/2014/main" id="{D3745CB9-3DF0-499D-839E-9B24C24549AE}"/>
              </a:ext>
            </a:extLst>
          </p:cNvPr>
          <p:cNvSpPr txBox="1"/>
          <p:nvPr/>
        </p:nvSpPr>
        <p:spPr>
          <a:xfrm>
            <a:off x="7627455" y="3568823"/>
            <a:ext cx="4374045" cy="1569660"/>
          </a:xfrm>
          <a:prstGeom prst="rect">
            <a:avLst/>
          </a:prstGeom>
          <a:noFill/>
        </p:spPr>
        <p:txBody>
          <a:bodyPr wrap="square" rtlCol="0">
            <a:spAutoFit/>
          </a:bodyPr>
          <a:lstStyle/>
          <a:p>
            <a:r>
              <a:rPr lang="en-US" sz="2400" b="1" dirty="0">
                <a:solidFill>
                  <a:schemeClr val="bg1"/>
                </a:solidFill>
              </a:rPr>
              <a:t>Joey Hester</a:t>
            </a:r>
          </a:p>
          <a:p>
            <a:r>
              <a:rPr lang="en-US" sz="2400" dirty="0">
                <a:solidFill>
                  <a:schemeClr val="bg1"/>
                </a:solidFill>
                <a:hlinkClick r:id="rId4"/>
              </a:rPr>
              <a:t>Joey.hester@ncdenr.gov</a:t>
            </a:r>
            <a:endParaRPr lang="en-US" sz="2400" dirty="0">
              <a:solidFill>
                <a:schemeClr val="bg1"/>
              </a:solidFill>
            </a:endParaRPr>
          </a:p>
          <a:p>
            <a:r>
              <a:rPr lang="en-US" sz="2400" dirty="0">
                <a:solidFill>
                  <a:schemeClr val="bg1"/>
                </a:solidFill>
              </a:rPr>
              <a:t>O: 919-707-3675</a:t>
            </a:r>
          </a:p>
          <a:p>
            <a:r>
              <a:rPr lang="en-US" sz="2400" dirty="0">
                <a:solidFill>
                  <a:schemeClr val="bg1"/>
                </a:solidFill>
              </a:rPr>
              <a:t>C: 919-418-5712</a:t>
            </a:r>
          </a:p>
        </p:txBody>
      </p:sp>
    </p:spTree>
    <p:extLst>
      <p:ext uri="{BB962C8B-B14F-4D97-AF65-F5344CB8AC3E}">
        <p14:creationId xmlns:p14="http://schemas.microsoft.com/office/powerpoint/2010/main" val="3265762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B939A-EAD1-AD0D-7DA9-48C03B20B920}"/>
              </a:ext>
            </a:extLst>
          </p:cNvPr>
          <p:cNvSpPr>
            <a:spLocks noGrp="1"/>
          </p:cNvSpPr>
          <p:nvPr>
            <p:ph type="title"/>
          </p:nvPr>
        </p:nvSpPr>
        <p:spPr/>
        <p:txBody>
          <a:bodyPr/>
          <a:lstStyle/>
          <a:p>
            <a:r>
              <a:rPr lang="en-US" dirty="0"/>
              <a:t>HRL Informal Stakeholder Process</a:t>
            </a:r>
          </a:p>
        </p:txBody>
      </p:sp>
      <p:sp>
        <p:nvSpPr>
          <p:cNvPr id="3" name="Content Placeholder 2">
            <a:extLst>
              <a:ext uri="{FF2B5EF4-FFF2-40B4-BE49-F238E27FC236}">
                <a16:creationId xmlns:a16="http://schemas.microsoft.com/office/drawing/2014/main" id="{7F1919BE-0B8D-7408-3B63-F4C7B0F2FAAB}"/>
              </a:ext>
            </a:extLst>
          </p:cNvPr>
          <p:cNvSpPr>
            <a:spLocks noGrp="1"/>
          </p:cNvSpPr>
          <p:nvPr>
            <p:ph idx="1"/>
          </p:nvPr>
        </p:nvSpPr>
        <p:spPr>
          <a:xfrm>
            <a:off x="838200" y="1493045"/>
            <a:ext cx="5257800" cy="4755355"/>
          </a:xfrm>
        </p:spPr>
        <p:txBody>
          <a:bodyPr/>
          <a:lstStyle/>
          <a:p>
            <a:r>
              <a:rPr lang="en-US" dirty="0"/>
              <a:t>September 2022 – December 2023</a:t>
            </a:r>
          </a:p>
          <a:p>
            <a:r>
              <a:rPr lang="en-US" dirty="0"/>
              <a:t>Six Steering Committee (SC) meetings (more if necessary)</a:t>
            </a:r>
          </a:p>
          <a:p>
            <a:r>
              <a:rPr lang="en-US" dirty="0"/>
              <a:t>Four All Stakeholder meetings</a:t>
            </a:r>
          </a:p>
          <a:p>
            <a:r>
              <a:rPr lang="en-US" dirty="0"/>
              <a:t>Five to six Technical Advisory Group (TAG) meetings (more if necessary)</a:t>
            </a:r>
          </a:p>
          <a:p>
            <a:r>
              <a:rPr lang="en-US" dirty="0"/>
              <a:t>SC submits final report to DWR</a:t>
            </a:r>
          </a:p>
          <a:p>
            <a:r>
              <a:rPr lang="en-US" dirty="0"/>
              <a:t>DWR considers final report in drafting rules</a:t>
            </a:r>
          </a:p>
          <a:p>
            <a:r>
              <a:rPr lang="en-US" dirty="0"/>
              <a:t>SC, TAGs, and stakeholders review draft rules and provide feedback</a:t>
            </a:r>
          </a:p>
          <a:p>
            <a:r>
              <a:rPr lang="en-US" dirty="0"/>
              <a:t>DWR finalizes draft rules considering feedback </a:t>
            </a:r>
          </a:p>
        </p:txBody>
      </p:sp>
      <p:sp>
        <p:nvSpPr>
          <p:cNvPr id="4" name="Slide Number Placeholder 3">
            <a:extLst>
              <a:ext uri="{FF2B5EF4-FFF2-40B4-BE49-F238E27FC236}">
                <a16:creationId xmlns:a16="http://schemas.microsoft.com/office/drawing/2014/main" id="{D688DCB3-1EEE-7D74-6CB6-C44E963C8816}"/>
              </a:ext>
            </a:extLst>
          </p:cNvPr>
          <p:cNvSpPr>
            <a:spLocks noGrp="1"/>
          </p:cNvSpPr>
          <p:nvPr>
            <p:ph type="sldNum" sz="quarter" idx="12"/>
          </p:nvPr>
        </p:nvSpPr>
        <p:spPr/>
        <p:txBody>
          <a:bodyPr/>
          <a:lstStyle/>
          <a:p>
            <a:fld id="{11F27F3A-B3E9-41ED-AF8F-A365F10BB65F}" type="slidenum">
              <a:rPr lang="en-US" smtClean="0"/>
              <a:pPr/>
              <a:t>2</a:t>
            </a:fld>
            <a:endParaRPr lang="en-US"/>
          </a:p>
        </p:txBody>
      </p:sp>
      <p:sp>
        <p:nvSpPr>
          <p:cNvPr id="5" name="Subtitle 4">
            <a:extLst>
              <a:ext uri="{FF2B5EF4-FFF2-40B4-BE49-F238E27FC236}">
                <a16:creationId xmlns:a16="http://schemas.microsoft.com/office/drawing/2014/main" id="{9F49DA34-BD8C-7C2C-455F-5F6344DCD617}"/>
              </a:ext>
            </a:extLst>
          </p:cNvPr>
          <p:cNvSpPr>
            <a:spLocks noGrp="1"/>
          </p:cNvSpPr>
          <p:nvPr>
            <p:ph type="subTitle" idx="13"/>
          </p:nvPr>
        </p:nvSpPr>
        <p:spPr/>
        <p:txBody>
          <a:bodyPr/>
          <a:lstStyle/>
          <a:p>
            <a:endParaRPr lang="en-US" dirty="0"/>
          </a:p>
        </p:txBody>
      </p:sp>
      <p:graphicFrame>
        <p:nvGraphicFramePr>
          <p:cNvPr id="6" name="Content Placeholder 5">
            <a:extLst>
              <a:ext uri="{FF2B5EF4-FFF2-40B4-BE49-F238E27FC236}">
                <a16:creationId xmlns:a16="http://schemas.microsoft.com/office/drawing/2014/main" id="{F2C6AF14-B8F3-D472-C2D7-5CB0D5A95650}"/>
              </a:ext>
            </a:extLst>
          </p:cNvPr>
          <p:cNvGraphicFramePr>
            <a:graphicFrameLocks/>
          </p:cNvGraphicFramePr>
          <p:nvPr>
            <p:extLst>
              <p:ext uri="{D42A27DB-BD31-4B8C-83A1-F6EECF244321}">
                <p14:modId xmlns:p14="http://schemas.microsoft.com/office/powerpoint/2010/main" val="1461869545"/>
              </p:ext>
            </p:extLst>
          </p:nvPr>
        </p:nvGraphicFramePr>
        <p:xfrm>
          <a:off x="7209503" y="1134814"/>
          <a:ext cx="4510549" cy="47545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99507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0DF29-9D92-FB37-6E82-C3E8F102F018}"/>
              </a:ext>
            </a:extLst>
          </p:cNvPr>
          <p:cNvSpPr>
            <a:spLocks noGrp="1"/>
          </p:cNvSpPr>
          <p:nvPr>
            <p:ph type="title"/>
          </p:nvPr>
        </p:nvSpPr>
        <p:spPr/>
        <p:txBody>
          <a:bodyPr/>
          <a:lstStyle/>
          <a:p>
            <a:r>
              <a:rPr lang="en-US" dirty="0"/>
              <a:t>Public Participation</a:t>
            </a:r>
          </a:p>
        </p:txBody>
      </p:sp>
      <p:sp>
        <p:nvSpPr>
          <p:cNvPr id="4" name="Slide Number Placeholder 3">
            <a:extLst>
              <a:ext uri="{FF2B5EF4-FFF2-40B4-BE49-F238E27FC236}">
                <a16:creationId xmlns:a16="http://schemas.microsoft.com/office/drawing/2014/main" id="{8F87E8A1-7745-070C-601E-3814E913D9CF}"/>
              </a:ext>
            </a:extLst>
          </p:cNvPr>
          <p:cNvSpPr>
            <a:spLocks noGrp="1"/>
          </p:cNvSpPr>
          <p:nvPr>
            <p:ph type="sldNum" sz="quarter" idx="12"/>
          </p:nvPr>
        </p:nvSpPr>
        <p:spPr/>
        <p:txBody>
          <a:bodyPr/>
          <a:lstStyle/>
          <a:p>
            <a:fld id="{11F27F3A-B3E9-41ED-AF8F-A365F10BB65F}" type="slidenum">
              <a:rPr lang="en-US" smtClean="0"/>
              <a:pPr/>
              <a:t>3</a:t>
            </a:fld>
            <a:endParaRPr lang="en-US"/>
          </a:p>
        </p:txBody>
      </p:sp>
      <p:sp>
        <p:nvSpPr>
          <p:cNvPr id="5" name="Subtitle 4">
            <a:extLst>
              <a:ext uri="{FF2B5EF4-FFF2-40B4-BE49-F238E27FC236}">
                <a16:creationId xmlns:a16="http://schemas.microsoft.com/office/drawing/2014/main" id="{7840D18A-EA4D-20D2-616B-D2D6C7F7A3B2}"/>
              </a:ext>
            </a:extLst>
          </p:cNvPr>
          <p:cNvSpPr>
            <a:spLocks noGrp="1"/>
          </p:cNvSpPr>
          <p:nvPr>
            <p:ph type="subTitle" idx="13"/>
          </p:nvPr>
        </p:nvSpPr>
        <p:spPr/>
        <p:txBody>
          <a:bodyPr/>
          <a:lstStyle/>
          <a:p>
            <a:endParaRPr lang="en-US" dirty="0"/>
          </a:p>
        </p:txBody>
      </p:sp>
      <p:pic>
        <p:nvPicPr>
          <p:cNvPr id="1026" name="Picture 2">
            <a:extLst>
              <a:ext uri="{FF2B5EF4-FFF2-40B4-BE49-F238E27FC236}">
                <a16:creationId xmlns:a16="http://schemas.microsoft.com/office/drawing/2014/main" id="{3D67A1CA-D754-47C5-C04E-B22E8C8FC7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82" y="1493045"/>
            <a:ext cx="10834389" cy="374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31531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C35A2-F18F-0A66-EF5D-010BEE485EC8}"/>
              </a:ext>
            </a:extLst>
          </p:cNvPr>
          <p:cNvSpPr>
            <a:spLocks noGrp="1"/>
          </p:cNvSpPr>
          <p:nvPr>
            <p:ph type="title"/>
          </p:nvPr>
        </p:nvSpPr>
        <p:spPr/>
        <p:txBody>
          <a:bodyPr/>
          <a:lstStyle/>
          <a:p>
            <a:r>
              <a:rPr lang="en-US" dirty="0"/>
              <a:t>TAG Charge</a:t>
            </a:r>
          </a:p>
        </p:txBody>
      </p:sp>
      <p:sp>
        <p:nvSpPr>
          <p:cNvPr id="3" name="Content Placeholder 2">
            <a:extLst>
              <a:ext uri="{FF2B5EF4-FFF2-40B4-BE49-F238E27FC236}">
                <a16:creationId xmlns:a16="http://schemas.microsoft.com/office/drawing/2014/main" id="{3690AFDC-7C94-81B7-15AB-A0978C083869}"/>
              </a:ext>
            </a:extLst>
          </p:cNvPr>
          <p:cNvSpPr>
            <a:spLocks noGrp="1"/>
          </p:cNvSpPr>
          <p:nvPr>
            <p:ph idx="1"/>
          </p:nvPr>
        </p:nvSpPr>
        <p:spPr/>
        <p:txBody>
          <a:bodyPr>
            <a:normAutofit fontScale="92500" lnSpcReduction="10000"/>
          </a:bodyPr>
          <a:lstStyle/>
          <a:p>
            <a:r>
              <a:rPr lang="en-US" dirty="0"/>
              <a:t>What specific management improvements has your sector already implemented for nutrient control since 2006?</a:t>
            </a:r>
          </a:p>
          <a:p>
            <a:r>
              <a:rPr lang="en-US" dirty="0"/>
              <a:t>What further nutrient reduction management steps can you take that would make sense? Consider both examples of more easily attainable and effective opportunities, as well as more long-term or challenging opportunities for your sector.</a:t>
            </a:r>
          </a:p>
          <a:p>
            <a:r>
              <a:rPr lang="en-US" dirty="0"/>
              <a:t>What initiation and full implementation timeframes would be needed for each type of management step, roughly speaking?</a:t>
            </a:r>
          </a:p>
          <a:p>
            <a:pPr lvl="1"/>
            <a:r>
              <a:rPr lang="en-US" dirty="0"/>
              <a:t>Are there trends or changes on the horizon in your sector that could affect these timeframes?</a:t>
            </a:r>
          </a:p>
          <a:p>
            <a:r>
              <a:rPr lang="en-US" dirty="0"/>
              <a:t>Barriers/challenges and possible responses:</a:t>
            </a:r>
          </a:p>
          <a:p>
            <a:pPr lvl="1"/>
            <a:r>
              <a:rPr lang="en-US" dirty="0"/>
              <a:t>What are barriers or challenges to these steps? Consider legal barriers, financial barriers, social barriers, equity barriers.</a:t>
            </a:r>
          </a:p>
          <a:p>
            <a:pPr lvl="1"/>
            <a:r>
              <a:rPr lang="en-US" dirty="0"/>
              <a:t>What could be done to address these challenges and increase buy-in and support for these steps?</a:t>
            </a:r>
          </a:p>
          <a:p>
            <a:pPr lvl="1"/>
            <a:r>
              <a:rPr lang="en-US" dirty="0"/>
              <a:t>Do you think forming partnerships with other groups/sectors could lead to implementation opportunities and positive changes?  If so, what opportunities can you envision?</a:t>
            </a:r>
          </a:p>
          <a:p>
            <a:r>
              <a:rPr lang="en-US" dirty="0"/>
              <a:t>Would nitrogen and/or phosphorus be most cost-effective for your sector to manage, reduce, monitor, and report?  Why, and what are the limitations of each? Can you give rough proportions and scales for the kinds of reductions you think could be achieved?</a:t>
            </a:r>
          </a:p>
          <a:p>
            <a:endParaRPr lang="en-US" dirty="0"/>
          </a:p>
        </p:txBody>
      </p:sp>
      <p:sp>
        <p:nvSpPr>
          <p:cNvPr id="4" name="Slide Number Placeholder 3">
            <a:extLst>
              <a:ext uri="{FF2B5EF4-FFF2-40B4-BE49-F238E27FC236}">
                <a16:creationId xmlns:a16="http://schemas.microsoft.com/office/drawing/2014/main" id="{82B4BE35-230A-3111-B531-4280C9952173}"/>
              </a:ext>
            </a:extLst>
          </p:cNvPr>
          <p:cNvSpPr>
            <a:spLocks noGrp="1"/>
          </p:cNvSpPr>
          <p:nvPr>
            <p:ph type="sldNum" sz="quarter" idx="12"/>
          </p:nvPr>
        </p:nvSpPr>
        <p:spPr/>
        <p:txBody>
          <a:bodyPr/>
          <a:lstStyle/>
          <a:p>
            <a:fld id="{11F27F3A-B3E9-41ED-AF8F-A365F10BB65F}" type="slidenum">
              <a:rPr lang="en-US" smtClean="0"/>
              <a:pPr/>
              <a:t>4</a:t>
            </a:fld>
            <a:endParaRPr lang="en-US"/>
          </a:p>
        </p:txBody>
      </p:sp>
      <p:sp>
        <p:nvSpPr>
          <p:cNvPr id="5" name="Subtitle 4">
            <a:extLst>
              <a:ext uri="{FF2B5EF4-FFF2-40B4-BE49-F238E27FC236}">
                <a16:creationId xmlns:a16="http://schemas.microsoft.com/office/drawing/2014/main" id="{3580F0AE-CC8C-BC34-C6FD-683D5D332841}"/>
              </a:ext>
            </a:extLst>
          </p:cNvPr>
          <p:cNvSpPr>
            <a:spLocks noGrp="1"/>
          </p:cNvSpPr>
          <p:nvPr>
            <p:ph type="subTitle" idx="13"/>
          </p:nvPr>
        </p:nvSpPr>
        <p:spPr/>
        <p:txBody>
          <a:bodyPr/>
          <a:lstStyle/>
          <a:p>
            <a:endParaRPr lang="en-US"/>
          </a:p>
        </p:txBody>
      </p:sp>
    </p:spTree>
    <p:extLst>
      <p:ext uri="{BB962C8B-B14F-4D97-AF65-F5344CB8AC3E}">
        <p14:creationId xmlns:p14="http://schemas.microsoft.com/office/powerpoint/2010/main" val="2988581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Annual Nutrient Loading</a:t>
            </a:r>
          </a:p>
        </p:txBody>
      </p:sp>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1F27F3A-B3E9-41ED-AF8F-A365F10BB65F}" type="slidenum">
              <a:rPr kumimoji="0" lang="en-US" sz="1200" b="0" i="0" u="none" strike="noStrike" kern="1200" cap="none" spc="0" normalizeH="0" baseline="0" noProof="0" smtClean="0">
                <a:ln>
                  <a:noFill/>
                </a:ln>
                <a:solidFill>
                  <a:srgbClr val="1F497D"/>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srgbClr val="1F497D"/>
              </a:solidFill>
              <a:effectLst/>
              <a:uLnTx/>
              <a:uFillTx/>
              <a:latin typeface="Arial"/>
              <a:ea typeface="+mn-ea"/>
              <a:cs typeface="+mn-cs"/>
            </a:endParaRPr>
          </a:p>
        </p:txBody>
      </p:sp>
      <p:sp>
        <p:nvSpPr>
          <p:cNvPr id="6" name="Title 1"/>
          <p:cNvSpPr txBox="1">
            <a:spLocks/>
          </p:cNvSpPr>
          <p:nvPr/>
        </p:nvSpPr>
        <p:spPr>
          <a:xfrm>
            <a:off x="123375" y="6001655"/>
            <a:ext cx="3751943" cy="371035"/>
          </a:xfrm>
          <a:prstGeom prst="rect">
            <a:avLst/>
          </a:prstGeom>
        </p:spPr>
        <p:txBody>
          <a:bodyPr vert="horz" lIns="91440" tIns="45720" rIns="91440" bIns="45720" rtlCol="0"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1800" b="0" i="1" u="none" strike="noStrike" kern="1200" cap="none" spc="0" normalizeH="0" baseline="0" noProof="0" dirty="0">
                <a:ln>
                  <a:noFill/>
                </a:ln>
                <a:solidFill>
                  <a:srgbClr val="288DC2"/>
                </a:solidFill>
                <a:effectLst/>
                <a:uLnTx/>
                <a:uFillTx/>
                <a:latin typeface="Times New Roman" panose="02020603050405020304" pitchFamily="18" charset="0"/>
                <a:ea typeface="+mj-ea"/>
                <a:cs typeface="Times New Roman" panose="02020603050405020304" pitchFamily="18" charset="0"/>
              </a:rPr>
              <a:t>Department of Environmental Quality</a:t>
            </a:r>
          </a:p>
        </p:txBody>
      </p:sp>
      <p:pic>
        <p:nvPicPr>
          <p:cNvPr id="12" name="Picture 11">
            <a:extLst>
              <a:ext uri="{FF2B5EF4-FFF2-40B4-BE49-F238E27FC236}">
                <a16:creationId xmlns:a16="http://schemas.microsoft.com/office/drawing/2014/main" id="{D2645E61-194C-7B19-57A8-E5B08FB368D1}"/>
              </a:ext>
            </a:extLst>
          </p:cNvPr>
          <p:cNvPicPr>
            <a:picLocks noChangeAspect="1"/>
          </p:cNvPicPr>
          <p:nvPr/>
        </p:nvPicPr>
        <p:blipFill>
          <a:blip r:embed="rId3"/>
          <a:stretch>
            <a:fillRect/>
          </a:stretch>
        </p:blipFill>
        <p:spPr>
          <a:xfrm>
            <a:off x="6096000" y="1660632"/>
            <a:ext cx="5285872" cy="2866541"/>
          </a:xfrm>
          <a:prstGeom prst="rect">
            <a:avLst/>
          </a:prstGeom>
        </p:spPr>
      </p:pic>
      <p:sp>
        <p:nvSpPr>
          <p:cNvPr id="13" name="TextBox 12">
            <a:extLst>
              <a:ext uri="{FF2B5EF4-FFF2-40B4-BE49-F238E27FC236}">
                <a16:creationId xmlns:a16="http://schemas.microsoft.com/office/drawing/2014/main" id="{6D0606A4-9C1A-A6F6-3A56-805B95867157}"/>
              </a:ext>
            </a:extLst>
          </p:cNvPr>
          <p:cNvSpPr txBox="1"/>
          <p:nvPr/>
        </p:nvSpPr>
        <p:spPr>
          <a:xfrm>
            <a:off x="4894118" y="4828036"/>
            <a:ext cx="2677143" cy="369332"/>
          </a:xfrm>
          <a:prstGeom prst="rect">
            <a:avLst/>
          </a:prstGeom>
          <a:noFill/>
        </p:spPr>
        <p:txBody>
          <a:bodyPr wrap="none" rtlCol="0">
            <a:spAutoFit/>
          </a:bodyPr>
          <a:lstStyle/>
          <a:p>
            <a:r>
              <a:rPr lang="en-US" dirty="0">
                <a:solidFill>
                  <a:schemeClr val="bg1">
                    <a:lumMod val="65000"/>
                  </a:schemeClr>
                </a:solidFill>
              </a:rPr>
              <a:t>Source: Tetra Tech 2012</a:t>
            </a:r>
          </a:p>
        </p:txBody>
      </p:sp>
      <p:pic>
        <p:nvPicPr>
          <p:cNvPr id="3" name="Picture 2">
            <a:extLst>
              <a:ext uri="{FF2B5EF4-FFF2-40B4-BE49-F238E27FC236}">
                <a16:creationId xmlns:a16="http://schemas.microsoft.com/office/drawing/2014/main" id="{87CD2616-CD2F-0480-1AB5-522AB540C038}"/>
              </a:ext>
            </a:extLst>
          </p:cNvPr>
          <p:cNvPicPr>
            <a:picLocks noChangeAspect="1"/>
          </p:cNvPicPr>
          <p:nvPr/>
        </p:nvPicPr>
        <p:blipFill>
          <a:blip r:embed="rId4">
            <a:alphaModFix/>
          </a:blip>
          <a:stretch>
            <a:fillRect/>
          </a:stretch>
        </p:blipFill>
        <p:spPr>
          <a:xfrm>
            <a:off x="838200" y="1660632"/>
            <a:ext cx="5257800" cy="2866541"/>
          </a:xfrm>
          <a:prstGeom prst="rect">
            <a:avLst/>
          </a:prstGeom>
        </p:spPr>
      </p:pic>
    </p:spTree>
    <p:extLst>
      <p:ext uri="{BB962C8B-B14F-4D97-AF65-F5344CB8AC3E}">
        <p14:creationId xmlns:p14="http://schemas.microsoft.com/office/powerpoint/2010/main" val="13870232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Nutrient Load “Reductions”</a:t>
            </a:r>
          </a:p>
        </p:txBody>
      </p:sp>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1F27F3A-B3E9-41ED-AF8F-A365F10BB65F}" type="slidenum">
              <a:rPr kumimoji="0" lang="en-US" sz="1200" b="0" i="0" u="none" strike="noStrike" kern="1200" cap="none" spc="0" normalizeH="0" baseline="0" noProof="0" smtClean="0">
                <a:ln>
                  <a:noFill/>
                </a:ln>
                <a:solidFill>
                  <a:srgbClr val="1F497D"/>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srgbClr val="1F497D"/>
              </a:solidFill>
              <a:effectLst/>
              <a:uLnTx/>
              <a:uFillTx/>
              <a:latin typeface="Arial"/>
              <a:ea typeface="+mn-ea"/>
              <a:cs typeface="+mn-cs"/>
            </a:endParaRPr>
          </a:p>
        </p:txBody>
      </p:sp>
      <p:sp>
        <p:nvSpPr>
          <p:cNvPr id="6" name="Title 1"/>
          <p:cNvSpPr txBox="1">
            <a:spLocks/>
          </p:cNvSpPr>
          <p:nvPr/>
        </p:nvSpPr>
        <p:spPr>
          <a:xfrm>
            <a:off x="123375" y="6001655"/>
            <a:ext cx="3751943" cy="371035"/>
          </a:xfrm>
          <a:prstGeom prst="rect">
            <a:avLst/>
          </a:prstGeom>
        </p:spPr>
        <p:txBody>
          <a:bodyPr vert="horz" lIns="91440" tIns="45720" rIns="91440" bIns="45720" rtlCol="0"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1800" b="0" i="1" u="none" strike="noStrike" kern="1200" cap="none" spc="0" normalizeH="0" baseline="0" noProof="0" dirty="0">
                <a:ln>
                  <a:noFill/>
                </a:ln>
                <a:solidFill>
                  <a:srgbClr val="288DC2"/>
                </a:solidFill>
                <a:effectLst/>
                <a:uLnTx/>
                <a:uFillTx/>
                <a:latin typeface="Times New Roman" panose="02020603050405020304" pitchFamily="18" charset="0"/>
                <a:ea typeface="+mj-ea"/>
                <a:cs typeface="Times New Roman" panose="02020603050405020304" pitchFamily="18" charset="0"/>
              </a:rPr>
              <a:t>Department of Environmental Quality</a:t>
            </a:r>
          </a:p>
        </p:txBody>
      </p:sp>
      <p:pic>
        <p:nvPicPr>
          <p:cNvPr id="10" name="Picture 9">
            <a:extLst>
              <a:ext uri="{FF2B5EF4-FFF2-40B4-BE49-F238E27FC236}">
                <a16:creationId xmlns:a16="http://schemas.microsoft.com/office/drawing/2014/main" id="{EEA90106-9A46-E57D-FB57-2020F0A0E7B1}"/>
              </a:ext>
            </a:extLst>
          </p:cNvPr>
          <p:cNvPicPr>
            <a:picLocks noChangeAspect="1"/>
          </p:cNvPicPr>
          <p:nvPr/>
        </p:nvPicPr>
        <p:blipFill>
          <a:blip r:embed="rId3">
            <a:alphaModFix amt="20000"/>
          </a:blip>
          <a:stretch>
            <a:fillRect/>
          </a:stretch>
        </p:blipFill>
        <p:spPr>
          <a:xfrm>
            <a:off x="838200" y="1660632"/>
            <a:ext cx="5257800" cy="2866541"/>
          </a:xfrm>
          <a:prstGeom prst="rect">
            <a:avLst/>
          </a:prstGeom>
        </p:spPr>
      </p:pic>
      <p:pic>
        <p:nvPicPr>
          <p:cNvPr id="12" name="Picture 11">
            <a:extLst>
              <a:ext uri="{FF2B5EF4-FFF2-40B4-BE49-F238E27FC236}">
                <a16:creationId xmlns:a16="http://schemas.microsoft.com/office/drawing/2014/main" id="{D2645E61-194C-7B19-57A8-E5B08FB368D1}"/>
              </a:ext>
            </a:extLst>
          </p:cNvPr>
          <p:cNvPicPr>
            <a:picLocks noChangeAspect="1"/>
          </p:cNvPicPr>
          <p:nvPr/>
        </p:nvPicPr>
        <p:blipFill>
          <a:blip r:embed="rId4">
            <a:alphaModFix amt="35000"/>
          </a:blip>
          <a:stretch>
            <a:fillRect/>
          </a:stretch>
        </p:blipFill>
        <p:spPr>
          <a:xfrm>
            <a:off x="6096000" y="1660632"/>
            <a:ext cx="5285872" cy="2866541"/>
          </a:xfrm>
          <a:prstGeom prst="rect">
            <a:avLst/>
          </a:prstGeom>
        </p:spPr>
      </p:pic>
      <p:sp>
        <p:nvSpPr>
          <p:cNvPr id="13" name="TextBox 12">
            <a:extLst>
              <a:ext uri="{FF2B5EF4-FFF2-40B4-BE49-F238E27FC236}">
                <a16:creationId xmlns:a16="http://schemas.microsoft.com/office/drawing/2014/main" id="{6D0606A4-9C1A-A6F6-3A56-805B95867157}"/>
              </a:ext>
            </a:extLst>
          </p:cNvPr>
          <p:cNvSpPr txBox="1"/>
          <p:nvPr/>
        </p:nvSpPr>
        <p:spPr>
          <a:xfrm>
            <a:off x="4894118" y="4828036"/>
            <a:ext cx="2677143" cy="369332"/>
          </a:xfrm>
          <a:prstGeom prst="rect">
            <a:avLst/>
          </a:prstGeom>
          <a:noFill/>
        </p:spPr>
        <p:txBody>
          <a:bodyPr wrap="none" rtlCol="0">
            <a:spAutoFit/>
          </a:bodyPr>
          <a:lstStyle/>
          <a:p>
            <a:r>
              <a:rPr lang="en-US" dirty="0">
                <a:solidFill>
                  <a:schemeClr val="bg1">
                    <a:lumMod val="65000"/>
                  </a:schemeClr>
                </a:solidFill>
              </a:rPr>
              <a:t>Source: Tetra Tech 2012</a:t>
            </a:r>
          </a:p>
        </p:txBody>
      </p:sp>
      <p:pic>
        <p:nvPicPr>
          <p:cNvPr id="5" name="Picture 4">
            <a:extLst>
              <a:ext uri="{FF2B5EF4-FFF2-40B4-BE49-F238E27FC236}">
                <a16:creationId xmlns:a16="http://schemas.microsoft.com/office/drawing/2014/main" id="{6B408567-BDC8-3097-B5FC-E8EBA5F8ABD1}"/>
              </a:ext>
            </a:extLst>
          </p:cNvPr>
          <p:cNvPicPr>
            <a:picLocks noChangeAspect="1"/>
          </p:cNvPicPr>
          <p:nvPr/>
        </p:nvPicPr>
        <p:blipFill rotWithShape="1">
          <a:blip r:embed="rId3"/>
          <a:srcRect l="5797" t="12778" r="53333" b="13322"/>
          <a:stretch/>
        </p:blipFill>
        <p:spPr>
          <a:xfrm>
            <a:off x="1493520" y="2353883"/>
            <a:ext cx="1540221" cy="1518375"/>
          </a:xfrm>
          <a:prstGeom prst="ellipse">
            <a:avLst/>
          </a:prstGeom>
        </p:spPr>
      </p:pic>
      <p:pic>
        <p:nvPicPr>
          <p:cNvPr id="7" name="Picture 6">
            <a:extLst>
              <a:ext uri="{FF2B5EF4-FFF2-40B4-BE49-F238E27FC236}">
                <a16:creationId xmlns:a16="http://schemas.microsoft.com/office/drawing/2014/main" id="{58F6DF57-4B15-760A-05BF-67032693C071}"/>
              </a:ext>
            </a:extLst>
          </p:cNvPr>
          <p:cNvPicPr>
            <a:picLocks noChangeAspect="1"/>
          </p:cNvPicPr>
          <p:nvPr/>
        </p:nvPicPr>
        <p:blipFill rotWithShape="1">
          <a:blip r:embed="rId4"/>
          <a:srcRect l="3748" t="15969" r="56465" b="13854"/>
          <a:stretch/>
        </p:blipFill>
        <p:spPr>
          <a:xfrm>
            <a:off x="6598920" y="2393977"/>
            <a:ext cx="1545475" cy="1478281"/>
          </a:xfrm>
          <a:prstGeom prst="ellipse">
            <a:avLst/>
          </a:prstGeom>
        </p:spPr>
      </p:pic>
    </p:spTree>
    <p:extLst>
      <p:ext uri="{BB962C8B-B14F-4D97-AF65-F5344CB8AC3E}">
        <p14:creationId xmlns:p14="http://schemas.microsoft.com/office/powerpoint/2010/main" val="27967903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Nutrient Sources</a:t>
            </a:r>
          </a:p>
        </p:txBody>
      </p:sp>
      <p:sp>
        <p:nvSpPr>
          <p:cNvPr id="6" name="Content Placeholder 5"/>
          <p:cNvSpPr>
            <a:spLocks noGrp="1"/>
          </p:cNvSpPr>
          <p:nvPr>
            <p:ph idx="1"/>
          </p:nvPr>
        </p:nvSpPr>
        <p:spPr>
          <a:xfrm>
            <a:off x="3398982" y="1345263"/>
            <a:ext cx="7954818" cy="4755355"/>
          </a:xfrm>
        </p:spPr>
        <p:txBody>
          <a:bodyPr>
            <a:normAutofit/>
          </a:bodyPr>
          <a:lstStyle/>
          <a:p>
            <a:pPr lvl="1"/>
            <a:r>
              <a:rPr lang="en-US" dirty="0"/>
              <a:t>Wastewater</a:t>
            </a:r>
          </a:p>
          <a:p>
            <a:pPr lvl="2"/>
            <a:r>
              <a:rPr lang="en-US" dirty="0"/>
              <a:t>POTW, WWTP</a:t>
            </a:r>
          </a:p>
          <a:p>
            <a:pPr lvl="2"/>
            <a:r>
              <a:rPr lang="en-US" dirty="0"/>
              <a:t>Industrial discharge</a:t>
            </a:r>
          </a:p>
          <a:p>
            <a:pPr lvl="2"/>
            <a:r>
              <a:rPr lang="en-US" dirty="0"/>
              <a:t>On-site wastewater (septic systems)</a:t>
            </a:r>
          </a:p>
          <a:p>
            <a:pPr lvl="1"/>
            <a:r>
              <a:rPr lang="en-US" dirty="0"/>
              <a:t>Development</a:t>
            </a:r>
          </a:p>
          <a:p>
            <a:pPr lvl="2"/>
            <a:r>
              <a:rPr lang="en-US" dirty="0"/>
              <a:t>Household fertilizers, pet waste</a:t>
            </a:r>
          </a:p>
          <a:p>
            <a:pPr lvl="2"/>
            <a:r>
              <a:rPr lang="en-US" dirty="0"/>
              <a:t>Construction site sediment</a:t>
            </a:r>
          </a:p>
          <a:p>
            <a:pPr lvl="2"/>
            <a:r>
              <a:rPr lang="en-US" dirty="0"/>
              <a:t>Post-construction impervious surfaces</a:t>
            </a:r>
          </a:p>
          <a:p>
            <a:pPr lvl="2"/>
            <a:r>
              <a:rPr lang="en-US" dirty="0"/>
              <a:t>Roadways</a:t>
            </a:r>
          </a:p>
          <a:p>
            <a:pPr lvl="1"/>
            <a:r>
              <a:rPr lang="en-US" dirty="0"/>
              <a:t>Agriculture</a:t>
            </a:r>
          </a:p>
          <a:p>
            <a:pPr lvl="2"/>
            <a:r>
              <a:rPr lang="en-US" dirty="0"/>
              <a:t>Animal waste</a:t>
            </a:r>
          </a:p>
          <a:p>
            <a:pPr lvl="2"/>
            <a:r>
              <a:rPr lang="en-US" dirty="0"/>
              <a:t>Applied fertilizers</a:t>
            </a:r>
          </a:p>
          <a:p>
            <a:pPr lvl="1"/>
            <a:r>
              <a:rPr lang="en-US" dirty="0"/>
              <a:t>Streambanks</a:t>
            </a:r>
          </a:p>
          <a:p>
            <a:pPr lvl="1"/>
            <a:r>
              <a:rPr lang="en-US" dirty="0"/>
              <a:t>Forests</a:t>
            </a:r>
          </a:p>
          <a:p>
            <a:pPr lvl="1"/>
            <a:r>
              <a:rPr lang="en-US" dirty="0"/>
              <a:t>Atmosphere</a:t>
            </a:r>
          </a:p>
          <a:p>
            <a:pPr lvl="1"/>
            <a:r>
              <a:rPr lang="en-US" dirty="0"/>
              <a:t>Lake sediments</a:t>
            </a:r>
          </a:p>
        </p:txBody>
      </p:sp>
      <p:sp>
        <p:nvSpPr>
          <p:cNvPr id="2" name="Slide Number Placeholder 1"/>
          <p:cNvSpPr>
            <a:spLocks noGrp="1"/>
          </p:cNvSpPr>
          <p:nvPr>
            <p:ph type="sldNum" sz="quarter" idx="12"/>
          </p:nvPr>
        </p:nvSpPr>
        <p:spPr/>
        <p:txBody>
          <a:bodyPr/>
          <a:lstStyle/>
          <a:p>
            <a:fld id="{11F27F3A-B3E9-41ED-AF8F-A365F10BB65F}" type="slidenum">
              <a:rPr lang="en-US" smtClean="0"/>
              <a:pPr/>
              <a:t>7</a:t>
            </a:fld>
            <a:endParaRPr lang="en-US"/>
          </a:p>
        </p:txBody>
      </p:sp>
      <p:sp>
        <p:nvSpPr>
          <p:cNvPr id="7" name="Subtitle 6"/>
          <p:cNvSpPr>
            <a:spLocks noGrp="1"/>
          </p:cNvSpPr>
          <p:nvPr>
            <p:ph type="subTitle" idx="13"/>
          </p:nvPr>
        </p:nvSpPr>
        <p:spPr/>
        <p:txBody>
          <a:bodyPr/>
          <a:lstStyle/>
          <a:p>
            <a:endParaRPr lang="en-US" dirty="0"/>
          </a:p>
        </p:txBody>
      </p:sp>
      <p:sp>
        <p:nvSpPr>
          <p:cNvPr id="8" name="Title 1"/>
          <p:cNvSpPr txBox="1">
            <a:spLocks/>
          </p:cNvSpPr>
          <p:nvPr/>
        </p:nvSpPr>
        <p:spPr>
          <a:xfrm>
            <a:off x="123375" y="6001655"/>
            <a:ext cx="3751943" cy="371035"/>
          </a:xfrm>
          <a:prstGeom prst="rect">
            <a:avLst/>
          </a:prstGeom>
        </p:spPr>
        <p:txBody>
          <a:bodyPr vert="horz" lIns="91440" tIns="45720" rIns="91440" bIns="45720" rtlCol="0"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a:r>
              <a:rPr lang="en-US" sz="1800" dirty="0"/>
              <a:t>Department of Environmental Quality</a:t>
            </a:r>
          </a:p>
        </p:txBody>
      </p:sp>
      <p:sp>
        <p:nvSpPr>
          <p:cNvPr id="3" name="Right Brace 2">
            <a:extLst>
              <a:ext uri="{FF2B5EF4-FFF2-40B4-BE49-F238E27FC236}">
                <a16:creationId xmlns:a16="http://schemas.microsoft.com/office/drawing/2014/main" id="{9DED9DC1-292B-BE74-79AC-E16287F8EC7B}"/>
              </a:ext>
            </a:extLst>
          </p:cNvPr>
          <p:cNvSpPr/>
          <p:nvPr/>
        </p:nvSpPr>
        <p:spPr>
          <a:xfrm>
            <a:off x="7935356" y="1521235"/>
            <a:ext cx="452582" cy="686737"/>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Right Brace 8">
            <a:extLst>
              <a:ext uri="{FF2B5EF4-FFF2-40B4-BE49-F238E27FC236}">
                <a16:creationId xmlns:a16="http://schemas.microsoft.com/office/drawing/2014/main" id="{526C1A82-704E-B460-229B-C131ED182949}"/>
              </a:ext>
            </a:extLst>
          </p:cNvPr>
          <p:cNvSpPr/>
          <p:nvPr/>
        </p:nvSpPr>
        <p:spPr>
          <a:xfrm>
            <a:off x="7935356" y="2231528"/>
            <a:ext cx="452582" cy="3770127"/>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xtBox 3">
            <a:extLst>
              <a:ext uri="{FF2B5EF4-FFF2-40B4-BE49-F238E27FC236}">
                <a16:creationId xmlns:a16="http://schemas.microsoft.com/office/drawing/2014/main" id="{1CB430A2-4051-01AD-BF70-B90ADD9BC87A}"/>
              </a:ext>
            </a:extLst>
          </p:cNvPr>
          <p:cNvSpPr txBox="1"/>
          <p:nvPr/>
        </p:nvSpPr>
        <p:spPr>
          <a:xfrm>
            <a:off x="8316684" y="1665164"/>
            <a:ext cx="1641283" cy="369332"/>
          </a:xfrm>
          <a:prstGeom prst="rect">
            <a:avLst/>
          </a:prstGeom>
          <a:noFill/>
        </p:spPr>
        <p:txBody>
          <a:bodyPr wrap="none" rtlCol="0">
            <a:spAutoFit/>
          </a:bodyPr>
          <a:lstStyle/>
          <a:p>
            <a:r>
              <a:rPr lang="en-US" dirty="0"/>
              <a:t>“Point Sources”</a:t>
            </a:r>
          </a:p>
        </p:txBody>
      </p:sp>
      <p:sp>
        <p:nvSpPr>
          <p:cNvPr id="10" name="TextBox 9">
            <a:extLst>
              <a:ext uri="{FF2B5EF4-FFF2-40B4-BE49-F238E27FC236}">
                <a16:creationId xmlns:a16="http://schemas.microsoft.com/office/drawing/2014/main" id="{6D642E2C-D6C8-3879-7A44-36DFDCFD47D9}"/>
              </a:ext>
            </a:extLst>
          </p:cNvPr>
          <p:cNvSpPr txBox="1"/>
          <p:nvPr/>
        </p:nvSpPr>
        <p:spPr>
          <a:xfrm>
            <a:off x="8316684" y="3931925"/>
            <a:ext cx="2045047" cy="369332"/>
          </a:xfrm>
          <a:prstGeom prst="rect">
            <a:avLst/>
          </a:prstGeom>
          <a:noFill/>
        </p:spPr>
        <p:txBody>
          <a:bodyPr wrap="none" rtlCol="0">
            <a:spAutoFit/>
          </a:bodyPr>
          <a:lstStyle/>
          <a:p>
            <a:r>
              <a:rPr lang="en-US" dirty="0"/>
              <a:t>“Nonpoint Sources”</a:t>
            </a:r>
          </a:p>
        </p:txBody>
      </p:sp>
      <p:sp>
        <p:nvSpPr>
          <p:cNvPr id="12" name="Left Brace 11">
            <a:extLst>
              <a:ext uri="{FF2B5EF4-FFF2-40B4-BE49-F238E27FC236}">
                <a16:creationId xmlns:a16="http://schemas.microsoft.com/office/drawing/2014/main" id="{695996DB-4212-AD57-4B84-83F0552334D7}"/>
              </a:ext>
            </a:extLst>
          </p:cNvPr>
          <p:cNvSpPr/>
          <p:nvPr/>
        </p:nvSpPr>
        <p:spPr>
          <a:xfrm>
            <a:off x="3140364" y="1431636"/>
            <a:ext cx="452582" cy="3723512"/>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a:extLst>
              <a:ext uri="{FF2B5EF4-FFF2-40B4-BE49-F238E27FC236}">
                <a16:creationId xmlns:a16="http://schemas.microsoft.com/office/drawing/2014/main" id="{8F7CCDEE-3FF7-D94A-0B03-F635AAC67985}"/>
              </a:ext>
            </a:extLst>
          </p:cNvPr>
          <p:cNvSpPr txBox="1"/>
          <p:nvPr/>
        </p:nvSpPr>
        <p:spPr>
          <a:xfrm>
            <a:off x="1808974" y="2960315"/>
            <a:ext cx="1331390" cy="369332"/>
          </a:xfrm>
          <a:prstGeom prst="rect">
            <a:avLst/>
          </a:prstGeom>
          <a:noFill/>
        </p:spPr>
        <p:txBody>
          <a:bodyPr wrap="none" rtlCol="0">
            <a:spAutoFit/>
          </a:bodyPr>
          <a:lstStyle/>
          <a:p>
            <a:r>
              <a:rPr lang="en-US" dirty="0"/>
              <a:t>Controllable</a:t>
            </a:r>
          </a:p>
        </p:txBody>
      </p:sp>
      <p:sp>
        <p:nvSpPr>
          <p:cNvPr id="14" name="Left Brace 13">
            <a:extLst>
              <a:ext uri="{FF2B5EF4-FFF2-40B4-BE49-F238E27FC236}">
                <a16:creationId xmlns:a16="http://schemas.microsoft.com/office/drawing/2014/main" id="{AFEABE70-CC8F-6C6C-4B8F-17C2F050FF5A}"/>
              </a:ext>
            </a:extLst>
          </p:cNvPr>
          <p:cNvSpPr/>
          <p:nvPr/>
        </p:nvSpPr>
        <p:spPr>
          <a:xfrm>
            <a:off x="3140364" y="5155148"/>
            <a:ext cx="452582" cy="873494"/>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a:extLst>
              <a:ext uri="{FF2B5EF4-FFF2-40B4-BE49-F238E27FC236}">
                <a16:creationId xmlns:a16="http://schemas.microsoft.com/office/drawing/2014/main" id="{6CE7C0E1-F0DD-03FC-75BB-2BD2FE8A1FD7}"/>
              </a:ext>
            </a:extLst>
          </p:cNvPr>
          <p:cNvSpPr txBox="1"/>
          <p:nvPr/>
        </p:nvSpPr>
        <p:spPr>
          <a:xfrm>
            <a:off x="1567241" y="5263798"/>
            <a:ext cx="1573123" cy="369332"/>
          </a:xfrm>
          <a:prstGeom prst="rect">
            <a:avLst/>
          </a:prstGeom>
          <a:noFill/>
        </p:spPr>
        <p:txBody>
          <a:bodyPr wrap="none" rtlCol="0">
            <a:spAutoFit/>
          </a:bodyPr>
          <a:lstStyle/>
          <a:p>
            <a:r>
              <a:rPr lang="en-US" dirty="0"/>
              <a:t>Uncontrollable</a:t>
            </a:r>
          </a:p>
        </p:txBody>
      </p:sp>
    </p:spTree>
    <p:extLst>
      <p:ext uri="{BB962C8B-B14F-4D97-AF65-F5344CB8AC3E}">
        <p14:creationId xmlns:p14="http://schemas.microsoft.com/office/powerpoint/2010/main" val="3909185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4" grpId="0"/>
      <p:bldP spid="10" grpId="0"/>
      <p:bldP spid="12" grpId="0" animBg="1"/>
      <p:bldP spid="13" grpId="0"/>
      <p:bldP spid="14" grpId="0" animBg="1"/>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039E5-8A32-5089-1C12-45DDDCA95F5D}"/>
              </a:ext>
            </a:extLst>
          </p:cNvPr>
          <p:cNvSpPr>
            <a:spLocks noGrp="1"/>
          </p:cNvSpPr>
          <p:nvPr>
            <p:ph type="title"/>
          </p:nvPr>
        </p:nvSpPr>
        <p:spPr/>
        <p:txBody>
          <a:bodyPr/>
          <a:lstStyle/>
          <a:p>
            <a:r>
              <a:rPr lang="en-US" dirty="0"/>
              <a:t>Osmond 2015 Survey Findings</a:t>
            </a:r>
          </a:p>
        </p:txBody>
      </p:sp>
      <p:sp>
        <p:nvSpPr>
          <p:cNvPr id="3" name="Content Placeholder 2">
            <a:extLst>
              <a:ext uri="{FF2B5EF4-FFF2-40B4-BE49-F238E27FC236}">
                <a16:creationId xmlns:a16="http://schemas.microsoft.com/office/drawing/2014/main" id="{9AC85C4A-7C49-2119-DAB2-30BBBC0BD574}"/>
              </a:ext>
            </a:extLst>
          </p:cNvPr>
          <p:cNvSpPr>
            <a:spLocks noGrp="1"/>
          </p:cNvSpPr>
          <p:nvPr>
            <p:ph idx="1"/>
          </p:nvPr>
        </p:nvSpPr>
        <p:spPr/>
        <p:txBody>
          <a:bodyPr/>
          <a:lstStyle/>
          <a:p>
            <a:r>
              <a:rPr lang="en-US" dirty="0"/>
              <a:t>Soybeans are likely over-fertilized</a:t>
            </a:r>
          </a:p>
          <a:p>
            <a:r>
              <a:rPr lang="en-US" dirty="0"/>
              <a:t>Everything else is likely under-fertilized</a:t>
            </a:r>
          </a:p>
          <a:p>
            <a:r>
              <a:rPr lang="en-US" dirty="0"/>
              <a:t>Very few cover crops</a:t>
            </a:r>
          </a:p>
          <a:p>
            <a:r>
              <a:rPr lang="en-US" dirty="0"/>
              <a:t>Counties have at least 48% of ag fields buffered, several are much higher</a:t>
            </a:r>
          </a:p>
          <a:p>
            <a:r>
              <a:rPr lang="en-US" dirty="0"/>
              <a:t>Animal waste is likely an issue on corn and soybeans</a:t>
            </a:r>
          </a:p>
          <a:p>
            <a:r>
              <a:rPr lang="en-US" dirty="0"/>
              <a:t>Phosphorus is being added to 40% of all fields, 57% of all fields don’t need it</a:t>
            </a:r>
          </a:p>
          <a:p>
            <a:r>
              <a:rPr lang="en-US" dirty="0"/>
              <a:t>50% of farmers are primary income</a:t>
            </a:r>
          </a:p>
          <a:p>
            <a:r>
              <a:rPr lang="en-US" dirty="0"/>
              <a:t>89% of producers have no nutrient management plan</a:t>
            </a:r>
          </a:p>
        </p:txBody>
      </p:sp>
      <p:sp>
        <p:nvSpPr>
          <p:cNvPr id="4" name="Slide Number Placeholder 3">
            <a:extLst>
              <a:ext uri="{FF2B5EF4-FFF2-40B4-BE49-F238E27FC236}">
                <a16:creationId xmlns:a16="http://schemas.microsoft.com/office/drawing/2014/main" id="{14417EB6-ADFD-4A23-1980-9C730ECF8F1A}"/>
              </a:ext>
            </a:extLst>
          </p:cNvPr>
          <p:cNvSpPr>
            <a:spLocks noGrp="1"/>
          </p:cNvSpPr>
          <p:nvPr>
            <p:ph type="sldNum" sz="quarter" idx="12"/>
          </p:nvPr>
        </p:nvSpPr>
        <p:spPr/>
        <p:txBody>
          <a:bodyPr/>
          <a:lstStyle/>
          <a:p>
            <a:fld id="{11F27F3A-B3E9-41ED-AF8F-A365F10BB65F}" type="slidenum">
              <a:rPr lang="en-US" smtClean="0"/>
              <a:pPr/>
              <a:t>8</a:t>
            </a:fld>
            <a:endParaRPr lang="en-US"/>
          </a:p>
        </p:txBody>
      </p:sp>
      <p:sp>
        <p:nvSpPr>
          <p:cNvPr id="5" name="Subtitle 4">
            <a:extLst>
              <a:ext uri="{FF2B5EF4-FFF2-40B4-BE49-F238E27FC236}">
                <a16:creationId xmlns:a16="http://schemas.microsoft.com/office/drawing/2014/main" id="{CB198F73-2D33-DF44-2EC6-F06F92F5380B}"/>
              </a:ext>
            </a:extLst>
          </p:cNvPr>
          <p:cNvSpPr>
            <a:spLocks noGrp="1"/>
          </p:cNvSpPr>
          <p:nvPr>
            <p:ph type="subTitle" idx="13"/>
          </p:nvPr>
        </p:nvSpPr>
        <p:spPr/>
        <p:txBody>
          <a:bodyPr/>
          <a:lstStyle/>
          <a:p>
            <a:endParaRPr lang="en-US"/>
          </a:p>
        </p:txBody>
      </p:sp>
    </p:spTree>
    <p:extLst>
      <p:ext uri="{BB962C8B-B14F-4D97-AF65-F5344CB8AC3E}">
        <p14:creationId xmlns:p14="http://schemas.microsoft.com/office/powerpoint/2010/main" val="4523089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D2F9D-9C99-8FDB-41BA-A637A2781B80}"/>
              </a:ext>
            </a:extLst>
          </p:cNvPr>
          <p:cNvSpPr>
            <a:spLocks noGrp="1"/>
          </p:cNvSpPr>
          <p:nvPr>
            <p:ph type="title"/>
          </p:nvPr>
        </p:nvSpPr>
        <p:spPr>
          <a:xfrm>
            <a:off x="1057275" y="205230"/>
            <a:ext cx="6611886" cy="557215"/>
          </a:xfrm>
        </p:spPr>
        <p:txBody>
          <a:bodyPr>
            <a:normAutofit fontScale="90000"/>
          </a:bodyPr>
          <a:lstStyle/>
          <a:p>
            <a:r>
              <a:rPr lang="en-US" dirty="0"/>
              <a:t>Crop/Pasture Notes from SWCD Outreach</a:t>
            </a:r>
          </a:p>
        </p:txBody>
      </p:sp>
      <p:sp>
        <p:nvSpPr>
          <p:cNvPr id="3" name="Content Placeholder 2">
            <a:extLst>
              <a:ext uri="{FF2B5EF4-FFF2-40B4-BE49-F238E27FC236}">
                <a16:creationId xmlns:a16="http://schemas.microsoft.com/office/drawing/2014/main" id="{947570E9-8937-6C43-A173-62BDA77BE45F}"/>
              </a:ext>
            </a:extLst>
          </p:cNvPr>
          <p:cNvSpPr>
            <a:spLocks noGrp="1"/>
          </p:cNvSpPr>
          <p:nvPr>
            <p:ph idx="1"/>
          </p:nvPr>
        </p:nvSpPr>
        <p:spPr/>
        <p:txBody>
          <a:bodyPr/>
          <a:lstStyle/>
          <a:p>
            <a:r>
              <a:rPr lang="en-US" dirty="0"/>
              <a:t>Increased uptake of cover crops and no-till</a:t>
            </a:r>
          </a:p>
          <a:p>
            <a:r>
              <a:rPr lang="en-US" dirty="0"/>
              <a:t>Increased exclusion of livestock</a:t>
            </a:r>
          </a:p>
          <a:p>
            <a:r>
              <a:rPr lang="en-US" dirty="0"/>
              <a:t>Pasture management needed, overgrazing is common</a:t>
            </a:r>
          </a:p>
          <a:p>
            <a:r>
              <a:rPr lang="en-US" dirty="0"/>
              <a:t>Not much cropland conversion to trees</a:t>
            </a:r>
          </a:p>
        </p:txBody>
      </p:sp>
      <p:sp>
        <p:nvSpPr>
          <p:cNvPr id="4" name="Slide Number Placeholder 3">
            <a:extLst>
              <a:ext uri="{FF2B5EF4-FFF2-40B4-BE49-F238E27FC236}">
                <a16:creationId xmlns:a16="http://schemas.microsoft.com/office/drawing/2014/main" id="{22C237CF-5985-2241-8F05-7B5A3210B3BE}"/>
              </a:ext>
            </a:extLst>
          </p:cNvPr>
          <p:cNvSpPr>
            <a:spLocks noGrp="1"/>
          </p:cNvSpPr>
          <p:nvPr>
            <p:ph type="sldNum" sz="quarter" idx="12"/>
          </p:nvPr>
        </p:nvSpPr>
        <p:spPr/>
        <p:txBody>
          <a:bodyPr/>
          <a:lstStyle/>
          <a:p>
            <a:fld id="{11F27F3A-B3E9-41ED-AF8F-A365F10BB65F}" type="slidenum">
              <a:rPr lang="en-US" smtClean="0"/>
              <a:pPr/>
              <a:t>9</a:t>
            </a:fld>
            <a:endParaRPr lang="en-US"/>
          </a:p>
        </p:txBody>
      </p:sp>
      <p:sp>
        <p:nvSpPr>
          <p:cNvPr id="5" name="Subtitle 4">
            <a:extLst>
              <a:ext uri="{FF2B5EF4-FFF2-40B4-BE49-F238E27FC236}">
                <a16:creationId xmlns:a16="http://schemas.microsoft.com/office/drawing/2014/main" id="{3D93EC2F-DE9D-BA29-7D73-6305C034520F}"/>
              </a:ext>
            </a:extLst>
          </p:cNvPr>
          <p:cNvSpPr>
            <a:spLocks noGrp="1"/>
          </p:cNvSpPr>
          <p:nvPr>
            <p:ph type="subTitle" idx="13"/>
          </p:nvPr>
        </p:nvSpPr>
        <p:spPr/>
        <p:txBody>
          <a:bodyPr/>
          <a:lstStyle/>
          <a:p>
            <a:endParaRPr lang="en-US" dirty="0"/>
          </a:p>
        </p:txBody>
      </p:sp>
    </p:spTree>
    <p:extLst>
      <p:ext uri="{BB962C8B-B14F-4D97-AF65-F5344CB8AC3E}">
        <p14:creationId xmlns:p14="http://schemas.microsoft.com/office/powerpoint/2010/main" val="3553096300"/>
      </p:ext>
    </p:extLst>
  </p:cSld>
  <p:clrMapOvr>
    <a:masterClrMapping/>
  </p:clrMapOvr>
</p:sld>
</file>

<file path=ppt/theme/theme1.xml><?xml version="1.0" encoding="utf-8"?>
<a:theme xmlns:a="http://schemas.openxmlformats.org/drawingml/2006/main" name="2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36F39DD86CFD645B6289C544AF4971D" ma:contentTypeVersion="5" ma:contentTypeDescription="Create a new document." ma:contentTypeScope="" ma:versionID="f80f43af3ef898e757b316399db2687c">
  <xsd:schema xmlns:xsd="http://www.w3.org/2001/XMLSchema" xmlns:xs="http://www.w3.org/2001/XMLSchema" xmlns:p="http://schemas.microsoft.com/office/2006/metadata/properties" xmlns:ns2="2893163c-4790-4570-a539-5f3cb3bacbe3" xmlns:ns3="97c26e27-a340-4306-98a7-c36055956ab5" targetNamespace="http://schemas.microsoft.com/office/2006/metadata/properties" ma:root="true" ma:fieldsID="db3e8ed8175837ec6c81d668dc52b713" ns2:_="" ns3:_="">
    <xsd:import namespace="2893163c-4790-4570-a539-5f3cb3bacbe3"/>
    <xsd:import namespace="97c26e27-a340-4306-98a7-c36055956ab5"/>
    <xsd:element name="properties">
      <xsd:complexType>
        <xsd:sequence>
          <xsd:element name="documentManagement">
            <xsd:complexType>
              <xsd:all>
                <xsd:element ref="ns2:MediaServiceMetadata" minOccurs="0"/>
                <xsd:element ref="ns2:MediaServiceFastMetadata" minOccurs="0"/>
                <xsd:element ref="ns2:MediaServiceAutoTag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93163c-4790-4570-a539-5f3cb3bacb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7c26e27-a340-4306-98a7-c36055956ab5"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C8C5C5C-2F8D-41D4-BA2B-05974C423757}">
  <ds:schemaRefs>
    <ds:schemaRef ds:uri="http://schemas.microsoft.com/sharepoint/v3/contenttype/forms"/>
  </ds:schemaRefs>
</ds:datastoreItem>
</file>

<file path=customXml/itemProps2.xml><?xml version="1.0" encoding="utf-8"?>
<ds:datastoreItem xmlns:ds="http://schemas.openxmlformats.org/officeDocument/2006/customXml" ds:itemID="{53E347C4-91BB-4D61-9F37-5A6885E29480}">
  <ds:schemaRefs>
    <ds:schemaRef ds:uri="http://purl.org/dc/elements/1.1/"/>
    <ds:schemaRef ds:uri="http://schemas.microsoft.com/office/2006/metadata/properties"/>
    <ds:schemaRef ds:uri="97c26e27-a340-4306-98a7-c36055956ab5"/>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2893163c-4790-4570-a539-5f3cb3bacbe3"/>
    <ds:schemaRef ds:uri="http://www.w3.org/XML/1998/namespace"/>
    <ds:schemaRef ds:uri="http://purl.org/dc/dcmitype/"/>
  </ds:schemaRefs>
</ds:datastoreItem>
</file>

<file path=customXml/itemProps3.xml><?xml version="1.0" encoding="utf-8"?>
<ds:datastoreItem xmlns:ds="http://schemas.openxmlformats.org/officeDocument/2006/customXml" ds:itemID="{903B6959-932C-4C27-B01D-BF04511889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93163c-4790-4570-a539-5f3cb3bacbe3"/>
    <ds:schemaRef ds:uri="97c26e27-a340-4306-98a7-c36055956ab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13469</TotalTime>
  <Words>1643</Words>
  <Application>Microsoft Office PowerPoint</Application>
  <PresentationFormat>Widescreen</PresentationFormat>
  <Paragraphs>166</Paragraphs>
  <Slides>18</Slides>
  <Notes>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18</vt:i4>
      </vt:variant>
    </vt:vector>
  </HeadingPairs>
  <TitlesOfParts>
    <vt:vector size="24" baseType="lpstr">
      <vt:lpstr>Arial</vt:lpstr>
      <vt:lpstr>Calibri</vt:lpstr>
      <vt:lpstr>Calibri Light</vt:lpstr>
      <vt:lpstr>Times New Roman</vt:lpstr>
      <vt:lpstr>2_Office Theme</vt:lpstr>
      <vt:lpstr>Office Theme</vt:lpstr>
      <vt:lpstr>Department of Environmental Quality</vt:lpstr>
      <vt:lpstr>HRL Informal Stakeholder Process</vt:lpstr>
      <vt:lpstr>Public Participation</vt:lpstr>
      <vt:lpstr>TAG Charge</vt:lpstr>
      <vt:lpstr>Annual Nutrient Loading</vt:lpstr>
      <vt:lpstr>Nutrient Load “Reductions”</vt:lpstr>
      <vt:lpstr>Nutrient Sources</vt:lpstr>
      <vt:lpstr>Osmond 2015 Survey Findings</vt:lpstr>
      <vt:lpstr>Crop/Pasture Notes from SWCD Outreach</vt:lpstr>
      <vt:lpstr>Animal notes from SWCD Outreach</vt:lpstr>
      <vt:lpstr>Capacity Issues</vt:lpstr>
      <vt:lpstr>Spatial Dynamics in Nutrient Loading</vt:lpstr>
      <vt:lpstr>TAG Charge</vt:lpstr>
      <vt:lpstr>TAG Charge</vt:lpstr>
      <vt:lpstr>TAG Charge</vt:lpstr>
      <vt:lpstr>TAG Charge</vt:lpstr>
      <vt:lpstr>TAG Charge</vt:lpstr>
      <vt:lpstr>Goal Setting Q&amp;A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Taryn Dietrich</dc:creator>
  <cp:lastModifiedBy>Joey</cp:lastModifiedBy>
  <cp:revision>69</cp:revision>
  <cp:lastPrinted>2022-09-29T12:35:38Z</cp:lastPrinted>
  <dcterms:created xsi:type="dcterms:W3CDTF">2015-06-24T15:01:50Z</dcterms:created>
  <dcterms:modified xsi:type="dcterms:W3CDTF">2022-12-12T21:24:53Z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0x010100236F39DD86CFD645B6289C544AF4971D</vt:lpwstr>
  </property>
</Properties>
</file>