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7589838" cy="978376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81">
          <p15:clr>
            <a:srgbClr val="A4A3A4"/>
          </p15:clr>
        </p15:guide>
        <p15:guide id="2" pos="4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 snapToGrid="0">
      <p:cViewPr>
        <p:scale>
          <a:sx n="150" d="100"/>
          <a:sy n="150" d="100"/>
        </p:scale>
        <p:origin x="1932" y="-2322"/>
      </p:cViewPr>
      <p:guideLst>
        <p:guide orient="horz" pos="3081"/>
        <p:guide pos="4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372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2415">
              <a:defRPr sz="1200"/>
            </a:lvl1pPr>
          </a:lstStyle>
          <a:p>
            <a:endParaRPr 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029" y="0"/>
            <a:ext cx="303837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2415">
              <a:defRPr sz="1200"/>
            </a:lvl1pPr>
          </a:lstStyle>
          <a:p>
            <a:endParaRPr 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216"/>
            <a:ext cx="3038372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2415">
              <a:defRPr sz="1200"/>
            </a:lvl1pPr>
          </a:lstStyle>
          <a:p>
            <a:endParaRPr 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029" y="8832216"/>
            <a:ext cx="3038371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2415">
              <a:defRPr sz="1200"/>
            </a:lvl1pPr>
          </a:lstStyle>
          <a:p>
            <a:fld id="{D6CFEF1F-B02E-4C0E-8527-8832EA746B1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913" y="3040063"/>
            <a:ext cx="6450012" cy="2097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238" y="5543550"/>
            <a:ext cx="5313362" cy="250031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73369-259C-4896-B18B-4F2050B9FA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C919CC-540B-4D81-A368-8FF5A87097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8613" y="868363"/>
            <a:ext cx="1612900" cy="7827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8325" y="868363"/>
            <a:ext cx="4687888" cy="7827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4D222-2428-4D18-A9D8-6C09358B1C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37F1E-CEE2-439E-B4F2-9EE37729F6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6286500"/>
            <a:ext cx="6451600" cy="1943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0075" y="4146550"/>
            <a:ext cx="6451600" cy="21399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AC20D-8CE6-41B5-8847-357544A04B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325" y="2825750"/>
            <a:ext cx="3149600" cy="5870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0325" y="2825750"/>
            <a:ext cx="3151188" cy="5870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450B0-0420-43A0-ABFD-3AC9510F3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3" y="392113"/>
            <a:ext cx="6831012" cy="16303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3" y="2190750"/>
            <a:ext cx="3352800" cy="911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413" y="3101975"/>
            <a:ext cx="3352800" cy="56372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6038" y="2190750"/>
            <a:ext cx="3354387" cy="911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6038" y="3101975"/>
            <a:ext cx="3354387" cy="56372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8DB63-C973-4EEA-8FEC-9A14713181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A6B14-CAAD-463E-8E17-48072F6CEF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4CAA5-2717-4996-93B0-441987EA78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3" y="388938"/>
            <a:ext cx="2497137" cy="1658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7038" y="388938"/>
            <a:ext cx="4243387" cy="8350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413" y="2047875"/>
            <a:ext cx="2497137" cy="66913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63B55-529D-40D0-9D34-8B587235DA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488" y="6848475"/>
            <a:ext cx="4554537" cy="8080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7488" y="874713"/>
            <a:ext cx="4554537" cy="58689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488" y="7656513"/>
            <a:ext cx="4554537" cy="1149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EB48A-BEE9-4F1A-871F-CF12244DD3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8325" y="868363"/>
            <a:ext cx="6453188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258" tIns="49629" rIns="99258" bIns="496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8325" y="2825750"/>
            <a:ext cx="6453188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258" tIns="49629" rIns="99258" bIns="49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68325" y="8915400"/>
            <a:ext cx="158115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258" tIns="49629" rIns="99258" bIns="49629" numCol="1" anchor="t" anchorCtr="0" compatLnSpc="1">
            <a:prstTxWarp prst="textNoShape">
              <a:avLst/>
            </a:prstTxWarp>
          </a:bodyPr>
          <a:lstStyle>
            <a:lvl1pPr defTabSz="993775">
              <a:defRPr sz="15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3975" y="8915400"/>
            <a:ext cx="24018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258" tIns="49629" rIns="99258" bIns="49629" numCol="1" anchor="t" anchorCtr="0" compatLnSpc="1">
            <a:prstTxWarp prst="textNoShape">
              <a:avLst/>
            </a:prstTxWarp>
          </a:bodyPr>
          <a:lstStyle>
            <a:lvl1pPr algn="ctr" defTabSz="993775">
              <a:defRPr sz="15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40363" y="8915400"/>
            <a:ext cx="158115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258" tIns="49629" rIns="99258" bIns="49629" numCol="1" anchor="t" anchorCtr="0" compatLnSpc="1">
            <a:prstTxWarp prst="textNoShape">
              <a:avLst/>
            </a:prstTxWarp>
          </a:bodyPr>
          <a:lstStyle>
            <a:lvl1pPr algn="r" defTabSz="993775">
              <a:defRPr sz="1500">
                <a:latin typeface="+mn-lt"/>
              </a:defRPr>
            </a:lvl1pPr>
          </a:lstStyle>
          <a:p>
            <a:fld id="{0EF310FE-4095-4FD9-8809-A77F155B45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2pPr>
      <a:lvl3pPr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3pPr>
      <a:lvl4pPr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4pPr>
      <a:lvl5pPr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5pPr>
      <a:lvl6pPr marL="457200"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6pPr>
      <a:lvl7pPr marL="914400"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7pPr>
      <a:lvl8pPr marL="1371600"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8pPr>
      <a:lvl9pPr marL="1828800" algn="ctr" defTabSz="993775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charset="0"/>
        </a:defRPr>
      </a:lvl9pPr>
    </p:titleStyle>
    <p:bodyStyle>
      <a:lvl1pPr marL="373063" indent="-373063" algn="l" defTabSz="99377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09563" algn="l" defTabSz="993775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39838" indent="-246063" algn="l" defTabSz="993775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36725" indent="-247650" algn="l" defTabSz="9937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233613" indent="-247650" algn="l" defTabSz="9937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90813" indent="-247650" algn="l" defTabSz="9937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48013" indent="-247650" algn="l" defTabSz="9937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05213" indent="-247650" algn="l" defTabSz="9937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062413" indent="-247650" algn="l" defTabSz="9937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7589838" cy="9783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23838" y="222250"/>
            <a:ext cx="7142162" cy="93392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79400" y="268288"/>
            <a:ext cx="7031038" cy="80613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79400" y="8385175"/>
            <a:ext cx="3754438" cy="393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flipH="1">
            <a:off x="4086225" y="8378825"/>
            <a:ext cx="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4086225" y="9512300"/>
            <a:ext cx="1054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 flipV="1">
            <a:off x="5146675" y="9159875"/>
            <a:ext cx="0" cy="363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4548188" y="9166225"/>
            <a:ext cx="6080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554538" y="8391525"/>
            <a:ext cx="0" cy="774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 flipV="1">
            <a:off x="4079875" y="8385175"/>
            <a:ext cx="4873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4603750" y="8385175"/>
            <a:ext cx="2706688" cy="7270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5194300" y="9166225"/>
            <a:ext cx="2116138" cy="3492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556250" y="9169400"/>
            <a:ext cx="13414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5" tIns="44542" rIns="89085" bIns="44542">
            <a:spAutoFit/>
          </a:bodyPr>
          <a:lstStyle/>
          <a:p>
            <a:pPr defTabSz="890588"/>
            <a:r>
              <a:rPr lang="en-US" sz="1400" b="1">
                <a:latin typeface="Arial" charset="0"/>
              </a:rPr>
              <a:t>Not to SCALE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264025" y="9175750"/>
            <a:ext cx="78263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5" tIns="44542" rIns="89085" bIns="44542">
            <a:spAutoFit/>
          </a:bodyPr>
          <a:lstStyle/>
          <a:p>
            <a:pPr defTabSz="890588"/>
            <a:r>
              <a:rPr lang="en-US" sz="2000" b="1" i="1">
                <a:latin typeface="CasablancaAntique" pitchFamily="34" charset="0"/>
              </a:rPr>
              <a:t>North</a:t>
            </a:r>
          </a:p>
        </p:txBody>
      </p:sp>
      <p:pic>
        <p:nvPicPr>
          <p:cNvPr id="2069" name="Picture 21" descr="A:\NC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5938" y="8442325"/>
            <a:ext cx="1601787" cy="649288"/>
          </a:xfrm>
          <a:prstGeom prst="rect">
            <a:avLst/>
          </a:prstGeom>
          <a:noFill/>
        </p:spPr>
      </p:pic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6308725" y="8526463"/>
            <a:ext cx="1778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5" tIns="44542" rIns="89085" bIns="44542">
            <a:spAutoFit/>
          </a:bodyPr>
          <a:lstStyle/>
          <a:p>
            <a:pPr defTabSz="890588"/>
            <a:endParaRPr lang="en-US" sz="1000"/>
          </a:p>
        </p:txBody>
      </p:sp>
      <p:grpSp>
        <p:nvGrpSpPr>
          <p:cNvPr id="2079" name="Group 31"/>
          <p:cNvGrpSpPr>
            <a:grpSpLocks/>
          </p:cNvGrpSpPr>
          <p:nvPr/>
        </p:nvGrpSpPr>
        <p:grpSpPr bwMode="auto">
          <a:xfrm>
            <a:off x="4208463" y="8435975"/>
            <a:ext cx="192087" cy="1023938"/>
            <a:chOff x="945" y="3276"/>
            <a:chExt cx="195" cy="1149"/>
          </a:xfrm>
        </p:grpSpPr>
        <p:grpSp>
          <p:nvGrpSpPr>
            <p:cNvPr id="2074" name="Group 26"/>
            <p:cNvGrpSpPr>
              <a:grpSpLocks/>
            </p:cNvGrpSpPr>
            <p:nvPr/>
          </p:nvGrpSpPr>
          <p:grpSpPr bwMode="auto">
            <a:xfrm>
              <a:off x="972" y="3276"/>
              <a:ext cx="147" cy="486"/>
              <a:chOff x="1671" y="3900"/>
              <a:chExt cx="147" cy="486"/>
            </a:xfrm>
          </p:grpSpPr>
          <p:sp>
            <p:nvSpPr>
              <p:cNvPr id="2071" name="AutoShape 23"/>
              <p:cNvSpPr>
                <a:spLocks noChangeArrowheads="1"/>
              </p:cNvSpPr>
              <p:nvPr/>
            </p:nvSpPr>
            <p:spPr bwMode="auto">
              <a:xfrm>
                <a:off x="1746" y="3900"/>
                <a:ext cx="72" cy="486"/>
              </a:xfrm>
              <a:prstGeom prst="rtTriangl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2" name="AutoShape 24"/>
              <p:cNvSpPr>
                <a:spLocks noChangeArrowheads="1"/>
              </p:cNvSpPr>
              <p:nvPr/>
            </p:nvSpPr>
            <p:spPr bwMode="auto">
              <a:xfrm flipH="1">
                <a:off x="1671" y="3900"/>
                <a:ext cx="72" cy="486"/>
              </a:xfrm>
              <a:prstGeom prst="rtTriangl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1044" y="3765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 flipV="1">
              <a:off x="945" y="4026"/>
              <a:ext cx="195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Oval 29"/>
            <p:cNvSpPr>
              <a:spLocks noChangeArrowheads="1"/>
            </p:cNvSpPr>
            <p:nvPr/>
          </p:nvSpPr>
          <p:spPr bwMode="auto">
            <a:xfrm>
              <a:off x="996" y="3984"/>
              <a:ext cx="90" cy="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Oval 30"/>
            <p:cNvSpPr>
              <a:spLocks noChangeArrowheads="1"/>
            </p:cNvSpPr>
            <p:nvPr/>
          </p:nvSpPr>
          <p:spPr bwMode="auto">
            <a:xfrm>
              <a:off x="1017" y="4005"/>
              <a:ext cx="47" cy="4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4686300" y="8489950"/>
            <a:ext cx="81438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085" tIns="44542" rIns="89085" bIns="44542">
            <a:spAutoFit/>
          </a:bodyPr>
          <a:lstStyle/>
          <a:p>
            <a:pPr algn="ctr" defTabSz="890588"/>
            <a:r>
              <a:rPr lang="en-US" sz="1200" b="1">
                <a:latin typeface="Arial" charset="0"/>
              </a:rPr>
              <a:t>Facility</a:t>
            </a:r>
          </a:p>
          <a:p>
            <a:pPr algn="ctr" defTabSz="890588"/>
            <a:r>
              <a:rPr lang="en-US" sz="1200" b="1">
                <a:latin typeface="Arial" charset="0"/>
              </a:rPr>
              <a:t>Location</a:t>
            </a:r>
          </a:p>
        </p:txBody>
      </p:sp>
      <p:graphicFrame>
        <p:nvGraphicFramePr>
          <p:cNvPr id="2089" name="Object 41"/>
          <p:cNvGraphicFramePr>
            <a:graphicFrameLocks noChangeAspect="1"/>
          </p:cNvGraphicFramePr>
          <p:nvPr/>
        </p:nvGraphicFramePr>
        <p:xfrm>
          <a:off x="307975" y="320717"/>
          <a:ext cx="7000875" cy="800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Image" r:id="rId4" imgW="9144000" imgH="10972800" progId="">
                  <p:embed/>
                </p:oleObj>
              </mc:Choice>
              <mc:Fallback>
                <p:oleObj name="Image" r:id="rId4" imgW="9144000" imgH="1097280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" y="320717"/>
                        <a:ext cx="7000875" cy="800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0" name="Oval 42"/>
          <p:cNvSpPr>
            <a:spLocks noChangeArrowheads="1"/>
          </p:cNvSpPr>
          <p:nvPr/>
        </p:nvSpPr>
        <p:spPr bwMode="auto">
          <a:xfrm>
            <a:off x="6610350" y="8782050"/>
            <a:ext cx="74613" cy="746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Rectangle 44"/>
          <p:cNvSpPr>
            <a:spLocks noChangeArrowheads="1"/>
          </p:cNvSpPr>
          <p:nvPr/>
        </p:nvSpPr>
        <p:spPr bwMode="auto">
          <a:xfrm>
            <a:off x="279400" y="8832850"/>
            <a:ext cx="2554288" cy="679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247541" y="8426109"/>
            <a:ext cx="3999816" cy="30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9085" tIns="44542" rIns="89085" bIns="44542">
            <a:spAutoFit/>
          </a:bodyPr>
          <a:lstStyle/>
          <a:p>
            <a:pPr defTabSz="890588"/>
            <a:r>
              <a:rPr lang="en-US" sz="1400" b="1" dirty="0" err="1" smtClean="0">
                <a:latin typeface="Arial" charset="0"/>
              </a:rPr>
              <a:t>Chemours</a:t>
            </a:r>
            <a:r>
              <a:rPr lang="en-US" sz="1400" b="1" dirty="0" smtClean="0">
                <a:latin typeface="Arial" charset="0"/>
              </a:rPr>
              <a:t>- NC0089915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222250" y="8807450"/>
            <a:ext cx="2503488" cy="70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5" tIns="44542" rIns="89085" bIns="44542">
            <a:spAutoFit/>
          </a:bodyPr>
          <a:lstStyle/>
          <a:p>
            <a:pPr defTabSz="890588"/>
            <a:r>
              <a:rPr lang="en-US" sz="1000" b="1" dirty="0">
                <a:latin typeface="Arial" charset="0"/>
              </a:rPr>
              <a:t>USGS Quad Name: </a:t>
            </a:r>
            <a:r>
              <a:rPr lang="en-US" sz="1000" b="1" dirty="0" err="1">
                <a:latin typeface="Arial" charset="0"/>
              </a:rPr>
              <a:t>Duart</a:t>
            </a:r>
            <a:endParaRPr lang="en-US" sz="1000" b="1" dirty="0">
              <a:latin typeface="Arial" charset="0"/>
            </a:endParaRPr>
          </a:p>
          <a:p>
            <a:pPr defTabSz="890588"/>
            <a:r>
              <a:rPr lang="en-US" sz="1000" b="1" dirty="0">
                <a:latin typeface="Arial" charset="0"/>
              </a:rPr>
              <a:t>Receiving Stream: Cape Fear River</a:t>
            </a:r>
          </a:p>
          <a:p>
            <a:pPr defTabSz="890588"/>
            <a:r>
              <a:rPr lang="en-US" sz="1000" b="1" dirty="0">
                <a:latin typeface="Arial" charset="0"/>
              </a:rPr>
              <a:t>Stream Class: </a:t>
            </a:r>
            <a:r>
              <a:rPr lang="en-US" sz="1000" b="1" dirty="0" smtClean="0">
                <a:latin typeface="Arial" charset="0"/>
              </a:rPr>
              <a:t>C, WS-IV</a:t>
            </a:r>
            <a:endParaRPr lang="en-US" sz="1000" b="1" dirty="0">
              <a:latin typeface="Arial" charset="0"/>
            </a:endParaRPr>
          </a:p>
          <a:p>
            <a:pPr defTabSz="890588"/>
            <a:r>
              <a:rPr lang="en-US" sz="1000" b="1" dirty="0" err="1">
                <a:latin typeface="Arial" charset="0"/>
              </a:rPr>
              <a:t>Subbasin</a:t>
            </a:r>
            <a:r>
              <a:rPr lang="en-US" sz="1000" b="1" dirty="0">
                <a:latin typeface="Arial" charset="0"/>
              </a:rPr>
              <a:t>: Cape Fear - 030616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2889250" y="8832850"/>
            <a:ext cx="1144588" cy="679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Text Box 48"/>
          <p:cNvSpPr txBox="1">
            <a:spLocks noChangeArrowheads="1"/>
          </p:cNvSpPr>
          <p:nvPr/>
        </p:nvSpPr>
        <p:spPr bwMode="auto">
          <a:xfrm>
            <a:off x="2841625" y="8816975"/>
            <a:ext cx="1189038" cy="39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085" tIns="44542" rIns="89085" bIns="44542">
            <a:spAutoFit/>
          </a:bodyPr>
          <a:lstStyle/>
          <a:p>
            <a:pPr defTabSz="890588"/>
            <a:r>
              <a:rPr lang="en-US" sz="1000" b="1" dirty="0" smtClean="0">
                <a:latin typeface="Arial" charset="0"/>
              </a:rPr>
              <a:t>Lat</a:t>
            </a:r>
            <a:r>
              <a:rPr lang="en-US" sz="1000" b="1" dirty="0">
                <a:latin typeface="Arial" charset="0"/>
              </a:rPr>
              <a:t>.: 34</a:t>
            </a:r>
            <a:r>
              <a:rPr lang="en-US" sz="1000" b="1" baseline="38000" dirty="0">
                <a:latin typeface="Arial" charset="0"/>
              </a:rPr>
              <a:t>o</a:t>
            </a:r>
            <a:r>
              <a:rPr lang="en-US" sz="1000" b="1" dirty="0">
                <a:latin typeface="Arial" charset="0"/>
              </a:rPr>
              <a:t>49’53”</a:t>
            </a:r>
          </a:p>
          <a:p>
            <a:pPr defTabSz="890588"/>
            <a:r>
              <a:rPr lang="en-US" sz="1000" b="1" dirty="0">
                <a:latin typeface="Arial" charset="0"/>
              </a:rPr>
              <a:t>Long.: 78</a:t>
            </a:r>
            <a:r>
              <a:rPr lang="en-US" sz="1000" b="1" baseline="38000" dirty="0">
                <a:latin typeface="Arial" charset="0"/>
              </a:rPr>
              <a:t>o</a:t>
            </a:r>
            <a:r>
              <a:rPr lang="en-US" sz="1000" b="1" dirty="0">
                <a:latin typeface="Arial" charset="0"/>
              </a:rPr>
              <a:t>49’23”</a:t>
            </a:r>
          </a:p>
        </p:txBody>
      </p:sp>
      <p:sp>
        <p:nvSpPr>
          <p:cNvPr id="2097" name="AutoShape 49"/>
          <p:cNvSpPr>
            <a:spLocks/>
          </p:cNvSpPr>
          <p:nvPr/>
        </p:nvSpPr>
        <p:spPr bwMode="auto">
          <a:xfrm>
            <a:off x="1822450" y="5686425"/>
            <a:ext cx="1568450" cy="276999"/>
          </a:xfrm>
          <a:prstGeom prst="accentBorderCallout2">
            <a:avLst>
              <a:gd name="adj1" fmla="val 24000"/>
              <a:gd name="adj2" fmla="val 104880"/>
              <a:gd name="adj3" fmla="val 24000"/>
              <a:gd name="adj4" fmla="val 165347"/>
              <a:gd name="adj5" fmla="val -156333"/>
              <a:gd name="adj6" fmla="val 228051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Outfall </a:t>
            </a:r>
            <a:r>
              <a:rPr lang="en-US" sz="1200" b="1" dirty="0" smtClean="0"/>
              <a:t> 003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282024" y="4660256"/>
            <a:ext cx="1690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ffany Lt B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ffany Lt B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3999</TotalTime>
  <Words>41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CasablancaAntique</vt:lpstr>
      <vt:lpstr>Tiffany Lt BT</vt:lpstr>
      <vt:lpstr>Times New Roman</vt:lpstr>
      <vt:lpstr>Default Design</vt:lpstr>
      <vt:lpstr>Image</vt:lpstr>
      <vt:lpstr>PowerPoint Presentation</vt:lpstr>
    </vt:vector>
  </TitlesOfParts>
  <Company>DWQ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DWQ User</dc:creator>
  <cp:lastModifiedBy>Chernikov, Sergei</cp:lastModifiedBy>
  <cp:revision>73</cp:revision>
  <cp:lastPrinted>2000-09-04T22:15:49Z</cp:lastPrinted>
  <dcterms:created xsi:type="dcterms:W3CDTF">1998-10-05T17:10:04Z</dcterms:created>
  <dcterms:modified xsi:type="dcterms:W3CDTF">2020-07-06T13:01:54Z</dcterms:modified>
</cp:coreProperties>
</file>