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99" r:id="rId5"/>
  </p:sldMasterIdLst>
  <p:notesMasterIdLst>
    <p:notesMasterId r:id="rId36"/>
  </p:notesMasterIdLst>
  <p:sldIdLst>
    <p:sldId id="428" r:id="rId6"/>
    <p:sldId id="463" r:id="rId7"/>
    <p:sldId id="461" r:id="rId8"/>
    <p:sldId id="462" r:id="rId9"/>
    <p:sldId id="467" r:id="rId10"/>
    <p:sldId id="448" r:id="rId11"/>
    <p:sldId id="446" r:id="rId12"/>
    <p:sldId id="447" r:id="rId13"/>
    <p:sldId id="425" r:id="rId14"/>
    <p:sldId id="440" r:id="rId15"/>
    <p:sldId id="452" r:id="rId16"/>
    <p:sldId id="450" r:id="rId17"/>
    <p:sldId id="451" r:id="rId18"/>
    <p:sldId id="466" r:id="rId19"/>
    <p:sldId id="464" r:id="rId20"/>
    <p:sldId id="465" r:id="rId21"/>
    <p:sldId id="436" r:id="rId22"/>
    <p:sldId id="430" r:id="rId23"/>
    <p:sldId id="456" r:id="rId24"/>
    <p:sldId id="259" r:id="rId25"/>
    <p:sldId id="460" r:id="rId26"/>
    <p:sldId id="414" r:id="rId27"/>
    <p:sldId id="423" r:id="rId28"/>
    <p:sldId id="453" r:id="rId29"/>
    <p:sldId id="455" r:id="rId30"/>
    <p:sldId id="454" r:id="rId31"/>
    <p:sldId id="457" r:id="rId32"/>
    <p:sldId id="459" r:id="rId33"/>
    <p:sldId id="458" r:id="rId34"/>
    <p:sldId id="268" r:id="rId35"/>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CAF0"/>
    <a:srgbClr val="548235"/>
    <a:srgbClr val="4472C4"/>
    <a:srgbClr val="728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91422" autoAdjust="0"/>
  </p:normalViewPr>
  <p:slideViewPr>
    <p:cSldViewPr snapToGrid="0">
      <p:cViewPr varScale="1">
        <p:scale>
          <a:sx n="90" d="100"/>
          <a:sy n="90" d="100"/>
        </p:scale>
        <p:origin x="22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Baseline Growing Season Geomean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c:f>
              <c:strCache>
                <c:ptCount val="1"/>
                <c:pt idx="0">
                  <c:v>2005</c:v>
                </c:pt>
              </c:strCache>
            </c:strRef>
          </c:tx>
          <c:spPr>
            <a:solidFill>
              <a:schemeClr val="accent1"/>
            </a:solidFill>
            <a:ln>
              <a:noFill/>
            </a:ln>
            <a:effectLst/>
          </c:spPr>
          <c:invertIfNegative val="0"/>
          <c:cat>
            <c:strRef>
              <c:f>Sheet1!$C$3:$C$12</c:f>
              <c:strCache>
                <c:ptCount val="10"/>
                <c:pt idx="0">
                  <c:v>HRL051</c:v>
                </c:pt>
                <c:pt idx="1">
                  <c:v>YAD152A</c:v>
                </c:pt>
                <c:pt idx="2">
                  <c:v>YAD152C</c:v>
                </c:pt>
                <c:pt idx="3">
                  <c:v>YAD169B</c:v>
                </c:pt>
                <c:pt idx="4">
                  <c:v>YAD169E</c:v>
                </c:pt>
                <c:pt idx="5">
                  <c:v>YAD169F</c:v>
                </c:pt>
                <c:pt idx="6">
                  <c:v>YAD152</c:v>
                </c:pt>
                <c:pt idx="7">
                  <c:v>YAD1561A</c:v>
                </c:pt>
                <c:pt idx="8">
                  <c:v>HRL052</c:v>
                </c:pt>
                <c:pt idx="9">
                  <c:v>YAD169A</c:v>
                </c:pt>
              </c:strCache>
            </c:strRef>
          </c:cat>
          <c:val>
            <c:numRef>
              <c:f>Sheet1!$E$3:$E$12</c:f>
              <c:numCache>
                <c:formatCode>General</c:formatCode>
                <c:ptCount val="10"/>
                <c:pt idx="0">
                  <c:v>17.506080000000001</c:v>
                </c:pt>
                <c:pt idx="1">
                  <c:v>39.331659999999999</c:v>
                </c:pt>
                <c:pt idx="2">
                  <c:v>42.369100000000003</c:v>
                </c:pt>
                <c:pt idx="3">
                  <c:v>39.821420000000003</c:v>
                </c:pt>
                <c:pt idx="4">
                  <c:v>36.688249999999996</c:v>
                </c:pt>
                <c:pt idx="5">
                  <c:v>36.66507</c:v>
                </c:pt>
                <c:pt idx="6">
                  <c:v>44.72578</c:v>
                </c:pt>
                <c:pt idx="7">
                  <c:v>41.255319999999998</c:v>
                </c:pt>
                <c:pt idx="8">
                  <c:v>43.656309999999998</c:v>
                </c:pt>
                <c:pt idx="9">
                  <c:v>41.740119999999997</c:v>
                </c:pt>
              </c:numCache>
            </c:numRef>
          </c:val>
          <c:extLst>
            <c:ext xmlns:c16="http://schemas.microsoft.com/office/drawing/2014/chart" uri="{C3380CC4-5D6E-409C-BE32-E72D297353CC}">
              <c16:uniqueId val="{00000000-0CA4-441F-B638-7447309890B0}"/>
            </c:ext>
          </c:extLst>
        </c:ser>
        <c:ser>
          <c:idx val="1"/>
          <c:order val="1"/>
          <c:tx>
            <c:strRef>
              <c:f>Sheet1!$C$14</c:f>
              <c:strCache>
                <c:ptCount val="1"/>
                <c:pt idx="0">
                  <c:v>2006</c:v>
                </c:pt>
              </c:strCache>
            </c:strRef>
          </c:tx>
          <c:spPr>
            <a:solidFill>
              <a:schemeClr val="accent2"/>
            </a:solidFill>
            <a:ln>
              <a:noFill/>
            </a:ln>
            <a:effectLst/>
          </c:spPr>
          <c:invertIfNegative val="0"/>
          <c:cat>
            <c:strRef>
              <c:f>Sheet1!$C$3:$C$12</c:f>
              <c:strCache>
                <c:ptCount val="10"/>
                <c:pt idx="0">
                  <c:v>HRL051</c:v>
                </c:pt>
                <c:pt idx="1">
                  <c:v>YAD152A</c:v>
                </c:pt>
                <c:pt idx="2">
                  <c:v>YAD152C</c:v>
                </c:pt>
                <c:pt idx="3">
                  <c:v>YAD169B</c:v>
                </c:pt>
                <c:pt idx="4">
                  <c:v>YAD169E</c:v>
                </c:pt>
                <c:pt idx="5">
                  <c:v>YAD169F</c:v>
                </c:pt>
                <c:pt idx="6">
                  <c:v>YAD152</c:v>
                </c:pt>
                <c:pt idx="7">
                  <c:v>YAD1561A</c:v>
                </c:pt>
                <c:pt idx="8">
                  <c:v>HRL052</c:v>
                </c:pt>
                <c:pt idx="9">
                  <c:v>YAD169A</c:v>
                </c:pt>
              </c:strCache>
            </c:strRef>
          </c:cat>
          <c:val>
            <c:numRef>
              <c:f>Sheet1!$E$16:$E$25</c:f>
              <c:numCache>
                <c:formatCode>General</c:formatCode>
                <c:ptCount val="10"/>
                <c:pt idx="0">
                  <c:v>29.73217</c:v>
                </c:pt>
                <c:pt idx="1">
                  <c:v>50.615490000000001</c:v>
                </c:pt>
                <c:pt idx="2">
                  <c:v>49.635939999999998</c:v>
                </c:pt>
                <c:pt idx="3">
                  <c:v>35.626539999999999</c:v>
                </c:pt>
                <c:pt idx="4">
                  <c:v>30.029640000000001</c:v>
                </c:pt>
                <c:pt idx="5">
                  <c:v>30.193850000000001</c:v>
                </c:pt>
                <c:pt idx="6">
                  <c:v>43.088949999999997</c:v>
                </c:pt>
                <c:pt idx="7">
                  <c:v>36.987499999999997</c:v>
                </c:pt>
                <c:pt idx="8">
                  <c:v>38.590870000000002</c:v>
                </c:pt>
                <c:pt idx="9">
                  <c:v>35.903790000000001</c:v>
                </c:pt>
              </c:numCache>
            </c:numRef>
          </c:val>
          <c:extLst>
            <c:ext xmlns:c16="http://schemas.microsoft.com/office/drawing/2014/chart" uri="{C3380CC4-5D6E-409C-BE32-E72D297353CC}">
              <c16:uniqueId val="{00000001-0CA4-441F-B638-7447309890B0}"/>
            </c:ext>
          </c:extLst>
        </c:ser>
        <c:ser>
          <c:idx val="2"/>
          <c:order val="2"/>
          <c:tx>
            <c:strRef>
              <c:f>Sheet1!$C$27</c:f>
              <c:strCache>
                <c:ptCount val="1"/>
                <c:pt idx="0">
                  <c:v>2007</c:v>
                </c:pt>
              </c:strCache>
            </c:strRef>
          </c:tx>
          <c:spPr>
            <a:solidFill>
              <a:schemeClr val="accent3"/>
            </a:solidFill>
            <a:ln>
              <a:noFill/>
            </a:ln>
            <a:effectLst/>
          </c:spPr>
          <c:invertIfNegative val="0"/>
          <c:cat>
            <c:strRef>
              <c:f>Sheet1!$C$3:$C$12</c:f>
              <c:strCache>
                <c:ptCount val="10"/>
                <c:pt idx="0">
                  <c:v>HRL051</c:v>
                </c:pt>
                <c:pt idx="1">
                  <c:v>YAD152A</c:v>
                </c:pt>
                <c:pt idx="2">
                  <c:v>YAD152C</c:v>
                </c:pt>
                <c:pt idx="3">
                  <c:v>YAD169B</c:v>
                </c:pt>
                <c:pt idx="4">
                  <c:v>YAD169E</c:v>
                </c:pt>
                <c:pt idx="5">
                  <c:v>YAD169F</c:v>
                </c:pt>
                <c:pt idx="6">
                  <c:v>YAD152</c:v>
                </c:pt>
                <c:pt idx="7">
                  <c:v>YAD1561A</c:v>
                </c:pt>
                <c:pt idx="8">
                  <c:v>HRL052</c:v>
                </c:pt>
                <c:pt idx="9">
                  <c:v>YAD169A</c:v>
                </c:pt>
              </c:strCache>
            </c:strRef>
          </c:cat>
          <c:val>
            <c:numRef>
              <c:f>Sheet1!$E$29:$E$38</c:f>
              <c:numCache>
                <c:formatCode>General</c:formatCode>
                <c:ptCount val="10"/>
                <c:pt idx="0">
                  <c:v>33.104059999999997</c:v>
                </c:pt>
                <c:pt idx="1">
                  <c:v>42.441029999999998</c:v>
                </c:pt>
                <c:pt idx="2">
                  <c:v>41.463810000000002</c:v>
                </c:pt>
                <c:pt idx="3">
                  <c:v>31.40222</c:v>
                </c:pt>
                <c:pt idx="4">
                  <c:v>27.498850000000001</c:v>
                </c:pt>
                <c:pt idx="5">
                  <c:v>27.049250000000001</c:v>
                </c:pt>
                <c:pt idx="6">
                  <c:v>37.959510000000002</c:v>
                </c:pt>
                <c:pt idx="7">
                  <c:v>34.06926</c:v>
                </c:pt>
                <c:pt idx="8">
                  <c:v>31.452079999999999</c:v>
                </c:pt>
                <c:pt idx="9">
                  <c:v>31.111999999999998</c:v>
                </c:pt>
              </c:numCache>
            </c:numRef>
          </c:val>
          <c:extLst>
            <c:ext xmlns:c16="http://schemas.microsoft.com/office/drawing/2014/chart" uri="{C3380CC4-5D6E-409C-BE32-E72D297353CC}">
              <c16:uniqueId val="{00000002-0CA4-441F-B638-7447309890B0}"/>
            </c:ext>
          </c:extLst>
        </c:ser>
        <c:ser>
          <c:idx val="3"/>
          <c:order val="3"/>
          <c:tx>
            <c:strRef>
              <c:f>Sheet1!$C$40</c:f>
              <c:strCache>
                <c:ptCount val="1"/>
                <c:pt idx="0">
                  <c:v>2008</c:v>
                </c:pt>
              </c:strCache>
            </c:strRef>
          </c:tx>
          <c:spPr>
            <a:solidFill>
              <a:schemeClr val="accent4"/>
            </a:solidFill>
            <a:ln>
              <a:noFill/>
            </a:ln>
            <a:effectLst/>
          </c:spPr>
          <c:invertIfNegative val="0"/>
          <c:cat>
            <c:strRef>
              <c:f>Sheet1!$C$3:$C$12</c:f>
              <c:strCache>
                <c:ptCount val="10"/>
                <c:pt idx="0">
                  <c:v>HRL051</c:v>
                </c:pt>
                <c:pt idx="1">
                  <c:v>YAD152A</c:v>
                </c:pt>
                <c:pt idx="2">
                  <c:v>YAD152C</c:v>
                </c:pt>
                <c:pt idx="3">
                  <c:v>YAD169B</c:v>
                </c:pt>
                <c:pt idx="4">
                  <c:v>YAD169E</c:v>
                </c:pt>
                <c:pt idx="5">
                  <c:v>YAD169F</c:v>
                </c:pt>
                <c:pt idx="6">
                  <c:v>YAD152</c:v>
                </c:pt>
                <c:pt idx="7">
                  <c:v>YAD1561A</c:v>
                </c:pt>
                <c:pt idx="8">
                  <c:v>HRL052</c:v>
                </c:pt>
                <c:pt idx="9">
                  <c:v>YAD169A</c:v>
                </c:pt>
              </c:strCache>
            </c:strRef>
          </c:cat>
          <c:val>
            <c:numRef>
              <c:f>Sheet1!$E$42:$E$51</c:f>
              <c:numCache>
                <c:formatCode>General</c:formatCode>
                <c:ptCount val="10"/>
                <c:pt idx="0">
                  <c:v>17.94821</c:v>
                </c:pt>
                <c:pt idx="1">
                  <c:v>37.756990000000002</c:v>
                </c:pt>
                <c:pt idx="2">
                  <c:v>37.644210000000001</c:v>
                </c:pt>
                <c:pt idx="3">
                  <c:v>28.97334</c:v>
                </c:pt>
                <c:pt idx="4">
                  <c:v>26.297740000000001</c:v>
                </c:pt>
                <c:pt idx="5">
                  <c:v>26.032440000000001</c:v>
                </c:pt>
                <c:pt idx="6">
                  <c:v>35.377929999999999</c:v>
                </c:pt>
                <c:pt idx="7">
                  <c:v>31.486689999999999</c:v>
                </c:pt>
                <c:pt idx="8">
                  <c:v>30.897829999999999</c:v>
                </c:pt>
                <c:pt idx="9">
                  <c:v>29.754549999999998</c:v>
                </c:pt>
              </c:numCache>
            </c:numRef>
          </c:val>
          <c:extLst>
            <c:ext xmlns:c16="http://schemas.microsoft.com/office/drawing/2014/chart" uri="{C3380CC4-5D6E-409C-BE32-E72D297353CC}">
              <c16:uniqueId val="{00000003-0CA4-441F-B638-7447309890B0}"/>
            </c:ext>
          </c:extLst>
        </c:ser>
        <c:ser>
          <c:idx val="4"/>
          <c:order val="4"/>
          <c:tx>
            <c:strRef>
              <c:f>Sheet1!$C$53</c:f>
              <c:strCache>
                <c:ptCount val="1"/>
                <c:pt idx="0">
                  <c:v>2009</c:v>
                </c:pt>
              </c:strCache>
            </c:strRef>
          </c:tx>
          <c:spPr>
            <a:solidFill>
              <a:schemeClr val="accent5"/>
            </a:solidFill>
            <a:ln>
              <a:noFill/>
            </a:ln>
            <a:effectLst/>
          </c:spPr>
          <c:invertIfNegative val="0"/>
          <c:cat>
            <c:strRef>
              <c:f>Sheet1!$C$3:$C$12</c:f>
              <c:strCache>
                <c:ptCount val="10"/>
                <c:pt idx="0">
                  <c:v>HRL051</c:v>
                </c:pt>
                <c:pt idx="1">
                  <c:v>YAD152A</c:v>
                </c:pt>
                <c:pt idx="2">
                  <c:v>YAD152C</c:v>
                </c:pt>
                <c:pt idx="3">
                  <c:v>YAD169B</c:v>
                </c:pt>
                <c:pt idx="4">
                  <c:v>YAD169E</c:v>
                </c:pt>
                <c:pt idx="5">
                  <c:v>YAD169F</c:v>
                </c:pt>
                <c:pt idx="6">
                  <c:v>YAD152</c:v>
                </c:pt>
                <c:pt idx="7">
                  <c:v>YAD1561A</c:v>
                </c:pt>
                <c:pt idx="8">
                  <c:v>HRL052</c:v>
                </c:pt>
                <c:pt idx="9">
                  <c:v>YAD169A</c:v>
                </c:pt>
              </c:strCache>
            </c:strRef>
          </c:cat>
          <c:val>
            <c:numRef>
              <c:f>Sheet1!$E$55:$E$64</c:f>
              <c:numCache>
                <c:formatCode>General</c:formatCode>
                <c:ptCount val="10"/>
                <c:pt idx="0">
                  <c:v>9.4332189999999994</c:v>
                </c:pt>
                <c:pt idx="1">
                  <c:v>33.502540000000003</c:v>
                </c:pt>
                <c:pt idx="2">
                  <c:v>36.056750000000001</c:v>
                </c:pt>
                <c:pt idx="3">
                  <c:v>36.208170000000003</c:v>
                </c:pt>
                <c:pt idx="4">
                  <c:v>35.022219999999997</c:v>
                </c:pt>
                <c:pt idx="5">
                  <c:v>34.321869999999997</c:v>
                </c:pt>
                <c:pt idx="6">
                  <c:v>42.277389999999997</c:v>
                </c:pt>
                <c:pt idx="7">
                  <c:v>37.863790000000002</c:v>
                </c:pt>
                <c:pt idx="8">
                  <c:v>36.670459999999999</c:v>
                </c:pt>
                <c:pt idx="9">
                  <c:v>37.557380000000002</c:v>
                </c:pt>
              </c:numCache>
            </c:numRef>
          </c:val>
          <c:extLst>
            <c:ext xmlns:c16="http://schemas.microsoft.com/office/drawing/2014/chart" uri="{C3380CC4-5D6E-409C-BE32-E72D297353CC}">
              <c16:uniqueId val="{00000004-0CA4-441F-B638-7447309890B0}"/>
            </c:ext>
          </c:extLst>
        </c:ser>
        <c:dLbls>
          <c:showLegendKey val="0"/>
          <c:showVal val="0"/>
          <c:showCatName val="0"/>
          <c:showSerName val="0"/>
          <c:showPercent val="0"/>
          <c:showBubbleSize val="0"/>
        </c:dLbls>
        <c:gapWidth val="150"/>
        <c:axId val="517493224"/>
        <c:axId val="517494536"/>
      </c:barChart>
      <c:lineChart>
        <c:grouping val="standard"/>
        <c:varyColors val="0"/>
        <c:ser>
          <c:idx val="6"/>
          <c:order val="5"/>
          <c:tx>
            <c:v>2005-2009</c:v>
          </c:tx>
          <c:spPr>
            <a:ln w="28575" cap="rnd">
              <a:solidFill>
                <a:schemeClr val="accent1">
                  <a:lumMod val="60000"/>
                </a:schemeClr>
              </a:solidFill>
              <a:prstDash val="sysDot"/>
              <a:round/>
            </a:ln>
            <a:effectLst/>
          </c:spPr>
          <c:marker>
            <c:symbol val="circle"/>
            <c:size val="8"/>
            <c:spPr>
              <a:solidFill>
                <a:schemeClr val="accent1">
                  <a:lumMod val="60000"/>
                </a:schemeClr>
              </a:solidFill>
              <a:ln w="9525">
                <a:solidFill>
                  <a:schemeClr val="accent1">
                    <a:lumMod val="60000"/>
                  </a:schemeClr>
                </a:solidFill>
              </a:ln>
              <a:effectLst/>
            </c:spPr>
          </c:marker>
          <c:cat>
            <c:strRef>
              <c:f>'all yr'!$B$1:$B$10</c:f>
              <c:strCache>
                <c:ptCount val="10"/>
                <c:pt idx="0">
                  <c:v>HRL051</c:v>
                </c:pt>
                <c:pt idx="1">
                  <c:v>YAD152A</c:v>
                </c:pt>
                <c:pt idx="2">
                  <c:v>YAD152C</c:v>
                </c:pt>
                <c:pt idx="3">
                  <c:v>YAD169B</c:v>
                </c:pt>
                <c:pt idx="4">
                  <c:v>YAD169E</c:v>
                </c:pt>
                <c:pt idx="5">
                  <c:v>YAD169F</c:v>
                </c:pt>
                <c:pt idx="6">
                  <c:v>YAD152</c:v>
                </c:pt>
                <c:pt idx="7">
                  <c:v>YAD1561A</c:v>
                </c:pt>
                <c:pt idx="8">
                  <c:v>HRL052</c:v>
                </c:pt>
                <c:pt idx="9">
                  <c:v>YAD169A</c:v>
                </c:pt>
              </c:strCache>
            </c:strRef>
          </c:cat>
          <c:val>
            <c:numRef>
              <c:f>'all yr'!$D$1:$D$10</c:f>
              <c:numCache>
                <c:formatCode>General</c:formatCode>
                <c:ptCount val="10"/>
                <c:pt idx="0">
                  <c:v>19.63336</c:v>
                </c:pt>
                <c:pt idx="1">
                  <c:v>40.343559999999997</c:v>
                </c:pt>
                <c:pt idx="2">
                  <c:v>41.175640000000001</c:v>
                </c:pt>
                <c:pt idx="3">
                  <c:v>34.192419999999998</c:v>
                </c:pt>
                <c:pt idx="4">
                  <c:v>30.841090000000001</c:v>
                </c:pt>
                <c:pt idx="5">
                  <c:v>30.583069999999999</c:v>
                </c:pt>
                <c:pt idx="6">
                  <c:v>40.533900000000003</c:v>
                </c:pt>
                <c:pt idx="7">
                  <c:v>36.178400000000003</c:v>
                </c:pt>
                <c:pt idx="8">
                  <c:v>35.949100000000001</c:v>
                </c:pt>
                <c:pt idx="9">
                  <c:v>34.94408</c:v>
                </c:pt>
              </c:numCache>
            </c:numRef>
          </c:val>
          <c:smooth val="0"/>
          <c:extLst>
            <c:ext xmlns:c16="http://schemas.microsoft.com/office/drawing/2014/chart" uri="{C3380CC4-5D6E-409C-BE32-E72D297353CC}">
              <c16:uniqueId val="{00000005-0CA4-441F-B638-7447309890B0}"/>
            </c:ext>
          </c:extLst>
        </c:ser>
        <c:ser>
          <c:idx val="5"/>
          <c:order val="6"/>
          <c:tx>
            <c:v>Criteria</c:v>
          </c:tx>
          <c:spPr>
            <a:ln w="28575" cap="rnd">
              <a:solidFill>
                <a:schemeClr val="accent6"/>
              </a:solidFill>
              <a:round/>
            </a:ln>
            <a:effectLst/>
          </c:spPr>
          <c:marker>
            <c:symbol val="none"/>
          </c:marker>
          <c:cat>
            <c:strRef>
              <c:f>'all yr'!$B$1:$B$10</c:f>
              <c:strCache>
                <c:ptCount val="10"/>
                <c:pt idx="0">
                  <c:v>HRL051</c:v>
                </c:pt>
                <c:pt idx="1">
                  <c:v>YAD152A</c:v>
                </c:pt>
                <c:pt idx="2">
                  <c:v>YAD152C</c:v>
                </c:pt>
                <c:pt idx="3">
                  <c:v>YAD169B</c:v>
                </c:pt>
                <c:pt idx="4">
                  <c:v>YAD169E</c:v>
                </c:pt>
                <c:pt idx="5">
                  <c:v>YAD169F</c:v>
                </c:pt>
                <c:pt idx="6">
                  <c:v>YAD152</c:v>
                </c:pt>
                <c:pt idx="7">
                  <c:v>YAD1561A</c:v>
                </c:pt>
                <c:pt idx="8">
                  <c:v>HRL052</c:v>
                </c:pt>
                <c:pt idx="9">
                  <c:v>YAD169A</c:v>
                </c:pt>
              </c:strCache>
            </c:strRef>
          </c:cat>
          <c:val>
            <c:numRef>
              <c:f>Sheet1!$G$3:$G$12</c:f>
              <c:numCache>
                <c:formatCode>General</c:formatCode>
                <c:ptCount val="10"/>
                <c:pt idx="0">
                  <c:v>35</c:v>
                </c:pt>
                <c:pt idx="1">
                  <c:v>35</c:v>
                </c:pt>
                <c:pt idx="2">
                  <c:v>35</c:v>
                </c:pt>
                <c:pt idx="3">
                  <c:v>35</c:v>
                </c:pt>
                <c:pt idx="4">
                  <c:v>35</c:v>
                </c:pt>
                <c:pt idx="5">
                  <c:v>35</c:v>
                </c:pt>
                <c:pt idx="6">
                  <c:v>35</c:v>
                </c:pt>
                <c:pt idx="7">
                  <c:v>35</c:v>
                </c:pt>
                <c:pt idx="8">
                  <c:v>35</c:v>
                </c:pt>
                <c:pt idx="9">
                  <c:v>35</c:v>
                </c:pt>
              </c:numCache>
            </c:numRef>
          </c:val>
          <c:smooth val="0"/>
          <c:extLst>
            <c:ext xmlns:c16="http://schemas.microsoft.com/office/drawing/2014/chart" uri="{C3380CC4-5D6E-409C-BE32-E72D297353CC}">
              <c16:uniqueId val="{00000006-0CA4-441F-B638-7447309890B0}"/>
            </c:ext>
          </c:extLst>
        </c:ser>
        <c:dLbls>
          <c:showLegendKey val="0"/>
          <c:showVal val="0"/>
          <c:showCatName val="0"/>
          <c:showSerName val="0"/>
          <c:showPercent val="0"/>
          <c:showBubbleSize val="0"/>
        </c:dLbls>
        <c:marker val="1"/>
        <c:smooth val="0"/>
        <c:axId val="517493224"/>
        <c:axId val="517494536"/>
      </c:lineChart>
      <c:catAx>
        <c:axId val="517493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494536"/>
        <c:crosses val="autoZero"/>
        <c:auto val="1"/>
        <c:lblAlgn val="ctr"/>
        <c:lblOffset val="100"/>
        <c:noMultiLvlLbl val="0"/>
      </c:catAx>
      <c:valAx>
        <c:axId val="517494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493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A08E56-1A45-40DF-9089-039C1B8C004C}"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58A67735-8A78-4F02-882B-55BCB0545265}">
      <dgm:prSet phldrT="[Text]"/>
      <dgm:spPr/>
      <dgm:t>
        <a:bodyPr/>
        <a:lstStyle/>
        <a:p>
          <a:r>
            <a:rPr lang="en-US" dirty="0"/>
            <a:t>All Stakeholders</a:t>
          </a:r>
        </a:p>
      </dgm:t>
    </dgm:pt>
    <dgm:pt modelId="{2D42970E-624C-444D-BBE3-8B13B881B9B9}" type="parTrans" cxnId="{67877F3E-43F9-4625-9C6B-798A02E6AA31}">
      <dgm:prSet/>
      <dgm:spPr/>
      <dgm:t>
        <a:bodyPr/>
        <a:lstStyle/>
        <a:p>
          <a:endParaRPr lang="en-US"/>
        </a:p>
      </dgm:t>
    </dgm:pt>
    <dgm:pt modelId="{C88C9426-E919-4B54-9A7E-DE0E170C43FA}" type="sibTrans" cxnId="{67877F3E-43F9-4625-9C6B-798A02E6AA31}">
      <dgm:prSet/>
      <dgm:spPr/>
      <dgm:t>
        <a:bodyPr/>
        <a:lstStyle/>
        <a:p>
          <a:endParaRPr lang="en-US"/>
        </a:p>
      </dgm:t>
    </dgm:pt>
    <dgm:pt modelId="{FAAE10CD-B956-4AB7-929F-BF45A8B97BD6}">
      <dgm:prSet phldrT="[Text]"/>
      <dgm:spPr/>
      <dgm:t>
        <a:bodyPr/>
        <a:lstStyle/>
        <a:p>
          <a:r>
            <a:rPr lang="en-US" dirty="0"/>
            <a:t>Steering Committee</a:t>
          </a:r>
        </a:p>
      </dgm:t>
    </dgm:pt>
    <dgm:pt modelId="{E8F901A7-51B7-4B5B-9898-A93554A6FB47}" type="parTrans" cxnId="{480BF513-01E6-417C-8F6A-20F0106DC362}">
      <dgm:prSet/>
      <dgm:spPr/>
      <dgm:t>
        <a:bodyPr/>
        <a:lstStyle/>
        <a:p>
          <a:endParaRPr lang="en-US"/>
        </a:p>
      </dgm:t>
    </dgm:pt>
    <dgm:pt modelId="{08D50336-9033-4D18-BB83-774A0C804A35}" type="sibTrans" cxnId="{480BF513-01E6-417C-8F6A-20F0106DC362}">
      <dgm:prSet/>
      <dgm:spPr/>
      <dgm:t>
        <a:bodyPr/>
        <a:lstStyle/>
        <a:p>
          <a:endParaRPr lang="en-US"/>
        </a:p>
      </dgm:t>
    </dgm:pt>
    <dgm:pt modelId="{4627DF7A-B43A-4C3A-88CF-E7CE68A14264}">
      <dgm:prSet phldrT="[Text]"/>
      <dgm:spPr/>
      <dgm:t>
        <a:bodyPr/>
        <a:lstStyle/>
        <a:p>
          <a:r>
            <a:rPr lang="en-US" dirty="0"/>
            <a:t>Technical Advisory Groups</a:t>
          </a:r>
        </a:p>
      </dgm:t>
    </dgm:pt>
    <dgm:pt modelId="{B1D2FEBA-01E0-48A2-93FF-B2E72AAC2C53}" type="parTrans" cxnId="{B6E4847F-DB0C-46B0-8A8E-BBFDDDDA5AC9}">
      <dgm:prSet/>
      <dgm:spPr/>
      <dgm:t>
        <a:bodyPr/>
        <a:lstStyle/>
        <a:p>
          <a:endParaRPr lang="en-US"/>
        </a:p>
      </dgm:t>
    </dgm:pt>
    <dgm:pt modelId="{0E10A398-1F7A-4D3B-A041-4A3C4EBC4709}" type="sibTrans" cxnId="{B6E4847F-DB0C-46B0-8A8E-BBFDDDDA5AC9}">
      <dgm:prSet/>
      <dgm:spPr/>
      <dgm:t>
        <a:bodyPr/>
        <a:lstStyle/>
        <a:p>
          <a:endParaRPr lang="en-US"/>
        </a:p>
      </dgm:t>
    </dgm:pt>
    <dgm:pt modelId="{B32BF7E8-3BFE-4914-A2E0-D825A1B76FB7}">
      <dgm:prSet phldrT="[Text]"/>
      <dgm:spPr/>
      <dgm:t>
        <a:bodyPr/>
        <a:lstStyle/>
        <a:p>
          <a:r>
            <a:rPr lang="en-US" dirty="0">
              <a:solidFill>
                <a:schemeClr val="bg1">
                  <a:lumMod val="50000"/>
                </a:schemeClr>
              </a:solidFill>
            </a:rPr>
            <a:t>Final Report</a:t>
          </a:r>
        </a:p>
      </dgm:t>
    </dgm:pt>
    <dgm:pt modelId="{8480A437-DC45-46D3-B3A5-85FC507C5CFB}" type="parTrans" cxnId="{B3EE3E76-D424-4B7A-92C7-809053E736BA}">
      <dgm:prSet/>
      <dgm:spPr/>
      <dgm:t>
        <a:bodyPr/>
        <a:lstStyle/>
        <a:p>
          <a:endParaRPr lang="en-US"/>
        </a:p>
      </dgm:t>
    </dgm:pt>
    <dgm:pt modelId="{A0D4338C-C36D-4FEF-9FFC-D11D580340F9}" type="sibTrans" cxnId="{B3EE3E76-D424-4B7A-92C7-809053E736BA}">
      <dgm:prSet/>
      <dgm:spPr/>
      <dgm:t>
        <a:bodyPr/>
        <a:lstStyle/>
        <a:p>
          <a:endParaRPr lang="en-US"/>
        </a:p>
      </dgm:t>
    </dgm:pt>
    <dgm:pt modelId="{D08E97FE-0031-406C-848C-8F2BD33A941A}" type="pres">
      <dgm:prSet presAssocID="{66A08E56-1A45-40DF-9089-039C1B8C004C}" presName="Name0" presStyleCnt="0">
        <dgm:presLayoutVars>
          <dgm:chMax val="4"/>
          <dgm:resizeHandles val="exact"/>
        </dgm:presLayoutVars>
      </dgm:prSet>
      <dgm:spPr/>
    </dgm:pt>
    <dgm:pt modelId="{EE5CBDBE-B0B7-4BAA-A6E7-D6F0388FA4AD}" type="pres">
      <dgm:prSet presAssocID="{66A08E56-1A45-40DF-9089-039C1B8C004C}" presName="ellipse" presStyleLbl="trBgShp" presStyleIdx="0" presStyleCnt="1"/>
      <dgm:spPr/>
    </dgm:pt>
    <dgm:pt modelId="{EA8026BD-805F-4488-ABDA-ACDA92A07925}" type="pres">
      <dgm:prSet presAssocID="{66A08E56-1A45-40DF-9089-039C1B8C004C}" presName="arrow1" presStyleLbl="fgShp" presStyleIdx="0" presStyleCnt="1"/>
      <dgm:spPr/>
    </dgm:pt>
    <dgm:pt modelId="{E8239E2A-3EF7-4F5E-8639-EF088BFFD99A}" type="pres">
      <dgm:prSet presAssocID="{66A08E56-1A45-40DF-9089-039C1B8C004C}" presName="rectangle" presStyleLbl="revTx" presStyleIdx="0" presStyleCnt="1">
        <dgm:presLayoutVars>
          <dgm:bulletEnabled val="1"/>
        </dgm:presLayoutVars>
      </dgm:prSet>
      <dgm:spPr/>
    </dgm:pt>
    <dgm:pt modelId="{D61165B4-10AA-4F5A-988A-3DCA4C61E8BE}" type="pres">
      <dgm:prSet presAssocID="{FAAE10CD-B956-4AB7-929F-BF45A8B97BD6}" presName="item1" presStyleLbl="node1" presStyleIdx="0" presStyleCnt="3">
        <dgm:presLayoutVars>
          <dgm:bulletEnabled val="1"/>
        </dgm:presLayoutVars>
      </dgm:prSet>
      <dgm:spPr/>
    </dgm:pt>
    <dgm:pt modelId="{0FD3033E-FBA4-40EB-B0C2-75FD860E2752}" type="pres">
      <dgm:prSet presAssocID="{4627DF7A-B43A-4C3A-88CF-E7CE68A14264}" presName="item2" presStyleLbl="node1" presStyleIdx="1" presStyleCnt="3">
        <dgm:presLayoutVars>
          <dgm:bulletEnabled val="1"/>
        </dgm:presLayoutVars>
      </dgm:prSet>
      <dgm:spPr/>
    </dgm:pt>
    <dgm:pt modelId="{D3964C3C-79FE-4915-9D7B-CEC53C2AA8F0}" type="pres">
      <dgm:prSet presAssocID="{B32BF7E8-3BFE-4914-A2E0-D825A1B76FB7}" presName="item3" presStyleLbl="node1" presStyleIdx="2" presStyleCnt="3">
        <dgm:presLayoutVars>
          <dgm:bulletEnabled val="1"/>
        </dgm:presLayoutVars>
      </dgm:prSet>
      <dgm:spPr/>
    </dgm:pt>
    <dgm:pt modelId="{25B36118-AC93-4967-92E0-2FC3364DB79E}" type="pres">
      <dgm:prSet presAssocID="{66A08E56-1A45-40DF-9089-039C1B8C004C}" presName="funnel" presStyleLbl="trAlignAcc1" presStyleIdx="0" presStyleCnt="1"/>
      <dgm:spPr/>
    </dgm:pt>
  </dgm:ptLst>
  <dgm:cxnLst>
    <dgm:cxn modelId="{55235505-B60F-4B1E-BE60-D385205773A0}" type="presOf" srcId="{58A67735-8A78-4F02-882B-55BCB0545265}" destId="{D3964C3C-79FE-4915-9D7B-CEC53C2AA8F0}" srcOrd="0" destOrd="0" presId="urn:microsoft.com/office/officeart/2005/8/layout/funnel1"/>
    <dgm:cxn modelId="{CF380E06-8335-47D5-A81A-7D266C266B0A}" type="presOf" srcId="{66A08E56-1A45-40DF-9089-039C1B8C004C}" destId="{D08E97FE-0031-406C-848C-8F2BD33A941A}" srcOrd="0" destOrd="0" presId="urn:microsoft.com/office/officeart/2005/8/layout/funnel1"/>
    <dgm:cxn modelId="{480BF513-01E6-417C-8F6A-20F0106DC362}" srcId="{66A08E56-1A45-40DF-9089-039C1B8C004C}" destId="{FAAE10CD-B956-4AB7-929F-BF45A8B97BD6}" srcOrd="1" destOrd="0" parTransId="{E8F901A7-51B7-4B5B-9898-A93554A6FB47}" sibTransId="{08D50336-9033-4D18-BB83-774A0C804A35}"/>
    <dgm:cxn modelId="{67877F3E-43F9-4625-9C6B-798A02E6AA31}" srcId="{66A08E56-1A45-40DF-9089-039C1B8C004C}" destId="{58A67735-8A78-4F02-882B-55BCB0545265}" srcOrd="0" destOrd="0" parTransId="{2D42970E-624C-444D-BBE3-8B13B881B9B9}" sibTransId="{C88C9426-E919-4B54-9A7E-DE0E170C43FA}"/>
    <dgm:cxn modelId="{5714CC5C-0DDE-4C1E-BB36-72F8388E922D}" type="presOf" srcId="{B32BF7E8-3BFE-4914-A2E0-D825A1B76FB7}" destId="{E8239E2A-3EF7-4F5E-8639-EF088BFFD99A}" srcOrd="0" destOrd="0" presId="urn:microsoft.com/office/officeart/2005/8/layout/funnel1"/>
    <dgm:cxn modelId="{B3EE3E76-D424-4B7A-92C7-809053E736BA}" srcId="{66A08E56-1A45-40DF-9089-039C1B8C004C}" destId="{B32BF7E8-3BFE-4914-A2E0-D825A1B76FB7}" srcOrd="3" destOrd="0" parTransId="{8480A437-DC45-46D3-B3A5-85FC507C5CFB}" sibTransId="{A0D4338C-C36D-4FEF-9FFC-D11D580340F9}"/>
    <dgm:cxn modelId="{B6E4847F-DB0C-46B0-8A8E-BBFDDDDA5AC9}" srcId="{66A08E56-1A45-40DF-9089-039C1B8C004C}" destId="{4627DF7A-B43A-4C3A-88CF-E7CE68A14264}" srcOrd="2" destOrd="0" parTransId="{B1D2FEBA-01E0-48A2-93FF-B2E72AAC2C53}" sibTransId="{0E10A398-1F7A-4D3B-A041-4A3C4EBC4709}"/>
    <dgm:cxn modelId="{86E535AA-4A51-48CC-8595-C9618E24BA10}" type="presOf" srcId="{4627DF7A-B43A-4C3A-88CF-E7CE68A14264}" destId="{D61165B4-10AA-4F5A-988A-3DCA4C61E8BE}" srcOrd="0" destOrd="0" presId="urn:microsoft.com/office/officeart/2005/8/layout/funnel1"/>
    <dgm:cxn modelId="{F62FDFC0-64A9-4182-A17F-4ED3D5FE5E76}" type="presOf" srcId="{FAAE10CD-B956-4AB7-929F-BF45A8B97BD6}" destId="{0FD3033E-FBA4-40EB-B0C2-75FD860E2752}" srcOrd="0" destOrd="0" presId="urn:microsoft.com/office/officeart/2005/8/layout/funnel1"/>
    <dgm:cxn modelId="{4A30842B-2209-4023-BD30-55FE3C072C0D}" type="presParOf" srcId="{D08E97FE-0031-406C-848C-8F2BD33A941A}" destId="{EE5CBDBE-B0B7-4BAA-A6E7-D6F0388FA4AD}" srcOrd="0" destOrd="0" presId="urn:microsoft.com/office/officeart/2005/8/layout/funnel1"/>
    <dgm:cxn modelId="{01591B25-90E9-4996-B923-7F43A0176FE2}" type="presParOf" srcId="{D08E97FE-0031-406C-848C-8F2BD33A941A}" destId="{EA8026BD-805F-4488-ABDA-ACDA92A07925}" srcOrd="1" destOrd="0" presId="urn:microsoft.com/office/officeart/2005/8/layout/funnel1"/>
    <dgm:cxn modelId="{990FE480-1C17-4E45-AEFD-20EF57AE6239}" type="presParOf" srcId="{D08E97FE-0031-406C-848C-8F2BD33A941A}" destId="{E8239E2A-3EF7-4F5E-8639-EF088BFFD99A}" srcOrd="2" destOrd="0" presId="urn:microsoft.com/office/officeart/2005/8/layout/funnel1"/>
    <dgm:cxn modelId="{D5DE9ABF-2F89-464B-BFC4-5490BE5372E9}" type="presParOf" srcId="{D08E97FE-0031-406C-848C-8F2BD33A941A}" destId="{D61165B4-10AA-4F5A-988A-3DCA4C61E8BE}" srcOrd="3" destOrd="0" presId="urn:microsoft.com/office/officeart/2005/8/layout/funnel1"/>
    <dgm:cxn modelId="{43C24C9F-5F97-4463-B7A3-5891FA9563B2}" type="presParOf" srcId="{D08E97FE-0031-406C-848C-8F2BD33A941A}" destId="{0FD3033E-FBA4-40EB-B0C2-75FD860E2752}" srcOrd="4" destOrd="0" presId="urn:microsoft.com/office/officeart/2005/8/layout/funnel1"/>
    <dgm:cxn modelId="{285BF99F-9368-4943-A191-E89B66746463}" type="presParOf" srcId="{D08E97FE-0031-406C-848C-8F2BD33A941A}" destId="{D3964C3C-79FE-4915-9D7B-CEC53C2AA8F0}" srcOrd="5" destOrd="0" presId="urn:microsoft.com/office/officeart/2005/8/layout/funnel1"/>
    <dgm:cxn modelId="{F6AA3256-0468-4A17-A286-FC1D20D9EF1B}" type="presParOf" srcId="{D08E97FE-0031-406C-848C-8F2BD33A941A}" destId="{25B36118-AC93-4967-92E0-2FC3364DB79E}"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913DB6-17A4-48FB-9804-58C0B172ADCC}"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DBC7410C-E0FC-4372-B5AE-E3597474D005}">
      <dgm:prSet phldrT="[Text]"/>
      <dgm:spPr/>
      <dgm:t>
        <a:bodyPr/>
        <a:lstStyle/>
        <a:p>
          <a:r>
            <a:rPr lang="en-US" dirty="0"/>
            <a:t>Stakeholder Reports</a:t>
          </a:r>
        </a:p>
      </dgm:t>
    </dgm:pt>
    <dgm:pt modelId="{41304317-C7BC-4791-9ABF-55A039BD44A0}" type="parTrans" cxnId="{C2F8A747-A3B1-42DA-A080-C22989DFCED2}">
      <dgm:prSet/>
      <dgm:spPr/>
      <dgm:t>
        <a:bodyPr/>
        <a:lstStyle/>
        <a:p>
          <a:endParaRPr lang="en-US"/>
        </a:p>
      </dgm:t>
    </dgm:pt>
    <dgm:pt modelId="{4D198DCD-1454-4B22-AEE9-F69E90EF4FA6}" type="sibTrans" cxnId="{C2F8A747-A3B1-42DA-A080-C22989DFCED2}">
      <dgm:prSet/>
      <dgm:spPr/>
      <dgm:t>
        <a:bodyPr/>
        <a:lstStyle/>
        <a:p>
          <a:endParaRPr lang="en-US"/>
        </a:p>
      </dgm:t>
    </dgm:pt>
    <dgm:pt modelId="{90851050-9D53-4758-A1DA-02958748B30F}">
      <dgm:prSet phldrT="[Text]"/>
      <dgm:spPr/>
      <dgm:t>
        <a:bodyPr/>
        <a:lstStyle/>
        <a:p>
          <a:r>
            <a:rPr lang="en-US" dirty="0"/>
            <a:t>DEQ develops rule language &amp; RIA</a:t>
          </a:r>
        </a:p>
      </dgm:t>
    </dgm:pt>
    <dgm:pt modelId="{3188FCCC-BE02-45CD-A8BF-BDA577BB63B5}" type="parTrans" cxnId="{633B4A69-EFBC-4B04-83F2-E519B6ABAAED}">
      <dgm:prSet/>
      <dgm:spPr/>
      <dgm:t>
        <a:bodyPr/>
        <a:lstStyle/>
        <a:p>
          <a:endParaRPr lang="en-US"/>
        </a:p>
      </dgm:t>
    </dgm:pt>
    <dgm:pt modelId="{924F40C9-35D9-4D7E-88F7-22D2E6459F45}" type="sibTrans" cxnId="{633B4A69-EFBC-4B04-83F2-E519B6ABAAED}">
      <dgm:prSet/>
      <dgm:spPr/>
      <dgm:t>
        <a:bodyPr/>
        <a:lstStyle/>
        <a:p>
          <a:endParaRPr lang="en-US"/>
        </a:p>
      </dgm:t>
    </dgm:pt>
    <dgm:pt modelId="{65BF45A7-722C-45B0-A6C5-EC2F3895C74E}">
      <dgm:prSet phldrT="[Text]"/>
      <dgm:spPr/>
      <dgm:t>
        <a:bodyPr/>
        <a:lstStyle/>
        <a:p>
          <a:r>
            <a:rPr lang="en-US" dirty="0"/>
            <a:t>EMC WQC approves rule draft</a:t>
          </a:r>
        </a:p>
      </dgm:t>
    </dgm:pt>
    <dgm:pt modelId="{7FE701A5-6E21-4E4E-B37F-4C6388F0EF58}" type="parTrans" cxnId="{DB273E3C-DA6A-40E8-B3E8-6BE33008993F}">
      <dgm:prSet/>
      <dgm:spPr/>
      <dgm:t>
        <a:bodyPr/>
        <a:lstStyle/>
        <a:p>
          <a:endParaRPr lang="en-US"/>
        </a:p>
      </dgm:t>
    </dgm:pt>
    <dgm:pt modelId="{2BCD7AA1-51FE-4AB8-B1FD-8125B2B43886}" type="sibTrans" cxnId="{DB273E3C-DA6A-40E8-B3E8-6BE33008993F}">
      <dgm:prSet/>
      <dgm:spPr/>
      <dgm:t>
        <a:bodyPr/>
        <a:lstStyle/>
        <a:p>
          <a:endParaRPr lang="en-US"/>
        </a:p>
      </dgm:t>
    </dgm:pt>
    <dgm:pt modelId="{5ADEABF7-67FB-459B-BC93-1A151EFA9844}">
      <dgm:prSet phldrT="[Text]"/>
      <dgm:spPr/>
      <dgm:t>
        <a:bodyPr/>
        <a:lstStyle/>
        <a:p>
          <a:r>
            <a:rPr lang="en-US" dirty="0"/>
            <a:t>EMC approves rule draft</a:t>
          </a:r>
        </a:p>
      </dgm:t>
    </dgm:pt>
    <dgm:pt modelId="{F956439F-6088-4062-AE70-5F4CF83247CF}" type="parTrans" cxnId="{4E00736E-98DA-43E5-8272-8BBEC642DF95}">
      <dgm:prSet/>
      <dgm:spPr/>
      <dgm:t>
        <a:bodyPr/>
        <a:lstStyle/>
        <a:p>
          <a:endParaRPr lang="en-US"/>
        </a:p>
      </dgm:t>
    </dgm:pt>
    <dgm:pt modelId="{9EC9B653-DDF1-49B7-BB35-1C7A246CEDFB}" type="sibTrans" cxnId="{4E00736E-98DA-43E5-8272-8BBEC642DF95}">
      <dgm:prSet/>
      <dgm:spPr/>
      <dgm:t>
        <a:bodyPr/>
        <a:lstStyle/>
        <a:p>
          <a:endParaRPr lang="en-US"/>
        </a:p>
      </dgm:t>
    </dgm:pt>
    <dgm:pt modelId="{05E4FD0E-666A-4F53-B074-A9C0112A76F8}">
      <dgm:prSet phldrT="[Text]"/>
      <dgm:spPr/>
      <dgm:t>
        <a:bodyPr/>
        <a:lstStyle/>
        <a:p>
          <a:r>
            <a:rPr lang="en-US" dirty="0"/>
            <a:t>Public Comment Period</a:t>
          </a:r>
        </a:p>
      </dgm:t>
    </dgm:pt>
    <dgm:pt modelId="{2FAC7BC0-2D59-4CCA-8D7A-A3AEB533D963}" type="parTrans" cxnId="{391986E5-F9E7-4D90-9D68-EA9F4F56C559}">
      <dgm:prSet/>
      <dgm:spPr/>
      <dgm:t>
        <a:bodyPr/>
        <a:lstStyle/>
        <a:p>
          <a:endParaRPr lang="en-US"/>
        </a:p>
      </dgm:t>
    </dgm:pt>
    <dgm:pt modelId="{E1A4E025-3B2E-42BA-98B4-5D7C383B4E08}" type="sibTrans" cxnId="{391986E5-F9E7-4D90-9D68-EA9F4F56C559}">
      <dgm:prSet/>
      <dgm:spPr/>
      <dgm:t>
        <a:bodyPr/>
        <a:lstStyle/>
        <a:p>
          <a:endParaRPr lang="en-US"/>
        </a:p>
      </dgm:t>
    </dgm:pt>
    <dgm:pt modelId="{F1F8FF56-0C90-411E-937D-BC108DF2C3B9}">
      <dgm:prSet phldrT="[Text]"/>
      <dgm:spPr/>
      <dgm:t>
        <a:bodyPr/>
        <a:lstStyle/>
        <a:p>
          <a:r>
            <a:rPr lang="en-US" dirty="0"/>
            <a:t>Hearing Officer Deliberations</a:t>
          </a:r>
        </a:p>
      </dgm:t>
    </dgm:pt>
    <dgm:pt modelId="{1A7E1424-0335-4587-A110-3CCB68208EBF}" type="parTrans" cxnId="{1E799FBE-D99E-4164-A774-9712CF3EB900}">
      <dgm:prSet/>
      <dgm:spPr/>
      <dgm:t>
        <a:bodyPr/>
        <a:lstStyle/>
        <a:p>
          <a:endParaRPr lang="en-US"/>
        </a:p>
      </dgm:t>
    </dgm:pt>
    <dgm:pt modelId="{D1380924-E661-4EE9-A050-81DF0202E477}" type="sibTrans" cxnId="{1E799FBE-D99E-4164-A774-9712CF3EB900}">
      <dgm:prSet/>
      <dgm:spPr/>
      <dgm:t>
        <a:bodyPr/>
        <a:lstStyle/>
        <a:p>
          <a:endParaRPr lang="en-US"/>
        </a:p>
      </dgm:t>
    </dgm:pt>
    <dgm:pt modelId="{F2E90278-DD3F-4090-941D-A88CB57A5F02}">
      <dgm:prSet phldrT="[Text]"/>
      <dgm:spPr/>
      <dgm:t>
        <a:bodyPr/>
        <a:lstStyle/>
        <a:p>
          <a:r>
            <a:rPr lang="en-US" dirty="0"/>
            <a:t>EMC approves final rules</a:t>
          </a:r>
        </a:p>
      </dgm:t>
    </dgm:pt>
    <dgm:pt modelId="{79A8872E-AF01-41C2-A2E9-6F26897B3023}" type="parTrans" cxnId="{DF52BF9B-A13E-4BA7-A5B0-F83F92739235}">
      <dgm:prSet/>
      <dgm:spPr/>
      <dgm:t>
        <a:bodyPr/>
        <a:lstStyle/>
        <a:p>
          <a:endParaRPr lang="en-US"/>
        </a:p>
      </dgm:t>
    </dgm:pt>
    <dgm:pt modelId="{905E4F69-458B-47A5-8A20-8C1639DF06BC}" type="sibTrans" cxnId="{DF52BF9B-A13E-4BA7-A5B0-F83F92739235}">
      <dgm:prSet/>
      <dgm:spPr/>
      <dgm:t>
        <a:bodyPr/>
        <a:lstStyle/>
        <a:p>
          <a:endParaRPr lang="en-US"/>
        </a:p>
      </dgm:t>
    </dgm:pt>
    <dgm:pt modelId="{1174D77C-8A52-46DD-816B-A85D106A8099}">
      <dgm:prSet phldrT="[Text]"/>
      <dgm:spPr/>
      <dgm:t>
        <a:bodyPr/>
        <a:lstStyle/>
        <a:p>
          <a:r>
            <a:rPr lang="en-US" dirty="0"/>
            <a:t>RRC approves final rules</a:t>
          </a:r>
        </a:p>
      </dgm:t>
    </dgm:pt>
    <dgm:pt modelId="{E0C3351E-8E19-41CC-83FF-03BC465725BD}" type="parTrans" cxnId="{02465C40-B420-4267-9BD9-697EAFD60229}">
      <dgm:prSet/>
      <dgm:spPr/>
      <dgm:t>
        <a:bodyPr/>
        <a:lstStyle/>
        <a:p>
          <a:endParaRPr lang="en-US"/>
        </a:p>
      </dgm:t>
    </dgm:pt>
    <dgm:pt modelId="{91205531-BD13-4082-AA53-E993050F3B49}" type="sibTrans" cxnId="{02465C40-B420-4267-9BD9-697EAFD60229}">
      <dgm:prSet/>
      <dgm:spPr/>
      <dgm:t>
        <a:bodyPr/>
        <a:lstStyle/>
        <a:p>
          <a:endParaRPr lang="en-US"/>
        </a:p>
      </dgm:t>
    </dgm:pt>
    <dgm:pt modelId="{7DCB89E7-6AB6-4BBE-98C5-093A7CD4C167}">
      <dgm:prSet phldrT="[Text]"/>
      <dgm:spPr/>
      <dgm:t>
        <a:bodyPr/>
        <a:lstStyle/>
        <a:p>
          <a:r>
            <a:rPr lang="en-US" dirty="0"/>
            <a:t>Effective Date</a:t>
          </a:r>
        </a:p>
      </dgm:t>
    </dgm:pt>
    <dgm:pt modelId="{6009B64A-6565-4F0B-9596-96CB68B893C9}" type="parTrans" cxnId="{9C7A30FF-1C9D-4688-8B3E-C83375C9C987}">
      <dgm:prSet/>
      <dgm:spPr/>
      <dgm:t>
        <a:bodyPr/>
        <a:lstStyle/>
        <a:p>
          <a:endParaRPr lang="en-US"/>
        </a:p>
      </dgm:t>
    </dgm:pt>
    <dgm:pt modelId="{C62251B6-ECBC-4063-94E1-FC571C1A6559}" type="sibTrans" cxnId="{9C7A30FF-1C9D-4688-8B3E-C83375C9C987}">
      <dgm:prSet/>
      <dgm:spPr/>
      <dgm:t>
        <a:bodyPr/>
        <a:lstStyle/>
        <a:p>
          <a:endParaRPr lang="en-US"/>
        </a:p>
      </dgm:t>
    </dgm:pt>
    <dgm:pt modelId="{62C4DD7F-8FA4-4AAE-8018-D6E3C2DF2CB5}" type="pres">
      <dgm:prSet presAssocID="{D1913DB6-17A4-48FB-9804-58C0B172ADCC}" presName="Name0" presStyleCnt="0">
        <dgm:presLayoutVars>
          <dgm:dir/>
          <dgm:resizeHandles/>
        </dgm:presLayoutVars>
      </dgm:prSet>
      <dgm:spPr/>
    </dgm:pt>
    <dgm:pt modelId="{2B7222D2-005E-4F5F-9346-068F9C925D0C}" type="pres">
      <dgm:prSet presAssocID="{DBC7410C-E0FC-4372-B5AE-E3597474D005}" presName="compNode" presStyleCnt="0"/>
      <dgm:spPr/>
    </dgm:pt>
    <dgm:pt modelId="{FF62387F-B5EC-4355-8072-1C6FC3BB85BB}" type="pres">
      <dgm:prSet presAssocID="{DBC7410C-E0FC-4372-B5AE-E3597474D005}" presName="dummyConnPt" presStyleCnt="0"/>
      <dgm:spPr/>
    </dgm:pt>
    <dgm:pt modelId="{22FDD6FB-D0D3-4C92-BBA5-1A072A3420B9}" type="pres">
      <dgm:prSet presAssocID="{DBC7410C-E0FC-4372-B5AE-E3597474D005}" presName="node" presStyleLbl="node1" presStyleIdx="0" presStyleCnt="9">
        <dgm:presLayoutVars>
          <dgm:bulletEnabled val="1"/>
        </dgm:presLayoutVars>
      </dgm:prSet>
      <dgm:spPr/>
    </dgm:pt>
    <dgm:pt modelId="{1B5CD6A3-577A-4136-A8CE-12B81D73916F}" type="pres">
      <dgm:prSet presAssocID="{4D198DCD-1454-4B22-AEE9-F69E90EF4FA6}" presName="sibTrans" presStyleLbl="bgSibTrans2D1" presStyleIdx="0" presStyleCnt="8"/>
      <dgm:spPr/>
    </dgm:pt>
    <dgm:pt modelId="{AD1BC986-0E9E-4FD2-BC2F-EF96360418AA}" type="pres">
      <dgm:prSet presAssocID="{90851050-9D53-4758-A1DA-02958748B30F}" presName="compNode" presStyleCnt="0"/>
      <dgm:spPr/>
    </dgm:pt>
    <dgm:pt modelId="{CE6A880A-BF49-4C1D-A4AE-CDC7EA0B648F}" type="pres">
      <dgm:prSet presAssocID="{90851050-9D53-4758-A1DA-02958748B30F}" presName="dummyConnPt" presStyleCnt="0"/>
      <dgm:spPr/>
    </dgm:pt>
    <dgm:pt modelId="{E8C47C2E-E95B-41A1-9525-113E5C483759}" type="pres">
      <dgm:prSet presAssocID="{90851050-9D53-4758-A1DA-02958748B30F}" presName="node" presStyleLbl="node1" presStyleIdx="1" presStyleCnt="9">
        <dgm:presLayoutVars>
          <dgm:bulletEnabled val="1"/>
        </dgm:presLayoutVars>
      </dgm:prSet>
      <dgm:spPr/>
    </dgm:pt>
    <dgm:pt modelId="{A618D2D7-30DD-4D1A-837E-3C4431D21EC7}" type="pres">
      <dgm:prSet presAssocID="{924F40C9-35D9-4D7E-88F7-22D2E6459F45}" presName="sibTrans" presStyleLbl="bgSibTrans2D1" presStyleIdx="1" presStyleCnt="8"/>
      <dgm:spPr/>
    </dgm:pt>
    <dgm:pt modelId="{09BD5EE0-407F-474C-BD71-C33F15A3A086}" type="pres">
      <dgm:prSet presAssocID="{65BF45A7-722C-45B0-A6C5-EC2F3895C74E}" presName="compNode" presStyleCnt="0"/>
      <dgm:spPr/>
    </dgm:pt>
    <dgm:pt modelId="{6F97FA2B-192C-44DC-A4D1-C19FA0BAABA3}" type="pres">
      <dgm:prSet presAssocID="{65BF45A7-722C-45B0-A6C5-EC2F3895C74E}" presName="dummyConnPt" presStyleCnt="0"/>
      <dgm:spPr/>
    </dgm:pt>
    <dgm:pt modelId="{1E20CD3D-932A-4FC4-A832-4D68603C756C}" type="pres">
      <dgm:prSet presAssocID="{65BF45A7-722C-45B0-A6C5-EC2F3895C74E}" presName="node" presStyleLbl="node1" presStyleIdx="2" presStyleCnt="9">
        <dgm:presLayoutVars>
          <dgm:bulletEnabled val="1"/>
        </dgm:presLayoutVars>
      </dgm:prSet>
      <dgm:spPr/>
    </dgm:pt>
    <dgm:pt modelId="{45139AA3-34D1-4511-B419-B241E852F067}" type="pres">
      <dgm:prSet presAssocID="{2BCD7AA1-51FE-4AB8-B1FD-8125B2B43886}" presName="sibTrans" presStyleLbl="bgSibTrans2D1" presStyleIdx="2" presStyleCnt="8"/>
      <dgm:spPr/>
    </dgm:pt>
    <dgm:pt modelId="{9C8FE58B-856E-4284-B9CC-D46124BFDA82}" type="pres">
      <dgm:prSet presAssocID="{5ADEABF7-67FB-459B-BC93-1A151EFA9844}" presName="compNode" presStyleCnt="0"/>
      <dgm:spPr/>
    </dgm:pt>
    <dgm:pt modelId="{358BBC39-9F02-4503-AFCF-E7E40C6D07AB}" type="pres">
      <dgm:prSet presAssocID="{5ADEABF7-67FB-459B-BC93-1A151EFA9844}" presName="dummyConnPt" presStyleCnt="0"/>
      <dgm:spPr/>
    </dgm:pt>
    <dgm:pt modelId="{FE13B731-56C7-487B-88D6-BB8E3D749329}" type="pres">
      <dgm:prSet presAssocID="{5ADEABF7-67FB-459B-BC93-1A151EFA9844}" presName="node" presStyleLbl="node1" presStyleIdx="3" presStyleCnt="9">
        <dgm:presLayoutVars>
          <dgm:bulletEnabled val="1"/>
        </dgm:presLayoutVars>
      </dgm:prSet>
      <dgm:spPr/>
    </dgm:pt>
    <dgm:pt modelId="{0D8FE7DF-2E2D-4A84-85A3-5107FE3D4019}" type="pres">
      <dgm:prSet presAssocID="{9EC9B653-DDF1-49B7-BB35-1C7A246CEDFB}" presName="sibTrans" presStyleLbl="bgSibTrans2D1" presStyleIdx="3" presStyleCnt="8"/>
      <dgm:spPr/>
    </dgm:pt>
    <dgm:pt modelId="{7E67D7D9-2ED4-4295-A07D-E60ED3E06D5A}" type="pres">
      <dgm:prSet presAssocID="{05E4FD0E-666A-4F53-B074-A9C0112A76F8}" presName="compNode" presStyleCnt="0"/>
      <dgm:spPr/>
    </dgm:pt>
    <dgm:pt modelId="{7AF33227-1CED-4A46-BE72-F8C3196E1872}" type="pres">
      <dgm:prSet presAssocID="{05E4FD0E-666A-4F53-B074-A9C0112A76F8}" presName="dummyConnPt" presStyleCnt="0"/>
      <dgm:spPr/>
    </dgm:pt>
    <dgm:pt modelId="{034116D5-E2F7-4A35-8114-6487DCC7B22E}" type="pres">
      <dgm:prSet presAssocID="{05E4FD0E-666A-4F53-B074-A9C0112A76F8}" presName="node" presStyleLbl="node1" presStyleIdx="4" presStyleCnt="9">
        <dgm:presLayoutVars>
          <dgm:bulletEnabled val="1"/>
        </dgm:presLayoutVars>
      </dgm:prSet>
      <dgm:spPr/>
    </dgm:pt>
    <dgm:pt modelId="{5225293B-20DD-45C0-812C-9947FA73E19F}" type="pres">
      <dgm:prSet presAssocID="{E1A4E025-3B2E-42BA-98B4-5D7C383B4E08}" presName="sibTrans" presStyleLbl="bgSibTrans2D1" presStyleIdx="4" presStyleCnt="8"/>
      <dgm:spPr/>
    </dgm:pt>
    <dgm:pt modelId="{E5ACBBF8-5346-4648-A590-BD5D93C67331}" type="pres">
      <dgm:prSet presAssocID="{F1F8FF56-0C90-411E-937D-BC108DF2C3B9}" presName="compNode" presStyleCnt="0"/>
      <dgm:spPr/>
    </dgm:pt>
    <dgm:pt modelId="{1000517E-BDAA-4226-9A9F-BB5E371CBDBC}" type="pres">
      <dgm:prSet presAssocID="{F1F8FF56-0C90-411E-937D-BC108DF2C3B9}" presName="dummyConnPt" presStyleCnt="0"/>
      <dgm:spPr/>
    </dgm:pt>
    <dgm:pt modelId="{852D5D65-B2B1-4681-9AB1-1EA551DD2CB8}" type="pres">
      <dgm:prSet presAssocID="{F1F8FF56-0C90-411E-937D-BC108DF2C3B9}" presName="node" presStyleLbl="node1" presStyleIdx="5" presStyleCnt="9">
        <dgm:presLayoutVars>
          <dgm:bulletEnabled val="1"/>
        </dgm:presLayoutVars>
      </dgm:prSet>
      <dgm:spPr/>
    </dgm:pt>
    <dgm:pt modelId="{D7037541-E66C-494A-AAD5-1A2424949F7F}" type="pres">
      <dgm:prSet presAssocID="{D1380924-E661-4EE9-A050-81DF0202E477}" presName="sibTrans" presStyleLbl="bgSibTrans2D1" presStyleIdx="5" presStyleCnt="8"/>
      <dgm:spPr/>
    </dgm:pt>
    <dgm:pt modelId="{413877D8-085A-4DE9-8496-93C219B5FD13}" type="pres">
      <dgm:prSet presAssocID="{F2E90278-DD3F-4090-941D-A88CB57A5F02}" presName="compNode" presStyleCnt="0"/>
      <dgm:spPr/>
    </dgm:pt>
    <dgm:pt modelId="{B204D4CA-B3FA-43BD-B59B-45B7690FAAF7}" type="pres">
      <dgm:prSet presAssocID="{F2E90278-DD3F-4090-941D-A88CB57A5F02}" presName="dummyConnPt" presStyleCnt="0"/>
      <dgm:spPr/>
    </dgm:pt>
    <dgm:pt modelId="{21AE9F6F-745A-44DC-B9D5-02B37277F5E5}" type="pres">
      <dgm:prSet presAssocID="{F2E90278-DD3F-4090-941D-A88CB57A5F02}" presName="node" presStyleLbl="node1" presStyleIdx="6" presStyleCnt="9">
        <dgm:presLayoutVars>
          <dgm:bulletEnabled val="1"/>
        </dgm:presLayoutVars>
      </dgm:prSet>
      <dgm:spPr/>
    </dgm:pt>
    <dgm:pt modelId="{AA8FF15D-D2E4-46CB-B8C2-F3E04D2627DD}" type="pres">
      <dgm:prSet presAssocID="{905E4F69-458B-47A5-8A20-8C1639DF06BC}" presName="sibTrans" presStyleLbl="bgSibTrans2D1" presStyleIdx="6" presStyleCnt="8"/>
      <dgm:spPr/>
    </dgm:pt>
    <dgm:pt modelId="{DCDC568A-D749-48D3-8ACF-28C016CAB961}" type="pres">
      <dgm:prSet presAssocID="{1174D77C-8A52-46DD-816B-A85D106A8099}" presName="compNode" presStyleCnt="0"/>
      <dgm:spPr/>
    </dgm:pt>
    <dgm:pt modelId="{131BEB35-ACE2-4901-AB63-1C9A0F24F097}" type="pres">
      <dgm:prSet presAssocID="{1174D77C-8A52-46DD-816B-A85D106A8099}" presName="dummyConnPt" presStyleCnt="0"/>
      <dgm:spPr/>
    </dgm:pt>
    <dgm:pt modelId="{CC8E4B4A-F0D5-43BD-95BD-71E651CCA1A4}" type="pres">
      <dgm:prSet presAssocID="{1174D77C-8A52-46DD-816B-A85D106A8099}" presName="node" presStyleLbl="node1" presStyleIdx="7" presStyleCnt="9">
        <dgm:presLayoutVars>
          <dgm:bulletEnabled val="1"/>
        </dgm:presLayoutVars>
      </dgm:prSet>
      <dgm:spPr/>
    </dgm:pt>
    <dgm:pt modelId="{9F99D20A-05A2-46A2-858D-F62E4D1667E2}" type="pres">
      <dgm:prSet presAssocID="{91205531-BD13-4082-AA53-E993050F3B49}" presName="sibTrans" presStyleLbl="bgSibTrans2D1" presStyleIdx="7" presStyleCnt="8"/>
      <dgm:spPr/>
    </dgm:pt>
    <dgm:pt modelId="{DBC9836F-D1CC-4EDE-B856-7E22F53CBA15}" type="pres">
      <dgm:prSet presAssocID="{7DCB89E7-6AB6-4BBE-98C5-093A7CD4C167}" presName="compNode" presStyleCnt="0"/>
      <dgm:spPr/>
    </dgm:pt>
    <dgm:pt modelId="{37A6C300-9155-463F-815A-C8CD04CF88EE}" type="pres">
      <dgm:prSet presAssocID="{7DCB89E7-6AB6-4BBE-98C5-093A7CD4C167}" presName="dummyConnPt" presStyleCnt="0"/>
      <dgm:spPr/>
    </dgm:pt>
    <dgm:pt modelId="{5C2377BF-D8E7-4A11-A927-C35B40DD0E80}" type="pres">
      <dgm:prSet presAssocID="{7DCB89E7-6AB6-4BBE-98C5-093A7CD4C167}" presName="node" presStyleLbl="node1" presStyleIdx="8" presStyleCnt="9">
        <dgm:presLayoutVars>
          <dgm:bulletEnabled val="1"/>
        </dgm:presLayoutVars>
      </dgm:prSet>
      <dgm:spPr/>
    </dgm:pt>
  </dgm:ptLst>
  <dgm:cxnLst>
    <dgm:cxn modelId="{0959810B-E87B-4670-B1DA-524E0FE7652A}" type="presOf" srcId="{DBC7410C-E0FC-4372-B5AE-E3597474D005}" destId="{22FDD6FB-D0D3-4C92-BBA5-1A072A3420B9}" srcOrd="0" destOrd="0" presId="urn:microsoft.com/office/officeart/2005/8/layout/bProcess4"/>
    <dgm:cxn modelId="{4D3F7829-75DE-41F2-81B1-88F4CE00BC70}" type="presOf" srcId="{5ADEABF7-67FB-459B-BC93-1A151EFA9844}" destId="{FE13B731-56C7-487B-88D6-BB8E3D749329}" srcOrd="0" destOrd="0" presId="urn:microsoft.com/office/officeart/2005/8/layout/bProcess4"/>
    <dgm:cxn modelId="{B2E7E030-B7F3-4AE3-8368-4A7E27FC26C8}" type="presOf" srcId="{05E4FD0E-666A-4F53-B074-A9C0112A76F8}" destId="{034116D5-E2F7-4A35-8114-6487DCC7B22E}" srcOrd="0" destOrd="0" presId="urn:microsoft.com/office/officeart/2005/8/layout/bProcess4"/>
    <dgm:cxn modelId="{3B899A33-44E2-408E-AB05-5903EB26A0C9}" type="presOf" srcId="{7DCB89E7-6AB6-4BBE-98C5-093A7CD4C167}" destId="{5C2377BF-D8E7-4A11-A927-C35B40DD0E80}" srcOrd="0" destOrd="0" presId="urn:microsoft.com/office/officeart/2005/8/layout/bProcess4"/>
    <dgm:cxn modelId="{DB273E3C-DA6A-40E8-B3E8-6BE33008993F}" srcId="{D1913DB6-17A4-48FB-9804-58C0B172ADCC}" destId="{65BF45A7-722C-45B0-A6C5-EC2F3895C74E}" srcOrd="2" destOrd="0" parTransId="{7FE701A5-6E21-4E4E-B37F-4C6388F0EF58}" sibTransId="{2BCD7AA1-51FE-4AB8-B1FD-8125B2B43886}"/>
    <dgm:cxn modelId="{02465C40-B420-4267-9BD9-697EAFD60229}" srcId="{D1913DB6-17A4-48FB-9804-58C0B172ADCC}" destId="{1174D77C-8A52-46DD-816B-A85D106A8099}" srcOrd="7" destOrd="0" parTransId="{E0C3351E-8E19-41CC-83FF-03BC465725BD}" sibTransId="{91205531-BD13-4082-AA53-E993050F3B49}"/>
    <dgm:cxn modelId="{C2F8A747-A3B1-42DA-A080-C22989DFCED2}" srcId="{D1913DB6-17A4-48FB-9804-58C0B172ADCC}" destId="{DBC7410C-E0FC-4372-B5AE-E3597474D005}" srcOrd="0" destOrd="0" parTransId="{41304317-C7BC-4791-9ABF-55A039BD44A0}" sibTransId="{4D198DCD-1454-4B22-AEE9-F69E90EF4FA6}"/>
    <dgm:cxn modelId="{96CB1068-DC63-4BFA-8992-5AF25007C98E}" type="presOf" srcId="{F2E90278-DD3F-4090-941D-A88CB57A5F02}" destId="{21AE9F6F-745A-44DC-B9D5-02B37277F5E5}" srcOrd="0" destOrd="0" presId="urn:microsoft.com/office/officeart/2005/8/layout/bProcess4"/>
    <dgm:cxn modelId="{633B4A69-EFBC-4B04-83F2-E519B6ABAAED}" srcId="{D1913DB6-17A4-48FB-9804-58C0B172ADCC}" destId="{90851050-9D53-4758-A1DA-02958748B30F}" srcOrd="1" destOrd="0" parTransId="{3188FCCC-BE02-45CD-A8BF-BDA577BB63B5}" sibTransId="{924F40C9-35D9-4D7E-88F7-22D2E6459F45}"/>
    <dgm:cxn modelId="{B879D54B-E23B-4B30-9A77-C0320009EF31}" type="presOf" srcId="{2BCD7AA1-51FE-4AB8-B1FD-8125B2B43886}" destId="{45139AA3-34D1-4511-B419-B241E852F067}" srcOrd="0" destOrd="0" presId="urn:microsoft.com/office/officeart/2005/8/layout/bProcess4"/>
    <dgm:cxn modelId="{4E00736E-98DA-43E5-8272-8BBEC642DF95}" srcId="{D1913DB6-17A4-48FB-9804-58C0B172ADCC}" destId="{5ADEABF7-67FB-459B-BC93-1A151EFA9844}" srcOrd="3" destOrd="0" parTransId="{F956439F-6088-4062-AE70-5F4CF83247CF}" sibTransId="{9EC9B653-DDF1-49B7-BB35-1C7A246CEDFB}"/>
    <dgm:cxn modelId="{E2FA4372-4793-488A-B62C-4476D3352DF1}" type="presOf" srcId="{1174D77C-8A52-46DD-816B-A85D106A8099}" destId="{CC8E4B4A-F0D5-43BD-95BD-71E651CCA1A4}" srcOrd="0" destOrd="0" presId="urn:microsoft.com/office/officeart/2005/8/layout/bProcess4"/>
    <dgm:cxn modelId="{5DB87B55-0D05-4057-9BF0-6FF467ADB0EB}" type="presOf" srcId="{9EC9B653-DDF1-49B7-BB35-1C7A246CEDFB}" destId="{0D8FE7DF-2E2D-4A84-85A3-5107FE3D4019}" srcOrd="0" destOrd="0" presId="urn:microsoft.com/office/officeart/2005/8/layout/bProcess4"/>
    <dgm:cxn modelId="{20AE4884-CB12-4C90-B331-8B5A69C322D5}" type="presOf" srcId="{65BF45A7-722C-45B0-A6C5-EC2F3895C74E}" destId="{1E20CD3D-932A-4FC4-A832-4D68603C756C}" srcOrd="0" destOrd="0" presId="urn:microsoft.com/office/officeart/2005/8/layout/bProcess4"/>
    <dgm:cxn modelId="{BAE06D84-C03C-4817-AA77-9D90B9AC19BD}" type="presOf" srcId="{D1913DB6-17A4-48FB-9804-58C0B172ADCC}" destId="{62C4DD7F-8FA4-4AAE-8018-D6E3C2DF2CB5}" srcOrd="0" destOrd="0" presId="urn:microsoft.com/office/officeart/2005/8/layout/bProcess4"/>
    <dgm:cxn modelId="{AA9A6289-70B0-4E41-A08C-CC927E9C965D}" type="presOf" srcId="{D1380924-E661-4EE9-A050-81DF0202E477}" destId="{D7037541-E66C-494A-AAD5-1A2424949F7F}" srcOrd="0" destOrd="0" presId="urn:microsoft.com/office/officeart/2005/8/layout/bProcess4"/>
    <dgm:cxn modelId="{B759E593-D111-4C54-A2BD-862C6466DEE6}" type="presOf" srcId="{E1A4E025-3B2E-42BA-98B4-5D7C383B4E08}" destId="{5225293B-20DD-45C0-812C-9947FA73E19F}" srcOrd="0" destOrd="0" presId="urn:microsoft.com/office/officeart/2005/8/layout/bProcess4"/>
    <dgm:cxn modelId="{DF52BF9B-A13E-4BA7-A5B0-F83F92739235}" srcId="{D1913DB6-17A4-48FB-9804-58C0B172ADCC}" destId="{F2E90278-DD3F-4090-941D-A88CB57A5F02}" srcOrd="6" destOrd="0" parTransId="{79A8872E-AF01-41C2-A2E9-6F26897B3023}" sibTransId="{905E4F69-458B-47A5-8A20-8C1639DF06BC}"/>
    <dgm:cxn modelId="{BF9F07A1-A8A0-4473-8F1E-98B83D1CDCFB}" type="presOf" srcId="{91205531-BD13-4082-AA53-E993050F3B49}" destId="{9F99D20A-05A2-46A2-858D-F62E4D1667E2}" srcOrd="0" destOrd="0" presId="urn:microsoft.com/office/officeart/2005/8/layout/bProcess4"/>
    <dgm:cxn modelId="{FC50B0A5-C074-4FF4-918C-644EBC133DC2}" type="presOf" srcId="{90851050-9D53-4758-A1DA-02958748B30F}" destId="{E8C47C2E-E95B-41A1-9525-113E5C483759}" srcOrd="0" destOrd="0" presId="urn:microsoft.com/office/officeart/2005/8/layout/bProcess4"/>
    <dgm:cxn modelId="{1E799FBE-D99E-4164-A774-9712CF3EB900}" srcId="{D1913DB6-17A4-48FB-9804-58C0B172ADCC}" destId="{F1F8FF56-0C90-411E-937D-BC108DF2C3B9}" srcOrd="5" destOrd="0" parTransId="{1A7E1424-0335-4587-A110-3CCB68208EBF}" sibTransId="{D1380924-E661-4EE9-A050-81DF0202E477}"/>
    <dgm:cxn modelId="{F079D7D2-7089-4AC3-9AEF-2502F5B838D1}" type="presOf" srcId="{924F40C9-35D9-4D7E-88F7-22D2E6459F45}" destId="{A618D2D7-30DD-4D1A-837E-3C4431D21EC7}" srcOrd="0" destOrd="0" presId="urn:microsoft.com/office/officeart/2005/8/layout/bProcess4"/>
    <dgm:cxn modelId="{55D3CCE0-9F93-49FC-9636-31BB25606585}" type="presOf" srcId="{F1F8FF56-0C90-411E-937D-BC108DF2C3B9}" destId="{852D5D65-B2B1-4681-9AB1-1EA551DD2CB8}" srcOrd="0" destOrd="0" presId="urn:microsoft.com/office/officeart/2005/8/layout/bProcess4"/>
    <dgm:cxn modelId="{391986E5-F9E7-4D90-9D68-EA9F4F56C559}" srcId="{D1913DB6-17A4-48FB-9804-58C0B172ADCC}" destId="{05E4FD0E-666A-4F53-B074-A9C0112A76F8}" srcOrd="4" destOrd="0" parTransId="{2FAC7BC0-2D59-4CCA-8D7A-A3AEB533D963}" sibTransId="{E1A4E025-3B2E-42BA-98B4-5D7C383B4E08}"/>
    <dgm:cxn modelId="{999828EE-08B2-436D-A49E-E81053BDAB1F}" type="presOf" srcId="{905E4F69-458B-47A5-8A20-8C1639DF06BC}" destId="{AA8FF15D-D2E4-46CB-B8C2-F3E04D2627DD}" srcOrd="0" destOrd="0" presId="urn:microsoft.com/office/officeart/2005/8/layout/bProcess4"/>
    <dgm:cxn modelId="{B9CC76F0-1355-46A3-97DE-6D9C588286B2}" type="presOf" srcId="{4D198DCD-1454-4B22-AEE9-F69E90EF4FA6}" destId="{1B5CD6A3-577A-4136-A8CE-12B81D73916F}" srcOrd="0" destOrd="0" presId="urn:microsoft.com/office/officeart/2005/8/layout/bProcess4"/>
    <dgm:cxn modelId="{9C7A30FF-1C9D-4688-8B3E-C83375C9C987}" srcId="{D1913DB6-17A4-48FB-9804-58C0B172ADCC}" destId="{7DCB89E7-6AB6-4BBE-98C5-093A7CD4C167}" srcOrd="8" destOrd="0" parTransId="{6009B64A-6565-4F0B-9596-96CB68B893C9}" sibTransId="{C62251B6-ECBC-4063-94E1-FC571C1A6559}"/>
    <dgm:cxn modelId="{DEE28BC9-E106-49AF-93C0-04568AD59CE5}" type="presParOf" srcId="{62C4DD7F-8FA4-4AAE-8018-D6E3C2DF2CB5}" destId="{2B7222D2-005E-4F5F-9346-068F9C925D0C}" srcOrd="0" destOrd="0" presId="urn:microsoft.com/office/officeart/2005/8/layout/bProcess4"/>
    <dgm:cxn modelId="{C78EB5A7-A7F0-422A-AC17-E3AD0954A4C9}" type="presParOf" srcId="{2B7222D2-005E-4F5F-9346-068F9C925D0C}" destId="{FF62387F-B5EC-4355-8072-1C6FC3BB85BB}" srcOrd="0" destOrd="0" presId="urn:microsoft.com/office/officeart/2005/8/layout/bProcess4"/>
    <dgm:cxn modelId="{C31271BF-3539-457E-84CF-A3681193862F}" type="presParOf" srcId="{2B7222D2-005E-4F5F-9346-068F9C925D0C}" destId="{22FDD6FB-D0D3-4C92-BBA5-1A072A3420B9}" srcOrd="1" destOrd="0" presId="urn:microsoft.com/office/officeart/2005/8/layout/bProcess4"/>
    <dgm:cxn modelId="{26778B1F-F9DD-42B9-A79B-D3F321A9A940}" type="presParOf" srcId="{62C4DD7F-8FA4-4AAE-8018-D6E3C2DF2CB5}" destId="{1B5CD6A3-577A-4136-A8CE-12B81D73916F}" srcOrd="1" destOrd="0" presId="urn:microsoft.com/office/officeart/2005/8/layout/bProcess4"/>
    <dgm:cxn modelId="{D2D548A4-50C9-4506-926B-23777C2A6BE5}" type="presParOf" srcId="{62C4DD7F-8FA4-4AAE-8018-D6E3C2DF2CB5}" destId="{AD1BC986-0E9E-4FD2-BC2F-EF96360418AA}" srcOrd="2" destOrd="0" presId="urn:microsoft.com/office/officeart/2005/8/layout/bProcess4"/>
    <dgm:cxn modelId="{245A30BB-EA85-485A-8B49-76174CC2B51D}" type="presParOf" srcId="{AD1BC986-0E9E-4FD2-BC2F-EF96360418AA}" destId="{CE6A880A-BF49-4C1D-A4AE-CDC7EA0B648F}" srcOrd="0" destOrd="0" presId="urn:microsoft.com/office/officeart/2005/8/layout/bProcess4"/>
    <dgm:cxn modelId="{8E9D91DD-0882-41A2-849C-8D9708D6FBDC}" type="presParOf" srcId="{AD1BC986-0E9E-4FD2-BC2F-EF96360418AA}" destId="{E8C47C2E-E95B-41A1-9525-113E5C483759}" srcOrd="1" destOrd="0" presId="urn:microsoft.com/office/officeart/2005/8/layout/bProcess4"/>
    <dgm:cxn modelId="{E794FF20-C993-4646-B320-D09FAD224F75}" type="presParOf" srcId="{62C4DD7F-8FA4-4AAE-8018-D6E3C2DF2CB5}" destId="{A618D2D7-30DD-4D1A-837E-3C4431D21EC7}" srcOrd="3" destOrd="0" presId="urn:microsoft.com/office/officeart/2005/8/layout/bProcess4"/>
    <dgm:cxn modelId="{52729219-24B9-4FC3-A006-F812A6639DCA}" type="presParOf" srcId="{62C4DD7F-8FA4-4AAE-8018-D6E3C2DF2CB5}" destId="{09BD5EE0-407F-474C-BD71-C33F15A3A086}" srcOrd="4" destOrd="0" presId="urn:microsoft.com/office/officeart/2005/8/layout/bProcess4"/>
    <dgm:cxn modelId="{17275B1F-5941-422E-AA08-6FF56F4257F3}" type="presParOf" srcId="{09BD5EE0-407F-474C-BD71-C33F15A3A086}" destId="{6F97FA2B-192C-44DC-A4D1-C19FA0BAABA3}" srcOrd="0" destOrd="0" presId="urn:microsoft.com/office/officeart/2005/8/layout/bProcess4"/>
    <dgm:cxn modelId="{AF97178E-7A77-4B88-9DC1-3C66B94E714C}" type="presParOf" srcId="{09BD5EE0-407F-474C-BD71-C33F15A3A086}" destId="{1E20CD3D-932A-4FC4-A832-4D68603C756C}" srcOrd="1" destOrd="0" presId="urn:microsoft.com/office/officeart/2005/8/layout/bProcess4"/>
    <dgm:cxn modelId="{F2669A5F-AFC7-411C-BECE-C0EEFDA13B00}" type="presParOf" srcId="{62C4DD7F-8FA4-4AAE-8018-D6E3C2DF2CB5}" destId="{45139AA3-34D1-4511-B419-B241E852F067}" srcOrd="5" destOrd="0" presId="urn:microsoft.com/office/officeart/2005/8/layout/bProcess4"/>
    <dgm:cxn modelId="{8509EC83-65D1-42EE-8C58-BC173E95A6BB}" type="presParOf" srcId="{62C4DD7F-8FA4-4AAE-8018-D6E3C2DF2CB5}" destId="{9C8FE58B-856E-4284-B9CC-D46124BFDA82}" srcOrd="6" destOrd="0" presId="urn:microsoft.com/office/officeart/2005/8/layout/bProcess4"/>
    <dgm:cxn modelId="{AA84BAAD-79F1-4EEC-A1A4-654710FC56FD}" type="presParOf" srcId="{9C8FE58B-856E-4284-B9CC-D46124BFDA82}" destId="{358BBC39-9F02-4503-AFCF-E7E40C6D07AB}" srcOrd="0" destOrd="0" presId="urn:microsoft.com/office/officeart/2005/8/layout/bProcess4"/>
    <dgm:cxn modelId="{02735134-E92C-41E3-BEE5-AF9EADFA299E}" type="presParOf" srcId="{9C8FE58B-856E-4284-B9CC-D46124BFDA82}" destId="{FE13B731-56C7-487B-88D6-BB8E3D749329}" srcOrd="1" destOrd="0" presId="urn:microsoft.com/office/officeart/2005/8/layout/bProcess4"/>
    <dgm:cxn modelId="{ECF992B6-12AF-4400-BF32-D4E12B2288DA}" type="presParOf" srcId="{62C4DD7F-8FA4-4AAE-8018-D6E3C2DF2CB5}" destId="{0D8FE7DF-2E2D-4A84-85A3-5107FE3D4019}" srcOrd="7" destOrd="0" presId="urn:microsoft.com/office/officeart/2005/8/layout/bProcess4"/>
    <dgm:cxn modelId="{DE3535F9-DF76-4B76-8240-26F9FE1295CB}" type="presParOf" srcId="{62C4DD7F-8FA4-4AAE-8018-D6E3C2DF2CB5}" destId="{7E67D7D9-2ED4-4295-A07D-E60ED3E06D5A}" srcOrd="8" destOrd="0" presId="urn:microsoft.com/office/officeart/2005/8/layout/bProcess4"/>
    <dgm:cxn modelId="{B7923B62-94A3-4ABC-B3DE-58C92CAFC6D2}" type="presParOf" srcId="{7E67D7D9-2ED4-4295-A07D-E60ED3E06D5A}" destId="{7AF33227-1CED-4A46-BE72-F8C3196E1872}" srcOrd="0" destOrd="0" presId="urn:microsoft.com/office/officeart/2005/8/layout/bProcess4"/>
    <dgm:cxn modelId="{3B4A69F8-7B92-4FAA-84F4-583EDCDCC3E0}" type="presParOf" srcId="{7E67D7D9-2ED4-4295-A07D-E60ED3E06D5A}" destId="{034116D5-E2F7-4A35-8114-6487DCC7B22E}" srcOrd="1" destOrd="0" presId="urn:microsoft.com/office/officeart/2005/8/layout/bProcess4"/>
    <dgm:cxn modelId="{E8180328-24B2-4F7E-8B81-890D6C7A525E}" type="presParOf" srcId="{62C4DD7F-8FA4-4AAE-8018-D6E3C2DF2CB5}" destId="{5225293B-20DD-45C0-812C-9947FA73E19F}" srcOrd="9" destOrd="0" presId="urn:microsoft.com/office/officeart/2005/8/layout/bProcess4"/>
    <dgm:cxn modelId="{56F659DD-709E-4432-A854-7AA0E5B2E80B}" type="presParOf" srcId="{62C4DD7F-8FA4-4AAE-8018-D6E3C2DF2CB5}" destId="{E5ACBBF8-5346-4648-A590-BD5D93C67331}" srcOrd="10" destOrd="0" presId="urn:microsoft.com/office/officeart/2005/8/layout/bProcess4"/>
    <dgm:cxn modelId="{BF87E4C8-C097-4C46-AD3A-EB3B2CF43238}" type="presParOf" srcId="{E5ACBBF8-5346-4648-A590-BD5D93C67331}" destId="{1000517E-BDAA-4226-9A9F-BB5E371CBDBC}" srcOrd="0" destOrd="0" presId="urn:microsoft.com/office/officeart/2005/8/layout/bProcess4"/>
    <dgm:cxn modelId="{79E33799-F8E9-42E1-A3D1-4526180BD08A}" type="presParOf" srcId="{E5ACBBF8-5346-4648-A590-BD5D93C67331}" destId="{852D5D65-B2B1-4681-9AB1-1EA551DD2CB8}" srcOrd="1" destOrd="0" presId="urn:microsoft.com/office/officeart/2005/8/layout/bProcess4"/>
    <dgm:cxn modelId="{D37A0A88-1C72-4C69-B187-DF5A9BC12B94}" type="presParOf" srcId="{62C4DD7F-8FA4-4AAE-8018-D6E3C2DF2CB5}" destId="{D7037541-E66C-494A-AAD5-1A2424949F7F}" srcOrd="11" destOrd="0" presId="urn:microsoft.com/office/officeart/2005/8/layout/bProcess4"/>
    <dgm:cxn modelId="{77810A02-1747-4AC8-A888-B3E4EFD9A6ED}" type="presParOf" srcId="{62C4DD7F-8FA4-4AAE-8018-D6E3C2DF2CB5}" destId="{413877D8-085A-4DE9-8496-93C219B5FD13}" srcOrd="12" destOrd="0" presId="urn:microsoft.com/office/officeart/2005/8/layout/bProcess4"/>
    <dgm:cxn modelId="{0568D165-C553-4155-A85A-EAF1128E57D5}" type="presParOf" srcId="{413877D8-085A-4DE9-8496-93C219B5FD13}" destId="{B204D4CA-B3FA-43BD-B59B-45B7690FAAF7}" srcOrd="0" destOrd="0" presId="urn:microsoft.com/office/officeart/2005/8/layout/bProcess4"/>
    <dgm:cxn modelId="{5DCB38BA-8CF4-4CBE-88C4-67AD1AF3422D}" type="presParOf" srcId="{413877D8-085A-4DE9-8496-93C219B5FD13}" destId="{21AE9F6F-745A-44DC-B9D5-02B37277F5E5}" srcOrd="1" destOrd="0" presId="urn:microsoft.com/office/officeart/2005/8/layout/bProcess4"/>
    <dgm:cxn modelId="{9AF03B0E-04AD-43BD-B999-AEC473994C15}" type="presParOf" srcId="{62C4DD7F-8FA4-4AAE-8018-D6E3C2DF2CB5}" destId="{AA8FF15D-D2E4-46CB-B8C2-F3E04D2627DD}" srcOrd="13" destOrd="0" presId="urn:microsoft.com/office/officeart/2005/8/layout/bProcess4"/>
    <dgm:cxn modelId="{9E3BDCC0-9293-4357-B9E2-A06FC2D83B6A}" type="presParOf" srcId="{62C4DD7F-8FA4-4AAE-8018-D6E3C2DF2CB5}" destId="{DCDC568A-D749-48D3-8ACF-28C016CAB961}" srcOrd="14" destOrd="0" presId="urn:microsoft.com/office/officeart/2005/8/layout/bProcess4"/>
    <dgm:cxn modelId="{42B96111-754A-4392-B624-BCF64AB06FF7}" type="presParOf" srcId="{DCDC568A-D749-48D3-8ACF-28C016CAB961}" destId="{131BEB35-ACE2-4901-AB63-1C9A0F24F097}" srcOrd="0" destOrd="0" presId="urn:microsoft.com/office/officeart/2005/8/layout/bProcess4"/>
    <dgm:cxn modelId="{E13EB99C-7ECE-4D3A-B0A0-1A0DFE1566E1}" type="presParOf" srcId="{DCDC568A-D749-48D3-8ACF-28C016CAB961}" destId="{CC8E4B4A-F0D5-43BD-95BD-71E651CCA1A4}" srcOrd="1" destOrd="0" presId="urn:microsoft.com/office/officeart/2005/8/layout/bProcess4"/>
    <dgm:cxn modelId="{22B14818-45D0-4149-9699-581243322164}" type="presParOf" srcId="{62C4DD7F-8FA4-4AAE-8018-D6E3C2DF2CB5}" destId="{9F99D20A-05A2-46A2-858D-F62E4D1667E2}" srcOrd="15" destOrd="0" presId="urn:microsoft.com/office/officeart/2005/8/layout/bProcess4"/>
    <dgm:cxn modelId="{68C6EE1A-B76B-46ED-9FDC-5012AB9B9277}" type="presParOf" srcId="{62C4DD7F-8FA4-4AAE-8018-D6E3C2DF2CB5}" destId="{DBC9836F-D1CC-4EDE-B856-7E22F53CBA15}" srcOrd="16" destOrd="0" presId="urn:microsoft.com/office/officeart/2005/8/layout/bProcess4"/>
    <dgm:cxn modelId="{DAA254D8-AC54-4238-92C2-631376F8BEA8}" type="presParOf" srcId="{DBC9836F-D1CC-4EDE-B856-7E22F53CBA15}" destId="{37A6C300-9155-463F-815A-C8CD04CF88EE}" srcOrd="0" destOrd="0" presId="urn:microsoft.com/office/officeart/2005/8/layout/bProcess4"/>
    <dgm:cxn modelId="{72657E46-641D-4013-967A-2E2D70994983}" type="presParOf" srcId="{DBC9836F-D1CC-4EDE-B856-7E22F53CBA15}" destId="{5C2377BF-D8E7-4A11-A927-C35B40DD0E80}"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D55425-7E7F-4311-AF30-9C34301ED0F7}" type="doc">
      <dgm:prSet loTypeId="urn:microsoft.com/office/officeart/2005/8/layout/gear1" loCatId="cycle" qsTypeId="urn:microsoft.com/office/officeart/2005/8/quickstyle/simple1" qsCatId="simple" csTypeId="urn:microsoft.com/office/officeart/2005/8/colors/accent1_2" csCatId="accent1" phldr="1"/>
      <dgm:spPr/>
    </dgm:pt>
    <dgm:pt modelId="{A95D94C0-316F-47BF-B9F7-E29EF2EDC6AE}">
      <dgm:prSet phldrT="[Text]"/>
      <dgm:spPr/>
      <dgm:t>
        <a:bodyPr/>
        <a:lstStyle/>
        <a:p>
          <a:r>
            <a:rPr lang="en-US" dirty="0"/>
            <a:t>Stakeholders</a:t>
          </a:r>
        </a:p>
      </dgm:t>
    </dgm:pt>
    <dgm:pt modelId="{BE876812-4A85-459D-B87E-9FB9FB55974F}" type="parTrans" cxnId="{AB8342DB-8AAC-4D68-9ADC-A4781D45B1EA}">
      <dgm:prSet/>
      <dgm:spPr/>
      <dgm:t>
        <a:bodyPr/>
        <a:lstStyle/>
        <a:p>
          <a:endParaRPr lang="en-US"/>
        </a:p>
      </dgm:t>
    </dgm:pt>
    <dgm:pt modelId="{E4E36EE4-0344-4F6B-B192-2565F7E97D6F}" type="sibTrans" cxnId="{AB8342DB-8AAC-4D68-9ADC-A4781D45B1EA}">
      <dgm:prSet/>
      <dgm:spPr/>
      <dgm:t>
        <a:bodyPr/>
        <a:lstStyle/>
        <a:p>
          <a:endParaRPr lang="en-US"/>
        </a:p>
      </dgm:t>
    </dgm:pt>
    <dgm:pt modelId="{183143D0-2B10-4B5E-B703-A2DE9674438B}">
      <dgm:prSet phldrT="[Text]" custT="1"/>
      <dgm:spPr>
        <a:solidFill>
          <a:srgbClr val="FF0000"/>
        </a:solidFill>
      </dgm:spPr>
      <dgm:t>
        <a:bodyPr/>
        <a:lstStyle/>
        <a:p>
          <a:r>
            <a:rPr lang="en-US" sz="1100" dirty="0"/>
            <a:t>SC</a:t>
          </a:r>
        </a:p>
      </dgm:t>
    </dgm:pt>
    <dgm:pt modelId="{66C2CC98-1250-4B0A-9B44-5FBAD6FE335E}" type="parTrans" cxnId="{5402B516-10A2-40D1-AA71-D3D20859EDBB}">
      <dgm:prSet/>
      <dgm:spPr/>
      <dgm:t>
        <a:bodyPr/>
        <a:lstStyle/>
        <a:p>
          <a:endParaRPr lang="en-US"/>
        </a:p>
      </dgm:t>
    </dgm:pt>
    <dgm:pt modelId="{2C110C50-7DBD-4CB3-8660-0076A58A1862}" type="sibTrans" cxnId="{5402B516-10A2-40D1-AA71-D3D20859EDBB}">
      <dgm:prSet/>
      <dgm:spPr/>
      <dgm:t>
        <a:bodyPr/>
        <a:lstStyle/>
        <a:p>
          <a:endParaRPr lang="en-US"/>
        </a:p>
      </dgm:t>
    </dgm:pt>
    <dgm:pt modelId="{A8F0A0F4-6CB9-4567-9122-0497283FBE9D}">
      <dgm:prSet phldrT="[Text]" custT="1"/>
      <dgm:spPr/>
      <dgm:t>
        <a:bodyPr/>
        <a:lstStyle/>
        <a:p>
          <a:r>
            <a:rPr lang="en-US" sz="900" dirty="0"/>
            <a:t>DWR</a:t>
          </a:r>
        </a:p>
      </dgm:t>
    </dgm:pt>
    <dgm:pt modelId="{9490DD33-649C-46F9-A622-1FDBBD82F4A8}" type="parTrans" cxnId="{21083E6F-D1D0-4096-84F0-FA603D062182}">
      <dgm:prSet/>
      <dgm:spPr/>
      <dgm:t>
        <a:bodyPr/>
        <a:lstStyle/>
        <a:p>
          <a:endParaRPr lang="en-US"/>
        </a:p>
      </dgm:t>
    </dgm:pt>
    <dgm:pt modelId="{09D12BA1-EE72-4CA7-9FD7-08964DB7B5CD}" type="sibTrans" cxnId="{21083E6F-D1D0-4096-84F0-FA603D062182}">
      <dgm:prSet/>
      <dgm:spPr/>
      <dgm:t>
        <a:bodyPr/>
        <a:lstStyle/>
        <a:p>
          <a:endParaRPr lang="en-US"/>
        </a:p>
      </dgm:t>
    </dgm:pt>
    <dgm:pt modelId="{38A68A8B-C975-4DC2-B389-CC1229174930}" type="pres">
      <dgm:prSet presAssocID="{A1D55425-7E7F-4311-AF30-9C34301ED0F7}" presName="composite" presStyleCnt="0">
        <dgm:presLayoutVars>
          <dgm:chMax val="3"/>
          <dgm:animLvl val="lvl"/>
          <dgm:resizeHandles val="exact"/>
        </dgm:presLayoutVars>
      </dgm:prSet>
      <dgm:spPr/>
    </dgm:pt>
    <dgm:pt modelId="{DBC869AC-DF53-4663-BB96-B41E06CF9731}" type="pres">
      <dgm:prSet presAssocID="{A95D94C0-316F-47BF-B9F7-E29EF2EDC6AE}" presName="gear1" presStyleLbl="node1" presStyleIdx="0" presStyleCnt="3">
        <dgm:presLayoutVars>
          <dgm:chMax val="1"/>
          <dgm:bulletEnabled val="1"/>
        </dgm:presLayoutVars>
      </dgm:prSet>
      <dgm:spPr/>
    </dgm:pt>
    <dgm:pt modelId="{4A3EAF22-88C6-4EF7-837D-D4EBA80F61B5}" type="pres">
      <dgm:prSet presAssocID="{A95D94C0-316F-47BF-B9F7-E29EF2EDC6AE}" presName="gear1srcNode" presStyleLbl="node1" presStyleIdx="0" presStyleCnt="3"/>
      <dgm:spPr/>
    </dgm:pt>
    <dgm:pt modelId="{F4AD1D5B-9D6E-4D49-B370-7261389082D6}" type="pres">
      <dgm:prSet presAssocID="{A95D94C0-316F-47BF-B9F7-E29EF2EDC6AE}" presName="gear1dstNode" presStyleLbl="node1" presStyleIdx="0" presStyleCnt="3"/>
      <dgm:spPr/>
    </dgm:pt>
    <dgm:pt modelId="{D45A5B6D-D14E-4A56-9432-1AF2229D7A86}" type="pres">
      <dgm:prSet presAssocID="{183143D0-2B10-4B5E-B703-A2DE9674438B}" presName="gear2" presStyleLbl="node1" presStyleIdx="1" presStyleCnt="3">
        <dgm:presLayoutVars>
          <dgm:chMax val="1"/>
          <dgm:bulletEnabled val="1"/>
        </dgm:presLayoutVars>
      </dgm:prSet>
      <dgm:spPr/>
    </dgm:pt>
    <dgm:pt modelId="{2BA4D68E-CA93-422B-AEE5-A120B0D6342E}" type="pres">
      <dgm:prSet presAssocID="{183143D0-2B10-4B5E-B703-A2DE9674438B}" presName="gear2srcNode" presStyleLbl="node1" presStyleIdx="1" presStyleCnt="3"/>
      <dgm:spPr/>
    </dgm:pt>
    <dgm:pt modelId="{AF340218-E71A-4848-BC52-C7B8005E4139}" type="pres">
      <dgm:prSet presAssocID="{183143D0-2B10-4B5E-B703-A2DE9674438B}" presName="gear2dstNode" presStyleLbl="node1" presStyleIdx="1" presStyleCnt="3"/>
      <dgm:spPr/>
    </dgm:pt>
    <dgm:pt modelId="{C474735B-9481-4273-A92E-8784D1172577}" type="pres">
      <dgm:prSet presAssocID="{A8F0A0F4-6CB9-4567-9122-0497283FBE9D}" presName="gear3" presStyleLbl="node1" presStyleIdx="2" presStyleCnt="3"/>
      <dgm:spPr/>
    </dgm:pt>
    <dgm:pt modelId="{163A161E-33DD-427A-9563-61D694352091}" type="pres">
      <dgm:prSet presAssocID="{A8F0A0F4-6CB9-4567-9122-0497283FBE9D}" presName="gear3tx" presStyleLbl="node1" presStyleIdx="2" presStyleCnt="3">
        <dgm:presLayoutVars>
          <dgm:chMax val="1"/>
          <dgm:bulletEnabled val="1"/>
        </dgm:presLayoutVars>
      </dgm:prSet>
      <dgm:spPr/>
    </dgm:pt>
    <dgm:pt modelId="{9F1DD777-B78E-44D0-8F35-1224D0A8ADED}" type="pres">
      <dgm:prSet presAssocID="{A8F0A0F4-6CB9-4567-9122-0497283FBE9D}" presName="gear3srcNode" presStyleLbl="node1" presStyleIdx="2" presStyleCnt="3"/>
      <dgm:spPr/>
    </dgm:pt>
    <dgm:pt modelId="{6883B2B5-608A-4A7C-A59A-4805E25EDF3A}" type="pres">
      <dgm:prSet presAssocID="{A8F0A0F4-6CB9-4567-9122-0497283FBE9D}" presName="gear3dstNode" presStyleLbl="node1" presStyleIdx="2" presStyleCnt="3"/>
      <dgm:spPr/>
    </dgm:pt>
    <dgm:pt modelId="{F823A2D7-8CC6-458D-9198-5EE100CFA972}" type="pres">
      <dgm:prSet presAssocID="{E4E36EE4-0344-4F6B-B192-2565F7E97D6F}" presName="connector1" presStyleLbl="sibTrans2D1" presStyleIdx="0" presStyleCnt="3"/>
      <dgm:spPr/>
    </dgm:pt>
    <dgm:pt modelId="{0FCEF5E3-A49D-4E29-84F2-7F72105E90A8}" type="pres">
      <dgm:prSet presAssocID="{2C110C50-7DBD-4CB3-8660-0076A58A1862}" presName="connector2" presStyleLbl="sibTrans2D1" presStyleIdx="1" presStyleCnt="3"/>
      <dgm:spPr/>
    </dgm:pt>
    <dgm:pt modelId="{A8E46ACC-193D-4756-A134-F0A956682708}" type="pres">
      <dgm:prSet presAssocID="{09D12BA1-EE72-4CA7-9FD7-08964DB7B5CD}" presName="connector3" presStyleLbl="sibTrans2D1" presStyleIdx="2" presStyleCnt="3"/>
      <dgm:spPr/>
    </dgm:pt>
  </dgm:ptLst>
  <dgm:cxnLst>
    <dgm:cxn modelId="{1884AB14-F630-476E-B9EA-10B7E655F0B8}" type="presOf" srcId="{183143D0-2B10-4B5E-B703-A2DE9674438B}" destId="{AF340218-E71A-4848-BC52-C7B8005E4139}" srcOrd="2" destOrd="0" presId="urn:microsoft.com/office/officeart/2005/8/layout/gear1"/>
    <dgm:cxn modelId="{5402B516-10A2-40D1-AA71-D3D20859EDBB}" srcId="{A1D55425-7E7F-4311-AF30-9C34301ED0F7}" destId="{183143D0-2B10-4B5E-B703-A2DE9674438B}" srcOrd="1" destOrd="0" parTransId="{66C2CC98-1250-4B0A-9B44-5FBAD6FE335E}" sibTransId="{2C110C50-7DBD-4CB3-8660-0076A58A1862}"/>
    <dgm:cxn modelId="{EC05D931-F846-4B43-8C53-7F8B97A180E0}" type="presOf" srcId="{A8F0A0F4-6CB9-4567-9122-0497283FBE9D}" destId="{163A161E-33DD-427A-9563-61D694352091}" srcOrd="1" destOrd="0" presId="urn:microsoft.com/office/officeart/2005/8/layout/gear1"/>
    <dgm:cxn modelId="{C912D432-571B-40EE-9BF4-8E007E55B388}" type="presOf" srcId="{A95D94C0-316F-47BF-B9F7-E29EF2EDC6AE}" destId="{4A3EAF22-88C6-4EF7-837D-D4EBA80F61B5}" srcOrd="1" destOrd="0" presId="urn:microsoft.com/office/officeart/2005/8/layout/gear1"/>
    <dgm:cxn modelId="{BDA1C73C-6D0D-43B0-8279-B1C535878FAD}" type="presOf" srcId="{A8F0A0F4-6CB9-4567-9122-0497283FBE9D}" destId="{9F1DD777-B78E-44D0-8F35-1224D0A8ADED}" srcOrd="2" destOrd="0" presId="urn:microsoft.com/office/officeart/2005/8/layout/gear1"/>
    <dgm:cxn modelId="{3F9BBC60-C396-4C79-806A-88A4FD4693BB}" type="presOf" srcId="{A8F0A0F4-6CB9-4567-9122-0497283FBE9D}" destId="{C474735B-9481-4273-A92E-8784D1172577}" srcOrd="0" destOrd="0" presId="urn:microsoft.com/office/officeart/2005/8/layout/gear1"/>
    <dgm:cxn modelId="{21083E6F-D1D0-4096-84F0-FA603D062182}" srcId="{A1D55425-7E7F-4311-AF30-9C34301ED0F7}" destId="{A8F0A0F4-6CB9-4567-9122-0497283FBE9D}" srcOrd="2" destOrd="0" parTransId="{9490DD33-649C-46F9-A622-1FDBBD82F4A8}" sibTransId="{09D12BA1-EE72-4CA7-9FD7-08964DB7B5CD}"/>
    <dgm:cxn modelId="{E8C75C50-EAA2-4080-8BCA-B35BD9214274}" type="presOf" srcId="{09D12BA1-EE72-4CA7-9FD7-08964DB7B5CD}" destId="{A8E46ACC-193D-4756-A134-F0A956682708}" srcOrd="0" destOrd="0" presId="urn:microsoft.com/office/officeart/2005/8/layout/gear1"/>
    <dgm:cxn modelId="{58BB9359-AD85-48B3-9E1F-B1C13BCF11D9}" type="presOf" srcId="{A8F0A0F4-6CB9-4567-9122-0497283FBE9D}" destId="{6883B2B5-608A-4A7C-A59A-4805E25EDF3A}" srcOrd="3" destOrd="0" presId="urn:microsoft.com/office/officeart/2005/8/layout/gear1"/>
    <dgm:cxn modelId="{95E59980-27BA-4D82-B206-E27F83403D04}" type="presOf" srcId="{183143D0-2B10-4B5E-B703-A2DE9674438B}" destId="{D45A5B6D-D14E-4A56-9432-1AF2229D7A86}" srcOrd="0" destOrd="0" presId="urn:microsoft.com/office/officeart/2005/8/layout/gear1"/>
    <dgm:cxn modelId="{88C99B83-FC61-4EC0-9F36-8C4164670690}" type="presOf" srcId="{2C110C50-7DBD-4CB3-8660-0076A58A1862}" destId="{0FCEF5E3-A49D-4E29-84F2-7F72105E90A8}" srcOrd="0" destOrd="0" presId="urn:microsoft.com/office/officeart/2005/8/layout/gear1"/>
    <dgm:cxn modelId="{782DFA8B-BA1A-477E-AEF8-AF246487D402}" type="presOf" srcId="{183143D0-2B10-4B5E-B703-A2DE9674438B}" destId="{2BA4D68E-CA93-422B-AEE5-A120B0D6342E}" srcOrd="1" destOrd="0" presId="urn:microsoft.com/office/officeart/2005/8/layout/gear1"/>
    <dgm:cxn modelId="{AB8342DB-8AAC-4D68-9ADC-A4781D45B1EA}" srcId="{A1D55425-7E7F-4311-AF30-9C34301ED0F7}" destId="{A95D94C0-316F-47BF-B9F7-E29EF2EDC6AE}" srcOrd="0" destOrd="0" parTransId="{BE876812-4A85-459D-B87E-9FB9FB55974F}" sibTransId="{E4E36EE4-0344-4F6B-B192-2565F7E97D6F}"/>
    <dgm:cxn modelId="{89E25AE2-3C69-4A0B-A6B8-D441BB323DD5}" type="presOf" srcId="{A95D94C0-316F-47BF-B9F7-E29EF2EDC6AE}" destId="{F4AD1D5B-9D6E-4D49-B370-7261389082D6}" srcOrd="2" destOrd="0" presId="urn:microsoft.com/office/officeart/2005/8/layout/gear1"/>
    <dgm:cxn modelId="{6B083EE8-3E02-420C-9A0C-E1E095AC8801}" type="presOf" srcId="{A95D94C0-316F-47BF-B9F7-E29EF2EDC6AE}" destId="{DBC869AC-DF53-4663-BB96-B41E06CF9731}" srcOrd="0" destOrd="0" presId="urn:microsoft.com/office/officeart/2005/8/layout/gear1"/>
    <dgm:cxn modelId="{9FF515F5-B4F3-4465-9B05-E1F1803960E9}" type="presOf" srcId="{A1D55425-7E7F-4311-AF30-9C34301ED0F7}" destId="{38A68A8B-C975-4DC2-B389-CC1229174930}" srcOrd="0" destOrd="0" presId="urn:microsoft.com/office/officeart/2005/8/layout/gear1"/>
    <dgm:cxn modelId="{290635FB-5CF6-4930-B95D-714E1FE7F045}" type="presOf" srcId="{E4E36EE4-0344-4F6B-B192-2565F7E97D6F}" destId="{F823A2D7-8CC6-458D-9198-5EE100CFA972}" srcOrd="0" destOrd="0" presId="urn:microsoft.com/office/officeart/2005/8/layout/gear1"/>
    <dgm:cxn modelId="{175A3C8E-CE54-443F-875B-4B46C315B441}" type="presParOf" srcId="{38A68A8B-C975-4DC2-B389-CC1229174930}" destId="{DBC869AC-DF53-4663-BB96-B41E06CF9731}" srcOrd="0" destOrd="0" presId="urn:microsoft.com/office/officeart/2005/8/layout/gear1"/>
    <dgm:cxn modelId="{1E6E139B-85AA-4744-8B3B-3FE1881113CE}" type="presParOf" srcId="{38A68A8B-C975-4DC2-B389-CC1229174930}" destId="{4A3EAF22-88C6-4EF7-837D-D4EBA80F61B5}" srcOrd="1" destOrd="0" presId="urn:microsoft.com/office/officeart/2005/8/layout/gear1"/>
    <dgm:cxn modelId="{90039247-ABBD-4F4D-9B31-B202FED2D825}" type="presParOf" srcId="{38A68A8B-C975-4DC2-B389-CC1229174930}" destId="{F4AD1D5B-9D6E-4D49-B370-7261389082D6}" srcOrd="2" destOrd="0" presId="urn:microsoft.com/office/officeart/2005/8/layout/gear1"/>
    <dgm:cxn modelId="{B2D683CA-FEE4-4D17-946A-08317C72759E}" type="presParOf" srcId="{38A68A8B-C975-4DC2-B389-CC1229174930}" destId="{D45A5B6D-D14E-4A56-9432-1AF2229D7A86}" srcOrd="3" destOrd="0" presId="urn:microsoft.com/office/officeart/2005/8/layout/gear1"/>
    <dgm:cxn modelId="{9C3BEDE2-B4A4-4948-84C5-58CB34442B7A}" type="presParOf" srcId="{38A68A8B-C975-4DC2-B389-CC1229174930}" destId="{2BA4D68E-CA93-422B-AEE5-A120B0D6342E}" srcOrd="4" destOrd="0" presId="urn:microsoft.com/office/officeart/2005/8/layout/gear1"/>
    <dgm:cxn modelId="{F35CCF0F-2888-4D47-99CD-70F32187435B}" type="presParOf" srcId="{38A68A8B-C975-4DC2-B389-CC1229174930}" destId="{AF340218-E71A-4848-BC52-C7B8005E4139}" srcOrd="5" destOrd="0" presId="urn:microsoft.com/office/officeart/2005/8/layout/gear1"/>
    <dgm:cxn modelId="{6121055C-D4B1-4C17-9D70-8D4553B222FE}" type="presParOf" srcId="{38A68A8B-C975-4DC2-B389-CC1229174930}" destId="{C474735B-9481-4273-A92E-8784D1172577}" srcOrd="6" destOrd="0" presId="urn:microsoft.com/office/officeart/2005/8/layout/gear1"/>
    <dgm:cxn modelId="{B62020BC-64FB-4AE6-9E0A-CEEA518D5AA3}" type="presParOf" srcId="{38A68A8B-C975-4DC2-B389-CC1229174930}" destId="{163A161E-33DD-427A-9563-61D694352091}" srcOrd="7" destOrd="0" presId="urn:microsoft.com/office/officeart/2005/8/layout/gear1"/>
    <dgm:cxn modelId="{0AE7888D-37CA-4CC7-AE19-F7AB145D5E4F}" type="presParOf" srcId="{38A68A8B-C975-4DC2-B389-CC1229174930}" destId="{9F1DD777-B78E-44D0-8F35-1224D0A8ADED}" srcOrd="8" destOrd="0" presId="urn:microsoft.com/office/officeart/2005/8/layout/gear1"/>
    <dgm:cxn modelId="{3B5358FB-186D-4A9E-AE54-0663F62020AC}" type="presParOf" srcId="{38A68A8B-C975-4DC2-B389-CC1229174930}" destId="{6883B2B5-608A-4A7C-A59A-4805E25EDF3A}" srcOrd="9" destOrd="0" presId="urn:microsoft.com/office/officeart/2005/8/layout/gear1"/>
    <dgm:cxn modelId="{6D052D07-0764-448C-86F1-6DFEA58CF1AD}" type="presParOf" srcId="{38A68A8B-C975-4DC2-B389-CC1229174930}" destId="{F823A2D7-8CC6-458D-9198-5EE100CFA972}" srcOrd="10" destOrd="0" presId="urn:microsoft.com/office/officeart/2005/8/layout/gear1"/>
    <dgm:cxn modelId="{96EA4BAF-3C3C-4602-BB6E-78E47AB94B16}" type="presParOf" srcId="{38A68A8B-C975-4DC2-B389-CC1229174930}" destId="{0FCEF5E3-A49D-4E29-84F2-7F72105E90A8}" srcOrd="11" destOrd="0" presId="urn:microsoft.com/office/officeart/2005/8/layout/gear1"/>
    <dgm:cxn modelId="{4F4CEA01-3442-4F4B-9138-E4830207285F}" type="presParOf" srcId="{38A68A8B-C975-4DC2-B389-CC1229174930}" destId="{A8E46ACC-193D-4756-A134-F0A956682708}" srcOrd="12" destOrd="0" presId="urn:microsoft.com/office/officeart/2005/8/layout/gear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5CBDBE-B0B7-4BAA-A6E7-D6F0388FA4AD}">
      <dsp:nvSpPr>
        <dsp:cNvPr id="0" name=""/>
        <dsp:cNvSpPr/>
      </dsp:nvSpPr>
      <dsp:spPr>
        <a:xfrm>
          <a:off x="796111" y="719654"/>
          <a:ext cx="2909304" cy="101036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8026BD-805F-4488-ABDA-ACDA92A07925}">
      <dsp:nvSpPr>
        <dsp:cNvPr id="0" name=""/>
        <dsp:cNvSpPr/>
      </dsp:nvSpPr>
      <dsp:spPr>
        <a:xfrm>
          <a:off x="1973365" y="3193690"/>
          <a:ext cx="563818" cy="360843"/>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239E2A-3EF7-4F5E-8639-EF088BFFD99A}">
      <dsp:nvSpPr>
        <dsp:cNvPr id="0" name=""/>
        <dsp:cNvSpPr/>
      </dsp:nvSpPr>
      <dsp:spPr>
        <a:xfrm>
          <a:off x="902109" y="3482365"/>
          <a:ext cx="2706329" cy="6765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lumMod val="50000"/>
                </a:schemeClr>
              </a:solidFill>
            </a:rPr>
            <a:t>Final Report</a:t>
          </a:r>
        </a:p>
      </dsp:txBody>
      <dsp:txXfrm>
        <a:off x="902109" y="3482365"/>
        <a:ext cx="2706329" cy="676582"/>
      </dsp:txXfrm>
    </dsp:sp>
    <dsp:sp modelId="{D61165B4-10AA-4F5A-988A-3DCA4C61E8BE}">
      <dsp:nvSpPr>
        <dsp:cNvPr id="0" name=""/>
        <dsp:cNvSpPr/>
      </dsp:nvSpPr>
      <dsp:spPr>
        <a:xfrm>
          <a:off x="1853835" y="1808049"/>
          <a:ext cx="1014873" cy="10148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Technical Advisory Groups</a:t>
          </a:r>
        </a:p>
      </dsp:txBody>
      <dsp:txXfrm>
        <a:off x="2002460" y="1956674"/>
        <a:ext cx="717623" cy="717623"/>
      </dsp:txXfrm>
    </dsp:sp>
    <dsp:sp modelId="{0FD3033E-FBA4-40EB-B0C2-75FD860E2752}">
      <dsp:nvSpPr>
        <dsp:cNvPr id="0" name=""/>
        <dsp:cNvSpPr/>
      </dsp:nvSpPr>
      <dsp:spPr>
        <a:xfrm>
          <a:off x="1127637" y="1046669"/>
          <a:ext cx="1014873" cy="101487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Steering Committee</a:t>
          </a:r>
        </a:p>
      </dsp:txBody>
      <dsp:txXfrm>
        <a:off x="1276262" y="1195294"/>
        <a:ext cx="717623" cy="717623"/>
      </dsp:txXfrm>
    </dsp:sp>
    <dsp:sp modelId="{D3964C3C-79FE-4915-9D7B-CEC53C2AA8F0}">
      <dsp:nvSpPr>
        <dsp:cNvPr id="0" name=""/>
        <dsp:cNvSpPr/>
      </dsp:nvSpPr>
      <dsp:spPr>
        <a:xfrm>
          <a:off x="2165063" y="801295"/>
          <a:ext cx="1014873" cy="101487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All Stakeholders</a:t>
          </a:r>
        </a:p>
      </dsp:txBody>
      <dsp:txXfrm>
        <a:off x="2313688" y="949920"/>
        <a:ext cx="717623" cy="717623"/>
      </dsp:txXfrm>
    </dsp:sp>
    <dsp:sp modelId="{25B36118-AC93-4967-92E0-2FC3364DB79E}">
      <dsp:nvSpPr>
        <dsp:cNvPr id="0" name=""/>
        <dsp:cNvSpPr/>
      </dsp:nvSpPr>
      <dsp:spPr>
        <a:xfrm>
          <a:off x="676582" y="595614"/>
          <a:ext cx="3157384" cy="252590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CD6A3-577A-4136-A8CE-12B81D73916F}">
      <dsp:nvSpPr>
        <dsp:cNvPr id="0" name=""/>
        <dsp:cNvSpPr/>
      </dsp:nvSpPr>
      <dsp:spPr>
        <a:xfrm rot="5400000">
          <a:off x="730677" y="1080630"/>
          <a:ext cx="1688590" cy="203560"/>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FDD6FB-D0D3-4C92-BBA5-1A072A3420B9}">
      <dsp:nvSpPr>
        <dsp:cNvPr id="0" name=""/>
        <dsp:cNvSpPr/>
      </dsp:nvSpPr>
      <dsp:spPr>
        <a:xfrm>
          <a:off x="1118745" y="2413"/>
          <a:ext cx="2261778" cy="13570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Stakeholder Reports</a:t>
          </a:r>
        </a:p>
      </dsp:txBody>
      <dsp:txXfrm>
        <a:off x="1158492" y="42160"/>
        <a:ext cx="2182284" cy="1277572"/>
      </dsp:txXfrm>
    </dsp:sp>
    <dsp:sp modelId="{A618D2D7-30DD-4D1A-837E-3C4431D21EC7}">
      <dsp:nvSpPr>
        <dsp:cNvPr id="0" name=""/>
        <dsp:cNvSpPr/>
      </dsp:nvSpPr>
      <dsp:spPr>
        <a:xfrm rot="5400000">
          <a:off x="730677" y="2776963"/>
          <a:ext cx="1688590" cy="203560"/>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C47C2E-E95B-41A1-9525-113E5C483759}">
      <dsp:nvSpPr>
        <dsp:cNvPr id="0" name=""/>
        <dsp:cNvSpPr/>
      </dsp:nvSpPr>
      <dsp:spPr>
        <a:xfrm>
          <a:off x="1118745" y="1698747"/>
          <a:ext cx="2261778" cy="13570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DEQ develops rule language &amp; RIA</a:t>
          </a:r>
        </a:p>
      </dsp:txBody>
      <dsp:txXfrm>
        <a:off x="1158492" y="1738494"/>
        <a:ext cx="2182284" cy="1277572"/>
      </dsp:txXfrm>
    </dsp:sp>
    <dsp:sp modelId="{45139AA3-34D1-4511-B419-B241E852F067}">
      <dsp:nvSpPr>
        <dsp:cNvPr id="0" name=""/>
        <dsp:cNvSpPr/>
      </dsp:nvSpPr>
      <dsp:spPr>
        <a:xfrm>
          <a:off x="1578844" y="3625130"/>
          <a:ext cx="3000421" cy="203560"/>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E20CD3D-932A-4FC4-A832-4D68603C756C}">
      <dsp:nvSpPr>
        <dsp:cNvPr id="0" name=""/>
        <dsp:cNvSpPr/>
      </dsp:nvSpPr>
      <dsp:spPr>
        <a:xfrm>
          <a:off x="1118745" y="3395081"/>
          <a:ext cx="2261778" cy="13570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EMC WQC approves rule draft</a:t>
          </a:r>
        </a:p>
      </dsp:txBody>
      <dsp:txXfrm>
        <a:off x="1158492" y="3434828"/>
        <a:ext cx="2182284" cy="1277572"/>
      </dsp:txXfrm>
    </dsp:sp>
    <dsp:sp modelId="{0D8FE7DF-2E2D-4A84-85A3-5107FE3D4019}">
      <dsp:nvSpPr>
        <dsp:cNvPr id="0" name=""/>
        <dsp:cNvSpPr/>
      </dsp:nvSpPr>
      <dsp:spPr>
        <a:xfrm rot="16200000">
          <a:off x="3738842" y="2776963"/>
          <a:ext cx="1688590" cy="203560"/>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E13B731-56C7-487B-88D6-BB8E3D749329}">
      <dsp:nvSpPr>
        <dsp:cNvPr id="0" name=""/>
        <dsp:cNvSpPr/>
      </dsp:nvSpPr>
      <dsp:spPr>
        <a:xfrm>
          <a:off x="4126910" y="3395081"/>
          <a:ext cx="2261778" cy="13570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EMC approves rule draft</a:t>
          </a:r>
        </a:p>
      </dsp:txBody>
      <dsp:txXfrm>
        <a:off x="4166657" y="3434828"/>
        <a:ext cx="2182284" cy="1277572"/>
      </dsp:txXfrm>
    </dsp:sp>
    <dsp:sp modelId="{5225293B-20DD-45C0-812C-9947FA73E19F}">
      <dsp:nvSpPr>
        <dsp:cNvPr id="0" name=""/>
        <dsp:cNvSpPr/>
      </dsp:nvSpPr>
      <dsp:spPr>
        <a:xfrm rot="16200000">
          <a:off x="3738842" y="1080630"/>
          <a:ext cx="1688590" cy="203560"/>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4116D5-E2F7-4A35-8114-6487DCC7B22E}">
      <dsp:nvSpPr>
        <dsp:cNvPr id="0" name=""/>
        <dsp:cNvSpPr/>
      </dsp:nvSpPr>
      <dsp:spPr>
        <a:xfrm>
          <a:off x="4126910" y="1698747"/>
          <a:ext cx="2261778" cy="135706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Public Comment Period</a:t>
          </a:r>
        </a:p>
      </dsp:txBody>
      <dsp:txXfrm>
        <a:off x="4166657" y="1738494"/>
        <a:ext cx="2182284" cy="1277572"/>
      </dsp:txXfrm>
    </dsp:sp>
    <dsp:sp modelId="{D7037541-E66C-494A-AAD5-1A2424949F7F}">
      <dsp:nvSpPr>
        <dsp:cNvPr id="0" name=""/>
        <dsp:cNvSpPr/>
      </dsp:nvSpPr>
      <dsp:spPr>
        <a:xfrm>
          <a:off x="4587009" y="232463"/>
          <a:ext cx="3000421" cy="203560"/>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2D5D65-B2B1-4681-9AB1-1EA551DD2CB8}">
      <dsp:nvSpPr>
        <dsp:cNvPr id="0" name=""/>
        <dsp:cNvSpPr/>
      </dsp:nvSpPr>
      <dsp:spPr>
        <a:xfrm>
          <a:off x="4126910" y="2413"/>
          <a:ext cx="2261778" cy="13570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Hearing Officer Deliberations</a:t>
          </a:r>
        </a:p>
      </dsp:txBody>
      <dsp:txXfrm>
        <a:off x="4166657" y="42160"/>
        <a:ext cx="2182284" cy="1277572"/>
      </dsp:txXfrm>
    </dsp:sp>
    <dsp:sp modelId="{AA8FF15D-D2E4-46CB-B8C2-F3E04D2627DD}">
      <dsp:nvSpPr>
        <dsp:cNvPr id="0" name=""/>
        <dsp:cNvSpPr/>
      </dsp:nvSpPr>
      <dsp:spPr>
        <a:xfrm rot="5400000">
          <a:off x="6747007" y="1080630"/>
          <a:ext cx="1688590" cy="203560"/>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AE9F6F-745A-44DC-B9D5-02B37277F5E5}">
      <dsp:nvSpPr>
        <dsp:cNvPr id="0" name=""/>
        <dsp:cNvSpPr/>
      </dsp:nvSpPr>
      <dsp:spPr>
        <a:xfrm>
          <a:off x="7135075" y="2413"/>
          <a:ext cx="2261778" cy="13570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EMC approves final rules</a:t>
          </a:r>
        </a:p>
      </dsp:txBody>
      <dsp:txXfrm>
        <a:off x="7174822" y="42160"/>
        <a:ext cx="2182284" cy="1277572"/>
      </dsp:txXfrm>
    </dsp:sp>
    <dsp:sp modelId="{9F99D20A-05A2-46A2-858D-F62E4D1667E2}">
      <dsp:nvSpPr>
        <dsp:cNvPr id="0" name=""/>
        <dsp:cNvSpPr/>
      </dsp:nvSpPr>
      <dsp:spPr>
        <a:xfrm rot="5400000">
          <a:off x="6747007" y="2776963"/>
          <a:ext cx="1688590" cy="203560"/>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E4B4A-F0D5-43BD-95BD-71E651CCA1A4}">
      <dsp:nvSpPr>
        <dsp:cNvPr id="0" name=""/>
        <dsp:cNvSpPr/>
      </dsp:nvSpPr>
      <dsp:spPr>
        <a:xfrm>
          <a:off x="7135075" y="1698747"/>
          <a:ext cx="2261778" cy="135706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RRC approves final rules</a:t>
          </a:r>
        </a:p>
      </dsp:txBody>
      <dsp:txXfrm>
        <a:off x="7174822" y="1738494"/>
        <a:ext cx="2182284" cy="1277572"/>
      </dsp:txXfrm>
    </dsp:sp>
    <dsp:sp modelId="{5C2377BF-D8E7-4A11-A927-C35B40DD0E80}">
      <dsp:nvSpPr>
        <dsp:cNvPr id="0" name=""/>
        <dsp:cNvSpPr/>
      </dsp:nvSpPr>
      <dsp:spPr>
        <a:xfrm>
          <a:off x="7135075" y="3395081"/>
          <a:ext cx="2261778" cy="135706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Effective Date</a:t>
          </a:r>
        </a:p>
      </dsp:txBody>
      <dsp:txXfrm>
        <a:off x="7174822" y="3434828"/>
        <a:ext cx="2182284" cy="12775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C869AC-DF53-4663-BB96-B41E06CF9731}">
      <dsp:nvSpPr>
        <dsp:cNvPr id="0" name=""/>
        <dsp:cNvSpPr/>
      </dsp:nvSpPr>
      <dsp:spPr>
        <a:xfrm>
          <a:off x="1353178" y="799977"/>
          <a:ext cx="977750" cy="97775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dirty="0"/>
            <a:t>Stakeholders</a:t>
          </a:r>
        </a:p>
      </dsp:txBody>
      <dsp:txXfrm>
        <a:off x="1549749" y="1029010"/>
        <a:ext cx="584608" cy="502584"/>
      </dsp:txXfrm>
    </dsp:sp>
    <dsp:sp modelId="{D45A5B6D-D14E-4A56-9432-1AF2229D7A86}">
      <dsp:nvSpPr>
        <dsp:cNvPr id="0" name=""/>
        <dsp:cNvSpPr/>
      </dsp:nvSpPr>
      <dsp:spPr>
        <a:xfrm>
          <a:off x="784305" y="568872"/>
          <a:ext cx="711091" cy="711091"/>
        </a:xfrm>
        <a:prstGeom prst="gear6">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SC</a:t>
          </a:r>
        </a:p>
      </dsp:txBody>
      <dsp:txXfrm>
        <a:off x="963324" y="748973"/>
        <a:ext cx="353053" cy="350889"/>
      </dsp:txXfrm>
    </dsp:sp>
    <dsp:sp modelId="{C474735B-9481-4273-A92E-8784D1172577}">
      <dsp:nvSpPr>
        <dsp:cNvPr id="0" name=""/>
        <dsp:cNvSpPr/>
      </dsp:nvSpPr>
      <dsp:spPr>
        <a:xfrm rot="20700000">
          <a:off x="1182588" y="78292"/>
          <a:ext cx="696724" cy="696724"/>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DWR</a:t>
          </a:r>
        </a:p>
      </dsp:txBody>
      <dsp:txXfrm rot="-20700000">
        <a:off x="1335400" y="231104"/>
        <a:ext cx="391100" cy="391100"/>
      </dsp:txXfrm>
    </dsp:sp>
    <dsp:sp modelId="{F823A2D7-8CC6-458D-9198-5EE100CFA972}">
      <dsp:nvSpPr>
        <dsp:cNvPr id="0" name=""/>
        <dsp:cNvSpPr/>
      </dsp:nvSpPr>
      <dsp:spPr>
        <a:xfrm>
          <a:off x="1254180" y="665434"/>
          <a:ext cx="1251520" cy="1251520"/>
        </a:xfrm>
        <a:prstGeom prst="circularArrow">
          <a:avLst>
            <a:gd name="adj1" fmla="val 4688"/>
            <a:gd name="adj2" fmla="val 299029"/>
            <a:gd name="adj3" fmla="val 2401898"/>
            <a:gd name="adj4" fmla="val 16134101"/>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CEF5E3-A49D-4E29-84F2-7F72105E90A8}">
      <dsp:nvSpPr>
        <dsp:cNvPr id="0" name=""/>
        <dsp:cNvSpPr/>
      </dsp:nvSpPr>
      <dsp:spPr>
        <a:xfrm>
          <a:off x="658372" y="421906"/>
          <a:ext cx="909307" cy="909307"/>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E46ACC-193D-4756-A134-F0A956682708}">
      <dsp:nvSpPr>
        <dsp:cNvPr id="0" name=""/>
        <dsp:cNvSpPr/>
      </dsp:nvSpPr>
      <dsp:spPr>
        <a:xfrm>
          <a:off x="1021429" y="-63945"/>
          <a:ext cx="980416" cy="98041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1"/>
            <a:ext cx="2982119" cy="466434"/>
          </a:xfrm>
          <a:prstGeom prst="rect">
            <a:avLst/>
          </a:prstGeom>
        </p:spPr>
        <p:txBody>
          <a:bodyPr vert="horz" lIns="92446" tIns="46223" rIns="92446" bIns="46223" rtlCol="0"/>
          <a:lstStyle>
            <a:lvl1pPr algn="r">
              <a:defRPr sz="1200"/>
            </a:lvl1pPr>
          </a:lstStyle>
          <a:p>
            <a:fld id="{C586D9D0-2E9B-4F2F-924A-B3B3E9CFCAEC}" type="datetimeFigureOut">
              <a:rPr lang="en-US" smtClean="0"/>
              <a:t>11/18/2022</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9"/>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456C487D-E38B-444A-A8D9-A3853809DE05}" type="slidenum">
              <a:rPr lang="en-US" smtClean="0"/>
              <a:t>‹#›</a:t>
            </a:fld>
            <a:endParaRPr lang="en-US"/>
          </a:p>
        </p:txBody>
      </p:sp>
    </p:spTree>
    <p:extLst>
      <p:ext uri="{BB962C8B-B14F-4D97-AF65-F5344CB8AC3E}">
        <p14:creationId xmlns:p14="http://schemas.microsoft.com/office/powerpoint/2010/main" val="183687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a:t>
            </a:fld>
            <a:endParaRPr lang="en-US"/>
          </a:p>
        </p:txBody>
      </p:sp>
    </p:spTree>
    <p:extLst>
      <p:ext uri="{BB962C8B-B14F-4D97-AF65-F5344CB8AC3E}">
        <p14:creationId xmlns:p14="http://schemas.microsoft.com/office/powerpoint/2010/main" val="118799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456C487D-E38B-444A-A8D9-A3853809DE05}" type="slidenum">
              <a:rPr lang="en-US">
                <a:solidFill>
                  <a:prstClr val="black"/>
                </a:solidFill>
                <a:latin typeface="Calibri" panose="020F0502020204030204"/>
              </a:rPr>
              <a:pPr defTabSz="924458">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2880680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20</a:t>
            </a:fld>
            <a:endParaRPr lang="en-US"/>
          </a:p>
        </p:txBody>
      </p:sp>
    </p:spTree>
    <p:extLst>
      <p:ext uri="{BB962C8B-B14F-4D97-AF65-F5344CB8AC3E}">
        <p14:creationId xmlns:p14="http://schemas.microsoft.com/office/powerpoint/2010/main" val="2487825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21</a:t>
            </a:fld>
            <a:endParaRPr lang="en-US"/>
          </a:p>
        </p:txBody>
      </p:sp>
    </p:spTree>
    <p:extLst>
      <p:ext uri="{BB962C8B-B14F-4D97-AF65-F5344CB8AC3E}">
        <p14:creationId xmlns:p14="http://schemas.microsoft.com/office/powerpoint/2010/main" val="3230907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22</a:t>
            </a:fld>
            <a:endParaRPr lang="en-US"/>
          </a:p>
        </p:txBody>
      </p:sp>
    </p:spTree>
    <p:extLst>
      <p:ext uri="{BB962C8B-B14F-4D97-AF65-F5344CB8AC3E}">
        <p14:creationId xmlns:p14="http://schemas.microsoft.com/office/powerpoint/2010/main" val="3147541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23</a:t>
            </a:fld>
            <a:endParaRPr lang="en-US"/>
          </a:p>
        </p:txBody>
      </p:sp>
    </p:spTree>
    <p:extLst>
      <p:ext uri="{BB962C8B-B14F-4D97-AF65-F5344CB8AC3E}">
        <p14:creationId xmlns:p14="http://schemas.microsoft.com/office/powerpoint/2010/main" val="2169098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24</a:t>
            </a:fld>
            <a:endParaRPr lang="en-US"/>
          </a:p>
        </p:txBody>
      </p:sp>
    </p:spTree>
    <p:extLst>
      <p:ext uri="{BB962C8B-B14F-4D97-AF65-F5344CB8AC3E}">
        <p14:creationId xmlns:p14="http://schemas.microsoft.com/office/powerpoint/2010/main" val="2793295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25</a:t>
            </a:fld>
            <a:endParaRPr lang="en-US"/>
          </a:p>
        </p:txBody>
      </p:sp>
    </p:spTree>
    <p:extLst>
      <p:ext uri="{BB962C8B-B14F-4D97-AF65-F5344CB8AC3E}">
        <p14:creationId xmlns:p14="http://schemas.microsoft.com/office/powerpoint/2010/main" val="3549880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26</a:t>
            </a:fld>
            <a:endParaRPr lang="en-US"/>
          </a:p>
        </p:txBody>
      </p:sp>
    </p:spTree>
    <p:extLst>
      <p:ext uri="{BB962C8B-B14F-4D97-AF65-F5344CB8AC3E}">
        <p14:creationId xmlns:p14="http://schemas.microsoft.com/office/powerpoint/2010/main" val="1341504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27</a:t>
            </a:fld>
            <a:endParaRPr lang="en-US"/>
          </a:p>
        </p:txBody>
      </p:sp>
    </p:spTree>
    <p:extLst>
      <p:ext uri="{BB962C8B-B14F-4D97-AF65-F5344CB8AC3E}">
        <p14:creationId xmlns:p14="http://schemas.microsoft.com/office/powerpoint/2010/main" val="2660294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28</a:t>
            </a:fld>
            <a:endParaRPr lang="en-US"/>
          </a:p>
        </p:txBody>
      </p:sp>
    </p:spTree>
    <p:extLst>
      <p:ext uri="{BB962C8B-B14F-4D97-AF65-F5344CB8AC3E}">
        <p14:creationId xmlns:p14="http://schemas.microsoft.com/office/powerpoint/2010/main" val="16388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9</a:t>
            </a:fld>
            <a:endParaRPr lang="en-US"/>
          </a:p>
        </p:txBody>
      </p:sp>
    </p:spTree>
    <p:extLst>
      <p:ext uri="{BB962C8B-B14F-4D97-AF65-F5344CB8AC3E}">
        <p14:creationId xmlns:p14="http://schemas.microsoft.com/office/powerpoint/2010/main" val="1957075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29</a:t>
            </a:fld>
            <a:endParaRPr lang="en-US"/>
          </a:p>
        </p:txBody>
      </p:sp>
    </p:spTree>
    <p:extLst>
      <p:ext uri="{BB962C8B-B14F-4D97-AF65-F5344CB8AC3E}">
        <p14:creationId xmlns:p14="http://schemas.microsoft.com/office/powerpoint/2010/main" val="2499978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6C487D-E38B-444A-A8D9-A3853809DE05}" type="slidenum">
              <a:rPr lang="en-US" smtClean="0"/>
              <a:t>30</a:t>
            </a:fld>
            <a:endParaRPr lang="en-US"/>
          </a:p>
        </p:txBody>
      </p:sp>
    </p:spTree>
    <p:extLst>
      <p:ext uri="{BB962C8B-B14F-4D97-AF65-F5344CB8AC3E}">
        <p14:creationId xmlns:p14="http://schemas.microsoft.com/office/powerpoint/2010/main" val="254242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10</a:t>
            </a:fld>
            <a:endParaRPr lang="en-US"/>
          </a:p>
        </p:txBody>
      </p:sp>
    </p:spTree>
    <p:extLst>
      <p:ext uri="{BB962C8B-B14F-4D97-AF65-F5344CB8AC3E}">
        <p14:creationId xmlns:p14="http://schemas.microsoft.com/office/powerpoint/2010/main" val="174844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11</a:t>
            </a:fld>
            <a:endParaRPr lang="en-US"/>
          </a:p>
        </p:txBody>
      </p:sp>
    </p:spTree>
    <p:extLst>
      <p:ext uri="{BB962C8B-B14F-4D97-AF65-F5344CB8AC3E}">
        <p14:creationId xmlns:p14="http://schemas.microsoft.com/office/powerpoint/2010/main" val="2946599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12</a:t>
            </a:fld>
            <a:endParaRPr lang="en-US"/>
          </a:p>
        </p:txBody>
      </p:sp>
    </p:spTree>
    <p:extLst>
      <p:ext uri="{BB962C8B-B14F-4D97-AF65-F5344CB8AC3E}">
        <p14:creationId xmlns:p14="http://schemas.microsoft.com/office/powerpoint/2010/main" val="2041154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13</a:t>
            </a:fld>
            <a:endParaRPr lang="en-US"/>
          </a:p>
        </p:txBody>
      </p:sp>
    </p:spTree>
    <p:extLst>
      <p:ext uri="{BB962C8B-B14F-4D97-AF65-F5344CB8AC3E}">
        <p14:creationId xmlns:p14="http://schemas.microsoft.com/office/powerpoint/2010/main" val="2779436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6C487D-E38B-444A-A8D9-A3853809DE05}" type="slidenum">
              <a:rPr lang="en-US" smtClean="0"/>
              <a:t>14</a:t>
            </a:fld>
            <a:endParaRPr lang="en-US"/>
          </a:p>
        </p:txBody>
      </p:sp>
    </p:spTree>
    <p:extLst>
      <p:ext uri="{BB962C8B-B14F-4D97-AF65-F5344CB8AC3E}">
        <p14:creationId xmlns:p14="http://schemas.microsoft.com/office/powerpoint/2010/main" val="90865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6C487D-E38B-444A-A8D9-A3853809DE05}" type="slidenum">
              <a:rPr lang="en-US" smtClean="0"/>
              <a:t>17</a:t>
            </a:fld>
            <a:endParaRPr lang="en-US"/>
          </a:p>
        </p:txBody>
      </p:sp>
    </p:spTree>
    <p:extLst>
      <p:ext uri="{BB962C8B-B14F-4D97-AF65-F5344CB8AC3E}">
        <p14:creationId xmlns:p14="http://schemas.microsoft.com/office/powerpoint/2010/main" val="2206990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4458">
              <a:defRPr/>
            </a:pPr>
            <a:fld id="{456C487D-E38B-444A-A8D9-A3853809DE05}" type="slidenum">
              <a:rPr lang="en-US">
                <a:solidFill>
                  <a:prstClr val="black"/>
                </a:solidFill>
                <a:latin typeface="Calibri" panose="020F0502020204030204"/>
              </a:rPr>
              <a:pPr defTabSz="924458">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641629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7010492" y="2928374"/>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263288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633346" y="517741"/>
            <a:ext cx="7181469"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8809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1094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61564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dirty="0"/>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71267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663401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41215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498170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1823345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4577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21866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1262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370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414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36951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301200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4085058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B5FC3-2B4F-E06F-6A70-65A82EAA7A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A0C42E-7ED9-6FFF-3758-A27C423CAE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9E3ACC-FA81-6822-AAAF-672E3555FBE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51B1FE-4FCC-C5A6-ACBF-3805E8DA7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A63029-85DB-7435-A77D-32DF90D93B8C}"/>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49204082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471A-C9AA-E2C6-2E9E-50399F7602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5DE0EE-2C34-396A-B1DE-8B23125B9C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6F864-B554-1CC3-9410-A6D5D4E547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2B596A7-1310-27CF-469D-7FA6405F7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15DC3C-F515-E84D-FE24-9AE459F5A1E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850901920"/>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E6DEE-B7B3-9AD9-69F3-D3E2DE72C3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9BEC01-C24D-FECA-F230-2C6EB50349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C838EE-EB92-FD6B-DB65-04D30DF044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756FFCF-4686-684D-EB1D-4C41017E5A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8F38A-37A5-200D-2AE0-FC0A7DCE98A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652679275"/>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2293-A2D0-1EB5-36CC-2C69CBF97B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86BEEB-666E-5C77-E0EB-1C0108CBEF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AD0772F-89C3-3DF9-297F-7ED100DC6B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72E2EF-0BCA-7D29-E618-4C8FAA7F6C1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B68DBAC-D0C9-C27A-525D-78E84BBC37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F0F2C2-49B7-34C4-1250-3F389BE05977}"/>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48781645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C477-BAC8-1ED2-6477-17C73A532D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A6A1E3-5AC3-1DCA-B34C-7ACC2A6297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570A9C-8B60-6A33-74BD-4C628C5297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8387C7-44A7-6114-A4CC-569AC047D3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000A15-57A4-0F99-592D-97988AF96C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687853-17CF-006D-F1DD-E6ABEF26110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A879E59-18DD-8E31-C265-5994BEE430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D1DD2C-076A-647A-3849-6D028BA65551}"/>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575136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38250" y="577599"/>
            <a:ext cx="73723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544938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0C54B-0CBF-791D-9CDE-0016A5D9D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485EEA-A2AD-E856-0BD9-B18194D9419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1CE26EF6-1AA3-8F72-36C7-2843E320AD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1A47EA-07B4-3F39-5382-58D498261AB3}"/>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2012028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1EF139-0483-CA83-4252-C63EC0A2F52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61329F26-7249-2B29-840F-496D578AF6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D3C651-49FA-CF3F-A107-DAC311DAA576}"/>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41774076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66B3B-1DA4-27A1-BE1F-504ADADBCB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3C0E7F-D6E3-13B8-D1E6-F6ECE14E3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7E8D05-98C0-678C-FDC6-BE15C2963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B7149-2DE0-4D08-A4B3-FB1F46765FA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C1EFF47-24BA-83F5-3A3B-EF54D9C6B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46D9F-DCB8-600A-4E18-8FF8F46AF0DE}"/>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231714360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BD875-E80D-CF5A-E69F-EA91F9F70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CC1B5C-BBF5-0BA5-6765-8C694A79E0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29E288-5E65-EA1B-73C5-894EEF1DFF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50737B-4683-6E40-B8B7-C7D6B872DA2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587C00-C09A-DF24-41EC-B3C5E4BA10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F9674-2744-8E06-3DC8-C2F48A549762}"/>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115358210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E3E17-E914-D928-D150-397BC50175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3FE7B7-3E48-4542-6D7E-EE88DC49A2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88BB4-5F3E-7EDC-2682-1180B2BE2EC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BCCE5B-B4F2-DBC5-9D44-3D34590CE2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1E630-AC83-59A3-4F46-6368882795FD}"/>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31988957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ACD8DE-ACD7-5CBC-E5B2-D3204032E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2ABF5-C3B9-6EB3-E890-CD48F234CB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19320F-42C7-A6C1-F1A2-3ACB3BA4117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A3AB9CB-8850-C5A3-20A2-3223AC003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15BF4-4A5B-B949-6EE9-A75724DADBB9}"/>
              </a:ext>
            </a:extLst>
          </p:cNvPr>
          <p:cNvSpPr>
            <a:spLocks noGrp="1"/>
          </p:cNvSpPr>
          <p:nvPr>
            <p:ph type="sldNum" sz="quarter" idx="12"/>
          </p:nvPr>
        </p:nvSpPr>
        <p:spPr/>
        <p:txBody>
          <a:bodyPr/>
          <a:lstStyle/>
          <a:p>
            <a:fld id="{11F27F3A-B3E9-41ED-AF8F-A365F10BB65F}" type="slidenum">
              <a:rPr lang="en-US" smtClean="0"/>
              <a:t>‹#›</a:t>
            </a:fld>
            <a:endParaRPr lang="en-US"/>
          </a:p>
        </p:txBody>
      </p:sp>
    </p:spTree>
    <p:extLst>
      <p:ext uri="{BB962C8B-B14F-4D97-AF65-F5344CB8AC3E}">
        <p14:creationId xmlns:p14="http://schemas.microsoft.com/office/powerpoint/2010/main" val="83541004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030545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832107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20770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514475" y="549024"/>
            <a:ext cx="70675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16935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02932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64479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199323" y="563461"/>
            <a:ext cx="619577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6588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5" y="563461"/>
            <a:ext cx="62674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0744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057274" y="563461"/>
            <a:ext cx="7323245"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861742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10" name="Subtitle 2"/>
          <p:cNvSpPr>
            <a:spLocks noGrp="1"/>
          </p:cNvSpPr>
          <p:nvPr>
            <p:ph type="subTitle" idx="13"/>
          </p:nvPr>
        </p:nvSpPr>
        <p:spPr>
          <a:xfrm>
            <a:off x="1221867" y="563461"/>
            <a:ext cx="6449950" cy="571353"/>
          </a:xfrm>
        </p:spPr>
        <p:txBody>
          <a:bodyPr anchor="ctr">
            <a:normAutofit/>
          </a:bodyPr>
          <a:lstStyle>
            <a:lvl1pPr marL="0" indent="0" algn="l">
              <a:buNone/>
              <a:defRPr sz="1600" baseline="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79261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4514606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90" r:id="rId4"/>
    <p:sldLayoutId id="2147483678" r:id="rId5"/>
    <p:sldLayoutId id="2147483691" r:id="rId6"/>
    <p:sldLayoutId id="2147483679" r:id="rId7"/>
    <p:sldLayoutId id="2147483692" r:id="rId8"/>
    <p:sldLayoutId id="2147483693" r:id="rId9"/>
    <p:sldLayoutId id="2147483694" r:id="rId10"/>
    <p:sldLayoutId id="2147483680" r:id="rId11"/>
    <p:sldLayoutId id="2147483681" r:id="rId12"/>
    <p:sldLayoutId id="2147483682" r:id="rId13"/>
    <p:sldLayoutId id="2147483688" r:id="rId14"/>
    <p:sldLayoutId id="2147483689" r:id="rId15"/>
    <p:sldLayoutId id="2147483683" r:id="rId16"/>
    <p:sldLayoutId id="2147483695" r:id="rId17"/>
    <p:sldLayoutId id="2147483696" r:id="rId18"/>
    <p:sldLayoutId id="2147483684" r:id="rId19"/>
    <p:sldLayoutId id="2147483697" r:id="rId20"/>
    <p:sldLayoutId id="2147483698" r:id="rId21"/>
    <p:sldLayoutId id="2147483685" r:id="rId22"/>
    <p:sldLayoutId id="2147483686" r:id="rId23"/>
    <p:sldLayoutId id="2147483687"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501FBC-3BAE-8CEF-1E51-9C791154F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86CD17-89F5-CC28-8206-697492CF3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F668A-1675-3AF2-4D01-8F6D6B66C3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3FEFEF1-36C7-9A7B-B5AD-1CED3CCBF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7A4837-2F84-D956-5CFB-4F622D06EF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30233611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hyperlink" Target="mailto:Joey.hester@ncdenr.gov"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7.xml"/><Relationship Id="rId5" Type="http://schemas.openxmlformats.org/officeDocument/2006/relationships/image" Target="../media/image21.jpe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8.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hyperlink" Target="mailto:Joey.hester@ncdenr.gov"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hyperlink" Target="https://www.epa.gov/tmdl/alternative-restoration-plans" TargetMode="Externa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hyperlink" Target="https://www.epa.gov/sites/default/files/2015-07/documents/acwa_qa.pdf" TargetMode="Externa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Department of Environmental Quality</a:t>
            </a:r>
          </a:p>
        </p:txBody>
      </p:sp>
      <p:sp>
        <p:nvSpPr>
          <p:cNvPr id="3" name="Subtitle 2"/>
          <p:cNvSpPr>
            <a:spLocks noGrp="1"/>
          </p:cNvSpPr>
          <p:nvPr>
            <p:ph type="subTitle" idx="1"/>
          </p:nvPr>
        </p:nvSpPr>
        <p:spPr/>
        <p:txBody>
          <a:bodyPr/>
          <a:lstStyle/>
          <a:p>
            <a:r>
              <a:rPr lang="en-US" dirty="0"/>
              <a:t>November 17, 2022</a:t>
            </a:r>
          </a:p>
        </p:txBody>
      </p:sp>
      <p:sp>
        <p:nvSpPr>
          <p:cNvPr id="4" name="TextBox 3">
            <a:extLst>
              <a:ext uri="{FF2B5EF4-FFF2-40B4-BE49-F238E27FC236}">
                <a16:creationId xmlns:a16="http://schemas.microsoft.com/office/drawing/2014/main" id="{DA0C5B1B-CCC7-6B89-2B21-D21D7613C367}"/>
              </a:ext>
            </a:extLst>
          </p:cNvPr>
          <p:cNvSpPr txBox="1"/>
          <p:nvPr/>
        </p:nvSpPr>
        <p:spPr>
          <a:xfrm>
            <a:off x="255017" y="2564266"/>
            <a:ext cx="4195379" cy="1569660"/>
          </a:xfrm>
          <a:prstGeom prst="rect">
            <a:avLst/>
          </a:prstGeom>
          <a:noFill/>
        </p:spPr>
        <p:txBody>
          <a:bodyPr wrap="none" rtlCol="0">
            <a:spAutoFit/>
          </a:bodyPr>
          <a:lstStyle/>
          <a:p>
            <a:r>
              <a:rPr lang="en-US" sz="3200" b="1" i="1" dirty="0">
                <a:latin typeface="+mj-lt"/>
              </a:rPr>
              <a:t>High Rock Lake</a:t>
            </a:r>
          </a:p>
          <a:p>
            <a:r>
              <a:rPr lang="en-US" sz="3200" b="1" i="1" dirty="0">
                <a:latin typeface="+mj-lt"/>
              </a:rPr>
              <a:t>Nutrient Management </a:t>
            </a:r>
          </a:p>
          <a:p>
            <a:r>
              <a:rPr lang="en-US" sz="3200" b="1" i="1" dirty="0">
                <a:latin typeface="+mj-lt"/>
              </a:rPr>
              <a:t>Steering Committee</a:t>
            </a:r>
          </a:p>
        </p:txBody>
      </p:sp>
    </p:spTree>
    <p:extLst>
      <p:ext uri="{BB962C8B-B14F-4D97-AF65-F5344CB8AC3E}">
        <p14:creationId xmlns:p14="http://schemas.microsoft.com/office/powerpoint/2010/main" val="2863659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63D5-6393-C4B8-463F-BD9C220EA1AD}"/>
              </a:ext>
            </a:extLst>
          </p:cNvPr>
          <p:cNvSpPr>
            <a:spLocks noGrp="1"/>
          </p:cNvSpPr>
          <p:nvPr>
            <p:ph type="title"/>
          </p:nvPr>
        </p:nvSpPr>
        <p:spPr/>
        <p:txBody>
          <a:bodyPr/>
          <a:lstStyle/>
          <a:p>
            <a:r>
              <a:rPr lang="en-US" dirty="0"/>
              <a:t>§ 143-215.8B</a:t>
            </a:r>
          </a:p>
        </p:txBody>
      </p:sp>
      <p:sp>
        <p:nvSpPr>
          <p:cNvPr id="3" name="Content Placeholder 2">
            <a:extLst>
              <a:ext uri="{FF2B5EF4-FFF2-40B4-BE49-F238E27FC236}">
                <a16:creationId xmlns:a16="http://schemas.microsoft.com/office/drawing/2014/main" id="{754449A4-66F0-E6C3-4BFB-8CF744FAD6B0}"/>
              </a:ext>
            </a:extLst>
          </p:cNvPr>
          <p:cNvSpPr>
            <a:spLocks noGrp="1"/>
          </p:cNvSpPr>
          <p:nvPr>
            <p:ph idx="1"/>
          </p:nvPr>
        </p:nvSpPr>
        <p:spPr/>
        <p:txBody>
          <a:bodyPr>
            <a:normAutofit fontScale="92500" lnSpcReduction="10000"/>
          </a:bodyPr>
          <a:lstStyle/>
          <a:p>
            <a:pPr marL="0" indent="0">
              <a:buNone/>
            </a:pPr>
            <a:r>
              <a:rPr lang="en-US" dirty="0"/>
              <a:t>(b) </a:t>
            </a:r>
            <a:r>
              <a:rPr lang="en-US" dirty="0">
                <a:highlight>
                  <a:srgbClr val="FFFF00"/>
                </a:highlight>
              </a:rPr>
              <a:t>Each </a:t>
            </a:r>
            <a:r>
              <a:rPr lang="en-US" dirty="0" err="1">
                <a:highlight>
                  <a:srgbClr val="FFFF00"/>
                </a:highlight>
              </a:rPr>
              <a:t>basinwide</a:t>
            </a:r>
            <a:r>
              <a:rPr lang="en-US" dirty="0">
                <a:highlight>
                  <a:srgbClr val="FFFF00"/>
                </a:highlight>
              </a:rPr>
              <a:t> water quality management plan shall</a:t>
            </a:r>
            <a:r>
              <a:rPr lang="en-US" dirty="0"/>
              <a:t>:</a:t>
            </a:r>
          </a:p>
          <a:p>
            <a:pPr marL="0" indent="0">
              <a:buNone/>
            </a:pPr>
            <a:r>
              <a:rPr lang="en-US" dirty="0"/>
              <a:t>	(1)       </a:t>
            </a:r>
            <a:r>
              <a:rPr lang="en-US" dirty="0">
                <a:highlight>
                  <a:srgbClr val="FFFF00"/>
                </a:highlight>
              </a:rPr>
              <a:t>Provide that all point sources and nonpoint sources of pollutants jointly share the 	responsibility of reducing the pollutants in the State's waters </a:t>
            </a:r>
            <a:r>
              <a:rPr lang="en-US" b="1" dirty="0">
                <a:highlight>
                  <a:srgbClr val="FFFF00"/>
                </a:highlight>
              </a:rPr>
              <a:t>in a fair, reasonable, and 	proportionate manner</a:t>
            </a:r>
            <a:r>
              <a:rPr lang="en-US" dirty="0"/>
              <a:t>, using computer modeling and the best science and technology 	reasonably available and considering future anticipated population growth and 	economic development.</a:t>
            </a:r>
          </a:p>
          <a:p>
            <a:pPr marL="0" indent="0">
              <a:buNone/>
            </a:pPr>
            <a:r>
              <a:rPr lang="en-US" dirty="0"/>
              <a:t>	(2)       If any of the waters located within the river basin are designated as nutrient 	sensitive waters, then </a:t>
            </a:r>
            <a:r>
              <a:rPr lang="en-US" dirty="0">
                <a:highlight>
                  <a:srgbClr val="FFFF00"/>
                </a:highlight>
              </a:rPr>
              <a:t>the </a:t>
            </a:r>
            <a:r>
              <a:rPr lang="en-US" dirty="0" err="1">
                <a:highlight>
                  <a:srgbClr val="FFFF00"/>
                </a:highlight>
              </a:rPr>
              <a:t>basinwide</a:t>
            </a:r>
            <a:r>
              <a:rPr lang="en-US" dirty="0">
                <a:highlight>
                  <a:srgbClr val="FFFF00"/>
                </a:highlight>
              </a:rPr>
              <a:t> water quality management plan shall establish a 	goal to reduce the average annual mass load of nutrients that are delivered to surface 	waters within the river basin from point and nonpoint sources.  </a:t>
            </a:r>
            <a:r>
              <a:rPr lang="en-US" b="1" dirty="0">
                <a:highlight>
                  <a:srgbClr val="FFFF00"/>
                </a:highlight>
              </a:rPr>
              <a:t>The Commission shall 	establish a nutrient reduction goal for the nutrient or nutrients of concern that will 	result in improvements to water quality such that the designated uses of the 	water, as provided in the classification of the water under G.S. 143-214.1(d), are 	not impaired</a:t>
            </a:r>
            <a:r>
              <a:rPr lang="en-US" dirty="0">
                <a:highlight>
                  <a:srgbClr val="FFFF00"/>
                </a:highlight>
              </a:rPr>
              <a:t>. </a:t>
            </a:r>
            <a:r>
              <a:rPr lang="en-US" dirty="0"/>
              <a:t>The plan shall require that incremental progress toward achieving the 	goal. In developing the plan, the Commission shall determine and allow appropriate 	credit toward achieving the goal for reductions of water pollution by point and nonpoint 	sources through voluntary measures.</a:t>
            </a:r>
          </a:p>
        </p:txBody>
      </p:sp>
      <p:sp>
        <p:nvSpPr>
          <p:cNvPr id="4" name="Slide Number Placeholder 3">
            <a:extLst>
              <a:ext uri="{FF2B5EF4-FFF2-40B4-BE49-F238E27FC236}">
                <a16:creationId xmlns:a16="http://schemas.microsoft.com/office/drawing/2014/main" id="{619FB252-B7F5-353B-C21D-9C2B3C00193C}"/>
              </a:ext>
            </a:extLst>
          </p:cNvPr>
          <p:cNvSpPr>
            <a:spLocks noGrp="1"/>
          </p:cNvSpPr>
          <p:nvPr>
            <p:ph type="sldNum" sz="quarter" idx="12"/>
          </p:nvPr>
        </p:nvSpPr>
        <p:spPr/>
        <p:txBody>
          <a:bodyPr/>
          <a:lstStyle/>
          <a:p>
            <a:fld id="{11F27F3A-B3E9-41ED-AF8F-A365F10BB65F}" type="slidenum">
              <a:rPr lang="en-US" smtClean="0"/>
              <a:pPr/>
              <a:t>10</a:t>
            </a:fld>
            <a:endParaRPr lang="en-US"/>
          </a:p>
        </p:txBody>
      </p:sp>
      <p:sp>
        <p:nvSpPr>
          <p:cNvPr id="5" name="Subtitle 4">
            <a:extLst>
              <a:ext uri="{FF2B5EF4-FFF2-40B4-BE49-F238E27FC236}">
                <a16:creationId xmlns:a16="http://schemas.microsoft.com/office/drawing/2014/main" id="{BC40C663-0AC6-1AC1-FB9F-EBEC4D10A66A}"/>
              </a:ext>
            </a:extLst>
          </p:cNvPr>
          <p:cNvSpPr>
            <a:spLocks noGrp="1"/>
          </p:cNvSpPr>
          <p:nvPr>
            <p:ph type="subTitle" idx="13"/>
          </p:nvPr>
        </p:nvSpPr>
        <p:spPr>
          <a:xfrm>
            <a:off x="1057275" y="563461"/>
            <a:ext cx="6379845" cy="571353"/>
          </a:xfrm>
        </p:spPr>
        <p:txBody>
          <a:bodyPr/>
          <a:lstStyle/>
          <a:p>
            <a:r>
              <a:rPr lang="en-US" dirty="0" err="1"/>
              <a:t>Basinwide</a:t>
            </a:r>
            <a:r>
              <a:rPr lang="en-US" dirty="0"/>
              <a:t> water resources management plans.</a:t>
            </a:r>
          </a:p>
        </p:txBody>
      </p:sp>
    </p:spTree>
    <p:extLst>
      <p:ext uri="{BB962C8B-B14F-4D97-AF65-F5344CB8AC3E}">
        <p14:creationId xmlns:p14="http://schemas.microsoft.com/office/powerpoint/2010/main" val="412173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63D5-6393-C4B8-463F-BD9C220EA1AD}"/>
              </a:ext>
            </a:extLst>
          </p:cNvPr>
          <p:cNvSpPr>
            <a:spLocks noGrp="1"/>
          </p:cNvSpPr>
          <p:nvPr>
            <p:ph type="title"/>
          </p:nvPr>
        </p:nvSpPr>
        <p:spPr/>
        <p:txBody>
          <a:bodyPr/>
          <a:lstStyle/>
          <a:p>
            <a:r>
              <a:rPr lang="en-US" dirty="0"/>
              <a:t>§ 143B-282</a:t>
            </a:r>
          </a:p>
        </p:txBody>
      </p:sp>
      <p:sp>
        <p:nvSpPr>
          <p:cNvPr id="3" name="Content Placeholder 2">
            <a:extLst>
              <a:ext uri="{FF2B5EF4-FFF2-40B4-BE49-F238E27FC236}">
                <a16:creationId xmlns:a16="http://schemas.microsoft.com/office/drawing/2014/main" id="{754449A4-66F0-E6C3-4BFB-8CF744FAD6B0}"/>
              </a:ext>
            </a:extLst>
          </p:cNvPr>
          <p:cNvSpPr>
            <a:spLocks noGrp="1"/>
          </p:cNvSpPr>
          <p:nvPr>
            <p:ph idx="1"/>
          </p:nvPr>
        </p:nvSpPr>
        <p:spPr/>
        <p:txBody>
          <a:bodyPr>
            <a:normAutofit/>
          </a:bodyPr>
          <a:lstStyle/>
          <a:p>
            <a:pPr marL="0" indent="0">
              <a:buNone/>
            </a:pPr>
            <a:r>
              <a:rPr lang="en-US" dirty="0"/>
              <a:t>(c) The Environmental Management Commission </a:t>
            </a:r>
            <a:r>
              <a:rPr lang="en-US" dirty="0">
                <a:highlight>
                  <a:srgbClr val="FFFF00"/>
                </a:highlight>
              </a:rPr>
              <a:t>shall implement the provisions of subsections (d) and (e) of 33 U.S.C. § 1313 by identifying and prioritizing impaired waters and by developing appropriate total maximum daily loads of pollutants for those impaired waters</a:t>
            </a:r>
            <a:r>
              <a:rPr lang="en-US" dirty="0"/>
              <a:t>. The Commission shall incorporate those total maximum daily loads approved by the United States Environmental Protection Agency into its continuing </a:t>
            </a:r>
            <a:r>
              <a:rPr lang="en-US" dirty="0" err="1"/>
              <a:t>basinwide</a:t>
            </a:r>
            <a:r>
              <a:rPr lang="en-US" dirty="0"/>
              <a:t> water quality planning process.</a:t>
            </a:r>
          </a:p>
          <a:p>
            <a:pPr marL="0" indent="0">
              <a:buNone/>
            </a:pPr>
            <a:r>
              <a:rPr lang="en-US" dirty="0"/>
              <a:t>(d) The Environmental Management Commission </a:t>
            </a:r>
            <a:r>
              <a:rPr lang="en-US" dirty="0">
                <a:highlight>
                  <a:srgbClr val="FFFF00"/>
                </a:highlight>
              </a:rPr>
              <a:t>may adopt rules setting out strategies necessary for assuring that water quality standards are met by any point or nonpoint source or by any category of point or nonpoint sources that is determined by the Commission to be contributing to the water quality impairment.  These strategies may include, but are not limited to, additional monitoring, effluent limitations, supplemental standards or classifications, best management practices, protective buffers, schedules of compliance, and the establishment of and delegations to intergovernmental </a:t>
            </a:r>
            <a:r>
              <a:rPr lang="en-US" dirty="0" err="1">
                <a:highlight>
                  <a:srgbClr val="FFFF00"/>
                </a:highlight>
              </a:rPr>
              <a:t>basinwide</a:t>
            </a:r>
            <a:r>
              <a:rPr lang="en-US" dirty="0">
                <a:highlight>
                  <a:srgbClr val="FFFF00"/>
                </a:highlight>
              </a:rPr>
              <a:t> groups</a:t>
            </a:r>
            <a:r>
              <a:rPr lang="en-US" dirty="0"/>
              <a:t>.</a:t>
            </a:r>
          </a:p>
        </p:txBody>
      </p:sp>
      <p:sp>
        <p:nvSpPr>
          <p:cNvPr id="4" name="Slide Number Placeholder 3">
            <a:extLst>
              <a:ext uri="{FF2B5EF4-FFF2-40B4-BE49-F238E27FC236}">
                <a16:creationId xmlns:a16="http://schemas.microsoft.com/office/drawing/2014/main" id="{619FB252-B7F5-353B-C21D-9C2B3C00193C}"/>
              </a:ext>
            </a:extLst>
          </p:cNvPr>
          <p:cNvSpPr>
            <a:spLocks noGrp="1"/>
          </p:cNvSpPr>
          <p:nvPr>
            <p:ph type="sldNum" sz="quarter" idx="12"/>
          </p:nvPr>
        </p:nvSpPr>
        <p:spPr/>
        <p:txBody>
          <a:bodyPr/>
          <a:lstStyle/>
          <a:p>
            <a:fld id="{11F27F3A-B3E9-41ED-AF8F-A365F10BB65F}" type="slidenum">
              <a:rPr lang="en-US" smtClean="0"/>
              <a:pPr/>
              <a:t>11</a:t>
            </a:fld>
            <a:endParaRPr lang="en-US"/>
          </a:p>
        </p:txBody>
      </p:sp>
      <p:sp>
        <p:nvSpPr>
          <p:cNvPr id="5" name="Subtitle 4">
            <a:extLst>
              <a:ext uri="{FF2B5EF4-FFF2-40B4-BE49-F238E27FC236}">
                <a16:creationId xmlns:a16="http://schemas.microsoft.com/office/drawing/2014/main" id="{BC40C663-0AC6-1AC1-FB9F-EBEC4D10A66A}"/>
              </a:ext>
            </a:extLst>
          </p:cNvPr>
          <p:cNvSpPr>
            <a:spLocks noGrp="1"/>
          </p:cNvSpPr>
          <p:nvPr>
            <p:ph type="subTitle" idx="13"/>
          </p:nvPr>
        </p:nvSpPr>
        <p:spPr>
          <a:xfrm>
            <a:off x="1057275" y="563461"/>
            <a:ext cx="6700377" cy="571353"/>
          </a:xfrm>
        </p:spPr>
        <p:txBody>
          <a:bodyPr/>
          <a:lstStyle/>
          <a:p>
            <a:r>
              <a:rPr lang="en-US" dirty="0"/>
              <a:t>Environmental Management Commission - creation; powers and duties.</a:t>
            </a:r>
          </a:p>
        </p:txBody>
      </p:sp>
    </p:spTree>
    <p:extLst>
      <p:ext uri="{BB962C8B-B14F-4D97-AF65-F5344CB8AC3E}">
        <p14:creationId xmlns:p14="http://schemas.microsoft.com/office/powerpoint/2010/main" val="4010893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63D5-6393-C4B8-463F-BD9C220EA1AD}"/>
              </a:ext>
            </a:extLst>
          </p:cNvPr>
          <p:cNvSpPr>
            <a:spLocks noGrp="1"/>
          </p:cNvSpPr>
          <p:nvPr>
            <p:ph type="title"/>
          </p:nvPr>
        </p:nvSpPr>
        <p:spPr/>
        <p:txBody>
          <a:bodyPr/>
          <a:lstStyle/>
          <a:p>
            <a:r>
              <a:rPr lang="en-US" dirty="0"/>
              <a:t>NC Chlorophyll-a Criterion</a:t>
            </a:r>
          </a:p>
        </p:txBody>
      </p:sp>
      <p:sp>
        <p:nvSpPr>
          <p:cNvPr id="3" name="Content Placeholder 2">
            <a:extLst>
              <a:ext uri="{FF2B5EF4-FFF2-40B4-BE49-F238E27FC236}">
                <a16:creationId xmlns:a16="http://schemas.microsoft.com/office/drawing/2014/main" id="{754449A4-66F0-E6C3-4BFB-8CF744FAD6B0}"/>
              </a:ext>
            </a:extLst>
          </p:cNvPr>
          <p:cNvSpPr>
            <a:spLocks noGrp="1"/>
          </p:cNvSpPr>
          <p:nvPr>
            <p:ph idx="1"/>
          </p:nvPr>
        </p:nvSpPr>
        <p:spPr/>
        <p:txBody>
          <a:bodyPr>
            <a:normAutofit/>
          </a:bodyPr>
          <a:lstStyle/>
          <a:p>
            <a:pPr marL="0" indent="0">
              <a:buNone/>
            </a:pPr>
            <a:r>
              <a:rPr lang="en-US" dirty="0"/>
              <a:t>Chlorophyll a (corrected): except as specified in Sub-Item (a) of this Item, </a:t>
            </a:r>
            <a:r>
              <a:rPr lang="en-US" dirty="0">
                <a:highlight>
                  <a:srgbClr val="FFFF00"/>
                </a:highlight>
              </a:rPr>
              <a:t>not greater than 40 ug/l</a:t>
            </a:r>
            <a:r>
              <a:rPr lang="en-US" dirty="0"/>
              <a:t> for lakes, reservoirs, and other waters subject to growths of macroscopic or microscopic vegetation not designated as trout waters, and not greater than 15 ug/l for lakes, reservoirs, and other waters subject to growths of macroscopic or microscopic vegetation designated as trout waters (not applicable to lakes or reservoirs less than 10 acres in surface area). </a:t>
            </a:r>
            <a:r>
              <a:rPr lang="en-US" dirty="0">
                <a:highlight>
                  <a:srgbClr val="FFFF00"/>
                </a:highlight>
              </a:rPr>
              <a:t>The Commission or its designee may prohibit or limit any discharge of waste into surface waters if the surface waters experience or the discharge would result in growths of microscopic or macroscopic vegetation such that the standards established pursuant to this Rule would be violated or the intended best usage of the waters would be impaired</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619FB252-B7F5-353B-C21D-9C2B3C00193C}"/>
              </a:ext>
            </a:extLst>
          </p:cNvPr>
          <p:cNvSpPr>
            <a:spLocks noGrp="1"/>
          </p:cNvSpPr>
          <p:nvPr>
            <p:ph type="sldNum" sz="quarter" idx="12"/>
          </p:nvPr>
        </p:nvSpPr>
        <p:spPr/>
        <p:txBody>
          <a:bodyPr/>
          <a:lstStyle/>
          <a:p>
            <a:fld id="{11F27F3A-B3E9-41ED-AF8F-A365F10BB65F}" type="slidenum">
              <a:rPr lang="en-US" smtClean="0"/>
              <a:pPr/>
              <a:t>12</a:t>
            </a:fld>
            <a:endParaRPr lang="en-US"/>
          </a:p>
        </p:txBody>
      </p:sp>
      <p:sp>
        <p:nvSpPr>
          <p:cNvPr id="5" name="Subtitle 4">
            <a:extLst>
              <a:ext uri="{FF2B5EF4-FFF2-40B4-BE49-F238E27FC236}">
                <a16:creationId xmlns:a16="http://schemas.microsoft.com/office/drawing/2014/main" id="{BC40C663-0AC6-1AC1-FB9F-EBEC4D10A66A}"/>
              </a:ext>
            </a:extLst>
          </p:cNvPr>
          <p:cNvSpPr>
            <a:spLocks noGrp="1"/>
          </p:cNvSpPr>
          <p:nvPr>
            <p:ph type="subTitle" idx="13"/>
          </p:nvPr>
        </p:nvSpPr>
        <p:spPr/>
        <p:txBody>
          <a:bodyPr/>
          <a:lstStyle/>
          <a:p>
            <a:r>
              <a:rPr lang="en-US" dirty="0"/>
              <a:t>15A NCAC 02B .0211</a:t>
            </a:r>
          </a:p>
        </p:txBody>
      </p:sp>
    </p:spTree>
    <p:extLst>
      <p:ext uri="{BB962C8B-B14F-4D97-AF65-F5344CB8AC3E}">
        <p14:creationId xmlns:p14="http://schemas.microsoft.com/office/powerpoint/2010/main" val="3866773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63D5-6393-C4B8-463F-BD9C220EA1AD}"/>
              </a:ext>
            </a:extLst>
          </p:cNvPr>
          <p:cNvSpPr>
            <a:spLocks noGrp="1"/>
          </p:cNvSpPr>
          <p:nvPr>
            <p:ph type="title"/>
          </p:nvPr>
        </p:nvSpPr>
        <p:spPr/>
        <p:txBody>
          <a:bodyPr/>
          <a:lstStyle/>
          <a:p>
            <a:r>
              <a:rPr lang="en-US" dirty="0"/>
              <a:t>High Rock Lake</a:t>
            </a:r>
          </a:p>
        </p:txBody>
      </p:sp>
      <p:sp>
        <p:nvSpPr>
          <p:cNvPr id="3" name="Content Placeholder 2">
            <a:extLst>
              <a:ext uri="{FF2B5EF4-FFF2-40B4-BE49-F238E27FC236}">
                <a16:creationId xmlns:a16="http://schemas.microsoft.com/office/drawing/2014/main" id="{754449A4-66F0-E6C3-4BFB-8CF744FAD6B0}"/>
              </a:ext>
            </a:extLst>
          </p:cNvPr>
          <p:cNvSpPr>
            <a:spLocks noGrp="1"/>
          </p:cNvSpPr>
          <p:nvPr>
            <p:ph idx="1"/>
          </p:nvPr>
        </p:nvSpPr>
        <p:spPr/>
        <p:txBody>
          <a:bodyPr>
            <a:normAutofit/>
          </a:bodyPr>
          <a:lstStyle/>
          <a:p>
            <a:pPr marL="457200" indent="-457200">
              <a:buAutoNum type="alphaLcParenBoth"/>
            </a:pPr>
            <a:r>
              <a:rPr lang="en-US" dirty="0"/>
              <a:t>Site-specific High Rock Lake Reservoir [Index Numbers 12-(108.5), 12-(114), 12-117-(1), 26 12-117-(3), 12-118.5, and the uppermost portion of 12-(124.5) to the dam of High Rock Lake] Chlorophyll a (corrected): </a:t>
            </a:r>
            <a:r>
              <a:rPr lang="en-US" dirty="0">
                <a:highlight>
                  <a:srgbClr val="FFFF00"/>
                </a:highlight>
              </a:rPr>
              <a:t>not greater than one exceedance of a growing season geometric mean of 35 ug/L in the photic zone within a three-year period.</a:t>
            </a:r>
            <a:r>
              <a:rPr lang="en-US" dirty="0"/>
              <a:t> For the purpose of this Sub-Item: </a:t>
            </a:r>
          </a:p>
          <a:p>
            <a:pPr marL="0" indent="0">
              <a:buNone/>
            </a:pPr>
            <a:r>
              <a:rPr lang="en-US" dirty="0"/>
              <a:t>	(i) The growing season is April 1 through October 31;</a:t>
            </a:r>
          </a:p>
          <a:p>
            <a:pPr marL="0" indent="0">
              <a:buNone/>
            </a:pPr>
            <a:r>
              <a:rPr lang="en-US" dirty="0"/>
              <a:t>	(ii) Samples shall be collected in a minimum of five different months within each 	growing season with a minimum of two growing season geometric means collected 	in a three-year period;</a:t>
            </a:r>
          </a:p>
          <a:p>
            <a:pPr marL="0" indent="0">
              <a:buNone/>
            </a:pPr>
            <a:endParaRPr lang="en-US" dirty="0"/>
          </a:p>
          <a:p>
            <a:pPr marL="0" indent="0">
              <a:buNone/>
            </a:pPr>
            <a:r>
              <a:rPr lang="en-US" b="1" dirty="0"/>
              <a:t>(Pending EPA approval, stay tuned for more discussion)</a:t>
            </a:r>
          </a:p>
        </p:txBody>
      </p:sp>
      <p:sp>
        <p:nvSpPr>
          <p:cNvPr id="4" name="Slide Number Placeholder 3">
            <a:extLst>
              <a:ext uri="{FF2B5EF4-FFF2-40B4-BE49-F238E27FC236}">
                <a16:creationId xmlns:a16="http://schemas.microsoft.com/office/drawing/2014/main" id="{619FB252-B7F5-353B-C21D-9C2B3C00193C}"/>
              </a:ext>
            </a:extLst>
          </p:cNvPr>
          <p:cNvSpPr>
            <a:spLocks noGrp="1"/>
          </p:cNvSpPr>
          <p:nvPr>
            <p:ph type="sldNum" sz="quarter" idx="12"/>
          </p:nvPr>
        </p:nvSpPr>
        <p:spPr/>
        <p:txBody>
          <a:bodyPr/>
          <a:lstStyle/>
          <a:p>
            <a:fld id="{11F27F3A-B3E9-41ED-AF8F-A365F10BB65F}" type="slidenum">
              <a:rPr lang="en-US" smtClean="0"/>
              <a:pPr/>
              <a:t>13</a:t>
            </a:fld>
            <a:endParaRPr lang="en-US"/>
          </a:p>
        </p:txBody>
      </p:sp>
      <p:sp>
        <p:nvSpPr>
          <p:cNvPr id="5" name="Subtitle 4">
            <a:extLst>
              <a:ext uri="{FF2B5EF4-FFF2-40B4-BE49-F238E27FC236}">
                <a16:creationId xmlns:a16="http://schemas.microsoft.com/office/drawing/2014/main" id="{BC40C663-0AC6-1AC1-FB9F-EBEC4D10A66A}"/>
              </a:ext>
            </a:extLst>
          </p:cNvPr>
          <p:cNvSpPr>
            <a:spLocks noGrp="1"/>
          </p:cNvSpPr>
          <p:nvPr>
            <p:ph type="subTitle" idx="13"/>
          </p:nvPr>
        </p:nvSpPr>
        <p:spPr/>
        <p:txBody>
          <a:bodyPr/>
          <a:lstStyle/>
          <a:p>
            <a:r>
              <a:rPr lang="en-US" dirty="0"/>
              <a:t>Chlorophyll-a Criterion</a:t>
            </a:r>
          </a:p>
        </p:txBody>
      </p:sp>
    </p:spTree>
    <p:extLst>
      <p:ext uri="{BB962C8B-B14F-4D97-AF65-F5344CB8AC3E}">
        <p14:creationId xmlns:p14="http://schemas.microsoft.com/office/powerpoint/2010/main" val="1648075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14</a:t>
            </a:fld>
            <a:endParaRPr lang="en-US"/>
          </a:p>
        </p:txBody>
      </p:sp>
      <p:sp>
        <p:nvSpPr>
          <p:cNvPr id="3" name="Title 2"/>
          <p:cNvSpPr>
            <a:spLocks noGrp="1"/>
          </p:cNvSpPr>
          <p:nvPr>
            <p:ph type="ctrTitle"/>
          </p:nvPr>
        </p:nvSpPr>
        <p:spPr/>
        <p:txBody>
          <a:bodyPr/>
          <a:lstStyle/>
          <a:p>
            <a:r>
              <a:rPr lang="en-US" dirty="0"/>
              <a:t>Regulatory Authority Q&amp;A</a:t>
            </a:r>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6177" b="26177"/>
          <a:stretch>
            <a:fillRect/>
          </a:stretch>
        </p:blipFill>
        <p:spPr/>
      </p:pic>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6" name="TextBox 5">
            <a:extLst>
              <a:ext uri="{FF2B5EF4-FFF2-40B4-BE49-F238E27FC236}">
                <a16:creationId xmlns:a16="http://schemas.microsoft.com/office/drawing/2014/main" id="{D3745CB9-3DF0-499D-839E-9B24C24549AE}"/>
              </a:ext>
            </a:extLst>
          </p:cNvPr>
          <p:cNvSpPr txBox="1"/>
          <p:nvPr/>
        </p:nvSpPr>
        <p:spPr>
          <a:xfrm>
            <a:off x="7627455" y="3568823"/>
            <a:ext cx="4374045" cy="1569660"/>
          </a:xfrm>
          <a:prstGeom prst="rect">
            <a:avLst/>
          </a:prstGeom>
          <a:noFill/>
        </p:spPr>
        <p:txBody>
          <a:bodyPr wrap="square" rtlCol="0">
            <a:spAutoFit/>
          </a:bodyPr>
          <a:lstStyle/>
          <a:p>
            <a:r>
              <a:rPr lang="en-US" sz="2400" b="1" dirty="0">
                <a:solidFill>
                  <a:schemeClr val="bg1"/>
                </a:solidFill>
              </a:rPr>
              <a:t>Joey Hester</a:t>
            </a:r>
          </a:p>
          <a:p>
            <a:r>
              <a:rPr lang="en-US" sz="2400" dirty="0">
                <a:solidFill>
                  <a:schemeClr val="bg1"/>
                </a:solidFill>
                <a:hlinkClick r:id="rId4"/>
              </a:rPr>
              <a:t>Joey.hester@ncdenr.gov</a:t>
            </a:r>
            <a:endParaRPr lang="en-US" sz="2400" dirty="0">
              <a:solidFill>
                <a:schemeClr val="bg1"/>
              </a:solidFill>
            </a:endParaRPr>
          </a:p>
          <a:p>
            <a:r>
              <a:rPr lang="en-US" sz="2400" dirty="0">
                <a:solidFill>
                  <a:schemeClr val="bg1"/>
                </a:solidFill>
              </a:rPr>
              <a:t>O: 919-707-3675</a:t>
            </a:r>
          </a:p>
          <a:p>
            <a:r>
              <a:rPr lang="en-US" sz="2400" dirty="0">
                <a:solidFill>
                  <a:schemeClr val="bg1"/>
                </a:solidFill>
              </a:rPr>
              <a:t>C: 919-418-5712</a:t>
            </a:r>
          </a:p>
        </p:txBody>
      </p:sp>
    </p:spTree>
    <p:extLst>
      <p:ext uri="{BB962C8B-B14F-4D97-AF65-F5344CB8AC3E}">
        <p14:creationId xmlns:p14="http://schemas.microsoft.com/office/powerpoint/2010/main" val="2108907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B53CE-C78B-52D1-E8E8-42A6D40CDAF3}"/>
              </a:ext>
            </a:extLst>
          </p:cNvPr>
          <p:cNvSpPr>
            <a:spLocks noGrp="1"/>
          </p:cNvSpPr>
          <p:nvPr>
            <p:ph type="title"/>
          </p:nvPr>
        </p:nvSpPr>
        <p:spPr/>
        <p:txBody>
          <a:bodyPr/>
          <a:lstStyle/>
          <a:p>
            <a:r>
              <a:rPr lang="en-US" dirty="0"/>
              <a:t>Lake Nutrient Response Model</a:t>
            </a:r>
          </a:p>
        </p:txBody>
      </p:sp>
      <p:sp>
        <p:nvSpPr>
          <p:cNvPr id="4" name="Slide Number Placeholder 3">
            <a:extLst>
              <a:ext uri="{FF2B5EF4-FFF2-40B4-BE49-F238E27FC236}">
                <a16:creationId xmlns:a16="http://schemas.microsoft.com/office/drawing/2014/main" id="{E6402EC4-260F-69C1-2E8C-3C87B8721395}"/>
              </a:ext>
            </a:extLst>
          </p:cNvPr>
          <p:cNvSpPr>
            <a:spLocks noGrp="1"/>
          </p:cNvSpPr>
          <p:nvPr>
            <p:ph type="sldNum" sz="quarter" idx="12"/>
          </p:nvPr>
        </p:nvSpPr>
        <p:spPr/>
        <p:txBody>
          <a:bodyPr/>
          <a:lstStyle/>
          <a:p>
            <a:fld id="{11F27F3A-B3E9-41ED-AF8F-A365F10BB65F}" type="slidenum">
              <a:rPr lang="en-US" smtClean="0"/>
              <a:pPr/>
              <a:t>15</a:t>
            </a:fld>
            <a:endParaRPr lang="en-US"/>
          </a:p>
        </p:txBody>
      </p:sp>
      <p:sp>
        <p:nvSpPr>
          <p:cNvPr id="5" name="Subtitle 4">
            <a:extLst>
              <a:ext uri="{FF2B5EF4-FFF2-40B4-BE49-F238E27FC236}">
                <a16:creationId xmlns:a16="http://schemas.microsoft.com/office/drawing/2014/main" id="{C11486EC-9DCB-7C9A-5E28-13B49D4A2EA4}"/>
              </a:ext>
            </a:extLst>
          </p:cNvPr>
          <p:cNvSpPr>
            <a:spLocks noGrp="1"/>
          </p:cNvSpPr>
          <p:nvPr>
            <p:ph type="subTitle" idx="13"/>
          </p:nvPr>
        </p:nvSpPr>
        <p:spPr/>
        <p:txBody>
          <a:bodyPr/>
          <a:lstStyle/>
          <a:p>
            <a:r>
              <a:rPr lang="en-US" dirty="0"/>
              <a:t>Curve outputs</a:t>
            </a:r>
          </a:p>
        </p:txBody>
      </p:sp>
      <p:pic>
        <p:nvPicPr>
          <p:cNvPr id="6" name="Content Placeholder 5">
            <a:extLst>
              <a:ext uri="{FF2B5EF4-FFF2-40B4-BE49-F238E27FC236}">
                <a16:creationId xmlns:a16="http://schemas.microsoft.com/office/drawing/2014/main" id="{F9B5B92B-F51C-7AD5-5BB9-E358FF834E3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60371" y="1468043"/>
            <a:ext cx="3673294" cy="4754562"/>
          </a:xfrm>
          <a:prstGeom prst="rect">
            <a:avLst/>
          </a:prstGeom>
        </p:spPr>
      </p:pic>
      <p:sp>
        <p:nvSpPr>
          <p:cNvPr id="7" name="Isosceles Triangle 6">
            <a:extLst>
              <a:ext uri="{FF2B5EF4-FFF2-40B4-BE49-F238E27FC236}">
                <a16:creationId xmlns:a16="http://schemas.microsoft.com/office/drawing/2014/main" id="{F04BF27E-B92A-6613-39CF-C4633E43D3A4}"/>
              </a:ext>
            </a:extLst>
          </p:cNvPr>
          <p:cNvSpPr/>
          <p:nvPr/>
        </p:nvSpPr>
        <p:spPr>
          <a:xfrm>
            <a:off x="2672680" y="3953164"/>
            <a:ext cx="150957" cy="132083"/>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B3AFCDC-A709-5BCB-4541-1EC7271929FB}"/>
              </a:ext>
            </a:extLst>
          </p:cNvPr>
          <p:cNvSpPr txBox="1"/>
          <p:nvPr/>
        </p:nvSpPr>
        <p:spPr>
          <a:xfrm>
            <a:off x="4635946" y="1524148"/>
            <a:ext cx="6955979"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lumMod val="50000"/>
                  </a:schemeClr>
                </a:solidFill>
              </a:rPr>
              <a:t>Thirty-six model scenario runs</a:t>
            </a:r>
          </a:p>
          <a:p>
            <a:pPr marL="285750" indent="-285750">
              <a:buFont typeface="Arial" panose="020B0604020202020204" pitchFamily="34" charset="0"/>
              <a:buChar char="•"/>
            </a:pPr>
            <a:r>
              <a:rPr lang="en-US" sz="2000" dirty="0">
                <a:solidFill>
                  <a:schemeClr val="bg1">
                    <a:lumMod val="50000"/>
                  </a:schemeClr>
                </a:solidFill>
              </a:rPr>
              <a:t>Results output 4 times/day, evenly distributed</a:t>
            </a:r>
          </a:p>
          <a:p>
            <a:pPr marL="285750" indent="-285750">
              <a:buFont typeface="Arial" panose="020B0604020202020204" pitchFamily="34" charset="0"/>
              <a:buChar char="•"/>
            </a:pPr>
            <a:r>
              <a:rPr lang="en-US" sz="2000" dirty="0">
                <a:solidFill>
                  <a:schemeClr val="bg1">
                    <a:lumMod val="50000"/>
                  </a:schemeClr>
                </a:solidFill>
              </a:rPr>
              <a:t>YAD152A and YAD152C generally have higher geometric mean model outputs</a:t>
            </a:r>
          </a:p>
          <a:p>
            <a:pPr marL="285750" indent="-285750">
              <a:buFont typeface="Arial" panose="020B0604020202020204" pitchFamily="34" charset="0"/>
              <a:buChar char="•"/>
            </a:pPr>
            <a:r>
              <a:rPr lang="en-US" sz="2000" dirty="0">
                <a:solidFill>
                  <a:schemeClr val="bg1">
                    <a:lumMod val="50000"/>
                  </a:schemeClr>
                </a:solidFill>
              </a:rPr>
              <a:t>YAD152C generally has higher chlorophyll-a in reality</a:t>
            </a:r>
          </a:p>
          <a:p>
            <a:pPr marL="285750" indent="-285750">
              <a:buFont typeface="Arial" panose="020B0604020202020204" pitchFamily="34" charset="0"/>
              <a:buChar char="•"/>
            </a:pPr>
            <a:r>
              <a:rPr lang="en-US" sz="2000" dirty="0">
                <a:solidFill>
                  <a:schemeClr val="bg1">
                    <a:lumMod val="50000"/>
                  </a:schemeClr>
                </a:solidFill>
              </a:rPr>
              <a:t>2006 generally had the highest geometric mean model output</a:t>
            </a:r>
          </a:p>
          <a:p>
            <a:pPr marL="285750" indent="-285750">
              <a:buFont typeface="Arial" panose="020B0604020202020204" pitchFamily="34" charset="0"/>
              <a:buChar char="•"/>
            </a:pPr>
            <a:r>
              <a:rPr lang="en-US" sz="2000" dirty="0">
                <a:solidFill>
                  <a:schemeClr val="bg1">
                    <a:lumMod val="50000"/>
                  </a:schemeClr>
                </a:solidFill>
              </a:rPr>
              <a:t>Recent year geometric mean output is generally as high as or higher than 2006</a:t>
            </a:r>
          </a:p>
          <a:p>
            <a:pPr marL="285750" indent="-285750">
              <a:buFont typeface="Arial" panose="020B0604020202020204" pitchFamily="34" charset="0"/>
              <a:buChar char="•"/>
            </a:pPr>
            <a:r>
              <a:rPr lang="en-US" sz="2000" dirty="0">
                <a:solidFill>
                  <a:schemeClr val="bg1">
                    <a:lumMod val="50000"/>
                  </a:schemeClr>
                </a:solidFill>
              </a:rPr>
              <a:t>Model outputs are generally not quite as high as real-world measurements, which are only taken during the day</a:t>
            </a:r>
          </a:p>
          <a:p>
            <a:pPr marL="285750" indent="-285750">
              <a:buFont typeface="Arial" panose="020B0604020202020204" pitchFamily="34" charset="0"/>
              <a:buChar char="•"/>
            </a:pPr>
            <a:r>
              <a:rPr lang="en-US" sz="2000" dirty="0">
                <a:solidFill>
                  <a:schemeClr val="bg1">
                    <a:lumMod val="50000"/>
                  </a:schemeClr>
                </a:solidFill>
              </a:rPr>
              <a:t>YAD152C was selected as representing a critical area of HRL (“compliance point”)</a:t>
            </a:r>
          </a:p>
        </p:txBody>
      </p:sp>
    </p:spTree>
    <p:extLst>
      <p:ext uri="{BB962C8B-B14F-4D97-AF65-F5344CB8AC3E}">
        <p14:creationId xmlns:p14="http://schemas.microsoft.com/office/powerpoint/2010/main" val="44124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A7D7-AF07-22DD-0AE5-8D637D5813FB}"/>
              </a:ext>
            </a:extLst>
          </p:cNvPr>
          <p:cNvSpPr>
            <a:spLocks noGrp="1"/>
          </p:cNvSpPr>
          <p:nvPr>
            <p:ph type="title"/>
          </p:nvPr>
        </p:nvSpPr>
        <p:spPr/>
        <p:txBody>
          <a:bodyPr/>
          <a:lstStyle/>
          <a:p>
            <a:r>
              <a:rPr lang="en-US" dirty="0"/>
              <a:t>Lake Nutrient Response Model</a:t>
            </a:r>
          </a:p>
        </p:txBody>
      </p:sp>
      <p:sp>
        <p:nvSpPr>
          <p:cNvPr id="3" name="Content Placeholder 2">
            <a:extLst>
              <a:ext uri="{FF2B5EF4-FFF2-40B4-BE49-F238E27FC236}">
                <a16:creationId xmlns:a16="http://schemas.microsoft.com/office/drawing/2014/main" id="{921FB85A-7F8B-3AC1-9754-062B206114D0}"/>
              </a:ext>
            </a:extLst>
          </p:cNvPr>
          <p:cNvSpPr>
            <a:spLocks noGrp="1"/>
          </p:cNvSpPr>
          <p:nvPr>
            <p:ph idx="1"/>
          </p:nvPr>
        </p:nvSpPr>
        <p:spPr>
          <a:xfrm>
            <a:off x="6181725" y="1493045"/>
            <a:ext cx="5172074" cy="4755355"/>
          </a:xfrm>
        </p:spPr>
        <p:txBody>
          <a:bodyPr/>
          <a:lstStyle/>
          <a:p>
            <a:pPr marL="285750" indent="-285750">
              <a:buFont typeface="Arial" panose="020B0604020202020204" pitchFamily="34" charset="0"/>
              <a:buChar char="•"/>
            </a:pPr>
            <a:r>
              <a:rPr lang="en-US" sz="2000" dirty="0">
                <a:solidFill>
                  <a:schemeClr val="bg1">
                    <a:lumMod val="50000"/>
                  </a:schemeClr>
                </a:solidFill>
              </a:rPr>
              <a:t>2006 generally had the highest geometric mean model output at YAD152C</a:t>
            </a:r>
          </a:p>
          <a:p>
            <a:pPr marL="285750" indent="-285750">
              <a:buFont typeface="Arial" panose="020B0604020202020204" pitchFamily="34" charset="0"/>
              <a:buChar char="•"/>
            </a:pPr>
            <a:r>
              <a:rPr lang="en-US" sz="2000" dirty="0">
                <a:solidFill>
                  <a:schemeClr val="bg1">
                    <a:lumMod val="50000"/>
                  </a:schemeClr>
                </a:solidFill>
              </a:rPr>
              <a:t>Recent year observations (e.g. 2011 and 2016) are generally as high as or higher than 2006</a:t>
            </a:r>
          </a:p>
          <a:p>
            <a:pPr marL="285750" indent="-285750">
              <a:buFont typeface="Arial" panose="020B0604020202020204" pitchFamily="34" charset="0"/>
              <a:buChar char="•"/>
            </a:pPr>
            <a:r>
              <a:rPr lang="en-US" sz="2000" dirty="0">
                <a:solidFill>
                  <a:schemeClr val="bg1">
                    <a:lumMod val="50000"/>
                  </a:schemeClr>
                </a:solidFill>
              </a:rPr>
              <a:t>Model outputs are generally not quite as high as real-world measurements, which are only taken during the day when </a:t>
            </a:r>
            <a:r>
              <a:rPr lang="en-US" sz="2000" dirty="0" err="1">
                <a:solidFill>
                  <a:schemeClr val="bg1">
                    <a:lumMod val="50000"/>
                  </a:schemeClr>
                </a:solidFill>
              </a:rPr>
              <a:t>chl</a:t>
            </a:r>
            <a:r>
              <a:rPr lang="en-US" dirty="0">
                <a:solidFill>
                  <a:schemeClr val="bg1">
                    <a:lumMod val="50000"/>
                  </a:schemeClr>
                </a:solidFill>
              </a:rPr>
              <a:t>-a values are peaking</a:t>
            </a:r>
            <a:r>
              <a:rPr lang="en-US" sz="2000" dirty="0">
                <a:solidFill>
                  <a:schemeClr val="bg1">
                    <a:lumMod val="50000"/>
                  </a:schemeClr>
                </a:solidFill>
              </a:rPr>
              <a:t> (model estimate is conservative)</a:t>
            </a:r>
          </a:p>
          <a:p>
            <a:pPr marL="285750" indent="-285750">
              <a:buFont typeface="Arial" panose="020B0604020202020204" pitchFamily="34" charset="0"/>
              <a:buChar char="•"/>
            </a:pPr>
            <a:r>
              <a:rPr lang="en-US" sz="2000" dirty="0">
                <a:solidFill>
                  <a:schemeClr val="bg1">
                    <a:lumMod val="50000"/>
                  </a:schemeClr>
                </a:solidFill>
              </a:rPr>
              <a:t>YAD152C was selected as representing a critical area of HRL (“compliance point”)</a:t>
            </a:r>
          </a:p>
          <a:p>
            <a:pPr marL="285750" indent="-285750">
              <a:buFont typeface="Arial" panose="020B0604020202020204" pitchFamily="34" charset="0"/>
              <a:buChar char="•"/>
            </a:pPr>
            <a:r>
              <a:rPr lang="en-US" u="sng" dirty="0">
                <a:solidFill>
                  <a:schemeClr val="bg1">
                    <a:lumMod val="50000"/>
                  </a:schemeClr>
                </a:solidFill>
              </a:rPr>
              <a:t>Curve is still in DRAFT form</a:t>
            </a:r>
            <a:endParaRPr lang="en-US" sz="2000" u="sng" dirty="0">
              <a:solidFill>
                <a:schemeClr val="bg1">
                  <a:lumMod val="50000"/>
                </a:schemeClr>
              </a:solidFill>
            </a:endParaRPr>
          </a:p>
          <a:p>
            <a:endParaRPr lang="en-US" dirty="0"/>
          </a:p>
        </p:txBody>
      </p:sp>
      <p:sp>
        <p:nvSpPr>
          <p:cNvPr id="4" name="Slide Number Placeholder 3">
            <a:extLst>
              <a:ext uri="{FF2B5EF4-FFF2-40B4-BE49-F238E27FC236}">
                <a16:creationId xmlns:a16="http://schemas.microsoft.com/office/drawing/2014/main" id="{7DF8771A-215F-9DF9-6130-1A9E781BB181}"/>
              </a:ext>
            </a:extLst>
          </p:cNvPr>
          <p:cNvSpPr>
            <a:spLocks noGrp="1"/>
          </p:cNvSpPr>
          <p:nvPr>
            <p:ph type="sldNum" sz="quarter" idx="12"/>
          </p:nvPr>
        </p:nvSpPr>
        <p:spPr/>
        <p:txBody>
          <a:bodyPr/>
          <a:lstStyle/>
          <a:p>
            <a:fld id="{11F27F3A-B3E9-41ED-AF8F-A365F10BB65F}" type="slidenum">
              <a:rPr lang="en-US" smtClean="0"/>
              <a:pPr/>
              <a:t>16</a:t>
            </a:fld>
            <a:endParaRPr lang="en-US"/>
          </a:p>
        </p:txBody>
      </p:sp>
      <p:sp>
        <p:nvSpPr>
          <p:cNvPr id="5" name="Subtitle 4">
            <a:extLst>
              <a:ext uri="{FF2B5EF4-FFF2-40B4-BE49-F238E27FC236}">
                <a16:creationId xmlns:a16="http://schemas.microsoft.com/office/drawing/2014/main" id="{2F2BD086-49F3-73C9-806B-1329DE5506BD}"/>
              </a:ext>
            </a:extLst>
          </p:cNvPr>
          <p:cNvSpPr>
            <a:spLocks noGrp="1"/>
          </p:cNvSpPr>
          <p:nvPr>
            <p:ph type="subTitle" idx="13"/>
          </p:nvPr>
        </p:nvSpPr>
        <p:spPr/>
        <p:txBody>
          <a:bodyPr/>
          <a:lstStyle/>
          <a:p>
            <a:endParaRPr lang="en-US"/>
          </a:p>
        </p:txBody>
      </p:sp>
      <p:graphicFrame>
        <p:nvGraphicFramePr>
          <p:cNvPr id="6" name="Chart 5">
            <a:extLst>
              <a:ext uri="{FF2B5EF4-FFF2-40B4-BE49-F238E27FC236}">
                <a16:creationId xmlns:a16="http://schemas.microsoft.com/office/drawing/2014/main" id="{B7F99EB4-1712-4E2C-B8E1-C669248DB5B2}"/>
              </a:ext>
            </a:extLst>
          </p:cNvPr>
          <p:cNvGraphicFramePr/>
          <p:nvPr>
            <p:extLst>
              <p:ext uri="{D42A27DB-BD31-4B8C-83A1-F6EECF244321}">
                <p14:modId xmlns:p14="http://schemas.microsoft.com/office/powerpoint/2010/main" val="2384003188"/>
              </p:ext>
            </p:extLst>
          </p:nvPr>
        </p:nvGraphicFramePr>
        <p:xfrm>
          <a:off x="453390" y="1493045"/>
          <a:ext cx="5341620" cy="33299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5879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63BAE-B91C-3557-3988-0029FA4763E6}"/>
              </a:ext>
            </a:extLst>
          </p:cNvPr>
          <p:cNvSpPr>
            <a:spLocks noGrp="1"/>
          </p:cNvSpPr>
          <p:nvPr>
            <p:ph type="title"/>
          </p:nvPr>
        </p:nvSpPr>
        <p:spPr/>
        <p:txBody>
          <a:bodyPr/>
          <a:lstStyle/>
          <a:p>
            <a:r>
              <a:rPr lang="en-US" dirty="0"/>
              <a:t>Reduction Curve</a:t>
            </a:r>
          </a:p>
        </p:txBody>
      </p:sp>
      <p:sp>
        <p:nvSpPr>
          <p:cNvPr id="4" name="Slide Number Placeholder 3">
            <a:extLst>
              <a:ext uri="{FF2B5EF4-FFF2-40B4-BE49-F238E27FC236}">
                <a16:creationId xmlns:a16="http://schemas.microsoft.com/office/drawing/2014/main" id="{0004D654-FC6A-F7FB-88CF-8463935C1F36}"/>
              </a:ext>
            </a:extLst>
          </p:cNvPr>
          <p:cNvSpPr>
            <a:spLocks noGrp="1"/>
          </p:cNvSpPr>
          <p:nvPr>
            <p:ph type="sldNum" sz="quarter" idx="12"/>
          </p:nvPr>
        </p:nvSpPr>
        <p:spPr/>
        <p:txBody>
          <a:bodyPr/>
          <a:lstStyle/>
          <a:p>
            <a:fld id="{11F27F3A-B3E9-41ED-AF8F-A365F10BB65F}" type="slidenum">
              <a:rPr lang="en-US" smtClean="0"/>
              <a:pPr/>
              <a:t>17</a:t>
            </a:fld>
            <a:endParaRPr lang="en-US"/>
          </a:p>
        </p:txBody>
      </p:sp>
      <p:sp>
        <p:nvSpPr>
          <p:cNvPr id="5" name="Subtitle 4">
            <a:extLst>
              <a:ext uri="{FF2B5EF4-FFF2-40B4-BE49-F238E27FC236}">
                <a16:creationId xmlns:a16="http://schemas.microsoft.com/office/drawing/2014/main" id="{FADE1D86-4961-039D-4D59-458DEB2314D1}"/>
              </a:ext>
            </a:extLst>
          </p:cNvPr>
          <p:cNvSpPr>
            <a:spLocks noGrp="1"/>
          </p:cNvSpPr>
          <p:nvPr>
            <p:ph type="subTitle" idx="13"/>
          </p:nvPr>
        </p:nvSpPr>
        <p:spPr/>
        <p:txBody>
          <a:bodyPr/>
          <a:lstStyle/>
          <a:p>
            <a:endParaRPr lang="en-US" dirty="0"/>
          </a:p>
        </p:txBody>
      </p:sp>
      <p:pic>
        <p:nvPicPr>
          <p:cNvPr id="6" name="Picture 5">
            <a:extLst>
              <a:ext uri="{FF2B5EF4-FFF2-40B4-BE49-F238E27FC236}">
                <a16:creationId xmlns:a16="http://schemas.microsoft.com/office/drawing/2014/main" id="{2ED33F5F-0E04-B06C-6041-CADE49E8B8EA}"/>
              </a:ext>
            </a:extLst>
          </p:cNvPr>
          <p:cNvPicPr>
            <a:picLocks noChangeAspect="1"/>
          </p:cNvPicPr>
          <p:nvPr/>
        </p:nvPicPr>
        <p:blipFill rotWithShape="1">
          <a:blip r:embed="rId3">
            <a:extLst>
              <a:ext uri="{28A0092B-C50C-407E-A947-70E740481C1C}">
                <a14:useLocalDpi xmlns:a14="http://schemas.microsoft.com/office/drawing/2010/main" val="0"/>
              </a:ext>
            </a:extLst>
          </a:blip>
          <a:srcRect r="17945" b="21851"/>
          <a:stretch/>
        </p:blipFill>
        <p:spPr bwMode="auto">
          <a:xfrm>
            <a:off x="1875340" y="1195869"/>
            <a:ext cx="5132243" cy="4875287"/>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5968859F-B443-C57B-42B7-7A048A67BEDD}"/>
              </a:ext>
            </a:extLst>
          </p:cNvPr>
          <p:cNvSpPr txBox="1"/>
          <p:nvPr/>
        </p:nvSpPr>
        <p:spPr>
          <a:xfrm>
            <a:off x="344784" y="3291374"/>
            <a:ext cx="1484016" cy="738664"/>
          </a:xfrm>
          <a:prstGeom prst="rect">
            <a:avLst/>
          </a:prstGeom>
          <a:noFill/>
        </p:spPr>
        <p:txBody>
          <a:bodyPr wrap="square" rtlCol="0">
            <a:spAutoFit/>
          </a:bodyPr>
          <a:lstStyle/>
          <a:p>
            <a:r>
              <a:rPr lang="en-US" sz="1400" b="1" i="1" dirty="0"/>
              <a:t>35ug/L seasonal geomean </a:t>
            </a:r>
            <a:r>
              <a:rPr lang="en-US" sz="1400" b="1" i="1" dirty="0" err="1"/>
              <a:t>chl</a:t>
            </a:r>
            <a:r>
              <a:rPr lang="en-US" sz="1400" b="1" i="1" dirty="0"/>
              <a:t>-a standard</a:t>
            </a:r>
          </a:p>
        </p:txBody>
      </p:sp>
      <p:sp>
        <p:nvSpPr>
          <p:cNvPr id="8" name="TextBox 7">
            <a:extLst>
              <a:ext uri="{FF2B5EF4-FFF2-40B4-BE49-F238E27FC236}">
                <a16:creationId xmlns:a16="http://schemas.microsoft.com/office/drawing/2014/main" id="{4FCBE6A9-60E6-0C54-055F-A0789AA111B2}"/>
              </a:ext>
            </a:extLst>
          </p:cNvPr>
          <p:cNvSpPr txBox="1"/>
          <p:nvPr/>
        </p:nvSpPr>
        <p:spPr>
          <a:xfrm>
            <a:off x="5289684" y="5964198"/>
            <a:ext cx="1193468" cy="369332"/>
          </a:xfrm>
          <a:prstGeom prst="rect">
            <a:avLst/>
          </a:prstGeom>
          <a:noFill/>
        </p:spPr>
        <p:txBody>
          <a:bodyPr wrap="none" rtlCol="0">
            <a:spAutoFit/>
          </a:bodyPr>
          <a:lstStyle/>
          <a:p>
            <a:r>
              <a:rPr lang="en-US" dirty="0"/>
              <a:t>YAD152C</a:t>
            </a:r>
          </a:p>
        </p:txBody>
      </p:sp>
      <p:sp>
        <p:nvSpPr>
          <p:cNvPr id="18" name="TextBox 17">
            <a:extLst>
              <a:ext uri="{FF2B5EF4-FFF2-40B4-BE49-F238E27FC236}">
                <a16:creationId xmlns:a16="http://schemas.microsoft.com/office/drawing/2014/main" id="{C720E230-79BE-2717-62DA-3ED7B84CB0DD}"/>
              </a:ext>
            </a:extLst>
          </p:cNvPr>
          <p:cNvSpPr txBox="1"/>
          <p:nvPr/>
        </p:nvSpPr>
        <p:spPr>
          <a:xfrm>
            <a:off x="2714964" y="2971792"/>
            <a:ext cx="3009157" cy="1323439"/>
          </a:xfrm>
          <a:prstGeom prst="rect">
            <a:avLst/>
          </a:prstGeom>
          <a:noFill/>
        </p:spPr>
        <p:txBody>
          <a:bodyPr wrap="none" rtlCol="0">
            <a:spAutoFit/>
          </a:bodyPr>
          <a:lstStyle/>
          <a:p>
            <a:r>
              <a:rPr lang="en-US" sz="8000" b="1" dirty="0">
                <a:solidFill>
                  <a:schemeClr val="tx1">
                    <a:alpha val="20000"/>
                  </a:schemeClr>
                </a:solidFill>
              </a:rPr>
              <a:t>DRAFT</a:t>
            </a:r>
          </a:p>
        </p:txBody>
      </p:sp>
      <p:sp>
        <p:nvSpPr>
          <p:cNvPr id="3" name="TextBox 2">
            <a:extLst>
              <a:ext uri="{FF2B5EF4-FFF2-40B4-BE49-F238E27FC236}">
                <a16:creationId xmlns:a16="http://schemas.microsoft.com/office/drawing/2014/main" id="{EB3B2227-9912-D0BF-8DD2-19DEFDF79BAA}"/>
              </a:ext>
            </a:extLst>
          </p:cNvPr>
          <p:cNvSpPr txBox="1"/>
          <p:nvPr/>
        </p:nvSpPr>
        <p:spPr>
          <a:xfrm>
            <a:off x="7059757" y="1709908"/>
            <a:ext cx="5132243" cy="3416320"/>
          </a:xfrm>
          <a:prstGeom prst="rect">
            <a:avLst/>
          </a:prstGeom>
          <a:noFill/>
        </p:spPr>
        <p:txBody>
          <a:bodyPr wrap="square" rtlCol="0">
            <a:spAutoFit/>
          </a:bodyPr>
          <a:lstStyle/>
          <a:p>
            <a:pPr marL="285750" indent="-285750">
              <a:buFont typeface="Arial" panose="020B0604020202020204" pitchFamily="34" charset="0"/>
              <a:buChar char="•"/>
            </a:pPr>
            <a:r>
              <a:rPr lang="en-US" sz="1800" b="1" dirty="0">
                <a:solidFill>
                  <a:schemeClr val="bg1">
                    <a:lumMod val="50000"/>
                  </a:schemeClr>
                </a:solidFill>
              </a:rPr>
              <a:t>37% P/50% N </a:t>
            </a:r>
            <a:r>
              <a:rPr lang="en-US" sz="1800" dirty="0">
                <a:solidFill>
                  <a:schemeClr val="bg1">
                    <a:lumMod val="50000"/>
                  </a:schemeClr>
                </a:solidFill>
              </a:rPr>
              <a:t>reduction equates to a 35ug/L geomean output</a:t>
            </a:r>
          </a:p>
          <a:p>
            <a:pPr marL="285750" indent="-285750">
              <a:buFont typeface="Arial" panose="020B0604020202020204" pitchFamily="34" charset="0"/>
              <a:buChar char="•"/>
            </a:pPr>
            <a:r>
              <a:rPr lang="en-US" sz="1800" dirty="0">
                <a:solidFill>
                  <a:schemeClr val="bg1">
                    <a:lumMod val="50000"/>
                  </a:schemeClr>
                </a:solidFill>
              </a:rPr>
              <a:t>42% P/48.5% N reduction equates to 40ug/L at 10% exceedance (statewide standard)</a:t>
            </a:r>
          </a:p>
          <a:p>
            <a:pPr marL="285750" indent="-285750">
              <a:buFont typeface="Arial" panose="020B0604020202020204" pitchFamily="34" charset="0"/>
              <a:buChar char="•"/>
            </a:pPr>
            <a:r>
              <a:rPr lang="en-US" sz="1800" dirty="0">
                <a:solidFill>
                  <a:schemeClr val="bg1">
                    <a:lumMod val="50000"/>
                  </a:schemeClr>
                </a:solidFill>
              </a:rPr>
              <a:t>The model </a:t>
            </a:r>
            <a:r>
              <a:rPr lang="en-US" sz="1800" u="sng" dirty="0">
                <a:solidFill>
                  <a:schemeClr val="bg1">
                    <a:lumMod val="50000"/>
                  </a:schemeClr>
                </a:solidFill>
              </a:rPr>
              <a:t>cannot</a:t>
            </a:r>
            <a:r>
              <a:rPr lang="en-US" sz="1800" dirty="0">
                <a:solidFill>
                  <a:schemeClr val="bg1">
                    <a:lumMod val="50000"/>
                  </a:schemeClr>
                </a:solidFill>
              </a:rPr>
              <a:t> predict results accurately from exclusive focus on ONE nutrient and not the other</a:t>
            </a:r>
          </a:p>
          <a:p>
            <a:pPr marL="285750" indent="-285750">
              <a:buFont typeface="Arial" panose="020B0604020202020204" pitchFamily="34" charset="0"/>
              <a:buChar char="•"/>
            </a:pPr>
            <a:r>
              <a:rPr lang="en-US" sz="1800" dirty="0">
                <a:solidFill>
                  <a:schemeClr val="bg1">
                    <a:lumMod val="50000"/>
                  </a:schemeClr>
                </a:solidFill>
              </a:rPr>
              <a:t>Therefore, modelers suggest a combination N/P reduction may be preferable for HRL</a:t>
            </a:r>
          </a:p>
          <a:p>
            <a:pPr marL="285750" indent="-285750">
              <a:buFont typeface="Arial" panose="020B0604020202020204" pitchFamily="34" charset="0"/>
              <a:buChar char="•"/>
            </a:pPr>
            <a:r>
              <a:rPr lang="en-US" dirty="0">
                <a:solidFill>
                  <a:schemeClr val="bg1">
                    <a:lumMod val="50000"/>
                  </a:schemeClr>
                </a:solidFill>
              </a:rPr>
              <a:t>Standard </a:t>
            </a:r>
            <a:r>
              <a:rPr lang="en-US" u="sng" dirty="0">
                <a:solidFill>
                  <a:schemeClr val="bg1">
                    <a:lumMod val="50000"/>
                  </a:schemeClr>
                </a:solidFill>
              </a:rPr>
              <a:t>must</a:t>
            </a:r>
            <a:r>
              <a:rPr lang="en-US" dirty="0">
                <a:solidFill>
                  <a:schemeClr val="bg1">
                    <a:lumMod val="50000"/>
                  </a:schemeClr>
                </a:solidFill>
              </a:rPr>
              <a:t> be approved by EPA and DWR </a:t>
            </a:r>
            <a:r>
              <a:rPr lang="en-US" u="sng" dirty="0">
                <a:solidFill>
                  <a:schemeClr val="bg1">
                    <a:lumMod val="50000"/>
                  </a:schemeClr>
                </a:solidFill>
              </a:rPr>
              <a:t>must</a:t>
            </a:r>
            <a:r>
              <a:rPr lang="en-US" dirty="0">
                <a:solidFill>
                  <a:schemeClr val="bg1">
                    <a:lumMod val="50000"/>
                  </a:schemeClr>
                </a:solidFill>
              </a:rPr>
              <a:t> make final internal decision about how to proceed based on EPA response</a:t>
            </a:r>
            <a:endParaRPr lang="en-US" sz="1800" dirty="0">
              <a:solidFill>
                <a:schemeClr val="bg1">
                  <a:lumMod val="50000"/>
                </a:schemeClr>
              </a:solidFill>
            </a:endParaRPr>
          </a:p>
          <a:p>
            <a:endParaRPr lang="en-US" dirty="0"/>
          </a:p>
        </p:txBody>
      </p:sp>
    </p:spTree>
    <p:extLst>
      <p:ext uri="{BB962C8B-B14F-4D97-AF65-F5344CB8AC3E}">
        <p14:creationId xmlns:p14="http://schemas.microsoft.com/office/powerpoint/2010/main" val="2538128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Annual Nutrient Loading</a:t>
            </a: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1F497D"/>
              </a:solidFill>
              <a:effectLst/>
              <a:uLnTx/>
              <a:uFillTx/>
              <a:latin typeface="Arial"/>
              <a:ea typeface="+mn-ea"/>
              <a:cs typeface="+mn-cs"/>
            </a:endParaRPr>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pic>
        <p:nvPicPr>
          <p:cNvPr id="12" name="Picture 11">
            <a:extLst>
              <a:ext uri="{FF2B5EF4-FFF2-40B4-BE49-F238E27FC236}">
                <a16:creationId xmlns:a16="http://schemas.microsoft.com/office/drawing/2014/main" id="{D2645E61-194C-7B19-57A8-E5B08FB368D1}"/>
              </a:ext>
            </a:extLst>
          </p:cNvPr>
          <p:cNvPicPr>
            <a:picLocks noChangeAspect="1"/>
          </p:cNvPicPr>
          <p:nvPr/>
        </p:nvPicPr>
        <p:blipFill>
          <a:blip r:embed="rId3"/>
          <a:stretch>
            <a:fillRect/>
          </a:stretch>
        </p:blipFill>
        <p:spPr>
          <a:xfrm>
            <a:off x="6096000" y="1660632"/>
            <a:ext cx="5285872" cy="2866541"/>
          </a:xfrm>
          <a:prstGeom prst="rect">
            <a:avLst/>
          </a:prstGeom>
        </p:spPr>
      </p:pic>
      <p:sp>
        <p:nvSpPr>
          <p:cNvPr id="13" name="TextBox 12">
            <a:extLst>
              <a:ext uri="{FF2B5EF4-FFF2-40B4-BE49-F238E27FC236}">
                <a16:creationId xmlns:a16="http://schemas.microsoft.com/office/drawing/2014/main" id="{6D0606A4-9C1A-A6F6-3A56-805B95867157}"/>
              </a:ext>
            </a:extLst>
          </p:cNvPr>
          <p:cNvSpPr txBox="1"/>
          <p:nvPr/>
        </p:nvSpPr>
        <p:spPr>
          <a:xfrm>
            <a:off x="4894118" y="4828036"/>
            <a:ext cx="2677143" cy="369332"/>
          </a:xfrm>
          <a:prstGeom prst="rect">
            <a:avLst/>
          </a:prstGeom>
          <a:noFill/>
        </p:spPr>
        <p:txBody>
          <a:bodyPr wrap="none" rtlCol="0">
            <a:spAutoFit/>
          </a:bodyPr>
          <a:lstStyle/>
          <a:p>
            <a:r>
              <a:rPr lang="en-US" dirty="0">
                <a:solidFill>
                  <a:schemeClr val="bg1">
                    <a:lumMod val="65000"/>
                  </a:schemeClr>
                </a:solidFill>
              </a:rPr>
              <a:t>Source: Tetra Tech 2012</a:t>
            </a:r>
          </a:p>
        </p:txBody>
      </p:sp>
      <p:pic>
        <p:nvPicPr>
          <p:cNvPr id="3" name="Picture 2">
            <a:extLst>
              <a:ext uri="{FF2B5EF4-FFF2-40B4-BE49-F238E27FC236}">
                <a16:creationId xmlns:a16="http://schemas.microsoft.com/office/drawing/2014/main" id="{87CD2616-CD2F-0480-1AB5-522AB540C038}"/>
              </a:ext>
            </a:extLst>
          </p:cNvPr>
          <p:cNvPicPr>
            <a:picLocks noChangeAspect="1"/>
          </p:cNvPicPr>
          <p:nvPr/>
        </p:nvPicPr>
        <p:blipFill>
          <a:blip r:embed="rId4">
            <a:alphaModFix/>
          </a:blip>
          <a:stretch>
            <a:fillRect/>
          </a:stretch>
        </p:blipFill>
        <p:spPr>
          <a:xfrm>
            <a:off x="838200" y="1660632"/>
            <a:ext cx="5257800" cy="2866541"/>
          </a:xfrm>
          <a:prstGeom prst="rect">
            <a:avLst/>
          </a:prstGeom>
        </p:spPr>
      </p:pic>
    </p:spTree>
    <p:extLst>
      <p:ext uri="{BB962C8B-B14F-4D97-AF65-F5344CB8AC3E}">
        <p14:creationId xmlns:p14="http://schemas.microsoft.com/office/powerpoint/2010/main" val="1387023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Nutrient Load “Reductions”</a:t>
            </a: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F27F3A-B3E9-41ED-AF8F-A365F10BB65F}" type="slidenum">
              <a:rPr kumimoji="0" lang="en-US" sz="1200" b="0" i="0" u="none" strike="noStrike" kern="1200" cap="none" spc="0" normalizeH="0" baseline="0" noProof="0" smtClean="0">
                <a:ln>
                  <a:noFill/>
                </a:ln>
                <a:solidFill>
                  <a:srgbClr val="1F497D"/>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1F497D"/>
              </a:solidFill>
              <a:effectLst/>
              <a:uLnTx/>
              <a:uFillTx/>
              <a:latin typeface="Arial"/>
              <a:ea typeface="+mn-ea"/>
              <a:cs typeface="+mn-cs"/>
            </a:endParaRPr>
          </a:p>
        </p:txBody>
      </p:sp>
      <p:sp>
        <p:nvSpPr>
          <p:cNvPr id="6"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0" i="1" u="none" strike="noStrike" kern="1200" cap="none" spc="0" normalizeH="0" baseline="0" noProof="0" dirty="0">
                <a:ln>
                  <a:noFill/>
                </a:ln>
                <a:solidFill>
                  <a:srgbClr val="288DC2"/>
                </a:solidFill>
                <a:effectLst/>
                <a:uLnTx/>
                <a:uFillTx/>
                <a:latin typeface="Times New Roman" panose="02020603050405020304" pitchFamily="18" charset="0"/>
                <a:ea typeface="+mj-ea"/>
                <a:cs typeface="Times New Roman" panose="02020603050405020304" pitchFamily="18" charset="0"/>
              </a:rPr>
              <a:t>Department of Environmental Quality</a:t>
            </a:r>
          </a:p>
        </p:txBody>
      </p:sp>
      <p:pic>
        <p:nvPicPr>
          <p:cNvPr id="10" name="Picture 9">
            <a:extLst>
              <a:ext uri="{FF2B5EF4-FFF2-40B4-BE49-F238E27FC236}">
                <a16:creationId xmlns:a16="http://schemas.microsoft.com/office/drawing/2014/main" id="{EEA90106-9A46-E57D-FB57-2020F0A0E7B1}"/>
              </a:ext>
            </a:extLst>
          </p:cNvPr>
          <p:cNvPicPr>
            <a:picLocks noChangeAspect="1"/>
          </p:cNvPicPr>
          <p:nvPr/>
        </p:nvPicPr>
        <p:blipFill>
          <a:blip r:embed="rId3">
            <a:alphaModFix amt="20000"/>
          </a:blip>
          <a:stretch>
            <a:fillRect/>
          </a:stretch>
        </p:blipFill>
        <p:spPr>
          <a:xfrm>
            <a:off x="838200" y="1660632"/>
            <a:ext cx="5257800" cy="2866541"/>
          </a:xfrm>
          <a:prstGeom prst="rect">
            <a:avLst/>
          </a:prstGeom>
        </p:spPr>
      </p:pic>
      <p:pic>
        <p:nvPicPr>
          <p:cNvPr id="12" name="Picture 11">
            <a:extLst>
              <a:ext uri="{FF2B5EF4-FFF2-40B4-BE49-F238E27FC236}">
                <a16:creationId xmlns:a16="http://schemas.microsoft.com/office/drawing/2014/main" id="{D2645E61-194C-7B19-57A8-E5B08FB368D1}"/>
              </a:ext>
            </a:extLst>
          </p:cNvPr>
          <p:cNvPicPr>
            <a:picLocks noChangeAspect="1"/>
          </p:cNvPicPr>
          <p:nvPr/>
        </p:nvPicPr>
        <p:blipFill>
          <a:blip r:embed="rId4">
            <a:alphaModFix amt="35000"/>
          </a:blip>
          <a:stretch>
            <a:fillRect/>
          </a:stretch>
        </p:blipFill>
        <p:spPr>
          <a:xfrm>
            <a:off x="6096000" y="1660632"/>
            <a:ext cx="5285872" cy="2866541"/>
          </a:xfrm>
          <a:prstGeom prst="rect">
            <a:avLst/>
          </a:prstGeom>
        </p:spPr>
      </p:pic>
      <p:sp>
        <p:nvSpPr>
          <p:cNvPr id="13" name="TextBox 12">
            <a:extLst>
              <a:ext uri="{FF2B5EF4-FFF2-40B4-BE49-F238E27FC236}">
                <a16:creationId xmlns:a16="http://schemas.microsoft.com/office/drawing/2014/main" id="{6D0606A4-9C1A-A6F6-3A56-805B95867157}"/>
              </a:ext>
            </a:extLst>
          </p:cNvPr>
          <p:cNvSpPr txBox="1"/>
          <p:nvPr/>
        </p:nvSpPr>
        <p:spPr>
          <a:xfrm>
            <a:off x="4894118" y="4828036"/>
            <a:ext cx="2677143" cy="369332"/>
          </a:xfrm>
          <a:prstGeom prst="rect">
            <a:avLst/>
          </a:prstGeom>
          <a:noFill/>
        </p:spPr>
        <p:txBody>
          <a:bodyPr wrap="none" rtlCol="0">
            <a:spAutoFit/>
          </a:bodyPr>
          <a:lstStyle/>
          <a:p>
            <a:r>
              <a:rPr lang="en-US" dirty="0">
                <a:solidFill>
                  <a:schemeClr val="bg1">
                    <a:lumMod val="65000"/>
                  </a:schemeClr>
                </a:solidFill>
              </a:rPr>
              <a:t>Source: Tetra Tech 2012</a:t>
            </a:r>
          </a:p>
        </p:txBody>
      </p:sp>
      <p:pic>
        <p:nvPicPr>
          <p:cNvPr id="5" name="Picture 4">
            <a:extLst>
              <a:ext uri="{FF2B5EF4-FFF2-40B4-BE49-F238E27FC236}">
                <a16:creationId xmlns:a16="http://schemas.microsoft.com/office/drawing/2014/main" id="{6B408567-BDC8-3097-B5FC-E8EBA5F8ABD1}"/>
              </a:ext>
            </a:extLst>
          </p:cNvPr>
          <p:cNvPicPr>
            <a:picLocks noChangeAspect="1"/>
          </p:cNvPicPr>
          <p:nvPr/>
        </p:nvPicPr>
        <p:blipFill rotWithShape="1">
          <a:blip r:embed="rId3"/>
          <a:srcRect l="5797" t="12778" r="53333" b="13322"/>
          <a:stretch/>
        </p:blipFill>
        <p:spPr>
          <a:xfrm>
            <a:off x="1493520" y="2353883"/>
            <a:ext cx="1540221" cy="1518375"/>
          </a:xfrm>
          <a:prstGeom prst="ellipse">
            <a:avLst/>
          </a:prstGeom>
        </p:spPr>
      </p:pic>
      <p:pic>
        <p:nvPicPr>
          <p:cNvPr id="7" name="Picture 6">
            <a:extLst>
              <a:ext uri="{FF2B5EF4-FFF2-40B4-BE49-F238E27FC236}">
                <a16:creationId xmlns:a16="http://schemas.microsoft.com/office/drawing/2014/main" id="{58F6DF57-4B15-760A-05BF-67032693C071}"/>
              </a:ext>
            </a:extLst>
          </p:cNvPr>
          <p:cNvPicPr>
            <a:picLocks noChangeAspect="1"/>
          </p:cNvPicPr>
          <p:nvPr/>
        </p:nvPicPr>
        <p:blipFill rotWithShape="1">
          <a:blip r:embed="rId4"/>
          <a:srcRect l="3748" t="15969" r="56465" b="13854"/>
          <a:stretch/>
        </p:blipFill>
        <p:spPr>
          <a:xfrm>
            <a:off x="6598920" y="2393977"/>
            <a:ext cx="1545475" cy="1478281"/>
          </a:xfrm>
          <a:prstGeom prst="ellipse">
            <a:avLst/>
          </a:prstGeom>
        </p:spPr>
      </p:pic>
    </p:spTree>
    <p:extLst>
      <p:ext uri="{BB962C8B-B14F-4D97-AF65-F5344CB8AC3E}">
        <p14:creationId xmlns:p14="http://schemas.microsoft.com/office/powerpoint/2010/main" val="279679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B939A-EAD1-AD0D-7DA9-48C03B20B920}"/>
              </a:ext>
            </a:extLst>
          </p:cNvPr>
          <p:cNvSpPr>
            <a:spLocks noGrp="1"/>
          </p:cNvSpPr>
          <p:nvPr>
            <p:ph type="title"/>
          </p:nvPr>
        </p:nvSpPr>
        <p:spPr/>
        <p:txBody>
          <a:bodyPr/>
          <a:lstStyle/>
          <a:p>
            <a:r>
              <a:rPr lang="en-US" dirty="0"/>
              <a:t>HRL Informal Stakeholder Process</a:t>
            </a:r>
          </a:p>
        </p:txBody>
      </p:sp>
      <p:sp>
        <p:nvSpPr>
          <p:cNvPr id="3" name="Content Placeholder 2">
            <a:extLst>
              <a:ext uri="{FF2B5EF4-FFF2-40B4-BE49-F238E27FC236}">
                <a16:creationId xmlns:a16="http://schemas.microsoft.com/office/drawing/2014/main" id="{7F1919BE-0B8D-7408-3B63-F4C7B0F2FAAB}"/>
              </a:ext>
            </a:extLst>
          </p:cNvPr>
          <p:cNvSpPr>
            <a:spLocks noGrp="1"/>
          </p:cNvSpPr>
          <p:nvPr>
            <p:ph idx="1"/>
          </p:nvPr>
        </p:nvSpPr>
        <p:spPr>
          <a:xfrm>
            <a:off x="838200" y="1493045"/>
            <a:ext cx="5257800" cy="4755355"/>
          </a:xfrm>
        </p:spPr>
        <p:txBody>
          <a:bodyPr/>
          <a:lstStyle/>
          <a:p>
            <a:r>
              <a:rPr lang="en-US" dirty="0"/>
              <a:t>September 2022 – December 2023</a:t>
            </a:r>
          </a:p>
          <a:p>
            <a:r>
              <a:rPr lang="en-US" dirty="0"/>
              <a:t>Six Steering Committee (SC) meetings (more if necessary)</a:t>
            </a:r>
          </a:p>
          <a:p>
            <a:r>
              <a:rPr lang="en-US" dirty="0"/>
              <a:t>Four All Stakeholder meetings</a:t>
            </a:r>
          </a:p>
          <a:p>
            <a:r>
              <a:rPr lang="en-US" dirty="0"/>
              <a:t>Five to six Technical Advisory Group (TAG) meetings (more if necessary)</a:t>
            </a:r>
          </a:p>
          <a:p>
            <a:r>
              <a:rPr lang="en-US" dirty="0"/>
              <a:t>SC submits final report to DWR</a:t>
            </a:r>
          </a:p>
          <a:p>
            <a:r>
              <a:rPr lang="en-US" dirty="0"/>
              <a:t>DWR considers final report in drafting rules</a:t>
            </a:r>
          </a:p>
          <a:p>
            <a:r>
              <a:rPr lang="en-US" dirty="0"/>
              <a:t>SC, TAGs, and stakeholders review draft rules and provide feedback</a:t>
            </a:r>
          </a:p>
          <a:p>
            <a:r>
              <a:rPr lang="en-US" dirty="0"/>
              <a:t>DWR finalizes draft rules considering feedback </a:t>
            </a:r>
          </a:p>
        </p:txBody>
      </p:sp>
      <p:sp>
        <p:nvSpPr>
          <p:cNvPr id="4" name="Slide Number Placeholder 3">
            <a:extLst>
              <a:ext uri="{FF2B5EF4-FFF2-40B4-BE49-F238E27FC236}">
                <a16:creationId xmlns:a16="http://schemas.microsoft.com/office/drawing/2014/main" id="{D688DCB3-1EEE-7D74-6CB6-C44E963C8816}"/>
              </a:ext>
            </a:extLst>
          </p:cNvPr>
          <p:cNvSpPr>
            <a:spLocks noGrp="1"/>
          </p:cNvSpPr>
          <p:nvPr>
            <p:ph type="sldNum" sz="quarter" idx="12"/>
          </p:nvPr>
        </p:nvSpPr>
        <p:spPr/>
        <p:txBody>
          <a:bodyPr/>
          <a:lstStyle/>
          <a:p>
            <a:fld id="{11F27F3A-B3E9-41ED-AF8F-A365F10BB65F}" type="slidenum">
              <a:rPr lang="en-US" smtClean="0"/>
              <a:pPr/>
              <a:t>2</a:t>
            </a:fld>
            <a:endParaRPr lang="en-US"/>
          </a:p>
        </p:txBody>
      </p:sp>
      <p:sp>
        <p:nvSpPr>
          <p:cNvPr id="5" name="Subtitle 4">
            <a:extLst>
              <a:ext uri="{FF2B5EF4-FFF2-40B4-BE49-F238E27FC236}">
                <a16:creationId xmlns:a16="http://schemas.microsoft.com/office/drawing/2014/main" id="{9F49DA34-BD8C-7C2C-455F-5F6344DCD617}"/>
              </a:ext>
            </a:extLst>
          </p:cNvPr>
          <p:cNvSpPr>
            <a:spLocks noGrp="1"/>
          </p:cNvSpPr>
          <p:nvPr>
            <p:ph type="subTitle" idx="13"/>
          </p:nvPr>
        </p:nvSpPr>
        <p:spPr/>
        <p:txBody>
          <a:bodyPr/>
          <a:lstStyle/>
          <a:p>
            <a:endParaRPr lang="en-US" dirty="0"/>
          </a:p>
        </p:txBody>
      </p:sp>
      <p:graphicFrame>
        <p:nvGraphicFramePr>
          <p:cNvPr id="6" name="Content Placeholder 5">
            <a:extLst>
              <a:ext uri="{FF2B5EF4-FFF2-40B4-BE49-F238E27FC236}">
                <a16:creationId xmlns:a16="http://schemas.microsoft.com/office/drawing/2014/main" id="{F2C6AF14-B8F3-D472-C2D7-5CB0D5A95650}"/>
              </a:ext>
            </a:extLst>
          </p:cNvPr>
          <p:cNvGraphicFramePr>
            <a:graphicFrameLocks/>
          </p:cNvGraphicFramePr>
          <p:nvPr>
            <p:extLst>
              <p:ext uri="{D42A27DB-BD31-4B8C-83A1-F6EECF244321}">
                <p14:modId xmlns:p14="http://schemas.microsoft.com/office/powerpoint/2010/main" val="1461869545"/>
              </p:ext>
            </p:extLst>
          </p:nvPr>
        </p:nvGraphicFramePr>
        <p:xfrm>
          <a:off x="7209503" y="1134814"/>
          <a:ext cx="4510549" cy="475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9507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Nutrient Sources</a:t>
            </a:r>
          </a:p>
        </p:txBody>
      </p:sp>
      <p:sp>
        <p:nvSpPr>
          <p:cNvPr id="6" name="Content Placeholder 5"/>
          <p:cNvSpPr>
            <a:spLocks noGrp="1"/>
          </p:cNvSpPr>
          <p:nvPr>
            <p:ph idx="1"/>
          </p:nvPr>
        </p:nvSpPr>
        <p:spPr>
          <a:xfrm>
            <a:off x="3398982" y="1345263"/>
            <a:ext cx="7954818" cy="4755355"/>
          </a:xfrm>
        </p:spPr>
        <p:txBody>
          <a:bodyPr>
            <a:normAutofit/>
          </a:bodyPr>
          <a:lstStyle/>
          <a:p>
            <a:pPr lvl="1"/>
            <a:r>
              <a:rPr lang="en-US" dirty="0"/>
              <a:t>Wastewater</a:t>
            </a:r>
          </a:p>
          <a:p>
            <a:pPr lvl="2"/>
            <a:r>
              <a:rPr lang="en-US" dirty="0"/>
              <a:t>POTW, WWTP</a:t>
            </a:r>
          </a:p>
          <a:p>
            <a:pPr lvl="2"/>
            <a:r>
              <a:rPr lang="en-US" dirty="0"/>
              <a:t>Industrial discharge</a:t>
            </a:r>
          </a:p>
          <a:p>
            <a:pPr lvl="2"/>
            <a:r>
              <a:rPr lang="en-US" dirty="0"/>
              <a:t>On-site wastewater (septic systems)</a:t>
            </a:r>
          </a:p>
          <a:p>
            <a:pPr lvl="1"/>
            <a:r>
              <a:rPr lang="en-US" dirty="0"/>
              <a:t>Development</a:t>
            </a:r>
          </a:p>
          <a:p>
            <a:pPr lvl="2"/>
            <a:r>
              <a:rPr lang="en-US" dirty="0"/>
              <a:t>Household fertilizers, pet waste</a:t>
            </a:r>
          </a:p>
          <a:p>
            <a:pPr lvl="2"/>
            <a:r>
              <a:rPr lang="en-US" dirty="0"/>
              <a:t>Construction site sediment</a:t>
            </a:r>
          </a:p>
          <a:p>
            <a:pPr lvl="2"/>
            <a:r>
              <a:rPr lang="en-US" dirty="0"/>
              <a:t>Post-construction impervious surfaces</a:t>
            </a:r>
          </a:p>
          <a:p>
            <a:pPr lvl="2"/>
            <a:r>
              <a:rPr lang="en-US" dirty="0"/>
              <a:t>Roadways</a:t>
            </a:r>
          </a:p>
          <a:p>
            <a:pPr lvl="1"/>
            <a:r>
              <a:rPr lang="en-US" dirty="0"/>
              <a:t>Agriculture</a:t>
            </a:r>
          </a:p>
          <a:p>
            <a:pPr lvl="2"/>
            <a:r>
              <a:rPr lang="en-US" dirty="0"/>
              <a:t>Animal waste</a:t>
            </a:r>
          </a:p>
          <a:p>
            <a:pPr lvl="2"/>
            <a:r>
              <a:rPr lang="en-US" dirty="0"/>
              <a:t>Applied fertilizers</a:t>
            </a:r>
          </a:p>
          <a:p>
            <a:pPr lvl="1"/>
            <a:r>
              <a:rPr lang="en-US" dirty="0"/>
              <a:t>Streambanks</a:t>
            </a:r>
          </a:p>
          <a:p>
            <a:pPr lvl="1"/>
            <a:r>
              <a:rPr lang="en-US" dirty="0"/>
              <a:t>Forests</a:t>
            </a:r>
          </a:p>
          <a:p>
            <a:pPr lvl="1"/>
            <a:r>
              <a:rPr lang="en-US" dirty="0"/>
              <a:t>Atmosphere</a:t>
            </a:r>
          </a:p>
          <a:p>
            <a:pPr lvl="1"/>
            <a:r>
              <a:rPr lang="en-US" dirty="0"/>
              <a:t>Lake sediments</a:t>
            </a:r>
          </a:p>
        </p:txBody>
      </p:sp>
      <p:sp>
        <p:nvSpPr>
          <p:cNvPr id="2" name="Slide Number Placeholder 1"/>
          <p:cNvSpPr>
            <a:spLocks noGrp="1"/>
          </p:cNvSpPr>
          <p:nvPr>
            <p:ph type="sldNum" sz="quarter" idx="12"/>
          </p:nvPr>
        </p:nvSpPr>
        <p:spPr/>
        <p:txBody>
          <a:bodyPr/>
          <a:lstStyle/>
          <a:p>
            <a:fld id="{11F27F3A-B3E9-41ED-AF8F-A365F10BB65F}" type="slidenum">
              <a:rPr lang="en-US" smtClean="0"/>
              <a:pPr/>
              <a:t>20</a:t>
            </a:fld>
            <a:endParaRPr lang="en-US"/>
          </a:p>
        </p:txBody>
      </p:sp>
      <p:sp>
        <p:nvSpPr>
          <p:cNvPr id="7" name="Subtitle 6"/>
          <p:cNvSpPr>
            <a:spLocks noGrp="1"/>
          </p:cNvSpPr>
          <p:nvPr>
            <p:ph type="subTitle" idx="13"/>
          </p:nvPr>
        </p:nvSpPr>
        <p:spPr/>
        <p:txBody>
          <a:bodyPr/>
          <a:lstStyle/>
          <a:p>
            <a:endParaRPr lang="en-US" dirty="0"/>
          </a:p>
        </p:txBody>
      </p:sp>
      <p:sp>
        <p:nvSpPr>
          <p:cNvPr id="8"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3" name="Right Brace 2">
            <a:extLst>
              <a:ext uri="{FF2B5EF4-FFF2-40B4-BE49-F238E27FC236}">
                <a16:creationId xmlns:a16="http://schemas.microsoft.com/office/drawing/2014/main" id="{9DED9DC1-292B-BE74-79AC-E16287F8EC7B}"/>
              </a:ext>
            </a:extLst>
          </p:cNvPr>
          <p:cNvSpPr/>
          <p:nvPr/>
        </p:nvSpPr>
        <p:spPr>
          <a:xfrm>
            <a:off x="7935356" y="1521235"/>
            <a:ext cx="452582" cy="68673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ight Brace 8">
            <a:extLst>
              <a:ext uri="{FF2B5EF4-FFF2-40B4-BE49-F238E27FC236}">
                <a16:creationId xmlns:a16="http://schemas.microsoft.com/office/drawing/2014/main" id="{526C1A82-704E-B460-229B-C131ED182949}"/>
              </a:ext>
            </a:extLst>
          </p:cNvPr>
          <p:cNvSpPr/>
          <p:nvPr/>
        </p:nvSpPr>
        <p:spPr>
          <a:xfrm>
            <a:off x="7935356" y="2231528"/>
            <a:ext cx="452582" cy="377012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1CB430A2-4051-01AD-BF70-B90ADD9BC87A}"/>
              </a:ext>
            </a:extLst>
          </p:cNvPr>
          <p:cNvSpPr txBox="1"/>
          <p:nvPr/>
        </p:nvSpPr>
        <p:spPr>
          <a:xfrm>
            <a:off x="8316684" y="1665164"/>
            <a:ext cx="1641283" cy="369332"/>
          </a:xfrm>
          <a:prstGeom prst="rect">
            <a:avLst/>
          </a:prstGeom>
          <a:noFill/>
        </p:spPr>
        <p:txBody>
          <a:bodyPr wrap="none" rtlCol="0">
            <a:spAutoFit/>
          </a:bodyPr>
          <a:lstStyle/>
          <a:p>
            <a:r>
              <a:rPr lang="en-US" dirty="0"/>
              <a:t>“Point Sources”</a:t>
            </a:r>
          </a:p>
        </p:txBody>
      </p:sp>
      <p:sp>
        <p:nvSpPr>
          <p:cNvPr id="10" name="TextBox 9">
            <a:extLst>
              <a:ext uri="{FF2B5EF4-FFF2-40B4-BE49-F238E27FC236}">
                <a16:creationId xmlns:a16="http://schemas.microsoft.com/office/drawing/2014/main" id="{6D642E2C-D6C8-3879-7A44-36DFDCFD47D9}"/>
              </a:ext>
            </a:extLst>
          </p:cNvPr>
          <p:cNvSpPr txBox="1"/>
          <p:nvPr/>
        </p:nvSpPr>
        <p:spPr>
          <a:xfrm>
            <a:off x="8316684" y="3931925"/>
            <a:ext cx="2045047" cy="369332"/>
          </a:xfrm>
          <a:prstGeom prst="rect">
            <a:avLst/>
          </a:prstGeom>
          <a:noFill/>
        </p:spPr>
        <p:txBody>
          <a:bodyPr wrap="none" rtlCol="0">
            <a:spAutoFit/>
          </a:bodyPr>
          <a:lstStyle/>
          <a:p>
            <a:r>
              <a:rPr lang="en-US" dirty="0"/>
              <a:t>“Nonpoint Sources”</a:t>
            </a:r>
          </a:p>
        </p:txBody>
      </p:sp>
      <p:sp>
        <p:nvSpPr>
          <p:cNvPr id="12" name="Left Brace 11">
            <a:extLst>
              <a:ext uri="{FF2B5EF4-FFF2-40B4-BE49-F238E27FC236}">
                <a16:creationId xmlns:a16="http://schemas.microsoft.com/office/drawing/2014/main" id="{695996DB-4212-AD57-4B84-83F0552334D7}"/>
              </a:ext>
            </a:extLst>
          </p:cNvPr>
          <p:cNvSpPr/>
          <p:nvPr/>
        </p:nvSpPr>
        <p:spPr>
          <a:xfrm>
            <a:off x="3140364" y="1431636"/>
            <a:ext cx="452582" cy="372351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8F7CCDEE-3FF7-D94A-0B03-F635AAC67985}"/>
              </a:ext>
            </a:extLst>
          </p:cNvPr>
          <p:cNvSpPr txBox="1"/>
          <p:nvPr/>
        </p:nvSpPr>
        <p:spPr>
          <a:xfrm>
            <a:off x="1808974" y="2960315"/>
            <a:ext cx="1331390" cy="369332"/>
          </a:xfrm>
          <a:prstGeom prst="rect">
            <a:avLst/>
          </a:prstGeom>
          <a:noFill/>
        </p:spPr>
        <p:txBody>
          <a:bodyPr wrap="none" rtlCol="0">
            <a:spAutoFit/>
          </a:bodyPr>
          <a:lstStyle/>
          <a:p>
            <a:r>
              <a:rPr lang="en-US" dirty="0"/>
              <a:t>Controllable</a:t>
            </a:r>
          </a:p>
        </p:txBody>
      </p:sp>
      <p:sp>
        <p:nvSpPr>
          <p:cNvPr id="14" name="Left Brace 13">
            <a:extLst>
              <a:ext uri="{FF2B5EF4-FFF2-40B4-BE49-F238E27FC236}">
                <a16:creationId xmlns:a16="http://schemas.microsoft.com/office/drawing/2014/main" id="{AFEABE70-CC8F-6C6C-4B8F-17C2F050FF5A}"/>
              </a:ext>
            </a:extLst>
          </p:cNvPr>
          <p:cNvSpPr/>
          <p:nvPr/>
        </p:nvSpPr>
        <p:spPr>
          <a:xfrm>
            <a:off x="3140364" y="5155148"/>
            <a:ext cx="452582" cy="873494"/>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6CE7C0E1-F0DD-03FC-75BB-2BD2FE8A1FD7}"/>
              </a:ext>
            </a:extLst>
          </p:cNvPr>
          <p:cNvSpPr txBox="1"/>
          <p:nvPr/>
        </p:nvSpPr>
        <p:spPr>
          <a:xfrm>
            <a:off x="1567241" y="5263798"/>
            <a:ext cx="1573123" cy="369332"/>
          </a:xfrm>
          <a:prstGeom prst="rect">
            <a:avLst/>
          </a:prstGeom>
          <a:noFill/>
        </p:spPr>
        <p:txBody>
          <a:bodyPr wrap="none" rtlCol="0">
            <a:spAutoFit/>
          </a:bodyPr>
          <a:lstStyle/>
          <a:p>
            <a:r>
              <a:rPr lang="en-US" dirty="0"/>
              <a:t>Uncontrollable</a:t>
            </a:r>
          </a:p>
        </p:txBody>
      </p:sp>
      <p:sp>
        <p:nvSpPr>
          <p:cNvPr id="11" name="Rectangle 10">
            <a:extLst>
              <a:ext uri="{FF2B5EF4-FFF2-40B4-BE49-F238E27FC236}">
                <a16:creationId xmlns:a16="http://schemas.microsoft.com/office/drawing/2014/main" id="{CB2F4005-2C9D-16D8-A61E-CB53109E20DF}"/>
              </a:ext>
            </a:extLst>
          </p:cNvPr>
          <p:cNvSpPr/>
          <p:nvPr/>
        </p:nvSpPr>
        <p:spPr>
          <a:xfrm>
            <a:off x="3803705" y="5130438"/>
            <a:ext cx="1819564" cy="6360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18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p:bldP spid="10" grpId="0"/>
      <p:bldP spid="12" grpId="0" animBg="1"/>
      <p:bldP spid="13" grpId="0"/>
      <p:bldP spid="14" grpId="0" animBg="1"/>
      <p:bldP spid="15"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9CFD6-79A7-DB15-58F8-34326D138DAA}"/>
              </a:ext>
            </a:extLst>
          </p:cNvPr>
          <p:cNvSpPr>
            <a:spLocks noGrp="1"/>
          </p:cNvSpPr>
          <p:nvPr>
            <p:ph type="title"/>
          </p:nvPr>
        </p:nvSpPr>
        <p:spPr/>
        <p:txBody>
          <a:bodyPr/>
          <a:lstStyle/>
          <a:p>
            <a:r>
              <a:rPr lang="en-US" dirty="0"/>
              <a:t>Spatial Dynamics in Nutrient Loading</a:t>
            </a:r>
          </a:p>
        </p:txBody>
      </p:sp>
      <p:sp>
        <p:nvSpPr>
          <p:cNvPr id="4" name="Slide Number Placeholder 3">
            <a:extLst>
              <a:ext uri="{FF2B5EF4-FFF2-40B4-BE49-F238E27FC236}">
                <a16:creationId xmlns:a16="http://schemas.microsoft.com/office/drawing/2014/main" id="{A3AF08DD-D707-2BD8-A02C-528B512B3E52}"/>
              </a:ext>
            </a:extLst>
          </p:cNvPr>
          <p:cNvSpPr>
            <a:spLocks noGrp="1"/>
          </p:cNvSpPr>
          <p:nvPr>
            <p:ph type="sldNum" sz="quarter" idx="12"/>
          </p:nvPr>
        </p:nvSpPr>
        <p:spPr/>
        <p:txBody>
          <a:bodyPr/>
          <a:lstStyle/>
          <a:p>
            <a:fld id="{11F27F3A-B3E9-41ED-AF8F-A365F10BB65F}" type="slidenum">
              <a:rPr lang="en-US" smtClean="0"/>
              <a:pPr/>
              <a:t>21</a:t>
            </a:fld>
            <a:endParaRPr lang="en-US"/>
          </a:p>
        </p:txBody>
      </p:sp>
      <p:sp>
        <p:nvSpPr>
          <p:cNvPr id="5" name="Subtitle 4">
            <a:extLst>
              <a:ext uri="{FF2B5EF4-FFF2-40B4-BE49-F238E27FC236}">
                <a16:creationId xmlns:a16="http://schemas.microsoft.com/office/drawing/2014/main" id="{FF6C8E57-9D58-2DCA-AB8A-0C83BC07ACEA}"/>
              </a:ext>
            </a:extLst>
          </p:cNvPr>
          <p:cNvSpPr>
            <a:spLocks noGrp="1"/>
          </p:cNvSpPr>
          <p:nvPr>
            <p:ph type="subTitle" idx="13"/>
          </p:nvPr>
        </p:nvSpPr>
        <p:spPr/>
        <p:txBody>
          <a:bodyPr/>
          <a:lstStyle/>
          <a:p>
            <a:endParaRPr lang="en-US" dirty="0"/>
          </a:p>
        </p:txBody>
      </p:sp>
      <p:pic>
        <p:nvPicPr>
          <p:cNvPr id="8" name="Content Placeholder 7">
            <a:extLst>
              <a:ext uri="{FF2B5EF4-FFF2-40B4-BE49-F238E27FC236}">
                <a16:creationId xmlns:a16="http://schemas.microsoft.com/office/drawing/2014/main" id="{5FAB8F46-A85B-9802-6508-98431F320A8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001952" y="1161003"/>
            <a:ext cx="4064943" cy="5260849"/>
          </a:xfrm>
          <a:prstGeom prst="rect">
            <a:avLst/>
          </a:prstGeom>
          <a:noFill/>
          <a:ln>
            <a:noFill/>
          </a:ln>
        </p:spPr>
      </p:pic>
      <p:pic>
        <p:nvPicPr>
          <p:cNvPr id="9" name="Picture 8">
            <a:extLst>
              <a:ext uri="{FF2B5EF4-FFF2-40B4-BE49-F238E27FC236}">
                <a16:creationId xmlns:a16="http://schemas.microsoft.com/office/drawing/2014/main" id="{D11A7828-7BAD-262F-37D7-4545E6F19C5F}"/>
              </a:ext>
            </a:extLst>
          </p:cNvPr>
          <p:cNvPicPr>
            <a:picLocks noChangeAspect="1"/>
          </p:cNvPicPr>
          <p:nvPr/>
        </p:nvPicPr>
        <p:blipFill>
          <a:blip r:embed="rId4"/>
          <a:stretch>
            <a:fillRect/>
          </a:stretch>
        </p:blipFill>
        <p:spPr>
          <a:xfrm>
            <a:off x="8066895" y="1468043"/>
            <a:ext cx="4064943" cy="2430129"/>
          </a:xfrm>
          <a:prstGeom prst="rect">
            <a:avLst/>
          </a:prstGeom>
        </p:spPr>
      </p:pic>
      <p:pic>
        <p:nvPicPr>
          <p:cNvPr id="7" name="Picture 6">
            <a:extLst>
              <a:ext uri="{FF2B5EF4-FFF2-40B4-BE49-F238E27FC236}">
                <a16:creationId xmlns:a16="http://schemas.microsoft.com/office/drawing/2014/main" id="{7CC8D5FF-2AF5-F048-9F84-1FBFF96EFE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1161003"/>
            <a:ext cx="4064943" cy="5260106"/>
          </a:xfrm>
          <a:prstGeom prst="rect">
            <a:avLst/>
          </a:prstGeom>
          <a:noFill/>
          <a:ln>
            <a:noFill/>
          </a:ln>
        </p:spPr>
      </p:pic>
    </p:spTree>
    <p:extLst>
      <p:ext uri="{BB962C8B-B14F-4D97-AF65-F5344CB8AC3E}">
        <p14:creationId xmlns:p14="http://schemas.microsoft.com/office/powerpoint/2010/main" val="722796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149DE-3EDB-9B69-5512-1B354E90A090}"/>
              </a:ext>
            </a:extLst>
          </p:cNvPr>
          <p:cNvSpPr>
            <a:spLocks noGrp="1"/>
          </p:cNvSpPr>
          <p:nvPr>
            <p:ph type="title"/>
          </p:nvPr>
        </p:nvSpPr>
        <p:spPr/>
        <p:txBody>
          <a:bodyPr/>
          <a:lstStyle/>
          <a:p>
            <a:r>
              <a:rPr lang="en-US" dirty="0"/>
              <a:t>Nutrient Management Strategies</a:t>
            </a:r>
          </a:p>
        </p:txBody>
      </p:sp>
      <p:sp>
        <p:nvSpPr>
          <p:cNvPr id="4" name="Slide Number Placeholder 3">
            <a:extLst>
              <a:ext uri="{FF2B5EF4-FFF2-40B4-BE49-F238E27FC236}">
                <a16:creationId xmlns:a16="http://schemas.microsoft.com/office/drawing/2014/main" id="{4A0B02FB-D39A-E6C6-E476-C62F2D68FFAC}"/>
              </a:ext>
            </a:extLst>
          </p:cNvPr>
          <p:cNvSpPr>
            <a:spLocks noGrp="1"/>
          </p:cNvSpPr>
          <p:nvPr>
            <p:ph type="sldNum" sz="quarter" idx="12"/>
          </p:nvPr>
        </p:nvSpPr>
        <p:spPr/>
        <p:txBody>
          <a:bodyPr/>
          <a:lstStyle/>
          <a:p>
            <a:fld id="{11F27F3A-B3E9-41ED-AF8F-A365F10BB65F}" type="slidenum">
              <a:rPr lang="en-US" smtClean="0"/>
              <a:pPr/>
              <a:t>22</a:t>
            </a:fld>
            <a:endParaRPr lang="en-US"/>
          </a:p>
        </p:txBody>
      </p:sp>
      <p:sp>
        <p:nvSpPr>
          <p:cNvPr id="5" name="Subtitle 4">
            <a:extLst>
              <a:ext uri="{FF2B5EF4-FFF2-40B4-BE49-F238E27FC236}">
                <a16:creationId xmlns:a16="http://schemas.microsoft.com/office/drawing/2014/main" id="{D19A00D6-E625-30E7-6880-63C39728322F}"/>
              </a:ext>
            </a:extLst>
          </p:cNvPr>
          <p:cNvSpPr>
            <a:spLocks noGrp="1"/>
          </p:cNvSpPr>
          <p:nvPr>
            <p:ph type="subTitle" idx="13"/>
          </p:nvPr>
        </p:nvSpPr>
        <p:spPr/>
        <p:txBody>
          <a:bodyPr/>
          <a:lstStyle/>
          <a:p>
            <a:r>
              <a:rPr lang="en-US" dirty="0"/>
              <a:t>In North Carolina</a:t>
            </a:r>
          </a:p>
        </p:txBody>
      </p:sp>
      <p:grpSp>
        <p:nvGrpSpPr>
          <p:cNvPr id="6" name="Group 5">
            <a:extLst>
              <a:ext uri="{FF2B5EF4-FFF2-40B4-BE49-F238E27FC236}">
                <a16:creationId xmlns:a16="http://schemas.microsoft.com/office/drawing/2014/main" id="{07658D50-E3E0-4F3B-B210-6C8D4673295B}"/>
              </a:ext>
            </a:extLst>
          </p:cNvPr>
          <p:cNvGrpSpPr/>
          <p:nvPr/>
        </p:nvGrpSpPr>
        <p:grpSpPr>
          <a:xfrm>
            <a:off x="689187" y="1396824"/>
            <a:ext cx="10227182" cy="4826857"/>
            <a:chOff x="719752" y="2058533"/>
            <a:chExt cx="10200006" cy="4753773"/>
          </a:xfrm>
        </p:grpSpPr>
        <p:pic>
          <p:nvPicPr>
            <p:cNvPr id="7" name="Picture 6" descr="Map&#10;&#10;Description automatically generated">
              <a:extLst>
                <a:ext uri="{FF2B5EF4-FFF2-40B4-BE49-F238E27FC236}">
                  <a16:creationId xmlns:a16="http://schemas.microsoft.com/office/drawing/2014/main" id="{1D8FF1AC-5D14-4036-B314-17A809898A86}"/>
                </a:ext>
              </a:extLst>
            </p:cNvPr>
            <p:cNvPicPr>
              <a:picLocks noChangeAspect="1"/>
            </p:cNvPicPr>
            <p:nvPr/>
          </p:nvPicPr>
          <p:blipFill rotWithShape="1">
            <a:blip r:embed="rId3">
              <a:extLst>
                <a:ext uri="{28A0092B-C50C-407E-A947-70E740481C1C}">
                  <a14:useLocalDpi xmlns:a14="http://schemas.microsoft.com/office/drawing/2010/main" val="0"/>
                </a:ext>
              </a:extLst>
            </a:blip>
            <a:srcRect l="6776" t="9142" b="6031"/>
            <a:stretch/>
          </p:blipFill>
          <p:spPr>
            <a:xfrm>
              <a:off x="719752" y="2058533"/>
              <a:ext cx="10200006" cy="4753773"/>
            </a:xfrm>
            <a:prstGeom prst="rect">
              <a:avLst/>
            </a:prstGeom>
          </p:spPr>
        </p:pic>
        <p:sp>
          <p:nvSpPr>
            <p:cNvPr id="8" name="TextBox 9">
              <a:extLst>
                <a:ext uri="{FF2B5EF4-FFF2-40B4-BE49-F238E27FC236}">
                  <a16:creationId xmlns:a16="http://schemas.microsoft.com/office/drawing/2014/main" id="{AB49C102-D04D-41D9-BC6C-C59B3222B49D}"/>
                </a:ext>
              </a:extLst>
            </p:cNvPr>
            <p:cNvSpPr txBox="1"/>
            <p:nvPr/>
          </p:nvSpPr>
          <p:spPr>
            <a:xfrm>
              <a:off x="3343275" y="3159627"/>
              <a:ext cx="1791730" cy="81841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t>High Rock Lake (TBD) </a:t>
              </a:r>
            </a:p>
          </p:txBody>
        </p:sp>
        <p:sp>
          <p:nvSpPr>
            <p:cNvPr id="9" name="TextBox 10">
              <a:extLst>
                <a:ext uri="{FF2B5EF4-FFF2-40B4-BE49-F238E27FC236}">
                  <a16:creationId xmlns:a16="http://schemas.microsoft.com/office/drawing/2014/main" id="{0EFA4EE1-1A4C-412A-A79C-4B8F5C6D5465}"/>
                </a:ext>
              </a:extLst>
            </p:cNvPr>
            <p:cNvSpPr txBox="1"/>
            <p:nvPr/>
          </p:nvSpPr>
          <p:spPr>
            <a:xfrm>
              <a:off x="7649470" y="2450973"/>
              <a:ext cx="1791730" cy="545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t>Chowan River </a:t>
              </a:r>
              <a:r>
                <a:rPr lang="en-US" sz="1100" b="1" dirty="0"/>
                <a:t>(1985)</a:t>
              </a:r>
              <a:endParaRPr lang="en-US" b="1" dirty="0"/>
            </a:p>
          </p:txBody>
        </p:sp>
        <p:sp>
          <p:nvSpPr>
            <p:cNvPr id="10" name="TextBox 11">
              <a:extLst>
                <a:ext uri="{FF2B5EF4-FFF2-40B4-BE49-F238E27FC236}">
                  <a16:creationId xmlns:a16="http://schemas.microsoft.com/office/drawing/2014/main" id="{46EEC3BF-A9C4-4A17-B82E-96CCDFD7388B}"/>
                </a:ext>
              </a:extLst>
            </p:cNvPr>
            <p:cNvSpPr txBox="1"/>
            <p:nvPr/>
          </p:nvSpPr>
          <p:spPr>
            <a:xfrm>
              <a:off x="8825154" y="5853619"/>
              <a:ext cx="1791730" cy="6365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New River (1991)</a:t>
              </a:r>
            </a:p>
          </p:txBody>
        </p:sp>
        <p:sp>
          <p:nvSpPr>
            <p:cNvPr id="11" name="TextBox 12">
              <a:extLst>
                <a:ext uri="{FF2B5EF4-FFF2-40B4-BE49-F238E27FC236}">
                  <a16:creationId xmlns:a16="http://schemas.microsoft.com/office/drawing/2014/main" id="{4431836C-081C-4A9F-85DA-C8532E0C9788}"/>
                </a:ext>
              </a:extLst>
            </p:cNvPr>
            <p:cNvSpPr txBox="1"/>
            <p:nvPr/>
          </p:nvSpPr>
          <p:spPr>
            <a:xfrm>
              <a:off x="6886278" y="4227124"/>
              <a:ext cx="1791730" cy="5759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t>Neuse River </a:t>
              </a:r>
              <a:r>
                <a:rPr lang="en-US" sz="1200" b="1" dirty="0"/>
                <a:t>(1997)</a:t>
              </a:r>
              <a:endParaRPr lang="en-US" sz="2000" b="1" dirty="0"/>
            </a:p>
          </p:txBody>
        </p:sp>
        <p:sp>
          <p:nvSpPr>
            <p:cNvPr id="12" name="TextBox 13">
              <a:extLst>
                <a:ext uri="{FF2B5EF4-FFF2-40B4-BE49-F238E27FC236}">
                  <a16:creationId xmlns:a16="http://schemas.microsoft.com/office/drawing/2014/main" id="{F849FAEC-D4FD-48B0-A8EB-10D766C53389}"/>
                </a:ext>
              </a:extLst>
            </p:cNvPr>
            <p:cNvSpPr txBox="1"/>
            <p:nvPr/>
          </p:nvSpPr>
          <p:spPr>
            <a:xfrm>
              <a:off x="8642564" y="4076517"/>
              <a:ext cx="1791730" cy="69716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t>Tar-Pamlico River </a:t>
              </a:r>
              <a:r>
                <a:rPr lang="en-US" sz="1200" b="1" dirty="0"/>
                <a:t>(2000)</a:t>
              </a:r>
              <a:endParaRPr lang="en-US" sz="2000" b="1" dirty="0"/>
            </a:p>
          </p:txBody>
        </p:sp>
        <p:sp>
          <p:nvSpPr>
            <p:cNvPr id="13" name="TextBox 14">
              <a:extLst>
                <a:ext uri="{FF2B5EF4-FFF2-40B4-BE49-F238E27FC236}">
                  <a16:creationId xmlns:a16="http://schemas.microsoft.com/office/drawing/2014/main" id="{CA2692AB-CAE8-4E89-A300-4D4680EFDDFA}"/>
                </a:ext>
              </a:extLst>
            </p:cNvPr>
            <p:cNvSpPr txBox="1"/>
            <p:nvPr/>
          </p:nvSpPr>
          <p:spPr>
            <a:xfrm>
              <a:off x="5749914" y="3164880"/>
              <a:ext cx="1791730" cy="5759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t>Falls </a:t>
              </a:r>
            </a:p>
            <a:p>
              <a:pPr algn="ctr"/>
              <a:r>
                <a:rPr lang="en-US" sz="1600" b="1" dirty="0"/>
                <a:t>Lake </a:t>
              </a:r>
              <a:r>
                <a:rPr lang="en-US" sz="1200" b="1" dirty="0"/>
                <a:t>(2011)</a:t>
              </a:r>
              <a:endParaRPr lang="en-US" sz="1600" b="1" dirty="0"/>
            </a:p>
          </p:txBody>
        </p:sp>
        <p:sp>
          <p:nvSpPr>
            <p:cNvPr id="14" name="TextBox 15">
              <a:extLst>
                <a:ext uri="{FF2B5EF4-FFF2-40B4-BE49-F238E27FC236}">
                  <a16:creationId xmlns:a16="http://schemas.microsoft.com/office/drawing/2014/main" id="{C3FF66E1-E3D6-46BE-9BF6-BF0BE74334EB}"/>
                </a:ext>
              </a:extLst>
            </p:cNvPr>
            <p:cNvSpPr txBox="1"/>
            <p:nvPr/>
          </p:nvSpPr>
          <p:spPr>
            <a:xfrm>
              <a:off x="5344287" y="3500596"/>
              <a:ext cx="1107072" cy="5759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t>Jordan </a:t>
              </a:r>
            </a:p>
            <a:p>
              <a:pPr algn="ctr"/>
              <a:r>
                <a:rPr lang="en-US" sz="1600" b="1" dirty="0"/>
                <a:t>Lake </a:t>
              </a:r>
              <a:r>
                <a:rPr lang="en-US" sz="1200" b="1" dirty="0"/>
                <a:t>(2009)</a:t>
              </a:r>
              <a:endParaRPr lang="en-US" sz="1600" b="1" dirty="0"/>
            </a:p>
          </p:txBody>
        </p:sp>
        <p:sp>
          <p:nvSpPr>
            <p:cNvPr id="15" name="TextBox 16">
              <a:extLst>
                <a:ext uri="{FF2B5EF4-FFF2-40B4-BE49-F238E27FC236}">
                  <a16:creationId xmlns:a16="http://schemas.microsoft.com/office/drawing/2014/main" id="{A5C9A6DF-4582-46EE-A9CC-432BC689BDDF}"/>
                </a:ext>
              </a:extLst>
            </p:cNvPr>
            <p:cNvSpPr txBox="1"/>
            <p:nvPr/>
          </p:nvSpPr>
          <p:spPr>
            <a:xfrm>
              <a:off x="4367191" y="4516270"/>
              <a:ext cx="1791730" cy="5152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t>Randleman Lake </a:t>
              </a:r>
              <a:r>
                <a:rPr lang="en-US" sz="1200" b="1" dirty="0"/>
                <a:t>(1999)</a:t>
              </a:r>
              <a:endParaRPr lang="en-US" sz="1600" b="1" dirty="0"/>
            </a:p>
          </p:txBody>
        </p:sp>
        <p:sp>
          <p:nvSpPr>
            <p:cNvPr id="16" name="Freeform: Shape 15">
              <a:extLst>
                <a:ext uri="{FF2B5EF4-FFF2-40B4-BE49-F238E27FC236}">
                  <a16:creationId xmlns:a16="http://schemas.microsoft.com/office/drawing/2014/main" id="{EE3CF250-A733-4595-8E91-CF0810E8EABF}"/>
                </a:ext>
              </a:extLst>
            </p:cNvPr>
            <p:cNvSpPr/>
            <p:nvPr/>
          </p:nvSpPr>
          <p:spPr>
            <a:xfrm>
              <a:off x="5187994" y="3799432"/>
              <a:ext cx="150125" cy="802926"/>
            </a:xfrm>
            <a:custGeom>
              <a:avLst/>
              <a:gdLst>
                <a:gd name="connsiteX0" fmla="*/ 150125 w 150125"/>
                <a:gd name="connsiteY0" fmla="*/ 0 h 700585"/>
                <a:gd name="connsiteX1" fmla="*/ 31844 w 150125"/>
                <a:gd name="connsiteY1" fmla="*/ 318448 h 700585"/>
                <a:gd name="connsiteX2" fmla="*/ 113731 w 150125"/>
                <a:gd name="connsiteY2" fmla="*/ 464024 h 700585"/>
                <a:gd name="connsiteX3" fmla="*/ 0 w 150125"/>
                <a:gd name="connsiteY3" fmla="*/ 700585 h 700585"/>
              </a:gdLst>
              <a:ahLst/>
              <a:cxnLst>
                <a:cxn ang="0">
                  <a:pos x="connsiteX0" y="connsiteY0"/>
                </a:cxn>
                <a:cxn ang="0">
                  <a:pos x="connsiteX1" y="connsiteY1"/>
                </a:cxn>
                <a:cxn ang="0">
                  <a:pos x="connsiteX2" y="connsiteY2"/>
                </a:cxn>
                <a:cxn ang="0">
                  <a:pos x="connsiteX3" y="connsiteY3"/>
                </a:cxn>
              </a:cxnLst>
              <a:rect l="l" t="t" r="r" b="b"/>
              <a:pathLst>
                <a:path w="150125" h="700585">
                  <a:moveTo>
                    <a:pt x="150125" y="0"/>
                  </a:moveTo>
                  <a:cubicBezTo>
                    <a:pt x="94017" y="120555"/>
                    <a:pt x="37910" y="241111"/>
                    <a:pt x="31844" y="318448"/>
                  </a:cubicBezTo>
                  <a:cubicBezTo>
                    <a:pt x="25778" y="395785"/>
                    <a:pt x="119038" y="400335"/>
                    <a:pt x="113731" y="464024"/>
                  </a:cubicBezTo>
                  <a:cubicBezTo>
                    <a:pt x="108424" y="527714"/>
                    <a:pt x="54212" y="614149"/>
                    <a:pt x="0" y="700585"/>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Freeform: Shape 16">
              <a:extLst>
                <a:ext uri="{FF2B5EF4-FFF2-40B4-BE49-F238E27FC236}">
                  <a16:creationId xmlns:a16="http://schemas.microsoft.com/office/drawing/2014/main" id="{9DCD44F2-D883-43C7-B462-D6565BE675A6}"/>
                </a:ext>
              </a:extLst>
            </p:cNvPr>
            <p:cNvSpPr/>
            <p:nvPr/>
          </p:nvSpPr>
          <p:spPr>
            <a:xfrm>
              <a:off x="8450780" y="5676371"/>
              <a:ext cx="374374" cy="354496"/>
            </a:xfrm>
            <a:custGeom>
              <a:avLst/>
              <a:gdLst>
                <a:gd name="connsiteX0" fmla="*/ 0 w 374374"/>
                <a:gd name="connsiteY0" fmla="*/ 0 h 354496"/>
                <a:gd name="connsiteX1" fmla="*/ 261731 w 374374"/>
                <a:gd name="connsiteY1" fmla="*/ 115956 h 354496"/>
                <a:gd name="connsiteX2" fmla="*/ 221974 w 374374"/>
                <a:gd name="connsiteY2" fmla="*/ 248478 h 354496"/>
                <a:gd name="connsiteX3" fmla="*/ 374374 w 374374"/>
                <a:gd name="connsiteY3" fmla="*/ 354496 h 354496"/>
              </a:gdLst>
              <a:ahLst/>
              <a:cxnLst>
                <a:cxn ang="0">
                  <a:pos x="connsiteX0" y="connsiteY0"/>
                </a:cxn>
                <a:cxn ang="0">
                  <a:pos x="connsiteX1" y="connsiteY1"/>
                </a:cxn>
                <a:cxn ang="0">
                  <a:pos x="connsiteX2" y="connsiteY2"/>
                </a:cxn>
                <a:cxn ang="0">
                  <a:pos x="connsiteX3" y="connsiteY3"/>
                </a:cxn>
              </a:cxnLst>
              <a:rect l="l" t="t" r="r" b="b"/>
              <a:pathLst>
                <a:path w="374374" h="354496">
                  <a:moveTo>
                    <a:pt x="0" y="0"/>
                  </a:moveTo>
                  <a:cubicBezTo>
                    <a:pt x="112367" y="37271"/>
                    <a:pt x="224735" y="74543"/>
                    <a:pt x="261731" y="115956"/>
                  </a:cubicBezTo>
                  <a:cubicBezTo>
                    <a:pt x="298727" y="157369"/>
                    <a:pt x="203200" y="208721"/>
                    <a:pt x="221974" y="248478"/>
                  </a:cubicBezTo>
                  <a:cubicBezTo>
                    <a:pt x="240748" y="288235"/>
                    <a:pt x="307561" y="321365"/>
                    <a:pt x="374374" y="354496"/>
                  </a:cubicBez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spTree>
    <p:extLst>
      <p:ext uri="{BB962C8B-B14F-4D97-AF65-F5344CB8AC3E}">
        <p14:creationId xmlns:p14="http://schemas.microsoft.com/office/powerpoint/2010/main" val="3149839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ECD8-2527-C4C9-937C-71FC45E2FCD4}"/>
              </a:ext>
            </a:extLst>
          </p:cNvPr>
          <p:cNvSpPr>
            <a:spLocks noGrp="1"/>
          </p:cNvSpPr>
          <p:nvPr>
            <p:ph type="title"/>
          </p:nvPr>
        </p:nvSpPr>
        <p:spPr/>
        <p:txBody>
          <a:bodyPr/>
          <a:lstStyle/>
          <a:p>
            <a:r>
              <a:rPr lang="en-US" dirty="0"/>
              <a:t>Neuse River Basin NMS</a:t>
            </a:r>
          </a:p>
        </p:txBody>
      </p:sp>
      <p:sp>
        <p:nvSpPr>
          <p:cNvPr id="3" name="Content Placeholder 2">
            <a:extLst>
              <a:ext uri="{FF2B5EF4-FFF2-40B4-BE49-F238E27FC236}">
                <a16:creationId xmlns:a16="http://schemas.microsoft.com/office/drawing/2014/main" id="{9702D07C-E237-ACA4-E4BC-E91A1ED51C71}"/>
              </a:ext>
            </a:extLst>
          </p:cNvPr>
          <p:cNvSpPr>
            <a:spLocks noGrp="1"/>
          </p:cNvSpPr>
          <p:nvPr>
            <p:ph idx="1"/>
          </p:nvPr>
        </p:nvSpPr>
        <p:spPr/>
        <p:txBody>
          <a:bodyPr>
            <a:normAutofit/>
          </a:bodyPr>
          <a:lstStyle/>
          <a:p>
            <a:pPr marL="0" indent="0">
              <a:buNone/>
            </a:pPr>
            <a:r>
              <a:rPr lang="en-US" dirty="0"/>
              <a:t>(a)  PURPOSE. The purpose of this Rule and Rules .0711 through .0715 of this Section is to attain the designated uses of the Neuse River estuary with respect to meeting nutrient-related water quality standards pursuant to the Environmental Management Commission's authority under the Clean Water Responsibility and Environmentally Sound Policy Act, S.L. 1997-458. All waters of the Neuse River Basin are supplementally classified as Nutrient Sensitive Waters (NSW) pursuant to 15A NCAC 02B .0223. The rules enumerated in Paragraph (d) of this Rule together constitute the Neuse nutrient strategy, and shall be implemented in accordance with 15A NCAC 02B .0223.  </a:t>
            </a:r>
          </a:p>
          <a:p>
            <a:pPr marL="0" indent="0">
              <a:buNone/>
            </a:pPr>
            <a:r>
              <a:rPr lang="en-US" dirty="0"/>
              <a:t>(c)  GOAL. To achieve the purpose of the Neuse nutrient strategy, the Commission established in the initial Neuse nutrient strategy rules, enacted in August 1998, </a:t>
            </a:r>
            <a:r>
              <a:rPr lang="en-US" dirty="0">
                <a:highlight>
                  <a:srgbClr val="FFFF00"/>
                </a:highlight>
              </a:rPr>
              <a:t>the goal of reducing the average annual load of nitrogen delivered to the Neuse estuary from point and nonpoint sources by a minimum of 30 percent below the average annual load for the period 1991 through 1995 and thereafter maintaining it at or below that level. </a:t>
            </a:r>
            <a:r>
              <a:rPr lang="en-US" dirty="0"/>
              <a:t>This amended strategy continues that goal. </a:t>
            </a:r>
          </a:p>
        </p:txBody>
      </p:sp>
      <p:sp>
        <p:nvSpPr>
          <p:cNvPr id="4" name="Slide Number Placeholder 3">
            <a:extLst>
              <a:ext uri="{FF2B5EF4-FFF2-40B4-BE49-F238E27FC236}">
                <a16:creationId xmlns:a16="http://schemas.microsoft.com/office/drawing/2014/main" id="{08589F6D-16FD-4A00-F31F-95067821A584}"/>
              </a:ext>
            </a:extLst>
          </p:cNvPr>
          <p:cNvSpPr>
            <a:spLocks noGrp="1"/>
          </p:cNvSpPr>
          <p:nvPr>
            <p:ph type="sldNum" sz="quarter" idx="12"/>
          </p:nvPr>
        </p:nvSpPr>
        <p:spPr/>
        <p:txBody>
          <a:bodyPr/>
          <a:lstStyle/>
          <a:p>
            <a:fld id="{11F27F3A-B3E9-41ED-AF8F-A365F10BB65F}" type="slidenum">
              <a:rPr lang="en-US" smtClean="0"/>
              <a:pPr/>
              <a:t>23</a:t>
            </a:fld>
            <a:endParaRPr lang="en-US"/>
          </a:p>
        </p:txBody>
      </p:sp>
      <p:sp>
        <p:nvSpPr>
          <p:cNvPr id="5" name="Subtitle 4">
            <a:extLst>
              <a:ext uri="{FF2B5EF4-FFF2-40B4-BE49-F238E27FC236}">
                <a16:creationId xmlns:a16="http://schemas.microsoft.com/office/drawing/2014/main" id="{50694961-E1B8-8098-EDE1-2D0E68930AEF}"/>
              </a:ext>
            </a:extLst>
          </p:cNvPr>
          <p:cNvSpPr>
            <a:spLocks noGrp="1"/>
          </p:cNvSpPr>
          <p:nvPr>
            <p:ph type="subTitle" idx="13"/>
          </p:nvPr>
        </p:nvSpPr>
        <p:spPr/>
        <p:txBody>
          <a:bodyPr/>
          <a:lstStyle/>
          <a:p>
            <a:r>
              <a:rPr lang="en-US" dirty="0"/>
              <a:t>15A NCAC 02B .0710</a:t>
            </a:r>
          </a:p>
        </p:txBody>
      </p:sp>
    </p:spTree>
    <p:extLst>
      <p:ext uri="{BB962C8B-B14F-4D97-AF65-F5344CB8AC3E}">
        <p14:creationId xmlns:p14="http://schemas.microsoft.com/office/powerpoint/2010/main" val="116425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ECD8-2527-C4C9-937C-71FC45E2FCD4}"/>
              </a:ext>
            </a:extLst>
          </p:cNvPr>
          <p:cNvSpPr>
            <a:spLocks noGrp="1"/>
          </p:cNvSpPr>
          <p:nvPr>
            <p:ph type="title"/>
          </p:nvPr>
        </p:nvSpPr>
        <p:spPr/>
        <p:txBody>
          <a:bodyPr/>
          <a:lstStyle/>
          <a:p>
            <a:r>
              <a:rPr lang="en-US" dirty="0"/>
              <a:t>Tar-Pamlico River Basin NMS</a:t>
            </a:r>
          </a:p>
        </p:txBody>
      </p:sp>
      <p:sp>
        <p:nvSpPr>
          <p:cNvPr id="3" name="Content Placeholder 2">
            <a:extLst>
              <a:ext uri="{FF2B5EF4-FFF2-40B4-BE49-F238E27FC236}">
                <a16:creationId xmlns:a16="http://schemas.microsoft.com/office/drawing/2014/main" id="{9702D07C-E237-ACA4-E4BC-E91A1ED51C71}"/>
              </a:ext>
            </a:extLst>
          </p:cNvPr>
          <p:cNvSpPr>
            <a:spLocks noGrp="1"/>
          </p:cNvSpPr>
          <p:nvPr>
            <p:ph idx="1"/>
          </p:nvPr>
        </p:nvSpPr>
        <p:spPr/>
        <p:txBody>
          <a:bodyPr>
            <a:normAutofit/>
          </a:bodyPr>
          <a:lstStyle/>
          <a:p>
            <a:r>
              <a:rPr lang="en-US" dirty="0"/>
              <a:t>PURPOSE. The purpose of this Rule and Rules 15A NCAC 02B .0731 through .0736 of this Section is to attain the designated uses of the Pamlico River estuary with respect to meeting nutrient-related water quality standards pursuant to the Environmental Management Commission's authority under the Clean Water Responsibility and Environmentally Sound Policy Act, S.L. 1997-458. The estuary and waters of the Tar-Pamlico River Basin are classified as Nutrient Sensitive Waters (NSW) pursuant to Rule 15A NCAC 02B .0223 of this Subchapter. The rules enumerated in Item (3) of this Rule together constitute the Tar-Pamlico nutrient strategy, and shall be implemented in accordance with Rule .0223 of the Subchapter.  </a:t>
            </a:r>
          </a:p>
          <a:p>
            <a:r>
              <a:rPr lang="en-US" dirty="0"/>
              <a:t>(2) GOALS. To achieve the purpose of the Tar-Pamlico nutrient strategy, the Commission established in the initial Tar-Pamlico nutrient rules, enacted in 2000 and 2001, </a:t>
            </a:r>
            <a:r>
              <a:rPr lang="en-US" dirty="0">
                <a:highlight>
                  <a:srgbClr val="FFFF00"/>
                </a:highlight>
              </a:rPr>
              <a:t>goals of reducing the average annual load of nitrogen delivered to the Pamlico River Estuary from nutrient sources to a level 30 percent below a 1991 baseline, and thereafter maintaining it at or below that level, and of reducing average annual phosphorus load to 1991 baseline level and thereafter maintaining it at or below that level. </a:t>
            </a:r>
            <a:r>
              <a:rPr lang="en-US" dirty="0"/>
              <a:t>This Tar-Pamlico nutrient strategy continues these goals. </a:t>
            </a:r>
          </a:p>
        </p:txBody>
      </p:sp>
      <p:sp>
        <p:nvSpPr>
          <p:cNvPr id="4" name="Slide Number Placeholder 3">
            <a:extLst>
              <a:ext uri="{FF2B5EF4-FFF2-40B4-BE49-F238E27FC236}">
                <a16:creationId xmlns:a16="http://schemas.microsoft.com/office/drawing/2014/main" id="{08589F6D-16FD-4A00-F31F-95067821A584}"/>
              </a:ext>
            </a:extLst>
          </p:cNvPr>
          <p:cNvSpPr>
            <a:spLocks noGrp="1"/>
          </p:cNvSpPr>
          <p:nvPr>
            <p:ph type="sldNum" sz="quarter" idx="12"/>
          </p:nvPr>
        </p:nvSpPr>
        <p:spPr/>
        <p:txBody>
          <a:bodyPr/>
          <a:lstStyle/>
          <a:p>
            <a:fld id="{11F27F3A-B3E9-41ED-AF8F-A365F10BB65F}" type="slidenum">
              <a:rPr lang="en-US" smtClean="0"/>
              <a:pPr/>
              <a:t>24</a:t>
            </a:fld>
            <a:endParaRPr lang="en-US"/>
          </a:p>
        </p:txBody>
      </p:sp>
      <p:sp>
        <p:nvSpPr>
          <p:cNvPr id="5" name="Subtitle 4">
            <a:extLst>
              <a:ext uri="{FF2B5EF4-FFF2-40B4-BE49-F238E27FC236}">
                <a16:creationId xmlns:a16="http://schemas.microsoft.com/office/drawing/2014/main" id="{50694961-E1B8-8098-EDE1-2D0E68930AEF}"/>
              </a:ext>
            </a:extLst>
          </p:cNvPr>
          <p:cNvSpPr>
            <a:spLocks noGrp="1"/>
          </p:cNvSpPr>
          <p:nvPr>
            <p:ph type="subTitle" idx="13"/>
          </p:nvPr>
        </p:nvSpPr>
        <p:spPr/>
        <p:txBody>
          <a:bodyPr/>
          <a:lstStyle/>
          <a:p>
            <a:r>
              <a:rPr lang="en-US" dirty="0"/>
              <a:t>15A NCAC 02B .0710</a:t>
            </a:r>
          </a:p>
        </p:txBody>
      </p:sp>
    </p:spTree>
    <p:extLst>
      <p:ext uri="{BB962C8B-B14F-4D97-AF65-F5344CB8AC3E}">
        <p14:creationId xmlns:p14="http://schemas.microsoft.com/office/powerpoint/2010/main" val="2006070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ECD8-2527-C4C9-937C-71FC45E2FCD4}"/>
              </a:ext>
            </a:extLst>
          </p:cNvPr>
          <p:cNvSpPr>
            <a:spLocks noGrp="1"/>
          </p:cNvSpPr>
          <p:nvPr>
            <p:ph type="title"/>
          </p:nvPr>
        </p:nvSpPr>
        <p:spPr/>
        <p:txBody>
          <a:bodyPr>
            <a:normAutofit/>
          </a:bodyPr>
          <a:lstStyle/>
          <a:p>
            <a:r>
              <a:rPr lang="en-US" dirty="0"/>
              <a:t>Jordan Lake Watershed NMS</a:t>
            </a:r>
          </a:p>
        </p:txBody>
      </p:sp>
      <p:sp>
        <p:nvSpPr>
          <p:cNvPr id="3" name="Content Placeholder 2">
            <a:extLst>
              <a:ext uri="{FF2B5EF4-FFF2-40B4-BE49-F238E27FC236}">
                <a16:creationId xmlns:a16="http://schemas.microsoft.com/office/drawing/2014/main" id="{9702D07C-E237-ACA4-E4BC-E91A1ED51C71}"/>
              </a:ext>
            </a:extLst>
          </p:cNvPr>
          <p:cNvSpPr>
            <a:spLocks noGrp="1"/>
          </p:cNvSpPr>
          <p:nvPr>
            <p:ph idx="1"/>
          </p:nvPr>
        </p:nvSpPr>
        <p:spPr>
          <a:xfrm>
            <a:off x="472440" y="1272927"/>
            <a:ext cx="11201400" cy="4975473"/>
          </a:xfrm>
          <a:solidFill>
            <a:schemeClr val="bg1"/>
          </a:solidFill>
        </p:spPr>
        <p:txBody>
          <a:bodyPr>
            <a:normAutofit fontScale="92500" lnSpcReduction="10000"/>
          </a:bodyPr>
          <a:lstStyle/>
          <a:p>
            <a:pPr marL="0" indent="0">
              <a:buNone/>
            </a:pPr>
            <a:r>
              <a:rPr lang="en-US" sz="1600" dirty="0"/>
              <a:t>PURPOSE.  The purpose of this Rule, 15A NCAC 02B .0263 through .0273 and .0311(p) shall be to restore and maintain nutrient-related water quality standards in B. Everett Jordan Reservoir; protect its classified uses as set out in 15A NCAC 02B .0216, including use as a source of water supply for drinking water, culinary and food processing purposes; and maintain or enhance protections currently implemented by local governments in existing water supply watersheds.  These Rules, as further enumerated in Item (3) of this Rule, together shall constitute the Jordan water supply nutrient strategy, or Jordan nutrient strategy.  Additional provisions of this Rule include establishing the geographic and regulatory scope of the Jordan nutrient strategy, defining its relationship to existing water quality regulations, setting specific nutrient mass load goals for Jordan Reservoir, providing for the use of adaptive management to restore Jordan Reservoir, and citing general enforcement authorities.  The following provisions further establish the framework of the Jordan water supply nutrient strategy: </a:t>
            </a:r>
          </a:p>
          <a:p>
            <a:pPr marL="0" indent="0">
              <a:buNone/>
            </a:pPr>
            <a:r>
              <a:rPr lang="en-US" sz="1600" dirty="0"/>
              <a:t>(2) STRATEGY GOAL.  Pursuant to G.S. 143-215.1(c5), 143-215.8B, and 143B-282(c) and (d) of the Clean Water Responsibility Act of 1997, the Environmental Management Commission establishes the goal of reducing the average annual loads of nitrogen and phosphorus delivered to Jordan Reservoir from all point and nonpoint sources of these nutrients located within its watershed, as specified in Item (5) of this Rule, and provides for adaptive management of the strategy and goal, as specified in Item (8) of this Rule. </a:t>
            </a:r>
          </a:p>
          <a:p>
            <a:pPr marL="0" indent="0">
              <a:buNone/>
            </a:pPr>
            <a:r>
              <a:rPr lang="en-US" sz="1600" b="1" dirty="0"/>
              <a:t>Paraphrased:</a:t>
            </a:r>
          </a:p>
          <a:p>
            <a:pPr>
              <a:buFontTx/>
              <a:buChar char="-"/>
            </a:pPr>
            <a:r>
              <a:rPr lang="en-US" sz="1600" dirty="0">
                <a:highlight>
                  <a:srgbClr val="FFFF00"/>
                </a:highlight>
              </a:rPr>
              <a:t>Upper New Hope Arm: 35% N reduction, 5% P reduction</a:t>
            </a:r>
          </a:p>
          <a:p>
            <a:pPr>
              <a:buFontTx/>
              <a:buChar char="-"/>
            </a:pPr>
            <a:r>
              <a:rPr lang="en-US" sz="1600" dirty="0">
                <a:highlight>
                  <a:srgbClr val="FFFF00"/>
                </a:highlight>
              </a:rPr>
              <a:t>Lower New Hope Arm: No net increase N, No net increase P</a:t>
            </a:r>
          </a:p>
          <a:p>
            <a:pPr>
              <a:buFontTx/>
              <a:buChar char="-"/>
            </a:pPr>
            <a:r>
              <a:rPr lang="en-US" sz="1600" dirty="0">
                <a:highlight>
                  <a:srgbClr val="FFFF00"/>
                </a:highlight>
              </a:rPr>
              <a:t>Haw Arm: 8% N reduction, 5% P reduction</a:t>
            </a:r>
          </a:p>
          <a:p>
            <a:pPr>
              <a:buFontTx/>
              <a:buChar char="-"/>
            </a:pPr>
            <a:r>
              <a:rPr lang="en-US" sz="1600" dirty="0"/>
              <a:t>Allocations can change based on transfer between point and nonpoint sources</a:t>
            </a:r>
          </a:p>
          <a:p>
            <a:pPr>
              <a:buFontTx/>
              <a:buChar char="-"/>
            </a:pPr>
            <a:r>
              <a:rPr lang="en-US" sz="1600" dirty="0"/>
              <a:t>One year for P compliance, six to nine years for N compliance for all rules except existing development (open ended)</a:t>
            </a:r>
          </a:p>
        </p:txBody>
      </p:sp>
      <p:sp>
        <p:nvSpPr>
          <p:cNvPr id="4" name="Slide Number Placeholder 3">
            <a:extLst>
              <a:ext uri="{FF2B5EF4-FFF2-40B4-BE49-F238E27FC236}">
                <a16:creationId xmlns:a16="http://schemas.microsoft.com/office/drawing/2014/main" id="{08589F6D-16FD-4A00-F31F-95067821A584}"/>
              </a:ext>
            </a:extLst>
          </p:cNvPr>
          <p:cNvSpPr>
            <a:spLocks noGrp="1"/>
          </p:cNvSpPr>
          <p:nvPr>
            <p:ph type="sldNum" sz="quarter" idx="12"/>
          </p:nvPr>
        </p:nvSpPr>
        <p:spPr/>
        <p:txBody>
          <a:bodyPr/>
          <a:lstStyle/>
          <a:p>
            <a:fld id="{11F27F3A-B3E9-41ED-AF8F-A365F10BB65F}" type="slidenum">
              <a:rPr lang="en-US" smtClean="0"/>
              <a:pPr/>
              <a:t>25</a:t>
            </a:fld>
            <a:endParaRPr lang="en-US"/>
          </a:p>
        </p:txBody>
      </p:sp>
      <p:sp>
        <p:nvSpPr>
          <p:cNvPr id="5" name="Subtitle 4">
            <a:extLst>
              <a:ext uri="{FF2B5EF4-FFF2-40B4-BE49-F238E27FC236}">
                <a16:creationId xmlns:a16="http://schemas.microsoft.com/office/drawing/2014/main" id="{50694961-E1B8-8098-EDE1-2D0E68930AEF}"/>
              </a:ext>
            </a:extLst>
          </p:cNvPr>
          <p:cNvSpPr>
            <a:spLocks noGrp="1"/>
          </p:cNvSpPr>
          <p:nvPr>
            <p:ph type="subTitle" idx="13"/>
          </p:nvPr>
        </p:nvSpPr>
        <p:spPr/>
        <p:txBody>
          <a:bodyPr/>
          <a:lstStyle/>
          <a:p>
            <a:r>
              <a:rPr lang="en-US" dirty="0"/>
              <a:t>15A NCAC 02B .0262</a:t>
            </a:r>
          </a:p>
        </p:txBody>
      </p:sp>
    </p:spTree>
    <p:extLst>
      <p:ext uri="{BB962C8B-B14F-4D97-AF65-F5344CB8AC3E}">
        <p14:creationId xmlns:p14="http://schemas.microsoft.com/office/powerpoint/2010/main" val="1855816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DECD8-2527-C4C9-937C-71FC45E2FCD4}"/>
              </a:ext>
            </a:extLst>
          </p:cNvPr>
          <p:cNvSpPr>
            <a:spLocks noGrp="1"/>
          </p:cNvSpPr>
          <p:nvPr>
            <p:ph type="title"/>
          </p:nvPr>
        </p:nvSpPr>
        <p:spPr/>
        <p:txBody>
          <a:bodyPr>
            <a:normAutofit/>
          </a:bodyPr>
          <a:lstStyle/>
          <a:p>
            <a:r>
              <a:rPr lang="en-US" dirty="0"/>
              <a:t>Falls Lake Watershed NMS</a:t>
            </a:r>
          </a:p>
        </p:txBody>
      </p:sp>
      <p:sp>
        <p:nvSpPr>
          <p:cNvPr id="3" name="Content Placeholder 2">
            <a:extLst>
              <a:ext uri="{FF2B5EF4-FFF2-40B4-BE49-F238E27FC236}">
                <a16:creationId xmlns:a16="http://schemas.microsoft.com/office/drawing/2014/main" id="{9702D07C-E237-ACA4-E4BC-E91A1ED51C71}"/>
              </a:ext>
            </a:extLst>
          </p:cNvPr>
          <p:cNvSpPr>
            <a:spLocks noGrp="1"/>
          </p:cNvSpPr>
          <p:nvPr>
            <p:ph idx="1"/>
          </p:nvPr>
        </p:nvSpPr>
        <p:spPr>
          <a:xfrm>
            <a:off x="472440" y="1272927"/>
            <a:ext cx="11201400" cy="4975473"/>
          </a:xfrm>
          <a:solidFill>
            <a:schemeClr val="bg1"/>
          </a:solidFill>
        </p:spPr>
        <p:txBody>
          <a:bodyPr>
            <a:normAutofit lnSpcReduction="10000"/>
          </a:bodyPr>
          <a:lstStyle/>
          <a:p>
            <a:pPr marL="0" indent="0">
              <a:buNone/>
            </a:pPr>
            <a:r>
              <a:rPr lang="en-US" sz="1600" dirty="0"/>
              <a:t>GOAL AND OBJECTIVES.  To achieve the purpose of the Falls nutrient strategy, the Commission establishes the goal of attaining and maintaining nutrient-related water quality standards identified in 15A NCAC 02B .0211 throughout Falls Reservoir pursuant to G.S. 143-215.8B and 143B-282(c) and (d) of the Clean Water Responsibility Act of 1997.  The Commission establishes a staged and adaptive implementation plan, outlined hereafter, to achieve the following objectives.  </a:t>
            </a:r>
            <a:r>
              <a:rPr lang="en-US" sz="1600" dirty="0">
                <a:highlight>
                  <a:srgbClr val="FFFF00"/>
                </a:highlight>
              </a:rPr>
              <a:t>The objective of Stage I is to, at minimum, achieve and maintain nutrient-related water quality standards in the Lower Falls Reservoir as soon as possible but no later than January 15, 2021 and to improve water quality in the Upper Falls Reservoir.   The objective of Stage II is to achieve and maintain nutrient-related water quality standards throughout Falls Reservoir.  This is estimated to require a reduction of 40 and 77 percent in average annual mass loads of nitrogen and phosphorus respectively, delivered from the sources named in Item (6) in the Upper Falls Watershed from a baseline of 2006.  </a:t>
            </a:r>
            <a:r>
              <a:rPr lang="en-US" sz="1600" dirty="0"/>
              <a:t>The resulting Stage II allowable loads to Falls Reservoir from the watersheds of Ellerbe Creek, Eno River, Little River, Flat River, and Knap of Reeds Creek shall be 658,000 pounds of nitrogen per year and 35,000 pounds of phosphorus per year. </a:t>
            </a:r>
          </a:p>
          <a:p>
            <a:pPr marL="0" indent="0">
              <a:buNone/>
            </a:pPr>
            <a:r>
              <a:rPr lang="en-US" sz="1600" dirty="0"/>
              <a:t>(4) STAGED IMPLEMENTATION.  The Commission shall employ the staged implementation plan set forth below to achieve the goal of the Falls nutrient strategy:  </a:t>
            </a:r>
          </a:p>
          <a:p>
            <a:pPr marL="0" indent="0">
              <a:buNone/>
            </a:pPr>
            <a:r>
              <a:rPr lang="en-US" sz="1600" dirty="0"/>
              <a:t>(a) STAGE I.  Stage I requires intermediate or currently achievable controls throughout the Falls watershed with the objective of reducing nitrogen and phosphorus loading, and attaining nutrient-related water quality standards in the Lower Falls Reservoir </a:t>
            </a:r>
            <a:r>
              <a:rPr lang="en-US" sz="1600" dirty="0">
                <a:highlight>
                  <a:srgbClr val="FFFF00"/>
                </a:highlight>
              </a:rPr>
              <a:t>as soon as possible but no later than January 15, 2021</a:t>
            </a:r>
            <a:r>
              <a:rPr lang="en-US" sz="1600" dirty="0"/>
              <a:t>, while also improving water quality in the Upper Falls Reservoir as described in this Item.  Implementation timeframes are described in individual rules, with full implementation occurring no later than January 15, 2021;  </a:t>
            </a:r>
          </a:p>
          <a:p>
            <a:pPr marL="0" indent="0">
              <a:buNone/>
            </a:pPr>
            <a:r>
              <a:rPr lang="en-US" sz="1600" dirty="0"/>
              <a:t>(b) STAGE II.  Stage II requires implementation of additional controls in the Upper Falls Watershed </a:t>
            </a:r>
            <a:r>
              <a:rPr lang="en-US" sz="1600" dirty="0">
                <a:highlight>
                  <a:srgbClr val="FFFF00"/>
                </a:highlight>
              </a:rPr>
              <a:t>beginning no later than January 15, 2021 to achieve nutrient-related water quality standards throughout Falls Reservoir by 2041 to the maximum extent technically and economically feasible</a:t>
            </a:r>
            <a:r>
              <a:rPr lang="en-US" sz="1600" dirty="0"/>
              <a:t>, with progress toward this overall objective as described in Sub-Item (5)(a); and  </a:t>
            </a:r>
          </a:p>
        </p:txBody>
      </p:sp>
      <p:sp>
        <p:nvSpPr>
          <p:cNvPr id="4" name="Slide Number Placeholder 3">
            <a:extLst>
              <a:ext uri="{FF2B5EF4-FFF2-40B4-BE49-F238E27FC236}">
                <a16:creationId xmlns:a16="http://schemas.microsoft.com/office/drawing/2014/main" id="{08589F6D-16FD-4A00-F31F-95067821A584}"/>
              </a:ext>
            </a:extLst>
          </p:cNvPr>
          <p:cNvSpPr>
            <a:spLocks noGrp="1"/>
          </p:cNvSpPr>
          <p:nvPr>
            <p:ph type="sldNum" sz="quarter" idx="12"/>
          </p:nvPr>
        </p:nvSpPr>
        <p:spPr/>
        <p:txBody>
          <a:bodyPr/>
          <a:lstStyle/>
          <a:p>
            <a:fld id="{11F27F3A-B3E9-41ED-AF8F-A365F10BB65F}" type="slidenum">
              <a:rPr lang="en-US" smtClean="0"/>
              <a:pPr/>
              <a:t>26</a:t>
            </a:fld>
            <a:endParaRPr lang="en-US"/>
          </a:p>
        </p:txBody>
      </p:sp>
      <p:sp>
        <p:nvSpPr>
          <p:cNvPr id="5" name="Subtitle 4">
            <a:extLst>
              <a:ext uri="{FF2B5EF4-FFF2-40B4-BE49-F238E27FC236}">
                <a16:creationId xmlns:a16="http://schemas.microsoft.com/office/drawing/2014/main" id="{50694961-E1B8-8098-EDE1-2D0E68930AEF}"/>
              </a:ext>
            </a:extLst>
          </p:cNvPr>
          <p:cNvSpPr>
            <a:spLocks noGrp="1"/>
          </p:cNvSpPr>
          <p:nvPr>
            <p:ph type="subTitle" idx="13"/>
          </p:nvPr>
        </p:nvSpPr>
        <p:spPr/>
        <p:txBody>
          <a:bodyPr/>
          <a:lstStyle/>
          <a:p>
            <a:r>
              <a:rPr lang="en-US" dirty="0"/>
              <a:t>15A NCAC 02B .0275</a:t>
            </a:r>
          </a:p>
        </p:txBody>
      </p:sp>
    </p:spTree>
    <p:extLst>
      <p:ext uri="{BB962C8B-B14F-4D97-AF65-F5344CB8AC3E}">
        <p14:creationId xmlns:p14="http://schemas.microsoft.com/office/powerpoint/2010/main" val="4113058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EA21-1722-5598-DD5D-53D190F7E5CB}"/>
              </a:ext>
            </a:extLst>
          </p:cNvPr>
          <p:cNvSpPr>
            <a:spLocks noGrp="1"/>
          </p:cNvSpPr>
          <p:nvPr>
            <p:ph type="title"/>
          </p:nvPr>
        </p:nvSpPr>
        <p:spPr/>
        <p:txBody>
          <a:bodyPr/>
          <a:lstStyle/>
          <a:p>
            <a:r>
              <a:rPr lang="en-US" dirty="0"/>
              <a:t>Nutrients and Algae</a:t>
            </a:r>
          </a:p>
        </p:txBody>
      </p:sp>
      <p:sp>
        <p:nvSpPr>
          <p:cNvPr id="3" name="Content Placeholder 2">
            <a:extLst>
              <a:ext uri="{FF2B5EF4-FFF2-40B4-BE49-F238E27FC236}">
                <a16:creationId xmlns:a16="http://schemas.microsoft.com/office/drawing/2014/main" id="{9C7F4394-1BD7-2B11-126E-A9D88883EF43}"/>
              </a:ext>
            </a:extLst>
          </p:cNvPr>
          <p:cNvSpPr>
            <a:spLocks noGrp="1"/>
          </p:cNvSpPr>
          <p:nvPr>
            <p:ph idx="1"/>
          </p:nvPr>
        </p:nvSpPr>
        <p:spPr/>
        <p:txBody>
          <a:bodyPr>
            <a:normAutofit/>
          </a:bodyPr>
          <a:lstStyle/>
          <a:p>
            <a:r>
              <a:rPr lang="en-US" dirty="0"/>
              <a:t>Anthropogenic nutrient </a:t>
            </a:r>
            <a:r>
              <a:rPr lang="en-US" dirty="0" err="1"/>
              <a:t>overenrichment</a:t>
            </a:r>
            <a:r>
              <a:rPr lang="en-US" dirty="0"/>
              <a:t>, coupled with rising temperatures, and an increasing frequency of extreme hydrologic events (storms and droughts) are accelerating eutrophication and promoting the expansion of harmful algal blooms (HABs) across the freshwater-to-marine continuum. All HABs-with a focus here on cyanobacterial blooms-pose serious consequences for water supplies, fisheries, recreational uses, tourism, and property values. As nutrient loads grow in watersheds, they begin to compound the effects of legacy stores. This has led to a paradigm shift in our understanding of how nutrients control eutrophication and blooms. </a:t>
            </a:r>
            <a:r>
              <a:rPr lang="en-US" dirty="0">
                <a:highlight>
                  <a:srgbClr val="FFFF00"/>
                </a:highlight>
              </a:rPr>
              <a:t>Phosphorus (P) reductions have been traditionally prescribed exclusively for freshwater systems, while nitrogen (N) reductions were mainly stressed for brackish and coastal waters. However, because most systems are hydrologically interconnected, single nutrient (e.g., P only) reductions upstream may not necessarily reduce HAB impacts downstream. Reducing both N and P inputs is the only viable nutrient management solution for long-term control of HABs along the continuum</a:t>
            </a:r>
            <a:r>
              <a:rPr lang="en-US" dirty="0"/>
              <a:t>.</a:t>
            </a:r>
          </a:p>
          <a:p>
            <a:pPr marL="0" indent="0">
              <a:buNone/>
            </a:pPr>
            <a:r>
              <a:rPr lang="en-US" dirty="0"/>
              <a:t>Source: </a:t>
            </a:r>
            <a:r>
              <a:rPr lang="en-US" dirty="0" err="1"/>
              <a:t>Paerl</a:t>
            </a:r>
            <a:r>
              <a:rPr lang="en-US" dirty="0"/>
              <a:t> HW, Otten TG, </a:t>
            </a:r>
            <a:r>
              <a:rPr lang="en-US" dirty="0" err="1"/>
              <a:t>Kudela</a:t>
            </a:r>
            <a:r>
              <a:rPr lang="en-US" dirty="0"/>
              <a:t> R. Mitigating the Expansion of Harmful Algal Blooms Across the Freshwater-to-Marine Continuum. Environ Sci Technol. 2018 May 15;52(10):5519-5529. </a:t>
            </a:r>
            <a:r>
              <a:rPr lang="en-US" dirty="0" err="1"/>
              <a:t>doi</a:t>
            </a:r>
            <a:r>
              <a:rPr lang="en-US" dirty="0"/>
              <a:t>: 10.1021/acs.est.7b05950. </a:t>
            </a:r>
            <a:r>
              <a:rPr lang="en-US" dirty="0" err="1"/>
              <a:t>Epub</a:t>
            </a:r>
            <a:r>
              <a:rPr lang="en-US" dirty="0"/>
              <a:t> 2018 Apr 25. PMID: 29656639.</a:t>
            </a:r>
          </a:p>
        </p:txBody>
      </p:sp>
      <p:sp>
        <p:nvSpPr>
          <p:cNvPr id="4" name="Slide Number Placeholder 3">
            <a:extLst>
              <a:ext uri="{FF2B5EF4-FFF2-40B4-BE49-F238E27FC236}">
                <a16:creationId xmlns:a16="http://schemas.microsoft.com/office/drawing/2014/main" id="{77C5621F-583E-8642-9CAA-7AF6AE6A17A9}"/>
              </a:ext>
            </a:extLst>
          </p:cNvPr>
          <p:cNvSpPr>
            <a:spLocks noGrp="1"/>
          </p:cNvSpPr>
          <p:nvPr>
            <p:ph type="sldNum" sz="quarter" idx="12"/>
          </p:nvPr>
        </p:nvSpPr>
        <p:spPr/>
        <p:txBody>
          <a:bodyPr/>
          <a:lstStyle/>
          <a:p>
            <a:fld id="{11F27F3A-B3E9-41ED-AF8F-A365F10BB65F}" type="slidenum">
              <a:rPr lang="en-US" smtClean="0"/>
              <a:pPr/>
              <a:t>27</a:t>
            </a:fld>
            <a:endParaRPr lang="en-US"/>
          </a:p>
        </p:txBody>
      </p:sp>
      <p:sp>
        <p:nvSpPr>
          <p:cNvPr id="5" name="Subtitle 4">
            <a:extLst>
              <a:ext uri="{FF2B5EF4-FFF2-40B4-BE49-F238E27FC236}">
                <a16:creationId xmlns:a16="http://schemas.microsoft.com/office/drawing/2014/main" id="{07B22184-5C4D-DBD4-3C6C-39DD4522CABA}"/>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1604648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EEA21-1722-5598-DD5D-53D190F7E5CB}"/>
              </a:ext>
            </a:extLst>
          </p:cNvPr>
          <p:cNvSpPr>
            <a:spLocks noGrp="1"/>
          </p:cNvSpPr>
          <p:nvPr>
            <p:ph type="title"/>
          </p:nvPr>
        </p:nvSpPr>
        <p:spPr/>
        <p:txBody>
          <a:bodyPr/>
          <a:lstStyle/>
          <a:p>
            <a:r>
              <a:rPr lang="en-US" dirty="0"/>
              <a:t>Nutrients and Algae</a:t>
            </a:r>
          </a:p>
        </p:txBody>
      </p:sp>
      <p:sp>
        <p:nvSpPr>
          <p:cNvPr id="3" name="Content Placeholder 2">
            <a:extLst>
              <a:ext uri="{FF2B5EF4-FFF2-40B4-BE49-F238E27FC236}">
                <a16:creationId xmlns:a16="http://schemas.microsoft.com/office/drawing/2014/main" id="{9C7F4394-1BD7-2B11-126E-A9D88883EF43}"/>
              </a:ext>
            </a:extLst>
          </p:cNvPr>
          <p:cNvSpPr>
            <a:spLocks noGrp="1"/>
          </p:cNvSpPr>
          <p:nvPr>
            <p:ph idx="1"/>
          </p:nvPr>
        </p:nvSpPr>
        <p:spPr/>
        <p:txBody>
          <a:bodyPr>
            <a:normAutofit/>
          </a:bodyPr>
          <a:lstStyle/>
          <a:p>
            <a:r>
              <a:rPr lang="en-US" dirty="0"/>
              <a:t>In the past, considerable attention was focused on improving the water quality of freshwater bodies and estuaries by reducing inputs of phosphorus alone. </a:t>
            </a:r>
            <a:r>
              <a:rPr lang="en-US" dirty="0">
                <a:highlight>
                  <a:srgbClr val="FFFF00"/>
                </a:highlight>
              </a:rPr>
              <a:t>However, new research suggests that strategies controlling the two main nutrients, phosphorus and nitrogen, are more effective in the management of eutrophication. </a:t>
            </a:r>
            <a:r>
              <a:rPr lang="en-US" dirty="0"/>
              <a:t>There is no specific solution to solving phosphorus pollution of water resources; however, sustainable management of phosphorus requires an integrated approach combining at least a reduction in consumption levels, source management, more specific regime-based nutrient criteria, routine soil fertility evaluation and recommendations, transport management, as well as the development of extensive phosphorus recovery and recycling programs.</a:t>
            </a:r>
          </a:p>
          <a:p>
            <a:r>
              <a:rPr lang="en-US" dirty="0"/>
              <a:t>Source: Haque SE. How Effective Are Existing Phosphorus Management Strategies in Mitigating Surface Water Quality Problems in the U.S.? Sustainability. 2021; 13(12):6565. https://doi.org/10.3390/su13126565</a:t>
            </a:r>
          </a:p>
        </p:txBody>
      </p:sp>
      <p:sp>
        <p:nvSpPr>
          <p:cNvPr id="4" name="Slide Number Placeholder 3">
            <a:extLst>
              <a:ext uri="{FF2B5EF4-FFF2-40B4-BE49-F238E27FC236}">
                <a16:creationId xmlns:a16="http://schemas.microsoft.com/office/drawing/2014/main" id="{77C5621F-583E-8642-9CAA-7AF6AE6A17A9}"/>
              </a:ext>
            </a:extLst>
          </p:cNvPr>
          <p:cNvSpPr>
            <a:spLocks noGrp="1"/>
          </p:cNvSpPr>
          <p:nvPr>
            <p:ph type="sldNum" sz="quarter" idx="12"/>
          </p:nvPr>
        </p:nvSpPr>
        <p:spPr/>
        <p:txBody>
          <a:bodyPr/>
          <a:lstStyle/>
          <a:p>
            <a:fld id="{11F27F3A-B3E9-41ED-AF8F-A365F10BB65F}" type="slidenum">
              <a:rPr lang="en-US" smtClean="0"/>
              <a:pPr/>
              <a:t>28</a:t>
            </a:fld>
            <a:endParaRPr lang="en-US"/>
          </a:p>
        </p:txBody>
      </p:sp>
      <p:sp>
        <p:nvSpPr>
          <p:cNvPr id="5" name="Subtitle 4">
            <a:extLst>
              <a:ext uri="{FF2B5EF4-FFF2-40B4-BE49-F238E27FC236}">
                <a16:creationId xmlns:a16="http://schemas.microsoft.com/office/drawing/2014/main" id="{07B22184-5C4D-DBD4-3C6C-39DD4522CABA}"/>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927571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02D07C-E237-ACA4-E4BC-E91A1ED51C71}"/>
              </a:ext>
            </a:extLst>
          </p:cNvPr>
          <p:cNvSpPr>
            <a:spLocks noGrp="1"/>
          </p:cNvSpPr>
          <p:nvPr>
            <p:ph idx="1"/>
          </p:nvPr>
        </p:nvSpPr>
        <p:spPr>
          <a:xfrm>
            <a:off x="472440" y="1272927"/>
            <a:ext cx="11201400" cy="4975473"/>
          </a:xfrm>
          <a:noFill/>
        </p:spPr>
        <p:txBody>
          <a:bodyPr>
            <a:normAutofit/>
          </a:bodyPr>
          <a:lstStyle/>
          <a:p>
            <a:r>
              <a:rPr lang="en-US" sz="1600" dirty="0"/>
              <a:t>Gulf Hypoxia Task Force: 45% P load reduction to Mississippi Basin</a:t>
            </a:r>
          </a:p>
          <a:p>
            <a:r>
              <a:rPr lang="en-US" sz="1600" dirty="0"/>
              <a:t>Lake Erie: 40% P load reduction</a:t>
            </a:r>
          </a:p>
          <a:p>
            <a:r>
              <a:rPr lang="en-US" sz="1600" dirty="0"/>
              <a:t>Lake Winnipeg: 10% P load reduction, 13% N load reduction</a:t>
            </a:r>
          </a:p>
          <a:p>
            <a:r>
              <a:rPr lang="en-US" sz="1600" dirty="0"/>
              <a:t>Chesapeake Bay: 24% P load reduction, 25% N load reduction</a:t>
            </a:r>
          </a:p>
          <a:p>
            <a:r>
              <a:rPr lang="en-US" sz="1600" dirty="0"/>
              <a:t>Puget Sound: targets expected in 2023</a:t>
            </a:r>
          </a:p>
          <a:p>
            <a:r>
              <a:rPr lang="en-US" sz="1600" dirty="0"/>
              <a:t>Long Island Sound: 60% N load reduction</a:t>
            </a:r>
          </a:p>
          <a:p>
            <a:r>
              <a:rPr lang="en-US" sz="1600" dirty="0"/>
              <a:t>Lake Champlain: 34% P load reduction</a:t>
            </a:r>
          </a:p>
          <a:p>
            <a:r>
              <a:rPr lang="en-US" sz="1600" dirty="0"/>
              <a:t>Tampa Bay: voluntary “caps” of N load at 2003-2007 levels + TMDL</a:t>
            </a:r>
          </a:p>
        </p:txBody>
      </p:sp>
      <p:sp>
        <p:nvSpPr>
          <p:cNvPr id="2" name="Title 1">
            <a:extLst>
              <a:ext uri="{FF2B5EF4-FFF2-40B4-BE49-F238E27FC236}">
                <a16:creationId xmlns:a16="http://schemas.microsoft.com/office/drawing/2014/main" id="{13ADECD8-2527-C4C9-937C-71FC45E2FCD4}"/>
              </a:ext>
            </a:extLst>
          </p:cNvPr>
          <p:cNvSpPr>
            <a:spLocks noGrp="1"/>
          </p:cNvSpPr>
          <p:nvPr>
            <p:ph type="title"/>
          </p:nvPr>
        </p:nvSpPr>
        <p:spPr/>
        <p:txBody>
          <a:bodyPr>
            <a:normAutofit/>
          </a:bodyPr>
          <a:lstStyle/>
          <a:p>
            <a:r>
              <a:rPr lang="en-US" dirty="0"/>
              <a:t>Other States/Regions</a:t>
            </a:r>
          </a:p>
        </p:txBody>
      </p:sp>
      <p:sp>
        <p:nvSpPr>
          <p:cNvPr id="4" name="Slide Number Placeholder 3">
            <a:extLst>
              <a:ext uri="{FF2B5EF4-FFF2-40B4-BE49-F238E27FC236}">
                <a16:creationId xmlns:a16="http://schemas.microsoft.com/office/drawing/2014/main" id="{08589F6D-16FD-4A00-F31F-95067821A584}"/>
              </a:ext>
            </a:extLst>
          </p:cNvPr>
          <p:cNvSpPr>
            <a:spLocks noGrp="1"/>
          </p:cNvSpPr>
          <p:nvPr>
            <p:ph type="sldNum" sz="quarter" idx="12"/>
          </p:nvPr>
        </p:nvSpPr>
        <p:spPr/>
        <p:txBody>
          <a:bodyPr/>
          <a:lstStyle/>
          <a:p>
            <a:fld id="{11F27F3A-B3E9-41ED-AF8F-A365F10BB65F}" type="slidenum">
              <a:rPr lang="en-US" smtClean="0"/>
              <a:pPr/>
              <a:t>29</a:t>
            </a:fld>
            <a:endParaRPr lang="en-US"/>
          </a:p>
        </p:txBody>
      </p:sp>
      <p:sp>
        <p:nvSpPr>
          <p:cNvPr id="5" name="Subtitle 4">
            <a:extLst>
              <a:ext uri="{FF2B5EF4-FFF2-40B4-BE49-F238E27FC236}">
                <a16:creationId xmlns:a16="http://schemas.microsoft.com/office/drawing/2014/main" id="{50694961-E1B8-8098-EDE1-2D0E68930AEF}"/>
              </a:ext>
            </a:extLst>
          </p:cNvPr>
          <p:cNvSpPr>
            <a:spLocks noGrp="1"/>
          </p:cNvSpPr>
          <p:nvPr>
            <p:ph type="subTitle" idx="13"/>
          </p:nvPr>
        </p:nvSpPr>
        <p:spPr/>
        <p:txBody>
          <a:bodyPr/>
          <a:lstStyle/>
          <a:p>
            <a:endParaRPr lang="en-US" dirty="0"/>
          </a:p>
        </p:txBody>
      </p:sp>
    </p:spTree>
    <p:extLst>
      <p:ext uri="{BB962C8B-B14F-4D97-AF65-F5344CB8AC3E}">
        <p14:creationId xmlns:p14="http://schemas.microsoft.com/office/powerpoint/2010/main" val="3586341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425BEE84-131C-FE03-60A5-DC22A4815E82}"/>
              </a:ext>
            </a:extLst>
          </p:cNvPr>
          <p:cNvGrpSpPr/>
          <p:nvPr/>
        </p:nvGrpSpPr>
        <p:grpSpPr>
          <a:xfrm>
            <a:off x="11009732" y="4722911"/>
            <a:ext cx="711091" cy="711091"/>
            <a:chOff x="784305" y="568872"/>
            <a:chExt cx="711091" cy="711091"/>
          </a:xfrm>
        </p:grpSpPr>
        <p:sp>
          <p:nvSpPr>
            <p:cNvPr id="43" name="Shape 42">
              <a:extLst>
                <a:ext uri="{FF2B5EF4-FFF2-40B4-BE49-F238E27FC236}">
                  <a16:creationId xmlns:a16="http://schemas.microsoft.com/office/drawing/2014/main" id="{B69C7359-5F2B-213D-256C-D62B098AFD64}"/>
                </a:ext>
              </a:extLst>
            </p:cNvPr>
            <p:cNvSpPr/>
            <p:nvPr/>
          </p:nvSpPr>
          <p:spPr>
            <a:xfrm>
              <a:off x="784305" y="568872"/>
              <a:ext cx="711091" cy="711091"/>
            </a:xfrm>
            <a:prstGeom prst="gear6">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Shape 4">
              <a:extLst>
                <a:ext uri="{FF2B5EF4-FFF2-40B4-BE49-F238E27FC236}">
                  <a16:creationId xmlns:a16="http://schemas.microsoft.com/office/drawing/2014/main" id="{2B4413B8-FBC8-CBD8-FF97-C99B1E1F2897}"/>
                </a:ext>
              </a:extLst>
            </p:cNvPr>
            <p:cNvSpPr txBox="1"/>
            <p:nvPr/>
          </p:nvSpPr>
          <p:spPr>
            <a:xfrm>
              <a:off x="963324" y="748973"/>
              <a:ext cx="353053" cy="3508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900" kern="1200" dirty="0"/>
                <a:t>You</a:t>
              </a:r>
            </a:p>
          </p:txBody>
        </p:sp>
      </p:grpSp>
      <p:sp>
        <p:nvSpPr>
          <p:cNvPr id="2" name="Title 1">
            <a:extLst>
              <a:ext uri="{FF2B5EF4-FFF2-40B4-BE49-F238E27FC236}">
                <a16:creationId xmlns:a16="http://schemas.microsoft.com/office/drawing/2014/main" id="{081F13F0-0E75-1E46-7CA8-EF76A38A495A}"/>
              </a:ext>
            </a:extLst>
          </p:cNvPr>
          <p:cNvSpPr>
            <a:spLocks noGrp="1"/>
          </p:cNvSpPr>
          <p:nvPr>
            <p:ph type="title"/>
          </p:nvPr>
        </p:nvSpPr>
        <p:spPr/>
        <p:txBody>
          <a:bodyPr/>
          <a:lstStyle/>
          <a:p>
            <a:r>
              <a:rPr lang="en-US" dirty="0"/>
              <a:t>Formal Rulemaking 101</a:t>
            </a:r>
          </a:p>
        </p:txBody>
      </p:sp>
      <p:sp>
        <p:nvSpPr>
          <p:cNvPr id="4" name="Slide Number Placeholder 3">
            <a:extLst>
              <a:ext uri="{FF2B5EF4-FFF2-40B4-BE49-F238E27FC236}">
                <a16:creationId xmlns:a16="http://schemas.microsoft.com/office/drawing/2014/main" id="{FBC8FBB0-5B10-7713-7985-DF20E26F8AF9}"/>
              </a:ext>
            </a:extLst>
          </p:cNvPr>
          <p:cNvSpPr>
            <a:spLocks noGrp="1"/>
          </p:cNvSpPr>
          <p:nvPr>
            <p:ph type="sldNum" sz="quarter" idx="12"/>
          </p:nvPr>
        </p:nvSpPr>
        <p:spPr/>
        <p:txBody>
          <a:bodyPr/>
          <a:lstStyle/>
          <a:p>
            <a:fld id="{11F27F3A-B3E9-41ED-AF8F-A365F10BB65F}" type="slidenum">
              <a:rPr lang="en-US" smtClean="0"/>
              <a:pPr/>
              <a:t>3</a:t>
            </a:fld>
            <a:endParaRPr lang="en-US"/>
          </a:p>
        </p:txBody>
      </p:sp>
      <p:sp>
        <p:nvSpPr>
          <p:cNvPr id="5" name="Subtitle 4">
            <a:extLst>
              <a:ext uri="{FF2B5EF4-FFF2-40B4-BE49-F238E27FC236}">
                <a16:creationId xmlns:a16="http://schemas.microsoft.com/office/drawing/2014/main" id="{AA79F45D-5449-F974-BC63-A0C1B5BDE99C}"/>
              </a:ext>
            </a:extLst>
          </p:cNvPr>
          <p:cNvSpPr>
            <a:spLocks noGrp="1"/>
          </p:cNvSpPr>
          <p:nvPr>
            <p:ph type="subTitle" idx="13"/>
          </p:nvPr>
        </p:nvSpPr>
        <p:spPr/>
        <p:txBody>
          <a:bodyPr/>
          <a:lstStyle/>
          <a:p>
            <a:endParaRPr lang="en-US"/>
          </a:p>
        </p:txBody>
      </p:sp>
      <p:graphicFrame>
        <p:nvGraphicFramePr>
          <p:cNvPr id="9" name="Content Placeholder 8">
            <a:extLst>
              <a:ext uri="{FF2B5EF4-FFF2-40B4-BE49-F238E27FC236}">
                <a16:creationId xmlns:a16="http://schemas.microsoft.com/office/drawing/2014/main" id="{1D540E2B-FB69-6948-B042-D3DBC2C19649}"/>
              </a:ext>
            </a:extLst>
          </p:cNvPr>
          <p:cNvGraphicFramePr>
            <a:graphicFrameLocks noGrp="1"/>
          </p:cNvGraphicFramePr>
          <p:nvPr>
            <p:ph idx="1"/>
            <p:extLst>
              <p:ext uri="{D42A27DB-BD31-4B8C-83A1-F6EECF244321}">
                <p14:modId xmlns:p14="http://schemas.microsoft.com/office/powerpoint/2010/main" val="3559375668"/>
              </p:ext>
            </p:extLst>
          </p:nvPr>
        </p:nvGraphicFramePr>
        <p:xfrm>
          <a:off x="838200" y="1493838"/>
          <a:ext cx="10515600" cy="4754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 9">
            <a:extLst>
              <a:ext uri="{FF2B5EF4-FFF2-40B4-BE49-F238E27FC236}">
                <a16:creationId xmlns:a16="http://schemas.microsoft.com/office/drawing/2014/main" id="{16418753-C1F0-C2EE-1830-5669270BA2D9}"/>
              </a:ext>
            </a:extLst>
          </p:cNvPr>
          <p:cNvGraphicFramePr/>
          <p:nvPr>
            <p:extLst>
              <p:ext uri="{D42A27DB-BD31-4B8C-83A1-F6EECF244321}">
                <p14:modId xmlns:p14="http://schemas.microsoft.com/office/powerpoint/2010/main" val="4088455405"/>
              </p:ext>
            </p:extLst>
          </p:nvPr>
        </p:nvGraphicFramePr>
        <p:xfrm>
          <a:off x="-603865" y="2892596"/>
          <a:ext cx="2884129" cy="17777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TextBox 14">
            <a:extLst>
              <a:ext uri="{FF2B5EF4-FFF2-40B4-BE49-F238E27FC236}">
                <a16:creationId xmlns:a16="http://schemas.microsoft.com/office/drawing/2014/main" id="{563FF8DE-19A8-4D89-E4BA-38B1B2410FFA}"/>
              </a:ext>
            </a:extLst>
          </p:cNvPr>
          <p:cNvSpPr txBox="1"/>
          <p:nvPr/>
        </p:nvSpPr>
        <p:spPr>
          <a:xfrm>
            <a:off x="11353800" y="3686453"/>
            <a:ext cx="734047" cy="369332"/>
          </a:xfrm>
          <a:prstGeom prst="rect">
            <a:avLst/>
          </a:prstGeom>
          <a:solidFill>
            <a:schemeClr val="accent2"/>
          </a:solidFill>
        </p:spPr>
        <p:txBody>
          <a:bodyPr wrap="none" rtlCol="0">
            <a:spAutoFit/>
          </a:bodyPr>
          <a:lstStyle/>
          <a:p>
            <a:r>
              <a:rPr lang="en-US" dirty="0">
                <a:solidFill>
                  <a:schemeClr val="bg1"/>
                </a:solidFill>
              </a:rPr>
              <a:t>NCGA</a:t>
            </a:r>
          </a:p>
        </p:txBody>
      </p:sp>
      <p:sp>
        <p:nvSpPr>
          <p:cNvPr id="16" name="TextBox 15">
            <a:extLst>
              <a:ext uri="{FF2B5EF4-FFF2-40B4-BE49-F238E27FC236}">
                <a16:creationId xmlns:a16="http://schemas.microsoft.com/office/drawing/2014/main" id="{74F66B78-74FF-5289-A760-A19200F0183B}"/>
              </a:ext>
            </a:extLst>
          </p:cNvPr>
          <p:cNvSpPr txBox="1"/>
          <p:nvPr/>
        </p:nvSpPr>
        <p:spPr>
          <a:xfrm>
            <a:off x="10282448" y="3323253"/>
            <a:ext cx="958917" cy="461665"/>
          </a:xfrm>
          <a:prstGeom prst="rect">
            <a:avLst/>
          </a:prstGeom>
          <a:noFill/>
        </p:spPr>
        <p:txBody>
          <a:bodyPr wrap="none" rtlCol="0">
            <a:spAutoFit/>
          </a:bodyPr>
          <a:lstStyle/>
          <a:p>
            <a:r>
              <a:rPr lang="en-US" sz="1200" dirty="0"/>
              <a:t>10 Letters </a:t>
            </a:r>
          </a:p>
          <a:p>
            <a:r>
              <a:rPr lang="en-US" sz="1200" dirty="0"/>
              <a:t>of Objection</a:t>
            </a:r>
          </a:p>
        </p:txBody>
      </p:sp>
      <p:sp>
        <p:nvSpPr>
          <p:cNvPr id="18" name="TextBox 17">
            <a:extLst>
              <a:ext uri="{FF2B5EF4-FFF2-40B4-BE49-F238E27FC236}">
                <a16:creationId xmlns:a16="http://schemas.microsoft.com/office/drawing/2014/main" id="{B087D80E-1F89-DFDF-2360-B0EE1FBE2E52}"/>
              </a:ext>
            </a:extLst>
          </p:cNvPr>
          <p:cNvSpPr txBox="1"/>
          <p:nvPr/>
        </p:nvSpPr>
        <p:spPr>
          <a:xfrm>
            <a:off x="9812072" y="2860597"/>
            <a:ext cx="659155" cy="276999"/>
          </a:xfrm>
          <a:prstGeom prst="rect">
            <a:avLst/>
          </a:prstGeom>
          <a:noFill/>
        </p:spPr>
        <p:txBody>
          <a:bodyPr wrap="none" rtlCol="0">
            <a:spAutoFit/>
          </a:bodyPr>
          <a:lstStyle/>
          <a:p>
            <a:r>
              <a:rPr lang="en-US" sz="1200" dirty="0"/>
              <a:t>Objects</a:t>
            </a:r>
          </a:p>
        </p:txBody>
      </p:sp>
      <p:sp>
        <p:nvSpPr>
          <p:cNvPr id="19" name="Arrow: Down 18">
            <a:extLst>
              <a:ext uri="{FF2B5EF4-FFF2-40B4-BE49-F238E27FC236}">
                <a16:creationId xmlns:a16="http://schemas.microsoft.com/office/drawing/2014/main" id="{5C5832E2-2A88-8AE8-F806-F24834AB38B3}"/>
              </a:ext>
            </a:extLst>
          </p:cNvPr>
          <p:cNvSpPr/>
          <p:nvPr/>
        </p:nvSpPr>
        <p:spPr>
          <a:xfrm flipV="1">
            <a:off x="3431458" y="4572000"/>
            <a:ext cx="290871"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F9EAA1C-028E-CC09-C043-6E05FD00C047}"/>
              </a:ext>
            </a:extLst>
          </p:cNvPr>
          <p:cNvSpPr txBox="1"/>
          <p:nvPr/>
        </p:nvSpPr>
        <p:spPr>
          <a:xfrm>
            <a:off x="3657600" y="4569023"/>
            <a:ext cx="863506" cy="307777"/>
          </a:xfrm>
          <a:prstGeom prst="rect">
            <a:avLst/>
          </a:prstGeom>
          <a:noFill/>
        </p:spPr>
        <p:txBody>
          <a:bodyPr wrap="none" rtlCol="0">
            <a:spAutoFit/>
          </a:bodyPr>
          <a:lstStyle/>
          <a:p>
            <a:r>
              <a:rPr lang="en-US" sz="1400" dirty="0"/>
              <a:t>Revisions</a:t>
            </a:r>
          </a:p>
        </p:txBody>
      </p:sp>
      <p:sp>
        <p:nvSpPr>
          <p:cNvPr id="21" name="Arrow: Down 20">
            <a:extLst>
              <a:ext uri="{FF2B5EF4-FFF2-40B4-BE49-F238E27FC236}">
                <a16:creationId xmlns:a16="http://schemas.microsoft.com/office/drawing/2014/main" id="{05113C63-162E-919E-51B6-851754304998}"/>
              </a:ext>
            </a:extLst>
          </p:cNvPr>
          <p:cNvSpPr/>
          <p:nvPr/>
        </p:nvSpPr>
        <p:spPr>
          <a:xfrm rot="16200000" flipV="1">
            <a:off x="4451145" y="5324168"/>
            <a:ext cx="290871" cy="717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2DB222C-F539-60C6-9CA4-AC7C32402747}"/>
              </a:ext>
            </a:extLst>
          </p:cNvPr>
          <p:cNvSpPr txBox="1"/>
          <p:nvPr/>
        </p:nvSpPr>
        <p:spPr>
          <a:xfrm>
            <a:off x="4164827" y="5730663"/>
            <a:ext cx="863506" cy="307777"/>
          </a:xfrm>
          <a:prstGeom prst="rect">
            <a:avLst/>
          </a:prstGeom>
          <a:noFill/>
        </p:spPr>
        <p:txBody>
          <a:bodyPr wrap="none" rtlCol="0">
            <a:spAutoFit/>
          </a:bodyPr>
          <a:lstStyle/>
          <a:p>
            <a:r>
              <a:rPr lang="en-US" sz="1400" dirty="0"/>
              <a:t>Revisions</a:t>
            </a:r>
          </a:p>
        </p:txBody>
      </p:sp>
      <p:sp>
        <p:nvSpPr>
          <p:cNvPr id="23" name="Arrow: Down 22">
            <a:extLst>
              <a:ext uri="{FF2B5EF4-FFF2-40B4-BE49-F238E27FC236}">
                <a16:creationId xmlns:a16="http://schemas.microsoft.com/office/drawing/2014/main" id="{023220D9-EF12-FE45-9377-BAF96721A759}"/>
              </a:ext>
            </a:extLst>
          </p:cNvPr>
          <p:cNvSpPr/>
          <p:nvPr/>
        </p:nvSpPr>
        <p:spPr>
          <a:xfrm flipV="1">
            <a:off x="9567747" y="2872585"/>
            <a:ext cx="290871"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Down 23">
            <a:extLst>
              <a:ext uri="{FF2B5EF4-FFF2-40B4-BE49-F238E27FC236}">
                <a16:creationId xmlns:a16="http://schemas.microsoft.com/office/drawing/2014/main" id="{71674FBE-5E0E-9BB5-DD25-EBD063991DBC}"/>
              </a:ext>
            </a:extLst>
          </p:cNvPr>
          <p:cNvSpPr/>
          <p:nvPr/>
        </p:nvSpPr>
        <p:spPr>
          <a:xfrm rot="5400000" flipH="1" flipV="1">
            <a:off x="10647925" y="3326657"/>
            <a:ext cx="290871" cy="1088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Down 24">
            <a:extLst>
              <a:ext uri="{FF2B5EF4-FFF2-40B4-BE49-F238E27FC236}">
                <a16:creationId xmlns:a16="http://schemas.microsoft.com/office/drawing/2014/main" id="{7695147B-4CC0-D321-ABE4-B81B38A3291F}"/>
              </a:ext>
            </a:extLst>
          </p:cNvPr>
          <p:cNvSpPr/>
          <p:nvPr/>
        </p:nvSpPr>
        <p:spPr>
          <a:xfrm rot="5400000" flipH="1" flipV="1">
            <a:off x="10372007" y="4950181"/>
            <a:ext cx="290871" cy="5370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DE9A7B2-74BE-67A5-705B-747FA19C1C8F}"/>
              </a:ext>
            </a:extLst>
          </p:cNvPr>
          <p:cNvSpPr txBox="1"/>
          <p:nvPr/>
        </p:nvSpPr>
        <p:spPr>
          <a:xfrm>
            <a:off x="10761906" y="5056384"/>
            <a:ext cx="1358962" cy="307777"/>
          </a:xfrm>
          <a:prstGeom prst="rect">
            <a:avLst/>
          </a:prstGeom>
          <a:noFill/>
        </p:spPr>
        <p:txBody>
          <a:bodyPr wrap="none" rtlCol="0">
            <a:spAutoFit/>
          </a:bodyPr>
          <a:lstStyle/>
          <a:p>
            <a:r>
              <a:rPr lang="en-US" sz="1400" dirty="0"/>
              <a:t>Implementation</a:t>
            </a:r>
          </a:p>
        </p:txBody>
      </p:sp>
      <p:grpSp>
        <p:nvGrpSpPr>
          <p:cNvPr id="27" name="Group 26">
            <a:extLst>
              <a:ext uri="{FF2B5EF4-FFF2-40B4-BE49-F238E27FC236}">
                <a16:creationId xmlns:a16="http://schemas.microsoft.com/office/drawing/2014/main" id="{BB7BB1CC-9B20-9E59-94D5-4CC9C827CD17}"/>
              </a:ext>
            </a:extLst>
          </p:cNvPr>
          <p:cNvGrpSpPr/>
          <p:nvPr/>
        </p:nvGrpSpPr>
        <p:grpSpPr>
          <a:xfrm>
            <a:off x="6602641" y="3036860"/>
            <a:ext cx="972510" cy="572786"/>
            <a:chOff x="4126910" y="3395081"/>
            <a:chExt cx="2261778" cy="1357066"/>
          </a:xfrm>
        </p:grpSpPr>
        <p:sp>
          <p:nvSpPr>
            <p:cNvPr id="28" name="Rectangle: Rounded Corners 27">
              <a:extLst>
                <a:ext uri="{FF2B5EF4-FFF2-40B4-BE49-F238E27FC236}">
                  <a16:creationId xmlns:a16="http://schemas.microsoft.com/office/drawing/2014/main" id="{33510994-AB32-94EB-7EC0-317854CE30C1}"/>
                </a:ext>
              </a:extLst>
            </p:cNvPr>
            <p:cNvSpPr/>
            <p:nvPr/>
          </p:nvSpPr>
          <p:spPr>
            <a:xfrm>
              <a:off x="4126910" y="3395081"/>
              <a:ext cx="2261778" cy="1357066"/>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EE27927B-5A83-322D-5D35-7C52728D089A}"/>
                </a:ext>
              </a:extLst>
            </p:cNvPr>
            <p:cNvSpPr txBox="1"/>
            <p:nvPr/>
          </p:nvSpPr>
          <p:spPr>
            <a:xfrm>
              <a:off x="4166657" y="3434828"/>
              <a:ext cx="2182284" cy="1277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1400" kern="1200" dirty="0"/>
                <a:t>Public Hearings</a:t>
              </a:r>
            </a:p>
          </p:txBody>
        </p:sp>
      </p:grpSp>
      <p:sp>
        <p:nvSpPr>
          <p:cNvPr id="34" name="Arrow: Down 33">
            <a:extLst>
              <a:ext uri="{FF2B5EF4-FFF2-40B4-BE49-F238E27FC236}">
                <a16:creationId xmlns:a16="http://schemas.microsoft.com/office/drawing/2014/main" id="{E8CCC001-DFDD-7994-7DE6-CBBBAB7A4FB8}"/>
              </a:ext>
            </a:extLst>
          </p:cNvPr>
          <p:cNvSpPr/>
          <p:nvPr/>
        </p:nvSpPr>
        <p:spPr>
          <a:xfrm>
            <a:off x="6125248" y="2882608"/>
            <a:ext cx="290871"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BC589D-0322-7429-9D72-985F20E96DCB}"/>
              </a:ext>
            </a:extLst>
          </p:cNvPr>
          <p:cNvSpPr txBox="1"/>
          <p:nvPr/>
        </p:nvSpPr>
        <p:spPr>
          <a:xfrm>
            <a:off x="6311002" y="2793847"/>
            <a:ext cx="1765676" cy="307777"/>
          </a:xfrm>
          <a:prstGeom prst="rect">
            <a:avLst/>
          </a:prstGeom>
          <a:noFill/>
        </p:spPr>
        <p:txBody>
          <a:bodyPr wrap="none" rtlCol="0">
            <a:spAutoFit/>
          </a:bodyPr>
          <a:lstStyle/>
          <a:p>
            <a:r>
              <a:rPr lang="en-US" sz="1400" dirty="0"/>
              <a:t>Substantial Revisions</a:t>
            </a:r>
          </a:p>
        </p:txBody>
      </p:sp>
      <p:grpSp>
        <p:nvGrpSpPr>
          <p:cNvPr id="36" name="Group 35">
            <a:extLst>
              <a:ext uri="{FF2B5EF4-FFF2-40B4-BE49-F238E27FC236}">
                <a16:creationId xmlns:a16="http://schemas.microsoft.com/office/drawing/2014/main" id="{C5DC3F31-A203-EA83-8608-508C484F3581}"/>
              </a:ext>
            </a:extLst>
          </p:cNvPr>
          <p:cNvGrpSpPr/>
          <p:nvPr/>
        </p:nvGrpSpPr>
        <p:grpSpPr>
          <a:xfrm>
            <a:off x="6740954" y="3515572"/>
            <a:ext cx="711091" cy="711091"/>
            <a:chOff x="784305" y="568872"/>
            <a:chExt cx="711091" cy="711091"/>
          </a:xfrm>
        </p:grpSpPr>
        <p:sp>
          <p:nvSpPr>
            <p:cNvPr id="37" name="Shape 36">
              <a:extLst>
                <a:ext uri="{FF2B5EF4-FFF2-40B4-BE49-F238E27FC236}">
                  <a16:creationId xmlns:a16="http://schemas.microsoft.com/office/drawing/2014/main" id="{92841EE3-509C-A6C4-E636-C0C4EF015B21}"/>
                </a:ext>
              </a:extLst>
            </p:cNvPr>
            <p:cNvSpPr/>
            <p:nvPr/>
          </p:nvSpPr>
          <p:spPr>
            <a:xfrm>
              <a:off x="784305" y="568872"/>
              <a:ext cx="711091" cy="711091"/>
            </a:xfrm>
            <a:prstGeom prst="gear6">
              <a:avLst/>
            </a:pr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8" name="Shape 4">
              <a:extLst>
                <a:ext uri="{FF2B5EF4-FFF2-40B4-BE49-F238E27FC236}">
                  <a16:creationId xmlns:a16="http://schemas.microsoft.com/office/drawing/2014/main" id="{5CF2BB95-C9B2-1CD6-6B5C-B1C74FF86ABE}"/>
                </a:ext>
              </a:extLst>
            </p:cNvPr>
            <p:cNvSpPr txBox="1"/>
            <p:nvPr/>
          </p:nvSpPr>
          <p:spPr>
            <a:xfrm>
              <a:off x="963324" y="748973"/>
              <a:ext cx="353053" cy="3508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SC</a:t>
              </a:r>
            </a:p>
          </p:txBody>
        </p:sp>
      </p:grpSp>
      <p:grpSp>
        <p:nvGrpSpPr>
          <p:cNvPr id="45" name="Group 44">
            <a:extLst>
              <a:ext uri="{FF2B5EF4-FFF2-40B4-BE49-F238E27FC236}">
                <a16:creationId xmlns:a16="http://schemas.microsoft.com/office/drawing/2014/main" id="{8008AFA0-5AD2-FC43-129B-71F0EDF440A1}"/>
              </a:ext>
            </a:extLst>
          </p:cNvPr>
          <p:cNvGrpSpPr/>
          <p:nvPr/>
        </p:nvGrpSpPr>
        <p:grpSpPr>
          <a:xfrm>
            <a:off x="4110325" y="4824285"/>
            <a:ext cx="972510" cy="572786"/>
            <a:chOff x="4126910" y="3395081"/>
            <a:chExt cx="2261778" cy="1357066"/>
          </a:xfrm>
        </p:grpSpPr>
        <p:sp>
          <p:nvSpPr>
            <p:cNvPr id="46" name="Rectangle: Rounded Corners 45">
              <a:extLst>
                <a:ext uri="{FF2B5EF4-FFF2-40B4-BE49-F238E27FC236}">
                  <a16:creationId xmlns:a16="http://schemas.microsoft.com/office/drawing/2014/main" id="{A461B9FC-7297-DF82-D20F-71729DF9B52C}"/>
                </a:ext>
              </a:extLst>
            </p:cNvPr>
            <p:cNvSpPr/>
            <p:nvPr/>
          </p:nvSpPr>
          <p:spPr>
            <a:xfrm>
              <a:off x="4126910" y="3395081"/>
              <a:ext cx="2261778" cy="1357066"/>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7" name="Rectangle: Rounded Corners 4">
              <a:extLst>
                <a:ext uri="{FF2B5EF4-FFF2-40B4-BE49-F238E27FC236}">
                  <a16:creationId xmlns:a16="http://schemas.microsoft.com/office/drawing/2014/main" id="{3A77D2FF-2360-D49D-B07B-5C1E56FAD1E4}"/>
                </a:ext>
              </a:extLst>
            </p:cNvPr>
            <p:cNvSpPr txBox="1"/>
            <p:nvPr/>
          </p:nvSpPr>
          <p:spPr>
            <a:xfrm>
              <a:off x="4166657" y="3434828"/>
              <a:ext cx="2182284" cy="12775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1400" kern="1200" dirty="0"/>
                <a:t>Fiscal Analysis</a:t>
              </a:r>
            </a:p>
          </p:txBody>
        </p:sp>
      </p:grpSp>
      <p:grpSp>
        <p:nvGrpSpPr>
          <p:cNvPr id="48" name="Group 47">
            <a:extLst>
              <a:ext uri="{FF2B5EF4-FFF2-40B4-BE49-F238E27FC236}">
                <a16:creationId xmlns:a16="http://schemas.microsoft.com/office/drawing/2014/main" id="{A6472B39-846F-D9DE-720B-300F586BD38F}"/>
              </a:ext>
            </a:extLst>
          </p:cNvPr>
          <p:cNvGrpSpPr/>
          <p:nvPr/>
        </p:nvGrpSpPr>
        <p:grpSpPr>
          <a:xfrm>
            <a:off x="771826" y="1314520"/>
            <a:ext cx="1409098" cy="776935"/>
            <a:chOff x="1118745" y="2413"/>
            <a:chExt cx="2261778" cy="1357066"/>
          </a:xfrm>
          <a:solidFill>
            <a:srgbClr val="FF0000"/>
          </a:solidFill>
        </p:grpSpPr>
        <p:sp>
          <p:nvSpPr>
            <p:cNvPr id="49" name="Rectangle: Rounded Corners 48">
              <a:extLst>
                <a:ext uri="{FF2B5EF4-FFF2-40B4-BE49-F238E27FC236}">
                  <a16:creationId xmlns:a16="http://schemas.microsoft.com/office/drawing/2014/main" id="{3779E595-C08E-D865-3CEE-93146FEF2B85}"/>
                </a:ext>
              </a:extLst>
            </p:cNvPr>
            <p:cNvSpPr/>
            <p:nvPr/>
          </p:nvSpPr>
          <p:spPr>
            <a:xfrm>
              <a:off x="1118745" y="2413"/>
              <a:ext cx="2261778" cy="1357066"/>
            </a:xfrm>
            <a:prstGeom prst="roundRect">
              <a:avLst>
                <a:gd name="adj" fmla="val 10000"/>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0" name="Rectangle: Rounded Corners 4">
              <a:extLst>
                <a:ext uri="{FF2B5EF4-FFF2-40B4-BE49-F238E27FC236}">
                  <a16:creationId xmlns:a16="http://schemas.microsoft.com/office/drawing/2014/main" id="{D6BAE6CB-9AB4-410B-B9EE-CD9D71D3BA55}"/>
                </a:ext>
              </a:extLst>
            </p:cNvPr>
            <p:cNvSpPr txBox="1"/>
            <p:nvPr/>
          </p:nvSpPr>
          <p:spPr>
            <a:xfrm>
              <a:off x="1158492" y="42160"/>
              <a:ext cx="2182284" cy="127757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1400" kern="1200" dirty="0"/>
                <a:t>US or NC grants regulatory authority</a:t>
              </a:r>
            </a:p>
          </p:txBody>
        </p:sp>
      </p:grpSp>
    </p:spTree>
    <p:extLst>
      <p:ext uri="{BB962C8B-B14F-4D97-AF65-F5344CB8AC3E}">
        <p14:creationId xmlns:p14="http://schemas.microsoft.com/office/powerpoint/2010/main" val="315161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p:bldP spid="19" grpId="0" animBg="1"/>
      <p:bldP spid="20" grpId="0"/>
      <p:bldP spid="22" grpId="0"/>
      <p:bldP spid="23" grpId="0" animBg="1"/>
      <p:bldP spid="24" grpId="0" animBg="1"/>
      <p:bldP spid="34" grpId="0" animBg="1"/>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30</a:t>
            </a:fld>
            <a:endParaRPr lang="en-US"/>
          </a:p>
        </p:txBody>
      </p:sp>
      <p:sp>
        <p:nvSpPr>
          <p:cNvPr id="3" name="Title 2"/>
          <p:cNvSpPr>
            <a:spLocks noGrp="1"/>
          </p:cNvSpPr>
          <p:nvPr>
            <p:ph type="ctrTitle"/>
          </p:nvPr>
        </p:nvSpPr>
        <p:spPr/>
        <p:txBody>
          <a:bodyPr/>
          <a:lstStyle/>
          <a:p>
            <a:r>
              <a:rPr lang="en-US" dirty="0"/>
              <a:t>Goal Setting Q&amp;A</a:t>
            </a:r>
          </a:p>
        </p:txBody>
      </p:sp>
      <p:pic>
        <p:nvPicPr>
          <p:cNvPr id="2" name="Picture Placeholder 1"/>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6177" b="26177"/>
          <a:stretch>
            <a:fillRect/>
          </a:stretch>
        </p:blipFill>
        <p:spPr/>
      </p:pic>
      <p:sp>
        <p:nvSpPr>
          <p:cNvPr id="5" name="Title 1"/>
          <p:cNvSpPr txBox="1">
            <a:spLocks/>
          </p:cNvSpPr>
          <p:nvPr/>
        </p:nvSpPr>
        <p:spPr>
          <a:xfrm>
            <a:off x="123375" y="6001655"/>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Department of Environmental Quality</a:t>
            </a:r>
          </a:p>
        </p:txBody>
      </p:sp>
      <p:sp>
        <p:nvSpPr>
          <p:cNvPr id="6" name="TextBox 5">
            <a:extLst>
              <a:ext uri="{FF2B5EF4-FFF2-40B4-BE49-F238E27FC236}">
                <a16:creationId xmlns:a16="http://schemas.microsoft.com/office/drawing/2014/main" id="{D3745CB9-3DF0-499D-839E-9B24C24549AE}"/>
              </a:ext>
            </a:extLst>
          </p:cNvPr>
          <p:cNvSpPr txBox="1"/>
          <p:nvPr/>
        </p:nvSpPr>
        <p:spPr>
          <a:xfrm>
            <a:off x="7627455" y="3568823"/>
            <a:ext cx="4374045" cy="1569660"/>
          </a:xfrm>
          <a:prstGeom prst="rect">
            <a:avLst/>
          </a:prstGeom>
          <a:noFill/>
        </p:spPr>
        <p:txBody>
          <a:bodyPr wrap="square" rtlCol="0">
            <a:spAutoFit/>
          </a:bodyPr>
          <a:lstStyle/>
          <a:p>
            <a:r>
              <a:rPr lang="en-US" sz="2400" b="1" dirty="0">
                <a:solidFill>
                  <a:schemeClr val="bg1"/>
                </a:solidFill>
              </a:rPr>
              <a:t>Joey Hester</a:t>
            </a:r>
          </a:p>
          <a:p>
            <a:r>
              <a:rPr lang="en-US" sz="2400" dirty="0">
                <a:solidFill>
                  <a:schemeClr val="bg1"/>
                </a:solidFill>
                <a:hlinkClick r:id="rId4"/>
              </a:rPr>
              <a:t>Joey.hester@ncdenr.gov</a:t>
            </a:r>
            <a:endParaRPr lang="en-US" sz="2400" dirty="0">
              <a:solidFill>
                <a:schemeClr val="bg1"/>
              </a:solidFill>
            </a:endParaRPr>
          </a:p>
          <a:p>
            <a:r>
              <a:rPr lang="en-US" sz="2400" dirty="0">
                <a:solidFill>
                  <a:schemeClr val="bg1"/>
                </a:solidFill>
              </a:rPr>
              <a:t>O: 919-707-3675</a:t>
            </a:r>
          </a:p>
          <a:p>
            <a:r>
              <a:rPr lang="en-US" sz="2400" dirty="0">
                <a:solidFill>
                  <a:schemeClr val="bg1"/>
                </a:solidFill>
              </a:rPr>
              <a:t>C: 919-418-5712</a:t>
            </a:r>
          </a:p>
        </p:txBody>
      </p:sp>
    </p:spTree>
    <p:extLst>
      <p:ext uri="{BB962C8B-B14F-4D97-AF65-F5344CB8AC3E}">
        <p14:creationId xmlns:p14="http://schemas.microsoft.com/office/powerpoint/2010/main" val="326576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DF29-9D92-FB37-6E82-C3E8F102F018}"/>
              </a:ext>
            </a:extLst>
          </p:cNvPr>
          <p:cNvSpPr>
            <a:spLocks noGrp="1"/>
          </p:cNvSpPr>
          <p:nvPr>
            <p:ph type="title"/>
          </p:nvPr>
        </p:nvSpPr>
        <p:spPr/>
        <p:txBody>
          <a:bodyPr/>
          <a:lstStyle/>
          <a:p>
            <a:r>
              <a:rPr lang="en-US" dirty="0"/>
              <a:t>Public Participation</a:t>
            </a:r>
          </a:p>
        </p:txBody>
      </p:sp>
      <p:sp>
        <p:nvSpPr>
          <p:cNvPr id="4" name="Slide Number Placeholder 3">
            <a:extLst>
              <a:ext uri="{FF2B5EF4-FFF2-40B4-BE49-F238E27FC236}">
                <a16:creationId xmlns:a16="http://schemas.microsoft.com/office/drawing/2014/main" id="{8F87E8A1-7745-070C-601E-3814E913D9CF}"/>
              </a:ext>
            </a:extLst>
          </p:cNvPr>
          <p:cNvSpPr>
            <a:spLocks noGrp="1"/>
          </p:cNvSpPr>
          <p:nvPr>
            <p:ph type="sldNum" sz="quarter" idx="12"/>
          </p:nvPr>
        </p:nvSpPr>
        <p:spPr/>
        <p:txBody>
          <a:bodyPr/>
          <a:lstStyle/>
          <a:p>
            <a:fld id="{11F27F3A-B3E9-41ED-AF8F-A365F10BB65F}" type="slidenum">
              <a:rPr lang="en-US" smtClean="0"/>
              <a:pPr/>
              <a:t>4</a:t>
            </a:fld>
            <a:endParaRPr lang="en-US"/>
          </a:p>
        </p:txBody>
      </p:sp>
      <p:sp>
        <p:nvSpPr>
          <p:cNvPr id="5" name="Subtitle 4">
            <a:extLst>
              <a:ext uri="{FF2B5EF4-FFF2-40B4-BE49-F238E27FC236}">
                <a16:creationId xmlns:a16="http://schemas.microsoft.com/office/drawing/2014/main" id="{7840D18A-EA4D-20D2-616B-D2D6C7F7A3B2}"/>
              </a:ext>
            </a:extLst>
          </p:cNvPr>
          <p:cNvSpPr>
            <a:spLocks noGrp="1"/>
          </p:cNvSpPr>
          <p:nvPr>
            <p:ph type="subTitle" idx="13"/>
          </p:nvPr>
        </p:nvSpPr>
        <p:spPr/>
        <p:txBody>
          <a:bodyPr/>
          <a:lstStyle/>
          <a:p>
            <a:endParaRPr lang="en-US" dirty="0"/>
          </a:p>
        </p:txBody>
      </p:sp>
      <p:pic>
        <p:nvPicPr>
          <p:cNvPr id="1026" name="Picture 2">
            <a:extLst>
              <a:ext uri="{FF2B5EF4-FFF2-40B4-BE49-F238E27FC236}">
                <a16:creationId xmlns:a16="http://schemas.microsoft.com/office/drawing/2014/main" id="{3D67A1CA-D754-47C5-C04E-B22E8C8FC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82" y="1493045"/>
            <a:ext cx="10834389" cy="374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153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0DF29-9D92-FB37-6E82-C3E8F102F018}"/>
              </a:ext>
            </a:extLst>
          </p:cNvPr>
          <p:cNvSpPr>
            <a:spLocks noGrp="1"/>
          </p:cNvSpPr>
          <p:nvPr>
            <p:ph type="title"/>
          </p:nvPr>
        </p:nvSpPr>
        <p:spPr/>
        <p:txBody>
          <a:bodyPr/>
          <a:lstStyle/>
          <a:p>
            <a:r>
              <a:rPr lang="en-US" dirty="0"/>
              <a:t>Important Points</a:t>
            </a:r>
          </a:p>
        </p:txBody>
      </p:sp>
      <p:sp>
        <p:nvSpPr>
          <p:cNvPr id="3" name="Content Placeholder 2">
            <a:extLst>
              <a:ext uri="{FF2B5EF4-FFF2-40B4-BE49-F238E27FC236}">
                <a16:creationId xmlns:a16="http://schemas.microsoft.com/office/drawing/2014/main" id="{49A83FAF-B58D-A67D-742B-92A2FD323EAE}"/>
              </a:ext>
            </a:extLst>
          </p:cNvPr>
          <p:cNvSpPr>
            <a:spLocks noGrp="1"/>
          </p:cNvSpPr>
          <p:nvPr>
            <p:ph idx="1"/>
          </p:nvPr>
        </p:nvSpPr>
        <p:spPr/>
        <p:txBody>
          <a:bodyPr>
            <a:normAutofit/>
          </a:bodyPr>
          <a:lstStyle/>
          <a:p>
            <a:r>
              <a:rPr lang="en-US" dirty="0"/>
              <a:t>DWR will communicate our expectations, requirements, and limitations</a:t>
            </a:r>
          </a:p>
          <a:p>
            <a:r>
              <a:rPr lang="en-US" dirty="0"/>
              <a:t>High Rock Lake will come off the 303(d) list when rules go into effect</a:t>
            </a:r>
          </a:p>
          <a:p>
            <a:pPr lvl="1"/>
            <a:r>
              <a:rPr lang="en-US" dirty="0"/>
              <a:t>303(d) list is for Category 5 waters that require a TMDL</a:t>
            </a:r>
          </a:p>
          <a:p>
            <a:pPr lvl="1"/>
            <a:r>
              <a:rPr lang="en-US" dirty="0"/>
              <a:t>HRL w/ a NMS will move to Cat 4b</a:t>
            </a:r>
          </a:p>
          <a:p>
            <a:r>
              <a:rPr lang="en-US" dirty="0"/>
              <a:t>Nutrient Management Strategy is designed to achieve WQ standard</a:t>
            </a:r>
          </a:p>
          <a:p>
            <a:pPr lvl="1"/>
            <a:r>
              <a:rPr lang="en-US" dirty="0"/>
              <a:t>When chlorophyll-a sampling shows compliance with the standard, the rules go into maintenance mode</a:t>
            </a:r>
          </a:p>
          <a:p>
            <a:pPr lvl="1"/>
            <a:r>
              <a:rPr lang="en-US" dirty="0"/>
              <a:t>If WQ standards are not achieved, adaptive management and evaluation will continue</a:t>
            </a:r>
          </a:p>
        </p:txBody>
      </p:sp>
      <p:sp>
        <p:nvSpPr>
          <p:cNvPr id="4" name="Slide Number Placeholder 3">
            <a:extLst>
              <a:ext uri="{FF2B5EF4-FFF2-40B4-BE49-F238E27FC236}">
                <a16:creationId xmlns:a16="http://schemas.microsoft.com/office/drawing/2014/main" id="{8F87E8A1-7745-070C-601E-3814E913D9CF}"/>
              </a:ext>
            </a:extLst>
          </p:cNvPr>
          <p:cNvSpPr>
            <a:spLocks noGrp="1"/>
          </p:cNvSpPr>
          <p:nvPr>
            <p:ph type="sldNum" sz="quarter" idx="12"/>
          </p:nvPr>
        </p:nvSpPr>
        <p:spPr/>
        <p:txBody>
          <a:bodyPr/>
          <a:lstStyle/>
          <a:p>
            <a:fld id="{11F27F3A-B3E9-41ED-AF8F-A365F10BB65F}" type="slidenum">
              <a:rPr lang="en-US" smtClean="0"/>
              <a:pPr/>
              <a:t>5</a:t>
            </a:fld>
            <a:endParaRPr lang="en-US"/>
          </a:p>
        </p:txBody>
      </p:sp>
      <p:sp>
        <p:nvSpPr>
          <p:cNvPr id="5" name="Subtitle 4">
            <a:extLst>
              <a:ext uri="{FF2B5EF4-FFF2-40B4-BE49-F238E27FC236}">
                <a16:creationId xmlns:a16="http://schemas.microsoft.com/office/drawing/2014/main" id="{7840D18A-EA4D-20D2-616B-D2D6C7F7A3B2}"/>
              </a:ext>
            </a:extLst>
          </p:cNvPr>
          <p:cNvSpPr>
            <a:spLocks noGrp="1"/>
          </p:cNvSpPr>
          <p:nvPr>
            <p:ph type="subTitle" idx="13"/>
          </p:nvPr>
        </p:nvSpPr>
        <p:spPr/>
        <p:txBody>
          <a:bodyPr/>
          <a:lstStyle/>
          <a:p>
            <a:endParaRPr lang="en-US"/>
          </a:p>
        </p:txBody>
      </p:sp>
    </p:spTree>
    <p:extLst>
      <p:ext uri="{BB962C8B-B14F-4D97-AF65-F5344CB8AC3E}">
        <p14:creationId xmlns:p14="http://schemas.microsoft.com/office/powerpoint/2010/main" val="3145930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20782-220C-B659-E486-664AE7C175D5}"/>
              </a:ext>
            </a:extLst>
          </p:cNvPr>
          <p:cNvSpPr>
            <a:spLocks noGrp="1"/>
          </p:cNvSpPr>
          <p:nvPr>
            <p:ph type="title"/>
          </p:nvPr>
        </p:nvSpPr>
        <p:spPr/>
        <p:txBody>
          <a:bodyPr/>
          <a:lstStyle/>
          <a:p>
            <a:r>
              <a:rPr lang="en-US" dirty="0"/>
              <a:t>Clean Water Act</a:t>
            </a:r>
          </a:p>
        </p:txBody>
      </p:sp>
      <p:sp>
        <p:nvSpPr>
          <p:cNvPr id="3" name="Content Placeholder 2">
            <a:extLst>
              <a:ext uri="{FF2B5EF4-FFF2-40B4-BE49-F238E27FC236}">
                <a16:creationId xmlns:a16="http://schemas.microsoft.com/office/drawing/2014/main" id="{49DE19F1-92DF-184B-AE58-7A7097FD4073}"/>
              </a:ext>
            </a:extLst>
          </p:cNvPr>
          <p:cNvSpPr>
            <a:spLocks noGrp="1"/>
          </p:cNvSpPr>
          <p:nvPr>
            <p:ph idx="1"/>
          </p:nvPr>
        </p:nvSpPr>
        <p:spPr/>
        <p:txBody>
          <a:bodyPr/>
          <a:lstStyle/>
          <a:p>
            <a:r>
              <a:rPr lang="en-US" dirty="0"/>
              <a:t>(1) Each State shall establish TMDLs for the water quality limited segments identified in paragraph (b)(1) of this section, and in accordance with the priority ranking. For pollutants other than heat, </a:t>
            </a:r>
            <a:r>
              <a:rPr lang="en-US" dirty="0">
                <a:highlight>
                  <a:srgbClr val="FFFF00"/>
                </a:highlight>
              </a:rPr>
              <a:t>TMDLs shall be established at levels necessary to attain and maintain the applicable narrative and numerical WQS with seasonal variations and a margin of safety which takes into account any lack of knowledge concerning the relationship between effluent limitations and water quality. </a:t>
            </a:r>
            <a:r>
              <a:rPr lang="en-US" dirty="0"/>
              <a:t>Determinations of TMDLs shall take into account critical conditions for stream flow, loading, and water quality parameters. </a:t>
            </a:r>
          </a:p>
          <a:p>
            <a:r>
              <a:rPr lang="en-US" dirty="0"/>
              <a:t>(ii) </a:t>
            </a:r>
            <a:r>
              <a:rPr lang="en-US" dirty="0">
                <a:highlight>
                  <a:srgbClr val="FFFF00"/>
                </a:highlight>
              </a:rPr>
              <a:t>TMDLs shall be established for all pollutants preventing or expected to prevent attainment of water quality standards as identified pursuant to paragraph (b)(1) of this section.</a:t>
            </a:r>
            <a:r>
              <a:rPr lang="en-US" dirty="0"/>
              <a:t> Calculations to establish TMDLs shall be subject to public review as defined in the State CPP. </a:t>
            </a:r>
          </a:p>
        </p:txBody>
      </p:sp>
      <p:sp>
        <p:nvSpPr>
          <p:cNvPr id="4" name="Slide Number Placeholder 3">
            <a:extLst>
              <a:ext uri="{FF2B5EF4-FFF2-40B4-BE49-F238E27FC236}">
                <a16:creationId xmlns:a16="http://schemas.microsoft.com/office/drawing/2014/main" id="{63CA18C6-D9D4-5291-42A7-4F5EBFF704EA}"/>
              </a:ext>
            </a:extLst>
          </p:cNvPr>
          <p:cNvSpPr>
            <a:spLocks noGrp="1"/>
          </p:cNvSpPr>
          <p:nvPr>
            <p:ph type="sldNum" sz="quarter" idx="12"/>
          </p:nvPr>
        </p:nvSpPr>
        <p:spPr/>
        <p:txBody>
          <a:bodyPr/>
          <a:lstStyle/>
          <a:p>
            <a:fld id="{11F27F3A-B3E9-41ED-AF8F-A365F10BB65F}" type="slidenum">
              <a:rPr lang="en-US" smtClean="0"/>
              <a:pPr/>
              <a:t>6</a:t>
            </a:fld>
            <a:endParaRPr lang="en-US"/>
          </a:p>
        </p:txBody>
      </p:sp>
      <p:sp>
        <p:nvSpPr>
          <p:cNvPr id="5" name="Subtitle 4">
            <a:extLst>
              <a:ext uri="{FF2B5EF4-FFF2-40B4-BE49-F238E27FC236}">
                <a16:creationId xmlns:a16="http://schemas.microsoft.com/office/drawing/2014/main" id="{1D72E0D9-6242-2242-6040-5C9D1AACEC56}"/>
              </a:ext>
            </a:extLst>
          </p:cNvPr>
          <p:cNvSpPr>
            <a:spLocks noGrp="1"/>
          </p:cNvSpPr>
          <p:nvPr>
            <p:ph type="subTitle" idx="13"/>
          </p:nvPr>
        </p:nvSpPr>
        <p:spPr/>
        <p:txBody>
          <a:bodyPr/>
          <a:lstStyle/>
          <a:p>
            <a:r>
              <a:rPr lang="en-US" dirty="0"/>
              <a:t>40 CFR § 130.7</a:t>
            </a:r>
          </a:p>
        </p:txBody>
      </p:sp>
    </p:spTree>
    <p:extLst>
      <p:ext uri="{BB962C8B-B14F-4D97-AF65-F5344CB8AC3E}">
        <p14:creationId xmlns:p14="http://schemas.microsoft.com/office/powerpoint/2010/main" val="128650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030E0-AA98-6810-9EFB-13BDDAA88284}"/>
              </a:ext>
            </a:extLst>
          </p:cNvPr>
          <p:cNvSpPr>
            <a:spLocks noGrp="1"/>
          </p:cNvSpPr>
          <p:nvPr>
            <p:ph type="title"/>
          </p:nvPr>
        </p:nvSpPr>
        <p:spPr/>
        <p:txBody>
          <a:bodyPr/>
          <a:lstStyle/>
          <a:p>
            <a:r>
              <a:rPr lang="en-US" dirty="0"/>
              <a:t>TMDL Alternatives</a:t>
            </a:r>
          </a:p>
        </p:txBody>
      </p:sp>
      <p:sp>
        <p:nvSpPr>
          <p:cNvPr id="3" name="Content Placeholder 2">
            <a:extLst>
              <a:ext uri="{FF2B5EF4-FFF2-40B4-BE49-F238E27FC236}">
                <a16:creationId xmlns:a16="http://schemas.microsoft.com/office/drawing/2014/main" id="{2E433DCF-E620-13D1-A67F-43CE3E800903}"/>
              </a:ext>
            </a:extLst>
          </p:cNvPr>
          <p:cNvSpPr>
            <a:spLocks noGrp="1"/>
          </p:cNvSpPr>
          <p:nvPr>
            <p:ph idx="1"/>
          </p:nvPr>
        </p:nvSpPr>
        <p:spPr/>
        <p:txBody>
          <a:bodyPr/>
          <a:lstStyle/>
          <a:p>
            <a:pPr algn="l"/>
            <a:r>
              <a:rPr lang="en-US" b="0" i="0" dirty="0">
                <a:solidFill>
                  <a:schemeClr val="bg1">
                    <a:lumMod val="50000"/>
                  </a:schemeClr>
                </a:solidFill>
                <a:effectLst/>
                <a:latin typeface="Source Sans Pro Web"/>
              </a:rPr>
              <a:t>An </a:t>
            </a:r>
            <a:r>
              <a:rPr lang="en-US" b="0" i="0" dirty="0">
                <a:solidFill>
                  <a:schemeClr val="bg1">
                    <a:lumMod val="50000"/>
                  </a:schemeClr>
                </a:solidFill>
                <a:effectLst/>
                <a:highlight>
                  <a:srgbClr val="FFFF00"/>
                </a:highlight>
                <a:latin typeface="Source Sans Pro Web"/>
              </a:rPr>
              <a:t>alternative restoration approach </a:t>
            </a:r>
            <a:r>
              <a:rPr lang="en-US" b="0" i="0" dirty="0">
                <a:solidFill>
                  <a:schemeClr val="bg1">
                    <a:lumMod val="50000"/>
                  </a:schemeClr>
                </a:solidFill>
                <a:effectLst/>
                <a:latin typeface="Source Sans Pro Web"/>
              </a:rPr>
              <a:t>is a near-term plan, or description of actions, with a schedule and milestones, that is more immediately beneficial or practicable to achieving WQS. </a:t>
            </a:r>
            <a:r>
              <a:rPr lang="en-US" i="0" dirty="0">
                <a:solidFill>
                  <a:schemeClr val="bg1">
                    <a:lumMod val="50000"/>
                  </a:schemeClr>
                </a:solidFill>
                <a:effectLst/>
                <a:highlight>
                  <a:srgbClr val="FFFF00"/>
                </a:highlight>
                <a:latin typeface="Source Sans Pro Web"/>
              </a:rPr>
              <a:t>Impaired waters for which a State pursues an alternative restoration approach to achieve water quality standards would remain on the CWA 303(d) list and still require TMDLs until water quality standards are attained.</a:t>
            </a:r>
            <a:r>
              <a:rPr lang="en-US" i="0" dirty="0">
                <a:solidFill>
                  <a:schemeClr val="bg1">
                    <a:lumMod val="50000"/>
                  </a:schemeClr>
                </a:solidFill>
                <a:effectLst/>
                <a:latin typeface="Source Sans Pro Web"/>
              </a:rPr>
              <a:t> </a:t>
            </a:r>
            <a:r>
              <a:rPr lang="en-US" b="0" i="0" dirty="0">
                <a:solidFill>
                  <a:schemeClr val="bg1">
                    <a:lumMod val="50000"/>
                  </a:schemeClr>
                </a:solidFill>
                <a:effectLst/>
                <a:latin typeface="Source Sans Pro Web"/>
              </a:rPr>
              <a:t>States should periodically evaluate alternative restoration plans to determine if such approaches are still expected to be more immediately beneficial or practicable in achieving WQS than pursuing a TMDL approach in the near-term. If not, States should re-evaluate whether a higher priority for TMDL development should be assigned.</a:t>
            </a:r>
          </a:p>
          <a:p>
            <a:pPr algn="l"/>
            <a:r>
              <a:rPr lang="en-US" b="0" i="0" dirty="0">
                <a:solidFill>
                  <a:schemeClr val="bg1">
                    <a:lumMod val="50000"/>
                  </a:schemeClr>
                </a:solidFill>
                <a:effectLst/>
                <a:latin typeface="Source Sans Pro Web"/>
              </a:rPr>
              <a:t>EPA does not take action to approve or disapprove a State’s alternative restoration plan (ARP) under CWA 303(d); however, EPA does take into account a State’s description of its alternative restoration plan to determine whether it is appropriate to include such approaches under the CWA 303(d) performance measures.</a:t>
            </a:r>
          </a:p>
          <a:p>
            <a:pPr marL="0" indent="0">
              <a:buNone/>
            </a:pPr>
            <a:r>
              <a:rPr lang="en-US" dirty="0">
                <a:solidFill>
                  <a:schemeClr val="bg1">
                    <a:lumMod val="50000"/>
                  </a:schemeClr>
                </a:solidFill>
              </a:rPr>
              <a:t>Source: </a:t>
            </a:r>
            <a:r>
              <a:rPr lang="en-US" dirty="0">
                <a:solidFill>
                  <a:schemeClr val="bg1">
                    <a:lumMod val="50000"/>
                  </a:schemeClr>
                </a:solidFill>
                <a:hlinkClick r:id="rId2"/>
              </a:rPr>
              <a:t>https://www.epa.gov/tmdl/alternative-restoration-plans</a:t>
            </a:r>
            <a:r>
              <a:rPr lang="en-US" dirty="0">
                <a:solidFill>
                  <a:schemeClr val="bg1">
                    <a:lumMod val="50000"/>
                  </a:schemeClr>
                </a:solidFill>
              </a:rPr>
              <a:t> </a:t>
            </a:r>
          </a:p>
        </p:txBody>
      </p:sp>
      <p:sp>
        <p:nvSpPr>
          <p:cNvPr id="4" name="Slide Number Placeholder 3">
            <a:extLst>
              <a:ext uri="{FF2B5EF4-FFF2-40B4-BE49-F238E27FC236}">
                <a16:creationId xmlns:a16="http://schemas.microsoft.com/office/drawing/2014/main" id="{1C3E3C85-317A-8054-BC83-251D600477F5}"/>
              </a:ext>
            </a:extLst>
          </p:cNvPr>
          <p:cNvSpPr>
            <a:spLocks noGrp="1"/>
          </p:cNvSpPr>
          <p:nvPr>
            <p:ph type="sldNum" sz="quarter" idx="12"/>
          </p:nvPr>
        </p:nvSpPr>
        <p:spPr/>
        <p:txBody>
          <a:bodyPr/>
          <a:lstStyle/>
          <a:p>
            <a:fld id="{11F27F3A-B3E9-41ED-AF8F-A365F10BB65F}" type="slidenum">
              <a:rPr lang="en-US" smtClean="0"/>
              <a:pPr/>
              <a:t>7</a:t>
            </a:fld>
            <a:endParaRPr lang="en-US"/>
          </a:p>
        </p:txBody>
      </p:sp>
      <p:sp>
        <p:nvSpPr>
          <p:cNvPr id="5" name="Subtitle 4">
            <a:extLst>
              <a:ext uri="{FF2B5EF4-FFF2-40B4-BE49-F238E27FC236}">
                <a16:creationId xmlns:a16="http://schemas.microsoft.com/office/drawing/2014/main" id="{60DCE1F8-E81A-CA9C-665F-513989E692BA}"/>
              </a:ext>
            </a:extLst>
          </p:cNvPr>
          <p:cNvSpPr>
            <a:spLocks noGrp="1"/>
          </p:cNvSpPr>
          <p:nvPr>
            <p:ph type="subTitle" idx="13"/>
          </p:nvPr>
        </p:nvSpPr>
        <p:spPr/>
        <p:txBody>
          <a:bodyPr/>
          <a:lstStyle/>
          <a:p>
            <a:r>
              <a:rPr lang="en-US" dirty="0"/>
              <a:t>EPA Guidance</a:t>
            </a:r>
          </a:p>
        </p:txBody>
      </p:sp>
    </p:spTree>
    <p:extLst>
      <p:ext uri="{BB962C8B-B14F-4D97-AF65-F5344CB8AC3E}">
        <p14:creationId xmlns:p14="http://schemas.microsoft.com/office/powerpoint/2010/main" val="311130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4CFBA-5420-69B1-BF24-BFC66C504190}"/>
              </a:ext>
            </a:extLst>
          </p:cNvPr>
          <p:cNvSpPr>
            <a:spLocks noGrp="1"/>
          </p:cNvSpPr>
          <p:nvPr>
            <p:ph type="title"/>
          </p:nvPr>
        </p:nvSpPr>
        <p:spPr/>
        <p:txBody>
          <a:bodyPr/>
          <a:lstStyle/>
          <a:p>
            <a:r>
              <a:rPr lang="en-US" dirty="0"/>
              <a:t>TMDL Alternatives</a:t>
            </a:r>
          </a:p>
        </p:txBody>
      </p:sp>
      <p:sp>
        <p:nvSpPr>
          <p:cNvPr id="3" name="Content Placeholder 2">
            <a:extLst>
              <a:ext uri="{FF2B5EF4-FFF2-40B4-BE49-F238E27FC236}">
                <a16:creationId xmlns:a16="http://schemas.microsoft.com/office/drawing/2014/main" id="{29F63B48-B268-AE07-8544-C621F5B14A05}"/>
              </a:ext>
            </a:extLst>
          </p:cNvPr>
          <p:cNvSpPr>
            <a:spLocks noGrp="1"/>
          </p:cNvSpPr>
          <p:nvPr>
            <p:ph idx="1"/>
          </p:nvPr>
        </p:nvSpPr>
        <p:spPr/>
        <p:txBody>
          <a:bodyPr/>
          <a:lstStyle/>
          <a:p>
            <a:r>
              <a:rPr lang="en-US" dirty="0"/>
              <a:t>EPA recognizes that there are restoration approaches that may be more immediately beneficial than TMDLs in achieving water quality standards.  </a:t>
            </a:r>
            <a:r>
              <a:rPr lang="en-US" dirty="0">
                <a:highlight>
                  <a:srgbClr val="FFFF00"/>
                </a:highlight>
              </a:rPr>
              <a:t>An alternative restoration approach is a plan and/or a set of actions pursued in near-term (other than a TMDL) that in their totality are designed to attain water quality standards.  </a:t>
            </a:r>
            <a:r>
              <a:rPr lang="en-US" dirty="0"/>
              <a:t>While appropriateness of alternative approaches is case-specific, examples could include approaches such as CWA 319 plans, “5r” restoration actions, “straight to implementation”, source water protection plans, category 4b activities, or other approaches as appropriate.  In all cases (with the exception of the longstanding tool under category 4b), </a:t>
            </a:r>
            <a:r>
              <a:rPr lang="en-US" dirty="0">
                <a:highlight>
                  <a:srgbClr val="FFFF00"/>
                </a:highlight>
              </a:rPr>
              <a:t>impaired waters remain on the CWA 303(d) list, but are assigned lower priority for TMDL development while alternative restoration approaches are pursued until water quality standards are achieved. </a:t>
            </a:r>
          </a:p>
          <a:p>
            <a:pPr marL="0" indent="0">
              <a:buNone/>
            </a:pPr>
            <a:r>
              <a:rPr lang="en-US" dirty="0"/>
              <a:t>Source: </a:t>
            </a:r>
            <a:r>
              <a:rPr lang="en-US" dirty="0">
                <a:hlinkClick r:id="rId2"/>
              </a:rPr>
              <a:t>https://www.epa.gov/sites/default/files/2015-07/documents/acwa_qa.pdf</a:t>
            </a:r>
            <a:r>
              <a:rPr lang="en-US" dirty="0"/>
              <a:t> </a:t>
            </a:r>
          </a:p>
        </p:txBody>
      </p:sp>
      <p:sp>
        <p:nvSpPr>
          <p:cNvPr id="4" name="Slide Number Placeholder 3">
            <a:extLst>
              <a:ext uri="{FF2B5EF4-FFF2-40B4-BE49-F238E27FC236}">
                <a16:creationId xmlns:a16="http://schemas.microsoft.com/office/drawing/2014/main" id="{D1D17FDC-B1C1-361A-01FE-F06400302DFE}"/>
              </a:ext>
            </a:extLst>
          </p:cNvPr>
          <p:cNvSpPr>
            <a:spLocks noGrp="1"/>
          </p:cNvSpPr>
          <p:nvPr>
            <p:ph type="sldNum" sz="quarter" idx="12"/>
          </p:nvPr>
        </p:nvSpPr>
        <p:spPr/>
        <p:txBody>
          <a:bodyPr/>
          <a:lstStyle/>
          <a:p>
            <a:fld id="{11F27F3A-B3E9-41ED-AF8F-A365F10BB65F}" type="slidenum">
              <a:rPr lang="en-US" smtClean="0"/>
              <a:pPr/>
              <a:t>8</a:t>
            </a:fld>
            <a:endParaRPr lang="en-US"/>
          </a:p>
        </p:txBody>
      </p:sp>
      <p:sp>
        <p:nvSpPr>
          <p:cNvPr id="5" name="Subtitle 4">
            <a:extLst>
              <a:ext uri="{FF2B5EF4-FFF2-40B4-BE49-F238E27FC236}">
                <a16:creationId xmlns:a16="http://schemas.microsoft.com/office/drawing/2014/main" id="{2A7ED231-5372-888A-8CD7-1A519A0614F2}"/>
              </a:ext>
            </a:extLst>
          </p:cNvPr>
          <p:cNvSpPr>
            <a:spLocks noGrp="1"/>
          </p:cNvSpPr>
          <p:nvPr>
            <p:ph type="subTitle" idx="13"/>
          </p:nvPr>
        </p:nvSpPr>
        <p:spPr/>
        <p:txBody>
          <a:bodyPr/>
          <a:lstStyle/>
          <a:p>
            <a:r>
              <a:rPr lang="en-US" dirty="0"/>
              <a:t>EPA Guidance</a:t>
            </a:r>
          </a:p>
        </p:txBody>
      </p:sp>
    </p:spTree>
    <p:extLst>
      <p:ext uri="{BB962C8B-B14F-4D97-AF65-F5344CB8AC3E}">
        <p14:creationId xmlns:p14="http://schemas.microsoft.com/office/powerpoint/2010/main" val="47694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6C35-E220-C7F8-59FE-9E724AAC922E}"/>
              </a:ext>
            </a:extLst>
          </p:cNvPr>
          <p:cNvSpPr>
            <a:spLocks noGrp="1"/>
          </p:cNvSpPr>
          <p:nvPr>
            <p:ph type="title"/>
          </p:nvPr>
        </p:nvSpPr>
        <p:spPr/>
        <p:txBody>
          <a:bodyPr/>
          <a:lstStyle/>
          <a:p>
            <a:r>
              <a:rPr lang="en-US" dirty="0"/>
              <a:t>Clean Water Act</a:t>
            </a:r>
          </a:p>
        </p:txBody>
      </p:sp>
      <p:sp>
        <p:nvSpPr>
          <p:cNvPr id="4" name="Slide Number Placeholder 3">
            <a:extLst>
              <a:ext uri="{FF2B5EF4-FFF2-40B4-BE49-F238E27FC236}">
                <a16:creationId xmlns:a16="http://schemas.microsoft.com/office/drawing/2014/main" id="{1DAA6C64-B765-D09D-68AA-4E8CCB42BC3A}"/>
              </a:ext>
            </a:extLst>
          </p:cNvPr>
          <p:cNvSpPr>
            <a:spLocks noGrp="1"/>
          </p:cNvSpPr>
          <p:nvPr>
            <p:ph type="sldNum" sz="quarter" idx="12"/>
          </p:nvPr>
        </p:nvSpPr>
        <p:spPr/>
        <p:txBody>
          <a:bodyPr/>
          <a:lstStyle/>
          <a:p>
            <a:fld id="{11F27F3A-B3E9-41ED-AF8F-A365F10BB65F}" type="slidenum">
              <a:rPr lang="en-US" smtClean="0"/>
              <a:pPr/>
              <a:t>9</a:t>
            </a:fld>
            <a:endParaRPr lang="en-US"/>
          </a:p>
        </p:txBody>
      </p:sp>
      <p:sp>
        <p:nvSpPr>
          <p:cNvPr id="5" name="Subtitle 4">
            <a:extLst>
              <a:ext uri="{FF2B5EF4-FFF2-40B4-BE49-F238E27FC236}">
                <a16:creationId xmlns:a16="http://schemas.microsoft.com/office/drawing/2014/main" id="{48EB3FDB-898F-A4B4-EC25-0F2D0CEFF57B}"/>
              </a:ext>
            </a:extLst>
          </p:cNvPr>
          <p:cNvSpPr>
            <a:spLocks noGrp="1"/>
          </p:cNvSpPr>
          <p:nvPr>
            <p:ph type="subTitle" idx="13"/>
          </p:nvPr>
        </p:nvSpPr>
        <p:spPr/>
        <p:txBody>
          <a:bodyPr/>
          <a:lstStyle/>
          <a:p>
            <a:r>
              <a:rPr lang="en-US" dirty="0"/>
              <a:t>Process Requirements</a:t>
            </a:r>
          </a:p>
        </p:txBody>
      </p:sp>
      <p:pic>
        <p:nvPicPr>
          <p:cNvPr id="1026" name="Picture 2">
            <a:extLst>
              <a:ext uri="{FF2B5EF4-FFF2-40B4-BE49-F238E27FC236}">
                <a16:creationId xmlns:a16="http://schemas.microsoft.com/office/drawing/2014/main" id="{6CC8E28D-8884-E2AD-854D-980FDFB5A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82" y="1171683"/>
            <a:ext cx="4118985" cy="539807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Up 5">
            <a:extLst>
              <a:ext uri="{FF2B5EF4-FFF2-40B4-BE49-F238E27FC236}">
                <a16:creationId xmlns:a16="http://schemas.microsoft.com/office/drawing/2014/main" id="{E7B13E1C-0660-3394-1A90-063F8971F92E}"/>
              </a:ext>
            </a:extLst>
          </p:cNvPr>
          <p:cNvSpPr/>
          <p:nvPr/>
        </p:nvSpPr>
        <p:spPr>
          <a:xfrm>
            <a:off x="4071937" y="5087864"/>
            <a:ext cx="3786909" cy="554181"/>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1E469FC-89B2-86C4-D364-C491F3BCC299}"/>
              </a:ext>
            </a:extLst>
          </p:cNvPr>
          <p:cNvSpPr/>
          <p:nvPr/>
        </p:nvSpPr>
        <p:spPr>
          <a:xfrm>
            <a:off x="5726545" y="4036291"/>
            <a:ext cx="4027055" cy="1009034"/>
          </a:xfrm>
          <a:prstGeom prst="rect">
            <a:avLst/>
          </a:prstGeom>
          <a:ln w="762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Alternative Restoration Plan</a:t>
            </a:r>
          </a:p>
          <a:p>
            <a:pPr algn="ctr"/>
            <a:r>
              <a:rPr lang="en-US" dirty="0"/>
              <a:t>(Nutrient Management Strategy)</a:t>
            </a:r>
          </a:p>
        </p:txBody>
      </p:sp>
      <p:sp>
        <p:nvSpPr>
          <p:cNvPr id="9" name="Oval 8">
            <a:extLst>
              <a:ext uri="{FF2B5EF4-FFF2-40B4-BE49-F238E27FC236}">
                <a16:creationId xmlns:a16="http://schemas.microsoft.com/office/drawing/2014/main" id="{B2940633-5FB1-47B6-77F9-E26D496AE106}"/>
              </a:ext>
            </a:extLst>
          </p:cNvPr>
          <p:cNvSpPr/>
          <p:nvPr/>
        </p:nvSpPr>
        <p:spPr>
          <a:xfrm>
            <a:off x="3582409" y="5190095"/>
            <a:ext cx="4765964" cy="63817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5CE89212-6426-F132-F5FF-8B62EAE444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83" t="88178"/>
          <a:stretch/>
        </p:blipFill>
        <p:spPr bwMode="auto">
          <a:xfrm>
            <a:off x="6193053" y="3057758"/>
            <a:ext cx="3094037" cy="63817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a:extLst>
              <a:ext uri="{FF2B5EF4-FFF2-40B4-BE49-F238E27FC236}">
                <a16:creationId xmlns:a16="http://schemas.microsoft.com/office/drawing/2014/main" id="{B3FA8610-8DE0-105F-6AD9-CB242389E8B0}"/>
              </a:ext>
            </a:extLst>
          </p:cNvPr>
          <p:cNvCxnSpPr/>
          <p:nvPr/>
        </p:nvCxnSpPr>
        <p:spPr>
          <a:xfrm flipH="1" flipV="1">
            <a:off x="6953250" y="3695934"/>
            <a:ext cx="400050" cy="340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38656BA-DBFD-1BFB-B689-8CD985773DA2}"/>
              </a:ext>
            </a:extLst>
          </p:cNvPr>
          <p:cNvCxnSpPr/>
          <p:nvPr/>
        </p:nvCxnSpPr>
        <p:spPr>
          <a:xfrm flipV="1">
            <a:off x="8048625" y="3695934"/>
            <a:ext cx="485775" cy="340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92037EC-DB4D-1B05-1569-B66294ADB940}"/>
              </a:ext>
            </a:extLst>
          </p:cNvPr>
          <p:cNvSpPr txBox="1"/>
          <p:nvPr/>
        </p:nvSpPr>
        <p:spPr>
          <a:xfrm>
            <a:off x="7933778" y="3052488"/>
            <a:ext cx="1353312" cy="621792"/>
          </a:xfrm>
          <a:prstGeom prst="rect">
            <a:avLst/>
          </a:prstGeom>
          <a:solidFill>
            <a:srgbClr val="A6CAF0"/>
          </a:solidFill>
          <a:ln w="8255">
            <a:solidFill>
              <a:schemeClr val="tx1"/>
            </a:solidFill>
          </a:ln>
        </p:spPr>
        <p:txBody>
          <a:bodyPr wrap="square" rtlCol="0" anchor="ctr" anchorCtr="0">
            <a:spAutoFit/>
          </a:bodyPr>
          <a:lstStyle/>
          <a:p>
            <a:pPr algn="ctr"/>
            <a:r>
              <a:rPr lang="en-US" sz="800" dirty="0"/>
              <a:t>Manage Nonpoint Sources via State programs</a:t>
            </a:r>
          </a:p>
        </p:txBody>
      </p:sp>
      <p:sp>
        <p:nvSpPr>
          <p:cNvPr id="8" name="TextBox 7">
            <a:extLst>
              <a:ext uri="{FF2B5EF4-FFF2-40B4-BE49-F238E27FC236}">
                <a16:creationId xmlns:a16="http://schemas.microsoft.com/office/drawing/2014/main" id="{566439D5-4BC1-4759-ECC9-81C05AA2A904}"/>
              </a:ext>
            </a:extLst>
          </p:cNvPr>
          <p:cNvSpPr txBox="1"/>
          <p:nvPr/>
        </p:nvSpPr>
        <p:spPr>
          <a:xfrm>
            <a:off x="3554155" y="5926612"/>
            <a:ext cx="1353312" cy="621792"/>
          </a:xfrm>
          <a:prstGeom prst="rect">
            <a:avLst/>
          </a:prstGeom>
          <a:solidFill>
            <a:srgbClr val="A6CAF0"/>
          </a:solidFill>
          <a:ln w="8255">
            <a:solidFill>
              <a:schemeClr val="tx1"/>
            </a:solidFill>
          </a:ln>
        </p:spPr>
        <p:txBody>
          <a:bodyPr wrap="square" rtlCol="0" anchor="ctr" anchorCtr="0">
            <a:spAutoFit/>
          </a:bodyPr>
          <a:lstStyle/>
          <a:p>
            <a:pPr algn="ctr"/>
            <a:r>
              <a:rPr lang="en-US" sz="800" dirty="0"/>
              <a:t>Manage Nonpoint Sources via State programs</a:t>
            </a:r>
          </a:p>
        </p:txBody>
      </p:sp>
    </p:spTree>
    <p:extLst>
      <p:ext uri="{BB962C8B-B14F-4D97-AF65-F5344CB8AC3E}">
        <p14:creationId xmlns:p14="http://schemas.microsoft.com/office/powerpoint/2010/main" val="16299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3" grpId="0" animBg="1"/>
    </p:bldLst>
  </p:timing>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6F39DD86CFD645B6289C544AF4971D" ma:contentTypeVersion="5" ma:contentTypeDescription="Create a new document." ma:contentTypeScope="" ma:versionID="f80f43af3ef898e757b316399db2687c">
  <xsd:schema xmlns:xsd="http://www.w3.org/2001/XMLSchema" xmlns:xs="http://www.w3.org/2001/XMLSchema" xmlns:p="http://schemas.microsoft.com/office/2006/metadata/properties" xmlns:ns2="2893163c-4790-4570-a539-5f3cb3bacbe3" xmlns:ns3="97c26e27-a340-4306-98a7-c36055956ab5" targetNamespace="http://schemas.microsoft.com/office/2006/metadata/properties" ma:root="true" ma:fieldsID="db3e8ed8175837ec6c81d668dc52b713" ns2:_="" ns3:_="">
    <xsd:import namespace="2893163c-4790-4570-a539-5f3cb3bacbe3"/>
    <xsd:import namespace="97c26e27-a340-4306-98a7-c36055956ab5"/>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3163c-4790-4570-a539-5f3cb3bacb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7c26e27-a340-4306-98a7-c36055956ab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C8C5C5C-2F8D-41D4-BA2B-05974C423757}">
  <ds:schemaRefs>
    <ds:schemaRef ds:uri="http://schemas.microsoft.com/sharepoint/v3/contenttype/forms"/>
  </ds:schemaRefs>
</ds:datastoreItem>
</file>

<file path=customXml/itemProps2.xml><?xml version="1.0" encoding="utf-8"?>
<ds:datastoreItem xmlns:ds="http://schemas.openxmlformats.org/officeDocument/2006/customXml" ds:itemID="{903B6959-932C-4C27-B01D-BF0451188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3163c-4790-4570-a539-5f3cb3bacbe3"/>
    <ds:schemaRef ds:uri="97c26e27-a340-4306-98a7-c36055956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E347C4-91BB-4D61-9F37-5A6885E29480}">
  <ds:schemaRefs>
    <ds:schemaRef ds:uri="http://purl.org/dc/elements/1.1/"/>
    <ds:schemaRef ds:uri="http://schemas.microsoft.com/office/2006/metadata/properties"/>
    <ds:schemaRef ds:uri="97c26e27-a340-4306-98a7-c36055956ab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893163c-4790-4570-a539-5f3cb3bacbe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11534</TotalTime>
  <Words>3773</Words>
  <Application>Microsoft Office PowerPoint</Application>
  <PresentationFormat>Widescreen</PresentationFormat>
  <Paragraphs>259</Paragraphs>
  <Slides>30</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Calibri Light</vt:lpstr>
      <vt:lpstr>Source Sans Pro Web</vt:lpstr>
      <vt:lpstr>Times New Roman</vt:lpstr>
      <vt:lpstr>2_Office Theme</vt:lpstr>
      <vt:lpstr>Office Theme</vt:lpstr>
      <vt:lpstr>Department of Environmental Quality</vt:lpstr>
      <vt:lpstr>HRL Informal Stakeholder Process</vt:lpstr>
      <vt:lpstr>Formal Rulemaking 101</vt:lpstr>
      <vt:lpstr>Public Participation</vt:lpstr>
      <vt:lpstr>Important Points</vt:lpstr>
      <vt:lpstr>Clean Water Act</vt:lpstr>
      <vt:lpstr>TMDL Alternatives</vt:lpstr>
      <vt:lpstr>TMDL Alternatives</vt:lpstr>
      <vt:lpstr>Clean Water Act</vt:lpstr>
      <vt:lpstr>§ 143-215.8B</vt:lpstr>
      <vt:lpstr>§ 143B-282</vt:lpstr>
      <vt:lpstr>NC Chlorophyll-a Criterion</vt:lpstr>
      <vt:lpstr>High Rock Lake</vt:lpstr>
      <vt:lpstr>Regulatory Authority Q&amp;A</vt:lpstr>
      <vt:lpstr>Lake Nutrient Response Model</vt:lpstr>
      <vt:lpstr>Lake Nutrient Response Model</vt:lpstr>
      <vt:lpstr>Reduction Curve</vt:lpstr>
      <vt:lpstr>Annual Nutrient Loading</vt:lpstr>
      <vt:lpstr>Nutrient Load “Reductions”</vt:lpstr>
      <vt:lpstr>Nutrient Sources</vt:lpstr>
      <vt:lpstr>Spatial Dynamics in Nutrient Loading</vt:lpstr>
      <vt:lpstr>Nutrient Management Strategies</vt:lpstr>
      <vt:lpstr>Neuse River Basin NMS</vt:lpstr>
      <vt:lpstr>Tar-Pamlico River Basin NMS</vt:lpstr>
      <vt:lpstr>Jordan Lake Watershed NMS</vt:lpstr>
      <vt:lpstr>Falls Lake Watershed NMS</vt:lpstr>
      <vt:lpstr>Nutrients and Algae</vt:lpstr>
      <vt:lpstr>Nutrients and Algae</vt:lpstr>
      <vt:lpstr>Other States/Regions</vt:lpstr>
      <vt:lpstr>Goal Setting 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Hester, Joey</cp:lastModifiedBy>
  <cp:revision>66</cp:revision>
  <cp:lastPrinted>2022-09-29T12:35:38Z</cp:lastPrinted>
  <dcterms:created xsi:type="dcterms:W3CDTF">2015-06-24T15:01:50Z</dcterms:created>
  <dcterms:modified xsi:type="dcterms:W3CDTF">2022-11-18T14:02:29Z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0x010100236F39DD86CFD645B6289C544AF4971D</vt:lpwstr>
  </property>
</Properties>
</file>