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Lst>
  <p:notesMasterIdLst>
    <p:notesMasterId r:id="rId43"/>
  </p:notesMasterIdLst>
  <p:sldIdLst>
    <p:sldId id="433" r:id="rId6"/>
    <p:sldId id="428" r:id="rId7"/>
    <p:sldId id="260" r:id="rId8"/>
    <p:sldId id="431" r:id="rId9"/>
    <p:sldId id="257" r:id="rId10"/>
    <p:sldId id="443" r:id="rId11"/>
    <p:sldId id="442" r:id="rId12"/>
    <p:sldId id="444" r:id="rId13"/>
    <p:sldId id="401" r:id="rId14"/>
    <p:sldId id="271" r:id="rId15"/>
    <p:sldId id="418" r:id="rId16"/>
    <p:sldId id="416" r:id="rId17"/>
    <p:sldId id="417" r:id="rId18"/>
    <p:sldId id="424" r:id="rId19"/>
    <p:sldId id="434" r:id="rId20"/>
    <p:sldId id="422" r:id="rId21"/>
    <p:sldId id="445" r:id="rId22"/>
    <p:sldId id="446" r:id="rId23"/>
    <p:sldId id="432" r:id="rId24"/>
    <p:sldId id="414" r:id="rId25"/>
    <p:sldId id="425" r:id="rId26"/>
    <p:sldId id="440" r:id="rId27"/>
    <p:sldId id="435" r:id="rId28"/>
    <p:sldId id="436" r:id="rId29"/>
    <p:sldId id="438" r:id="rId30"/>
    <p:sldId id="441" r:id="rId31"/>
    <p:sldId id="437" r:id="rId32"/>
    <p:sldId id="430" r:id="rId33"/>
    <p:sldId id="372" r:id="rId34"/>
    <p:sldId id="429" r:id="rId35"/>
    <p:sldId id="369" r:id="rId36"/>
    <p:sldId id="259" r:id="rId37"/>
    <p:sldId id="423" r:id="rId38"/>
    <p:sldId id="399" r:id="rId39"/>
    <p:sldId id="400" r:id="rId40"/>
    <p:sldId id="426" r:id="rId41"/>
    <p:sldId id="268" r:id="rId4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55276" autoAdjust="0"/>
  </p:normalViewPr>
  <p:slideViewPr>
    <p:cSldViewPr snapToGrid="0">
      <p:cViewPr varScale="1">
        <p:scale>
          <a:sx n="63" d="100"/>
          <a:sy n="63" d="100"/>
        </p:scale>
        <p:origin x="22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High Rock Lake DRAFT Rule Development Timeline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113573873557796"/>
          <c:y val="0.13345997973657545"/>
          <c:w val="0.74879971756872055"/>
          <c:h val="0.83107902735562311"/>
        </c:manualLayout>
      </c:layout>
      <c:barChart>
        <c:barDir val="bar"/>
        <c:grouping val="stacked"/>
        <c:varyColors val="0"/>
        <c:ser>
          <c:idx val="0"/>
          <c:order val="0"/>
          <c:tx>
            <c:strRef>
              <c:f>Sheet1!$B$1</c:f>
              <c:strCache>
                <c:ptCount val="1"/>
                <c:pt idx="0">
                  <c:v>Start Date</c:v>
                </c:pt>
              </c:strCache>
            </c:strRef>
          </c:tx>
          <c:spPr>
            <a:noFill/>
            <a:ln>
              <a:noFill/>
            </a:ln>
            <a:effectLst/>
          </c:spPr>
          <c:invertIfNegative val="0"/>
          <c:cat>
            <c:strRef>
              <c:f>Sheet1!$A$2:$A$8</c:f>
              <c:strCache>
                <c:ptCount val="7"/>
                <c:pt idx="0">
                  <c:v>Draft Strategy Framework</c:v>
                </c:pt>
                <c:pt idx="1">
                  <c:v>Stakeholder Engagement Phase I</c:v>
                </c:pt>
                <c:pt idx="2">
                  <c:v>Draft Rule Language</c:v>
                </c:pt>
                <c:pt idx="3">
                  <c:v>Stakeholder Engagement Phase II</c:v>
                </c:pt>
                <c:pt idx="4">
                  <c:v>Rulemaking Approval</c:v>
                </c:pt>
                <c:pt idx="5">
                  <c:v>Public Comment Period</c:v>
                </c:pt>
                <c:pt idx="6">
                  <c:v>Final Approval</c:v>
                </c:pt>
              </c:strCache>
            </c:strRef>
          </c:cat>
          <c:val>
            <c:numRef>
              <c:f>Sheet1!$B$2:$B$8</c:f>
              <c:numCache>
                <c:formatCode>[$-409]mmmm\-yy;@</c:formatCode>
                <c:ptCount val="7"/>
                <c:pt idx="0">
                  <c:v>44440</c:v>
                </c:pt>
                <c:pt idx="1">
                  <c:v>44833</c:v>
                </c:pt>
                <c:pt idx="2">
                  <c:v>45078</c:v>
                </c:pt>
                <c:pt idx="3">
                  <c:v>45231</c:v>
                </c:pt>
                <c:pt idx="4">
                  <c:v>45352</c:v>
                </c:pt>
                <c:pt idx="5">
                  <c:v>45536</c:v>
                </c:pt>
                <c:pt idx="6">
                  <c:v>45717</c:v>
                </c:pt>
              </c:numCache>
            </c:numRef>
          </c:val>
          <c:extLst>
            <c:ext xmlns:c16="http://schemas.microsoft.com/office/drawing/2014/chart" uri="{C3380CC4-5D6E-409C-BE32-E72D297353CC}">
              <c16:uniqueId val="{00000000-9A5C-4106-B559-41FCE05658E6}"/>
            </c:ext>
          </c:extLst>
        </c:ser>
        <c:ser>
          <c:idx val="2"/>
          <c:order val="1"/>
          <c:tx>
            <c:strRef>
              <c:f>Sheet1!$D$1</c:f>
              <c:strCache>
                <c:ptCount val="1"/>
                <c:pt idx="0">
                  <c:v>Duration</c:v>
                </c:pt>
              </c:strCache>
            </c:strRef>
          </c:tx>
          <c:spPr>
            <a:solidFill>
              <a:schemeClr val="accent1"/>
            </a:solidFill>
            <a:ln>
              <a:noFill/>
            </a:ln>
            <a:effectLst/>
          </c:spPr>
          <c:invertIfNegative val="0"/>
          <c:cat>
            <c:strRef>
              <c:f>Sheet1!$A$2:$A$8</c:f>
              <c:strCache>
                <c:ptCount val="7"/>
                <c:pt idx="0">
                  <c:v>Draft Strategy Framework</c:v>
                </c:pt>
                <c:pt idx="1">
                  <c:v>Stakeholder Engagement Phase I</c:v>
                </c:pt>
                <c:pt idx="2">
                  <c:v>Draft Rule Language</c:v>
                </c:pt>
                <c:pt idx="3">
                  <c:v>Stakeholder Engagement Phase II</c:v>
                </c:pt>
                <c:pt idx="4">
                  <c:v>Rulemaking Approval</c:v>
                </c:pt>
                <c:pt idx="5">
                  <c:v>Public Comment Period</c:v>
                </c:pt>
                <c:pt idx="6">
                  <c:v>Final Approval</c:v>
                </c:pt>
              </c:strCache>
            </c:strRef>
          </c:cat>
          <c:val>
            <c:numRef>
              <c:f>Sheet1!$D$2:$D$8</c:f>
              <c:numCache>
                <c:formatCode>General</c:formatCode>
                <c:ptCount val="7"/>
                <c:pt idx="0">
                  <c:v>393</c:v>
                </c:pt>
                <c:pt idx="1">
                  <c:v>244</c:v>
                </c:pt>
                <c:pt idx="2">
                  <c:v>152</c:v>
                </c:pt>
                <c:pt idx="3">
                  <c:v>119</c:v>
                </c:pt>
                <c:pt idx="4">
                  <c:v>183</c:v>
                </c:pt>
                <c:pt idx="5">
                  <c:v>180</c:v>
                </c:pt>
                <c:pt idx="6">
                  <c:v>245</c:v>
                </c:pt>
              </c:numCache>
            </c:numRef>
          </c:val>
          <c:extLst>
            <c:ext xmlns:c16="http://schemas.microsoft.com/office/drawing/2014/chart" uri="{C3380CC4-5D6E-409C-BE32-E72D297353CC}">
              <c16:uniqueId val="{00000001-9A5C-4106-B559-41FCE05658E6}"/>
            </c:ext>
          </c:extLst>
        </c:ser>
        <c:dLbls>
          <c:showLegendKey val="0"/>
          <c:showVal val="0"/>
          <c:showCatName val="0"/>
          <c:showSerName val="0"/>
          <c:showPercent val="0"/>
          <c:showBubbleSize val="0"/>
        </c:dLbls>
        <c:gapWidth val="0"/>
        <c:overlap val="100"/>
        <c:axId val="757092064"/>
        <c:axId val="757094688"/>
      </c:barChart>
      <c:catAx>
        <c:axId val="757092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57094688"/>
        <c:crosses val="autoZero"/>
        <c:auto val="1"/>
        <c:lblAlgn val="ctr"/>
        <c:lblOffset val="100"/>
        <c:noMultiLvlLbl val="0"/>
      </c:catAx>
      <c:valAx>
        <c:axId val="757094688"/>
        <c:scaling>
          <c:orientation val="minMax"/>
          <c:max val="46000"/>
          <c:min val="44450"/>
        </c:scaling>
        <c:delete val="0"/>
        <c:axPos val="t"/>
        <c:majorGridlines>
          <c:spPr>
            <a:ln w="9525" cap="flat" cmpd="sng" algn="ctr">
              <a:solidFill>
                <a:schemeClr val="tx1">
                  <a:lumMod val="15000"/>
                  <a:lumOff val="85000"/>
                </a:schemeClr>
              </a:solidFill>
              <a:round/>
            </a:ln>
            <a:effectLst/>
          </c:spPr>
        </c:majorGridlines>
        <c:numFmt formatCode="[$-409]mmmm\-yyyy;@"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7092064"/>
        <c:crosses val="autoZero"/>
        <c:crossBetween val="between"/>
        <c:majorUnit val="181"/>
        <c:minorUnit val="6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8T00:51:19.074"/>
    </inkml:context>
    <inkml:brush xml:id="br0">
      <inkml:brushProperty name="width" value="0.35" units="cm"/>
      <inkml:brushProperty name="height" value="0.35" units="cm"/>
      <inkml:brushProperty name="color" value="#FF0066"/>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8T00:51:35.663"/>
    </inkml:context>
    <inkml:brush xml:id="br0">
      <inkml:brushProperty name="width" value="0.35" units="cm"/>
      <inkml:brushProperty name="height" value="0.35" units="cm"/>
      <inkml:brushProperty name="color" value="#FF0066"/>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8T00:51:38.291"/>
    </inkml:context>
    <inkml:brush xml:id="br0">
      <inkml:brushProperty name="width" value="0.35" units="cm"/>
      <inkml:brushProperty name="height" value="0.35" units="cm"/>
      <inkml:brushProperty name="color" value="#FF0066"/>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10/3/2022</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82839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10</a:t>
            </a:fld>
            <a:endParaRPr lang="en-US"/>
          </a:p>
        </p:txBody>
      </p:sp>
    </p:spTree>
    <p:extLst>
      <p:ext uri="{BB962C8B-B14F-4D97-AF65-F5344CB8AC3E}">
        <p14:creationId xmlns:p14="http://schemas.microsoft.com/office/powerpoint/2010/main" val="299221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11</a:t>
            </a:fld>
            <a:endParaRPr lang="en-US"/>
          </a:p>
        </p:txBody>
      </p:sp>
    </p:spTree>
    <p:extLst>
      <p:ext uri="{BB962C8B-B14F-4D97-AF65-F5344CB8AC3E}">
        <p14:creationId xmlns:p14="http://schemas.microsoft.com/office/powerpoint/2010/main" val="408430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12</a:t>
            </a:fld>
            <a:endParaRPr lang="en-US"/>
          </a:p>
        </p:txBody>
      </p:sp>
    </p:spTree>
    <p:extLst>
      <p:ext uri="{BB962C8B-B14F-4D97-AF65-F5344CB8AC3E}">
        <p14:creationId xmlns:p14="http://schemas.microsoft.com/office/powerpoint/2010/main" val="1777885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13</a:t>
            </a:fld>
            <a:endParaRPr lang="en-US"/>
          </a:p>
        </p:txBody>
      </p:sp>
    </p:spTree>
    <p:extLst>
      <p:ext uri="{BB962C8B-B14F-4D97-AF65-F5344CB8AC3E}">
        <p14:creationId xmlns:p14="http://schemas.microsoft.com/office/powerpoint/2010/main" val="272511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14</a:t>
            </a:fld>
            <a:endParaRPr lang="en-US"/>
          </a:p>
        </p:txBody>
      </p:sp>
    </p:spTree>
    <p:extLst>
      <p:ext uri="{BB962C8B-B14F-4D97-AF65-F5344CB8AC3E}">
        <p14:creationId xmlns:p14="http://schemas.microsoft.com/office/powerpoint/2010/main" val="414303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15</a:t>
            </a:fld>
            <a:endParaRPr lang="en-US"/>
          </a:p>
        </p:txBody>
      </p:sp>
    </p:spTree>
    <p:extLst>
      <p:ext uri="{BB962C8B-B14F-4D97-AF65-F5344CB8AC3E}">
        <p14:creationId xmlns:p14="http://schemas.microsoft.com/office/powerpoint/2010/main" val="414192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16</a:t>
            </a:fld>
            <a:endParaRPr lang="en-US"/>
          </a:p>
        </p:txBody>
      </p:sp>
    </p:spTree>
    <p:extLst>
      <p:ext uri="{BB962C8B-B14F-4D97-AF65-F5344CB8AC3E}">
        <p14:creationId xmlns:p14="http://schemas.microsoft.com/office/powerpoint/2010/main" val="4277743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17</a:t>
            </a:fld>
            <a:endParaRPr lang="en-US"/>
          </a:p>
        </p:txBody>
      </p:sp>
    </p:spTree>
    <p:extLst>
      <p:ext uri="{BB962C8B-B14F-4D97-AF65-F5344CB8AC3E}">
        <p14:creationId xmlns:p14="http://schemas.microsoft.com/office/powerpoint/2010/main" val="1430988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18</a:t>
            </a:fld>
            <a:endParaRPr lang="en-US"/>
          </a:p>
        </p:txBody>
      </p:sp>
    </p:spTree>
    <p:extLst>
      <p:ext uri="{BB962C8B-B14F-4D97-AF65-F5344CB8AC3E}">
        <p14:creationId xmlns:p14="http://schemas.microsoft.com/office/powerpoint/2010/main" val="215457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19</a:t>
            </a:fld>
            <a:endParaRPr lang="en-US"/>
          </a:p>
        </p:txBody>
      </p:sp>
    </p:spTree>
    <p:extLst>
      <p:ext uri="{BB962C8B-B14F-4D97-AF65-F5344CB8AC3E}">
        <p14:creationId xmlns:p14="http://schemas.microsoft.com/office/powerpoint/2010/main" val="85457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a:t>
            </a:fld>
            <a:endParaRPr lang="en-US"/>
          </a:p>
        </p:txBody>
      </p:sp>
    </p:spTree>
    <p:extLst>
      <p:ext uri="{BB962C8B-B14F-4D97-AF65-F5344CB8AC3E}">
        <p14:creationId xmlns:p14="http://schemas.microsoft.com/office/powerpoint/2010/main" val="118799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20</a:t>
            </a:fld>
            <a:endParaRPr lang="en-US"/>
          </a:p>
        </p:txBody>
      </p:sp>
    </p:spTree>
    <p:extLst>
      <p:ext uri="{BB962C8B-B14F-4D97-AF65-F5344CB8AC3E}">
        <p14:creationId xmlns:p14="http://schemas.microsoft.com/office/powerpoint/2010/main" val="3147541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21</a:t>
            </a:fld>
            <a:endParaRPr lang="en-US"/>
          </a:p>
        </p:txBody>
      </p:sp>
    </p:spTree>
    <p:extLst>
      <p:ext uri="{BB962C8B-B14F-4D97-AF65-F5344CB8AC3E}">
        <p14:creationId xmlns:p14="http://schemas.microsoft.com/office/powerpoint/2010/main" val="330853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22</a:t>
            </a:fld>
            <a:endParaRPr lang="en-US"/>
          </a:p>
        </p:txBody>
      </p:sp>
    </p:spTree>
    <p:extLst>
      <p:ext uri="{BB962C8B-B14F-4D97-AF65-F5344CB8AC3E}">
        <p14:creationId xmlns:p14="http://schemas.microsoft.com/office/powerpoint/2010/main" val="1748442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23</a:t>
            </a:fld>
            <a:endParaRPr lang="en-US"/>
          </a:p>
        </p:txBody>
      </p:sp>
    </p:spTree>
    <p:extLst>
      <p:ext uri="{BB962C8B-B14F-4D97-AF65-F5344CB8AC3E}">
        <p14:creationId xmlns:p14="http://schemas.microsoft.com/office/powerpoint/2010/main" val="347887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24</a:t>
            </a:fld>
            <a:endParaRPr lang="en-US"/>
          </a:p>
        </p:txBody>
      </p:sp>
    </p:spTree>
    <p:extLst>
      <p:ext uri="{BB962C8B-B14F-4D97-AF65-F5344CB8AC3E}">
        <p14:creationId xmlns:p14="http://schemas.microsoft.com/office/powerpoint/2010/main" val="2206990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25</a:t>
            </a:fld>
            <a:endParaRPr lang="en-US"/>
          </a:p>
        </p:txBody>
      </p:sp>
    </p:spTree>
    <p:extLst>
      <p:ext uri="{BB962C8B-B14F-4D97-AF65-F5344CB8AC3E}">
        <p14:creationId xmlns:p14="http://schemas.microsoft.com/office/powerpoint/2010/main" val="4012695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26</a:t>
            </a:fld>
            <a:endParaRPr lang="en-US"/>
          </a:p>
        </p:txBody>
      </p:sp>
    </p:spTree>
    <p:extLst>
      <p:ext uri="{BB962C8B-B14F-4D97-AF65-F5344CB8AC3E}">
        <p14:creationId xmlns:p14="http://schemas.microsoft.com/office/powerpoint/2010/main" val="117441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27</a:t>
            </a:fld>
            <a:endParaRPr lang="en-US"/>
          </a:p>
        </p:txBody>
      </p:sp>
    </p:spTree>
    <p:extLst>
      <p:ext uri="{BB962C8B-B14F-4D97-AF65-F5344CB8AC3E}">
        <p14:creationId xmlns:p14="http://schemas.microsoft.com/office/powerpoint/2010/main" val="606340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641629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90699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a:t>
            </a:fld>
            <a:endParaRPr lang="en-US"/>
          </a:p>
        </p:txBody>
      </p:sp>
    </p:spTree>
    <p:extLst>
      <p:ext uri="{BB962C8B-B14F-4D97-AF65-F5344CB8AC3E}">
        <p14:creationId xmlns:p14="http://schemas.microsoft.com/office/powerpoint/2010/main" val="2233222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892225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31</a:t>
            </a:fld>
            <a:endParaRPr lang="en-US"/>
          </a:p>
        </p:txBody>
      </p:sp>
    </p:spTree>
    <p:extLst>
      <p:ext uri="{BB962C8B-B14F-4D97-AF65-F5344CB8AC3E}">
        <p14:creationId xmlns:p14="http://schemas.microsoft.com/office/powerpoint/2010/main" val="2134164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32</a:t>
            </a:fld>
            <a:endParaRPr lang="en-US"/>
          </a:p>
        </p:txBody>
      </p:sp>
    </p:spTree>
    <p:extLst>
      <p:ext uri="{BB962C8B-B14F-4D97-AF65-F5344CB8AC3E}">
        <p14:creationId xmlns:p14="http://schemas.microsoft.com/office/powerpoint/2010/main" val="2487825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33</a:t>
            </a:fld>
            <a:endParaRPr lang="en-US"/>
          </a:p>
        </p:txBody>
      </p:sp>
    </p:spTree>
    <p:extLst>
      <p:ext uri="{BB962C8B-B14F-4D97-AF65-F5344CB8AC3E}">
        <p14:creationId xmlns:p14="http://schemas.microsoft.com/office/powerpoint/2010/main" val="2169098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142" lvl="1"/>
            <a:endParaRPr lang="en-US" sz="1400" dirty="0"/>
          </a:p>
        </p:txBody>
      </p:sp>
      <p:sp>
        <p:nvSpPr>
          <p:cNvPr id="4" name="Slide Number Placeholder 3"/>
          <p:cNvSpPr>
            <a:spLocks noGrp="1"/>
          </p:cNvSpPr>
          <p:nvPr>
            <p:ph type="sldNum" sz="quarter" idx="5"/>
          </p:nvPr>
        </p:nvSpPr>
        <p:spPr/>
        <p:txBody>
          <a:bodyPr/>
          <a:lstStyle/>
          <a:p>
            <a:fld id="{456C487D-E38B-444A-A8D9-A3853809DE05}" type="slidenum">
              <a:rPr lang="en-US" smtClean="0"/>
              <a:t>34</a:t>
            </a:fld>
            <a:endParaRPr lang="en-US"/>
          </a:p>
        </p:txBody>
      </p:sp>
    </p:spTree>
    <p:extLst>
      <p:ext uri="{BB962C8B-B14F-4D97-AF65-F5344CB8AC3E}">
        <p14:creationId xmlns:p14="http://schemas.microsoft.com/office/powerpoint/2010/main" val="2925366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7589" indent="-297589">
              <a:buFontTx/>
              <a:buChar char="-"/>
            </a:pPr>
            <a:endParaRPr lang="en-US" sz="1400" dirty="0"/>
          </a:p>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35</a:t>
            </a:fld>
            <a:endParaRPr lang="en-US"/>
          </a:p>
        </p:txBody>
      </p:sp>
    </p:spTree>
    <p:extLst>
      <p:ext uri="{BB962C8B-B14F-4D97-AF65-F5344CB8AC3E}">
        <p14:creationId xmlns:p14="http://schemas.microsoft.com/office/powerpoint/2010/main" val="2014493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36</a:t>
            </a:fld>
            <a:endParaRPr lang="en-US"/>
          </a:p>
        </p:txBody>
      </p:sp>
    </p:spTree>
    <p:extLst>
      <p:ext uri="{BB962C8B-B14F-4D97-AF65-F5344CB8AC3E}">
        <p14:creationId xmlns:p14="http://schemas.microsoft.com/office/powerpoint/2010/main" val="4207917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C487D-E38B-444A-A8D9-A3853809DE05}" type="slidenum">
              <a:rPr lang="en-US" smtClean="0"/>
              <a:t>37</a:t>
            </a:fld>
            <a:endParaRPr lang="en-US"/>
          </a:p>
        </p:txBody>
      </p:sp>
    </p:spTree>
    <p:extLst>
      <p:ext uri="{BB962C8B-B14F-4D97-AF65-F5344CB8AC3E}">
        <p14:creationId xmlns:p14="http://schemas.microsoft.com/office/powerpoint/2010/main" val="254242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4</a:t>
            </a:fld>
            <a:endParaRPr lang="en-US"/>
          </a:p>
        </p:txBody>
      </p:sp>
    </p:spTree>
    <p:extLst>
      <p:ext uri="{BB962C8B-B14F-4D97-AF65-F5344CB8AC3E}">
        <p14:creationId xmlns:p14="http://schemas.microsoft.com/office/powerpoint/2010/main" val="381329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68149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6</a:t>
            </a:fld>
            <a:endParaRPr lang="en-US"/>
          </a:p>
        </p:txBody>
      </p:sp>
    </p:spTree>
    <p:extLst>
      <p:ext uri="{BB962C8B-B14F-4D97-AF65-F5344CB8AC3E}">
        <p14:creationId xmlns:p14="http://schemas.microsoft.com/office/powerpoint/2010/main" val="46771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7</a:t>
            </a:fld>
            <a:endParaRPr lang="en-US"/>
          </a:p>
        </p:txBody>
      </p:sp>
    </p:spTree>
    <p:extLst>
      <p:ext uri="{BB962C8B-B14F-4D97-AF65-F5344CB8AC3E}">
        <p14:creationId xmlns:p14="http://schemas.microsoft.com/office/powerpoint/2010/main" val="154881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8</a:t>
            </a:fld>
            <a:endParaRPr lang="en-US"/>
          </a:p>
        </p:txBody>
      </p:sp>
    </p:spTree>
    <p:extLst>
      <p:ext uri="{BB962C8B-B14F-4D97-AF65-F5344CB8AC3E}">
        <p14:creationId xmlns:p14="http://schemas.microsoft.com/office/powerpoint/2010/main" val="368174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9</a:t>
            </a:fld>
            <a:endParaRPr lang="en-US"/>
          </a:p>
        </p:txBody>
      </p:sp>
    </p:spTree>
    <p:extLst>
      <p:ext uri="{BB962C8B-B14F-4D97-AF65-F5344CB8AC3E}">
        <p14:creationId xmlns:p14="http://schemas.microsoft.com/office/powerpoint/2010/main" val="3045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03054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32107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07214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4" r:id="rId14"/>
    <p:sldLayoutId id="214748371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ustomXml" Target="../ink/ink3.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customXml" Target="../ink/ink2.xml"/><Relationship Id="rId5" Type="http://schemas.openxmlformats.org/officeDocument/2006/relationships/image" Target="../media/image32.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hyperlink" Target="mailto:Joey.hester@ncdenr.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AD393D1-388C-411C-A05A-DB55317A3BCF}"/>
              </a:ext>
            </a:extLst>
          </p:cNvPr>
          <p:cNvSpPr>
            <a:spLocks noGrp="1"/>
          </p:cNvSpPr>
          <p:nvPr>
            <p:ph type="title"/>
          </p:nvPr>
        </p:nvSpPr>
        <p:spPr>
          <a:xfrm>
            <a:off x="7789032" y="1941061"/>
            <a:ext cx="4051050" cy="2975876"/>
          </a:xfrm>
        </p:spPr>
        <p:txBody>
          <a:bodyPr vert="horz" lIns="91440" tIns="45720" rIns="91440" bIns="45720" rtlCol="0" anchor="b">
            <a:noAutofit/>
          </a:bodyPr>
          <a:lstStyle/>
          <a:p>
            <a:pPr algn="l"/>
            <a:r>
              <a:rPr lang="en-US" kern="1200" dirty="0">
                <a:solidFill>
                  <a:schemeClr val="tx1"/>
                </a:solidFill>
                <a:latin typeface="+mj-lt"/>
                <a:ea typeface="+mj-ea"/>
                <a:cs typeface="+mj-cs"/>
              </a:rPr>
              <a:t>Welcome to the High Rock Lake Nutrient Management Strategy Rulemaking Kickoff</a:t>
            </a:r>
          </a:p>
        </p:txBody>
      </p:sp>
      <p:pic>
        <p:nvPicPr>
          <p:cNvPr id="5" name="Picture 4" descr="Map&#10;&#10;Description automatically generated">
            <a:extLst>
              <a:ext uri="{FF2B5EF4-FFF2-40B4-BE49-F238E27FC236}">
                <a16:creationId xmlns:a16="http://schemas.microsoft.com/office/drawing/2014/main" id="{B1E4B098-7669-9521-3A3C-30BDD36DF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02" y="603113"/>
            <a:ext cx="7316212" cy="5651773"/>
          </a:xfrm>
          <a:prstGeom prst="rect">
            <a:avLst/>
          </a:prstGeom>
        </p:spPr>
      </p:pic>
      <p:cxnSp>
        <p:nvCxnSpPr>
          <p:cNvPr id="28" name="Straight Connector 27">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5986251-14A7-3565-3378-3EE4F35DF2D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11F27F3A-B3E9-41ED-AF8F-A365F10BB65F}" type="slidenum">
              <a:rPr lang="en-US">
                <a:solidFill>
                  <a:schemeClr val="tx1">
                    <a:alpha val="70000"/>
                  </a:schemeClr>
                </a:solidFill>
              </a:rPr>
              <a:pPr algn="r">
                <a:spcAft>
                  <a:spcPts val="600"/>
                </a:spcAft>
              </a:pPr>
              <a:t>1</a:t>
            </a:fld>
            <a:endParaRPr lang="en-US">
              <a:solidFill>
                <a:schemeClr val="tx1">
                  <a:alpha val="70000"/>
                </a:schemeClr>
              </a:solidFill>
            </a:endParaRPr>
          </a:p>
        </p:txBody>
      </p:sp>
    </p:spTree>
    <p:extLst>
      <p:ext uri="{BB962C8B-B14F-4D97-AF65-F5344CB8AC3E}">
        <p14:creationId xmlns:p14="http://schemas.microsoft.com/office/powerpoint/2010/main" val="189911720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Lyngbya</a:t>
            </a:r>
            <a:r>
              <a:rPr lang="en-US" dirty="0"/>
              <a:t> </a:t>
            </a:r>
            <a:r>
              <a:rPr lang="en-US" dirty="0" err="1"/>
              <a:t>wollei</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a:p>
        </p:txBody>
      </p:sp>
      <p:sp>
        <p:nvSpPr>
          <p:cNvPr id="8" name="Subtitle 7"/>
          <p:cNvSpPr>
            <a:spLocks noGrp="1"/>
          </p:cNvSpPr>
          <p:nvPr>
            <p:ph type="subTitle" idx="13"/>
          </p:nvPr>
        </p:nvSpPr>
        <p:spPr/>
        <p:txBody>
          <a:bodyPr/>
          <a:lstStyle/>
          <a:p>
            <a:r>
              <a:rPr lang="en-US" dirty="0"/>
              <a:t>Local photos</a:t>
            </a: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5" name="Picture 4" descr="A picture containing reptile, outdoor, water, crocodilian reptile&#10;&#10;Description automatically generated">
            <a:extLst>
              <a:ext uri="{FF2B5EF4-FFF2-40B4-BE49-F238E27FC236}">
                <a16:creationId xmlns:a16="http://schemas.microsoft.com/office/drawing/2014/main" id="{050AC37C-01DE-F90E-33B7-AF0382A322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90" r="5061"/>
          <a:stretch/>
        </p:blipFill>
        <p:spPr>
          <a:xfrm>
            <a:off x="304800" y="1411293"/>
            <a:ext cx="4743450" cy="4457159"/>
          </a:xfrm>
          <a:prstGeom prst="rect">
            <a:avLst/>
          </a:prstGeom>
        </p:spPr>
      </p:pic>
      <p:pic>
        <p:nvPicPr>
          <p:cNvPr id="9" name="Picture 8" descr="A picture containing grass, outdoor&#10;&#10;Description automatically generated">
            <a:extLst>
              <a:ext uri="{FF2B5EF4-FFF2-40B4-BE49-F238E27FC236}">
                <a16:creationId xmlns:a16="http://schemas.microsoft.com/office/drawing/2014/main" id="{0ED90DA0-2CD5-8FF7-2CF1-B662DB510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560738" y="2055963"/>
            <a:ext cx="4734830" cy="3156553"/>
          </a:xfrm>
          <a:prstGeom prst="rect">
            <a:avLst/>
          </a:prstGeom>
        </p:spPr>
      </p:pic>
      <p:sp>
        <p:nvSpPr>
          <p:cNvPr id="10" name="TextBox 9">
            <a:extLst>
              <a:ext uri="{FF2B5EF4-FFF2-40B4-BE49-F238E27FC236}">
                <a16:creationId xmlns:a16="http://schemas.microsoft.com/office/drawing/2014/main" id="{26A7C270-F7AD-AD20-F7A7-79A7735934D0}"/>
              </a:ext>
            </a:extLst>
          </p:cNvPr>
          <p:cNvSpPr txBox="1"/>
          <p:nvPr/>
        </p:nvSpPr>
        <p:spPr>
          <a:xfrm>
            <a:off x="895350" y="1952625"/>
            <a:ext cx="2088072" cy="461665"/>
          </a:xfrm>
          <a:prstGeom prst="rect">
            <a:avLst/>
          </a:prstGeom>
          <a:noFill/>
        </p:spPr>
        <p:txBody>
          <a:bodyPr wrap="none" rtlCol="0">
            <a:spAutoFit/>
          </a:bodyPr>
          <a:lstStyle/>
          <a:p>
            <a:r>
              <a:rPr lang="en-US" sz="2400" b="1" dirty="0">
                <a:solidFill>
                  <a:schemeClr val="bg1"/>
                </a:solidFill>
              </a:rPr>
              <a:t>High Rock Lake</a:t>
            </a:r>
          </a:p>
        </p:txBody>
      </p:sp>
      <p:sp>
        <p:nvSpPr>
          <p:cNvPr id="11" name="TextBox 10">
            <a:extLst>
              <a:ext uri="{FF2B5EF4-FFF2-40B4-BE49-F238E27FC236}">
                <a16:creationId xmlns:a16="http://schemas.microsoft.com/office/drawing/2014/main" id="{26ADFFF8-8345-A1E6-3B40-81247904671E}"/>
              </a:ext>
            </a:extLst>
          </p:cNvPr>
          <p:cNvSpPr txBox="1"/>
          <p:nvPr/>
        </p:nvSpPr>
        <p:spPr>
          <a:xfrm>
            <a:off x="5349876" y="3138792"/>
            <a:ext cx="2088072" cy="461665"/>
          </a:xfrm>
          <a:prstGeom prst="rect">
            <a:avLst/>
          </a:prstGeom>
          <a:noFill/>
        </p:spPr>
        <p:txBody>
          <a:bodyPr wrap="none" rtlCol="0">
            <a:spAutoFit/>
          </a:bodyPr>
          <a:lstStyle/>
          <a:p>
            <a:r>
              <a:rPr lang="en-US" sz="2400" b="1" dirty="0">
                <a:solidFill>
                  <a:schemeClr val="bg1"/>
                </a:solidFill>
              </a:rPr>
              <a:t>High Rock Lake</a:t>
            </a:r>
          </a:p>
        </p:txBody>
      </p:sp>
      <p:sp>
        <p:nvSpPr>
          <p:cNvPr id="12" name="TextBox 11">
            <a:extLst>
              <a:ext uri="{FF2B5EF4-FFF2-40B4-BE49-F238E27FC236}">
                <a16:creationId xmlns:a16="http://schemas.microsoft.com/office/drawing/2014/main" id="{6E35F546-7A2A-D97F-3DCE-B943139CEDD4}"/>
              </a:ext>
            </a:extLst>
          </p:cNvPr>
          <p:cNvSpPr txBox="1"/>
          <p:nvPr/>
        </p:nvSpPr>
        <p:spPr>
          <a:xfrm>
            <a:off x="9715500" y="2414290"/>
            <a:ext cx="184731" cy="369332"/>
          </a:xfrm>
          <a:prstGeom prst="rect">
            <a:avLst/>
          </a:prstGeom>
          <a:noFill/>
        </p:spPr>
        <p:txBody>
          <a:bodyPr wrap="none" rtlCol="0">
            <a:spAutoFit/>
          </a:bodyPr>
          <a:lstStyle/>
          <a:p>
            <a:endParaRPr lang="en-US" dirty="0"/>
          </a:p>
        </p:txBody>
      </p:sp>
      <p:pic>
        <p:nvPicPr>
          <p:cNvPr id="16" name="Picture 15" descr="A picture containing outdoor, water, nature, lake&#10;&#10;Description automatically generated">
            <a:extLst>
              <a:ext uri="{FF2B5EF4-FFF2-40B4-BE49-F238E27FC236}">
                <a16:creationId xmlns:a16="http://schemas.microsoft.com/office/drawing/2014/main" id="{2FD75EB3-BAAE-58AE-DBDA-CBFB2D99B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150" y="632076"/>
            <a:ext cx="8515350" cy="5676900"/>
          </a:xfrm>
          <a:prstGeom prst="rect">
            <a:avLst/>
          </a:prstGeom>
        </p:spPr>
      </p:pic>
      <p:sp>
        <p:nvSpPr>
          <p:cNvPr id="18" name="Oval 17">
            <a:extLst>
              <a:ext uri="{FF2B5EF4-FFF2-40B4-BE49-F238E27FC236}">
                <a16:creationId xmlns:a16="http://schemas.microsoft.com/office/drawing/2014/main" id="{CCD8FAEC-2EAA-A801-23D6-5B207EE0D761}"/>
              </a:ext>
            </a:extLst>
          </p:cNvPr>
          <p:cNvSpPr/>
          <p:nvPr/>
        </p:nvSpPr>
        <p:spPr>
          <a:xfrm>
            <a:off x="7791450" y="3369624"/>
            <a:ext cx="2695575" cy="17357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E8E99F-3927-5EFF-A642-660AFD7513C8}"/>
              </a:ext>
            </a:extLst>
          </p:cNvPr>
          <p:cNvSpPr/>
          <p:nvPr/>
        </p:nvSpPr>
        <p:spPr>
          <a:xfrm>
            <a:off x="2776895" y="1049489"/>
            <a:ext cx="1927529" cy="13275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5D4B19-9DDF-91F1-3A3F-ED418487C446}"/>
              </a:ext>
            </a:extLst>
          </p:cNvPr>
          <p:cNvSpPr/>
          <p:nvPr/>
        </p:nvSpPr>
        <p:spPr>
          <a:xfrm>
            <a:off x="7566893" y="640454"/>
            <a:ext cx="1544072" cy="10728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3189523-5962-9DF6-9663-1E8F412C6824}"/>
              </a:ext>
            </a:extLst>
          </p:cNvPr>
          <p:cNvSpPr/>
          <p:nvPr/>
        </p:nvSpPr>
        <p:spPr>
          <a:xfrm>
            <a:off x="5159167" y="980924"/>
            <a:ext cx="1371600" cy="8118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8918BE-C4E3-90FD-9CF0-EDADC9CEA789}"/>
              </a:ext>
            </a:extLst>
          </p:cNvPr>
          <p:cNvSpPr/>
          <p:nvPr/>
        </p:nvSpPr>
        <p:spPr>
          <a:xfrm>
            <a:off x="6962011" y="1932332"/>
            <a:ext cx="951873" cy="60230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CD7B52-18A7-E9AF-93F3-B211607A58FC}"/>
              </a:ext>
            </a:extLst>
          </p:cNvPr>
          <p:cNvSpPr/>
          <p:nvPr/>
        </p:nvSpPr>
        <p:spPr>
          <a:xfrm>
            <a:off x="743922" y="2683578"/>
            <a:ext cx="6262792" cy="375313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A3E325-5D8A-1B90-4E53-CDB2FBE0D88E}"/>
              </a:ext>
            </a:extLst>
          </p:cNvPr>
          <p:cNvSpPr/>
          <p:nvPr/>
        </p:nvSpPr>
        <p:spPr>
          <a:xfrm>
            <a:off x="9000275" y="1000764"/>
            <a:ext cx="1248380" cy="7737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04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Lyngbya</a:t>
            </a:r>
            <a:r>
              <a:rPr lang="en-US" dirty="0"/>
              <a:t> </a:t>
            </a:r>
            <a:r>
              <a:rPr lang="en-US" dirty="0" err="1"/>
              <a:t>wollei</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11</a:t>
            </a:fld>
            <a:endParaRPr lang="en-US"/>
          </a:p>
        </p:txBody>
      </p:sp>
      <p:sp>
        <p:nvSpPr>
          <p:cNvPr id="8" name="Subtitle 7"/>
          <p:cNvSpPr>
            <a:spLocks noGrp="1"/>
          </p:cNvSpPr>
          <p:nvPr>
            <p:ph type="subTitle" idx="13"/>
          </p:nvPr>
        </p:nvSpPr>
        <p:spPr/>
        <p:txBody>
          <a:bodyPr/>
          <a:lstStyle/>
          <a:p>
            <a:r>
              <a:rPr lang="en-US" dirty="0"/>
              <a:t>July 12, 2022</a:t>
            </a: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0" name="Picture 9" descr="A dock over a body of water&#10;&#10;Description automatically generated with low confidence">
            <a:extLst>
              <a:ext uri="{FF2B5EF4-FFF2-40B4-BE49-F238E27FC236}">
                <a16:creationId xmlns:a16="http://schemas.microsoft.com/office/drawing/2014/main" id="{5E9D2279-052E-1842-89DE-3643B1BCF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225" y="1316108"/>
            <a:ext cx="7067549" cy="4711699"/>
          </a:xfrm>
          <a:prstGeom prst="rect">
            <a:avLst/>
          </a:prstGeom>
        </p:spPr>
      </p:pic>
      <p:pic>
        <p:nvPicPr>
          <p:cNvPr id="7" name="Picture 6" descr="A picture containing water, outdoor, nature, shore&#10;&#10;Description automatically generated">
            <a:extLst>
              <a:ext uri="{FF2B5EF4-FFF2-40B4-BE49-F238E27FC236}">
                <a16:creationId xmlns:a16="http://schemas.microsoft.com/office/drawing/2014/main" id="{8911767F-2E7A-6AC1-B6DB-222DDD2DAC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69" t="8228" r="14486"/>
          <a:stretch/>
        </p:blipFill>
        <p:spPr>
          <a:xfrm>
            <a:off x="561974" y="1398518"/>
            <a:ext cx="2286001" cy="2111274"/>
          </a:xfrm>
          <a:prstGeom prst="rect">
            <a:avLst/>
          </a:prstGeom>
        </p:spPr>
      </p:pic>
      <p:sp>
        <p:nvSpPr>
          <p:cNvPr id="11" name="Arrow: Bent-Up 10">
            <a:extLst>
              <a:ext uri="{FF2B5EF4-FFF2-40B4-BE49-F238E27FC236}">
                <a16:creationId xmlns:a16="http://schemas.microsoft.com/office/drawing/2014/main" id="{516FD1B9-8708-AFCC-E8E4-3DA0BA385A38}"/>
              </a:ext>
            </a:extLst>
          </p:cNvPr>
          <p:cNvSpPr/>
          <p:nvPr/>
        </p:nvSpPr>
        <p:spPr>
          <a:xfrm rot="5400000">
            <a:off x="1923232" y="3505114"/>
            <a:ext cx="876300" cy="724073"/>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22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Sedimentation</a:t>
            </a:r>
          </a:p>
        </p:txBody>
      </p:sp>
      <p:sp>
        <p:nvSpPr>
          <p:cNvPr id="2" name="Slide Number Placeholder 1"/>
          <p:cNvSpPr>
            <a:spLocks noGrp="1"/>
          </p:cNvSpPr>
          <p:nvPr>
            <p:ph type="sldNum" sz="quarter" idx="12"/>
          </p:nvPr>
        </p:nvSpPr>
        <p:spPr/>
        <p:txBody>
          <a:bodyPr/>
          <a:lstStyle/>
          <a:p>
            <a:fld id="{11F27F3A-B3E9-41ED-AF8F-A365F10BB65F}" type="slidenum">
              <a:rPr lang="en-US" smtClean="0"/>
              <a:pPr/>
              <a:t>12</a:t>
            </a:fld>
            <a:endParaRPr lang="en-US"/>
          </a:p>
        </p:txBody>
      </p:sp>
      <p:sp>
        <p:nvSpPr>
          <p:cNvPr id="8" name="Subtitle 7"/>
          <p:cNvSpPr>
            <a:spLocks noGrp="1"/>
          </p:cNvSpPr>
          <p:nvPr>
            <p:ph type="subTitle" idx="13"/>
          </p:nvPr>
        </p:nvSpPr>
        <p:spPr/>
        <p:txBody>
          <a:bodyPr/>
          <a:lstStyle/>
          <a:p>
            <a:r>
              <a:rPr lang="en-US" dirty="0"/>
              <a:t>July 12, 2022</a:t>
            </a: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2" name="Picture 11" descr="A boat in the water&#10;&#10;Description automatically generated with medium confidence">
            <a:extLst>
              <a:ext uri="{FF2B5EF4-FFF2-40B4-BE49-F238E27FC236}">
                <a16:creationId xmlns:a16="http://schemas.microsoft.com/office/drawing/2014/main" id="{2E008E58-B9DE-B3F7-48E8-047952CC9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54" y="1296921"/>
            <a:ext cx="5706871" cy="3804581"/>
          </a:xfrm>
          <a:prstGeom prst="rect">
            <a:avLst/>
          </a:prstGeom>
        </p:spPr>
      </p:pic>
      <p:pic>
        <p:nvPicPr>
          <p:cNvPr id="10" name="Picture 9" descr="A boat on the water&#10;&#10;Description automatically generated with medium confidence">
            <a:extLst>
              <a:ext uri="{FF2B5EF4-FFF2-40B4-BE49-F238E27FC236}">
                <a16:creationId xmlns:a16="http://schemas.microsoft.com/office/drawing/2014/main" id="{11703C36-7F17-B0ED-3477-B0C801C24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895" y="1918934"/>
            <a:ext cx="5706871" cy="3804581"/>
          </a:xfrm>
          <a:prstGeom prst="rect">
            <a:avLst/>
          </a:prstGeom>
        </p:spPr>
      </p:pic>
      <p:sp>
        <p:nvSpPr>
          <p:cNvPr id="13" name="TextBox 12">
            <a:extLst>
              <a:ext uri="{FF2B5EF4-FFF2-40B4-BE49-F238E27FC236}">
                <a16:creationId xmlns:a16="http://schemas.microsoft.com/office/drawing/2014/main" id="{0A2FEF4E-550E-645B-CBFB-97825D2E391B}"/>
              </a:ext>
            </a:extLst>
          </p:cNvPr>
          <p:cNvSpPr txBox="1"/>
          <p:nvPr/>
        </p:nvSpPr>
        <p:spPr>
          <a:xfrm>
            <a:off x="3951425" y="2091782"/>
            <a:ext cx="3801810" cy="861774"/>
          </a:xfrm>
          <a:prstGeom prst="rect">
            <a:avLst/>
          </a:prstGeom>
          <a:noFill/>
        </p:spPr>
        <p:txBody>
          <a:bodyPr wrap="none" rtlCol="0">
            <a:spAutoFit/>
          </a:bodyPr>
          <a:lstStyle/>
          <a:p>
            <a:pPr algn="ctr"/>
            <a:r>
              <a:rPr lang="en-US" sz="3200" b="1" dirty="0"/>
              <a:t>Mid Lake</a:t>
            </a:r>
          </a:p>
          <a:p>
            <a:pPr algn="ctr"/>
            <a:r>
              <a:rPr lang="en-US" b="1" dirty="0">
                <a:solidFill>
                  <a:schemeClr val="bg1"/>
                </a:solidFill>
              </a:rPr>
              <a:t>(between Swearing and Crane Creeks)</a:t>
            </a:r>
          </a:p>
        </p:txBody>
      </p:sp>
      <p:sp>
        <p:nvSpPr>
          <p:cNvPr id="14" name="TextBox 13">
            <a:extLst>
              <a:ext uri="{FF2B5EF4-FFF2-40B4-BE49-F238E27FC236}">
                <a16:creationId xmlns:a16="http://schemas.microsoft.com/office/drawing/2014/main" id="{487FFBA6-D375-165A-FA87-23BDADB5A80E}"/>
              </a:ext>
            </a:extLst>
          </p:cNvPr>
          <p:cNvSpPr txBox="1"/>
          <p:nvPr/>
        </p:nvSpPr>
        <p:spPr>
          <a:xfrm>
            <a:off x="356099" y="1330051"/>
            <a:ext cx="2251899" cy="830997"/>
          </a:xfrm>
          <a:prstGeom prst="rect">
            <a:avLst/>
          </a:prstGeom>
          <a:noFill/>
        </p:spPr>
        <p:txBody>
          <a:bodyPr wrap="none" rtlCol="0">
            <a:spAutoFit/>
          </a:bodyPr>
          <a:lstStyle/>
          <a:p>
            <a:r>
              <a:rPr lang="en-US" sz="3200" b="1" dirty="0"/>
              <a:t>Lower Lake</a:t>
            </a:r>
          </a:p>
          <a:p>
            <a:r>
              <a:rPr lang="en-US" sz="1600" b="1" dirty="0"/>
              <a:t>(Southmont Boat Ramp)</a:t>
            </a:r>
          </a:p>
        </p:txBody>
      </p:sp>
      <p:pic>
        <p:nvPicPr>
          <p:cNvPr id="7" name="Picture 6" descr="A river with trees on the side&#10;&#10;Description automatically generated with low confidence">
            <a:extLst>
              <a:ext uri="{FF2B5EF4-FFF2-40B4-BE49-F238E27FC236}">
                <a16:creationId xmlns:a16="http://schemas.microsoft.com/office/drawing/2014/main" id="{6C8F6A00-4AED-8B60-5197-741B569C1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4625" y="2645107"/>
            <a:ext cx="5706871" cy="3804581"/>
          </a:xfrm>
          <a:prstGeom prst="rect">
            <a:avLst/>
          </a:prstGeom>
        </p:spPr>
      </p:pic>
      <p:sp>
        <p:nvSpPr>
          <p:cNvPr id="15" name="TextBox 14">
            <a:extLst>
              <a:ext uri="{FF2B5EF4-FFF2-40B4-BE49-F238E27FC236}">
                <a16:creationId xmlns:a16="http://schemas.microsoft.com/office/drawing/2014/main" id="{46A0937A-E65B-1499-38DD-D93ACAD955BA}"/>
              </a:ext>
            </a:extLst>
          </p:cNvPr>
          <p:cNvSpPr txBox="1"/>
          <p:nvPr/>
        </p:nvSpPr>
        <p:spPr>
          <a:xfrm>
            <a:off x="8316682" y="2840944"/>
            <a:ext cx="2369751" cy="861774"/>
          </a:xfrm>
          <a:prstGeom prst="rect">
            <a:avLst/>
          </a:prstGeom>
          <a:noFill/>
        </p:spPr>
        <p:txBody>
          <a:bodyPr wrap="none" rtlCol="0">
            <a:spAutoFit/>
          </a:bodyPr>
          <a:lstStyle/>
          <a:p>
            <a:r>
              <a:rPr lang="en-US" sz="3200" b="1" dirty="0"/>
              <a:t>Yadkin River </a:t>
            </a:r>
          </a:p>
          <a:p>
            <a:r>
              <a:rPr lang="en-US" b="1" dirty="0">
                <a:solidFill>
                  <a:schemeClr val="bg1"/>
                </a:solidFill>
              </a:rPr>
              <a:t>(York Hill River Access)</a:t>
            </a:r>
          </a:p>
        </p:txBody>
      </p:sp>
    </p:spTree>
    <p:extLst>
      <p:ext uri="{BB962C8B-B14F-4D97-AF65-F5344CB8AC3E}">
        <p14:creationId xmlns:p14="http://schemas.microsoft.com/office/powerpoint/2010/main" val="9587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Sedimentation</a:t>
            </a:r>
          </a:p>
        </p:txBody>
      </p:sp>
      <p:sp>
        <p:nvSpPr>
          <p:cNvPr id="2" name="Slide Number Placeholder 1"/>
          <p:cNvSpPr>
            <a:spLocks noGrp="1"/>
          </p:cNvSpPr>
          <p:nvPr>
            <p:ph type="sldNum" sz="quarter" idx="12"/>
          </p:nvPr>
        </p:nvSpPr>
        <p:spPr/>
        <p:txBody>
          <a:bodyPr/>
          <a:lstStyle/>
          <a:p>
            <a:fld id="{11F27F3A-B3E9-41ED-AF8F-A365F10BB65F}" type="slidenum">
              <a:rPr lang="en-US" smtClean="0"/>
              <a:pPr/>
              <a:t>13</a:t>
            </a:fld>
            <a:endParaRPr lang="en-US"/>
          </a:p>
        </p:txBody>
      </p:sp>
      <p:sp>
        <p:nvSpPr>
          <p:cNvPr id="8" name="Subtitle 7"/>
          <p:cNvSpPr>
            <a:spLocks noGrp="1"/>
          </p:cNvSpPr>
          <p:nvPr>
            <p:ph type="subTitle" idx="13"/>
          </p:nvPr>
        </p:nvSpPr>
        <p:spPr/>
        <p:txBody>
          <a:bodyPr/>
          <a:lstStyle/>
          <a:p>
            <a:r>
              <a:rPr lang="en-US" dirty="0"/>
              <a:t>Aerial View</a:t>
            </a: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5" name="Picture 4">
            <a:extLst>
              <a:ext uri="{FF2B5EF4-FFF2-40B4-BE49-F238E27FC236}">
                <a16:creationId xmlns:a16="http://schemas.microsoft.com/office/drawing/2014/main" id="{FDE884CD-5570-5060-21AF-876EF4498652}"/>
              </a:ext>
            </a:extLst>
          </p:cNvPr>
          <p:cNvPicPr>
            <a:picLocks noChangeAspect="1"/>
          </p:cNvPicPr>
          <p:nvPr/>
        </p:nvPicPr>
        <p:blipFill>
          <a:blip r:embed="rId3"/>
          <a:stretch>
            <a:fillRect/>
          </a:stretch>
        </p:blipFill>
        <p:spPr>
          <a:xfrm>
            <a:off x="2457450" y="1206061"/>
            <a:ext cx="6757987" cy="470991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996C06A-BFCA-C61C-9C1D-92846CD31B2D}"/>
                  </a:ext>
                </a:extLst>
              </p14:cNvPr>
              <p14:cNvContentPartPr/>
              <p14:nvPr/>
            </p14:nvContentPartPr>
            <p14:xfrm>
              <a:off x="6979411" y="4293643"/>
              <a:ext cx="360" cy="360"/>
            </p14:xfrm>
          </p:contentPart>
        </mc:Choice>
        <mc:Fallback xmlns="">
          <p:pic>
            <p:nvPicPr>
              <p:cNvPr id="7" name="Ink 6">
                <a:extLst>
                  <a:ext uri="{FF2B5EF4-FFF2-40B4-BE49-F238E27FC236}">
                    <a16:creationId xmlns:a16="http://schemas.microsoft.com/office/drawing/2014/main" id="{B996C06A-BFCA-C61C-9C1D-92846CD31B2D}"/>
                  </a:ext>
                </a:extLst>
              </p:cNvPr>
              <p:cNvPicPr/>
              <p:nvPr/>
            </p:nvPicPr>
            <p:blipFill>
              <a:blip r:embed="rId5"/>
              <a:stretch>
                <a:fillRect/>
              </a:stretch>
            </p:blipFill>
            <p:spPr>
              <a:xfrm>
                <a:off x="6916411" y="423100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220D552-D420-EDE7-576E-B7566B50C959}"/>
                  </a:ext>
                </a:extLst>
              </p14:cNvPr>
              <p14:cNvContentPartPr/>
              <p14:nvPr/>
            </p14:nvContentPartPr>
            <p14:xfrm>
              <a:off x="5775211" y="3726643"/>
              <a:ext cx="360" cy="360"/>
            </p14:xfrm>
          </p:contentPart>
        </mc:Choice>
        <mc:Fallback xmlns="">
          <p:pic>
            <p:nvPicPr>
              <p:cNvPr id="9" name="Ink 8">
                <a:extLst>
                  <a:ext uri="{FF2B5EF4-FFF2-40B4-BE49-F238E27FC236}">
                    <a16:creationId xmlns:a16="http://schemas.microsoft.com/office/drawing/2014/main" id="{1220D552-D420-EDE7-576E-B7566B50C959}"/>
                  </a:ext>
                </a:extLst>
              </p:cNvPr>
              <p:cNvPicPr/>
              <p:nvPr/>
            </p:nvPicPr>
            <p:blipFill>
              <a:blip r:embed="rId5"/>
              <a:stretch>
                <a:fillRect/>
              </a:stretch>
            </p:blipFill>
            <p:spPr>
              <a:xfrm>
                <a:off x="5712571" y="36636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2EACC2A-78B6-2A43-B6FF-6698EB357295}"/>
                  </a:ext>
                </a:extLst>
              </p14:cNvPr>
              <p14:cNvContentPartPr/>
              <p14:nvPr/>
            </p14:nvContentPartPr>
            <p14:xfrm>
              <a:off x="4536811" y="1156963"/>
              <a:ext cx="360" cy="360"/>
            </p14:xfrm>
          </p:contentPart>
        </mc:Choice>
        <mc:Fallback xmlns="">
          <p:pic>
            <p:nvPicPr>
              <p:cNvPr id="10" name="Ink 9">
                <a:extLst>
                  <a:ext uri="{FF2B5EF4-FFF2-40B4-BE49-F238E27FC236}">
                    <a16:creationId xmlns:a16="http://schemas.microsoft.com/office/drawing/2014/main" id="{42EACC2A-78B6-2A43-B6FF-6698EB357295}"/>
                  </a:ext>
                </a:extLst>
              </p:cNvPr>
              <p:cNvPicPr/>
              <p:nvPr/>
            </p:nvPicPr>
            <p:blipFill>
              <a:blip r:embed="rId5"/>
              <a:stretch>
                <a:fillRect/>
              </a:stretch>
            </p:blipFill>
            <p:spPr>
              <a:xfrm>
                <a:off x="4473811" y="1094323"/>
                <a:ext cx="126000" cy="126000"/>
              </a:xfrm>
              <a:prstGeom prst="rect">
                <a:avLst/>
              </a:prstGeom>
            </p:spPr>
          </p:pic>
        </mc:Fallback>
      </mc:AlternateContent>
    </p:spTree>
    <p:extLst>
      <p:ext uri="{BB962C8B-B14F-4D97-AF65-F5344CB8AC3E}">
        <p14:creationId xmlns:p14="http://schemas.microsoft.com/office/powerpoint/2010/main" val="421285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5EA3-5968-5D6D-A0A4-6DCA01E64BF5}"/>
              </a:ext>
            </a:extLst>
          </p:cNvPr>
          <p:cNvSpPr>
            <a:spLocks noGrp="1"/>
          </p:cNvSpPr>
          <p:nvPr>
            <p:ph type="title"/>
          </p:nvPr>
        </p:nvSpPr>
        <p:spPr/>
        <p:txBody>
          <a:bodyPr/>
          <a:lstStyle/>
          <a:p>
            <a:r>
              <a:rPr lang="en-US" dirty="0"/>
              <a:t>Public &amp; Environmental Health</a:t>
            </a:r>
          </a:p>
        </p:txBody>
      </p:sp>
      <p:pic>
        <p:nvPicPr>
          <p:cNvPr id="7" name="Content Placeholder 6">
            <a:extLst>
              <a:ext uri="{FF2B5EF4-FFF2-40B4-BE49-F238E27FC236}">
                <a16:creationId xmlns:a16="http://schemas.microsoft.com/office/drawing/2014/main" id="{2287CD72-78A7-89E5-D3B2-E1354A9939DF}"/>
              </a:ext>
            </a:extLst>
          </p:cNvPr>
          <p:cNvPicPr>
            <a:picLocks noGrp="1" noChangeAspect="1"/>
          </p:cNvPicPr>
          <p:nvPr>
            <p:ph idx="1"/>
          </p:nvPr>
        </p:nvPicPr>
        <p:blipFill>
          <a:blip r:embed="rId3"/>
          <a:stretch>
            <a:fillRect/>
          </a:stretch>
        </p:blipFill>
        <p:spPr>
          <a:xfrm>
            <a:off x="182319" y="1327421"/>
            <a:ext cx="9503261" cy="4754562"/>
          </a:xfrm>
        </p:spPr>
      </p:pic>
      <p:sp>
        <p:nvSpPr>
          <p:cNvPr id="4" name="Slide Number Placeholder 3">
            <a:extLst>
              <a:ext uri="{FF2B5EF4-FFF2-40B4-BE49-F238E27FC236}">
                <a16:creationId xmlns:a16="http://schemas.microsoft.com/office/drawing/2014/main" id="{99295BC4-05FE-B0CD-4A86-61250A633CC3}"/>
              </a:ext>
            </a:extLst>
          </p:cNvPr>
          <p:cNvSpPr>
            <a:spLocks noGrp="1"/>
          </p:cNvSpPr>
          <p:nvPr>
            <p:ph type="sldNum" sz="quarter" idx="12"/>
          </p:nvPr>
        </p:nvSpPr>
        <p:spPr/>
        <p:txBody>
          <a:bodyPr/>
          <a:lstStyle/>
          <a:p>
            <a:fld id="{11F27F3A-B3E9-41ED-AF8F-A365F10BB65F}" type="slidenum">
              <a:rPr lang="en-US" smtClean="0"/>
              <a:pPr/>
              <a:t>14</a:t>
            </a:fld>
            <a:endParaRPr lang="en-US"/>
          </a:p>
        </p:txBody>
      </p:sp>
      <p:sp>
        <p:nvSpPr>
          <p:cNvPr id="5" name="Subtitle 4">
            <a:extLst>
              <a:ext uri="{FF2B5EF4-FFF2-40B4-BE49-F238E27FC236}">
                <a16:creationId xmlns:a16="http://schemas.microsoft.com/office/drawing/2014/main" id="{032C9DB4-7BDE-D4EC-031B-A299838520A2}"/>
              </a:ext>
            </a:extLst>
          </p:cNvPr>
          <p:cNvSpPr>
            <a:spLocks noGrp="1"/>
          </p:cNvSpPr>
          <p:nvPr>
            <p:ph type="subTitle" idx="13"/>
          </p:nvPr>
        </p:nvSpPr>
        <p:spPr/>
        <p:txBody>
          <a:bodyPr/>
          <a:lstStyle/>
          <a:p>
            <a:r>
              <a:rPr lang="en-US" dirty="0"/>
              <a:t>Recent News</a:t>
            </a:r>
          </a:p>
        </p:txBody>
      </p:sp>
      <p:pic>
        <p:nvPicPr>
          <p:cNvPr id="9" name="Picture 8">
            <a:extLst>
              <a:ext uri="{FF2B5EF4-FFF2-40B4-BE49-F238E27FC236}">
                <a16:creationId xmlns:a16="http://schemas.microsoft.com/office/drawing/2014/main" id="{E1CE7126-5C67-5574-9FA0-9F1ED5DB50B7}"/>
              </a:ext>
            </a:extLst>
          </p:cNvPr>
          <p:cNvPicPr>
            <a:picLocks noChangeAspect="1"/>
          </p:cNvPicPr>
          <p:nvPr/>
        </p:nvPicPr>
        <p:blipFill>
          <a:blip r:embed="rId4"/>
          <a:stretch>
            <a:fillRect/>
          </a:stretch>
        </p:blipFill>
        <p:spPr>
          <a:xfrm>
            <a:off x="2334059" y="1327419"/>
            <a:ext cx="6979744" cy="4754563"/>
          </a:xfrm>
          <a:prstGeom prst="rect">
            <a:avLst/>
          </a:prstGeom>
        </p:spPr>
      </p:pic>
      <p:pic>
        <p:nvPicPr>
          <p:cNvPr id="11" name="Picture 10">
            <a:extLst>
              <a:ext uri="{FF2B5EF4-FFF2-40B4-BE49-F238E27FC236}">
                <a16:creationId xmlns:a16="http://schemas.microsoft.com/office/drawing/2014/main" id="{B37825BF-F002-8E56-EDC0-A9F77EF9830A}"/>
              </a:ext>
            </a:extLst>
          </p:cNvPr>
          <p:cNvPicPr>
            <a:picLocks noChangeAspect="1"/>
          </p:cNvPicPr>
          <p:nvPr/>
        </p:nvPicPr>
        <p:blipFill>
          <a:blip r:embed="rId5"/>
          <a:stretch>
            <a:fillRect/>
          </a:stretch>
        </p:blipFill>
        <p:spPr>
          <a:xfrm>
            <a:off x="4419600" y="1327419"/>
            <a:ext cx="7067550" cy="4915660"/>
          </a:xfrm>
          <a:prstGeom prst="rect">
            <a:avLst/>
          </a:prstGeom>
        </p:spPr>
      </p:pic>
    </p:spTree>
    <p:extLst>
      <p:ext uri="{BB962C8B-B14F-4D97-AF65-F5344CB8AC3E}">
        <p14:creationId xmlns:p14="http://schemas.microsoft.com/office/powerpoint/2010/main" val="10019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CEB9-F19D-9F33-EC58-3E73FDAA745D}"/>
              </a:ext>
            </a:extLst>
          </p:cNvPr>
          <p:cNvSpPr>
            <a:spLocks noGrp="1"/>
          </p:cNvSpPr>
          <p:nvPr>
            <p:ph type="title"/>
          </p:nvPr>
        </p:nvSpPr>
        <p:spPr/>
        <p:txBody>
          <a:bodyPr/>
          <a:lstStyle/>
          <a:p>
            <a:r>
              <a:rPr lang="en-US" dirty="0"/>
              <a:t>Nutrients and Algae</a:t>
            </a:r>
          </a:p>
        </p:txBody>
      </p:sp>
      <p:sp>
        <p:nvSpPr>
          <p:cNvPr id="3" name="Content Placeholder 2">
            <a:extLst>
              <a:ext uri="{FF2B5EF4-FFF2-40B4-BE49-F238E27FC236}">
                <a16:creationId xmlns:a16="http://schemas.microsoft.com/office/drawing/2014/main" id="{4F03E338-A6A2-CE81-4689-FA96D3B48EBA}"/>
              </a:ext>
            </a:extLst>
          </p:cNvPr>
          <p:cNvSpPr>
            <a:spLocks noGrp="1"/>
          </p:cNvSpPr>
          <p:nvPr>
            <p:ph idx="1"/>
          </p:nvPr>
        </p:nvSpPr>
        <p:spPr/>
        <p:txBody>
          <a:bodyPr>
            <a:normAutofit fontScale="92500" lnSpcReduction="20000"/>
          </a:bodyPr>
          <a:lstStyle/>
          <a:p>
            <a:r>
              <a:rPr lang="en-US" dirty="0"/>
              <a:t>Algae need:</a:t>
            </a:r>
          </a:p>
          <a:p>
            <a:pPr lvl="1"/>
            <a:r>
              <a:rPr lang="en-US" dirty="0"/>
              <a:t>Sunlight</a:t>
            </a:r>
          </a:p>
          <a:p>
            <a:pPr lvl="1"/>
            <a:r>
              <a:rPr lang="en-US" dirty="0"/>
              <a:t>Water</a:t>
            </a:r>
          </a:p>
          <a:p>
            <a:pPr lvl="1"/>
            <a:r>
              <a:rPr lang="en-US" dirty="0"/>
              <a:t>Carbon dioxide</a:t>
            </a:r>
          </a:p>
          <a:p>
            <a:pPr lvl="1"/>
            <a:r>
              <a:rPr lang="en-US" dirty="0"/>
              <a:t>Nitrogen</a:t>
            </a:r>
          </a:p>
          <a:p>
            <a:pPr lvl="1"/>
            <a:r>
              <a:rPr lang="en-US" dirty="0"/>
              <a:t>Phosphorus</a:t>
            </a:r>
          </a:p>
          <a:p>
            <a:pPr lvl="1"/>
            <a:r>
              <a:rPr lang="en-US" dirty="0"/>
              <a:t>Potassium</a:t>
            </a:r>
          </a:p>
          <a:p>
            <a:pPr lvl="1"/>
            <a:r>
              <a:rPr lang="en-US" dirty="0"/>
              <a:t>Other trace elements (Calcium, Magnesium, Sulphur, etc.)</a:t>
            </a:r>
          </a:p>
          <a:p>
            <a:r>
              <a:rPr lang="en-US" dirty="0"/>
              <a:t>Excessive inputs of N &amp; P stimulate production</a:t>
            </a:r>
          </a:p>
          <a:p>
            <a:r>
              <a:rPr lang="en-US" dirty="0"/>
              <a:t>Nitrogen and Phosphorus are delivered to rivers/lakes via:</a:t>
            </a:r>
          </a:p>
          <a:p>
            <a:pPr lvl="1"/>
            <a:r>
              <a:rPr lang="en-US" dirty="0"/>
              <a:t>Stormwater runoff</a:t>
            </a:r>
          </a:p>
          <a:p>
            <a:pPr lvl="1"/>
            <a:r>
              <a:rPr lang="en-US" dirty="0"/>
              <a:t>Wastewater</a:t>
            </a:r>
          </a:p>
          <a:p>
            <a:pPr lvl="1"/>
            <a:r>
              <a:rPr lang="en-US" dirty="0"/>
              <a:t>Animal waste deposition</a:t>
            </a:r>
          </a:p>
          <a:p>
            <a:pPr lvl="1"/>
            <a:r>
              <a:rPr lang="en-US" dirty="0"/>
              <a:t>Decomposition</a:t>
            </a:r>
          </a:p>
          <a:p>
            <a:pPr lvl="1"/>
            <a:r>
              <a:rPr lang="en-US" dirty="0"/>
              <a:t>Erosion</a:t>
            </a:r>
          </a:p>
          <a:p>
            <a:pPr lvl="1"/>
            <a:r>
              <a:rPr lang="en-US" dirty="0"/>
              <a:t>Precipitation</a:t>
            </a:r>
          </a:p>
          <a:p>
            <a:pPr lvl="1"/>
            <a:r>
              <a:rPr lang="en-US" dirty="0"/>
              <a:t>Groundwater</a:t>
            </a:r>
          </a:p>
        </p:txBody>
      </p:sp>
      <p:sp>
        <p:nvSpPr>
          <p:cNvPr id="4" name="Slide Number Placeholder 3">
            <a:extLst>
              <a:ext uri="{FF2B5EF4-FFF2-40B4-BE49-F238E27FC236}">
                <a16:creationId xmlns:a16="http://schemas.microsoft.com/office/drawing/2014/main" id="{BAB35D01-AF85-81FF-E760-86921B1D29B7}"/>
              </a:ext>
            </a:extLst>
          </p:cNvPr>
          <p:cNvSpPr>
            <a:spLocks noGrp="1"/>
          </p:cNvSpPr>
          <p:nvPr>
            <p:ph type="sldNum" sz="quarter" idx="12"/>
          </p:nvPr>
        </p:nvSpPr>
        <p:spPr/>
        <p:txBody>
          <a:bodyPr/>
          <a:lstStyle/>
          <a:p>
            <a:fld id="{11F27F3A-B3E9-41ED-AF8F-A365F10BB65F}" type="slidenum">
              <a:rPr lang="en-US" smtClean="0"/>
              <a:pPr/>
              <a:t>15</a:t>
            </a:fld>
            <a:endParaRPr lang="en-US"/>
          </a:p>
        </p:txBody>
      </p:sp>
      <p:sp>
        <p:nvSpPr>
          <p:cNvPr id="5" name="Subtitle 4">
            <a:extLst>
              <a:ext uri="{FF2B5EF4-FFF2-40B4-BE49-F238E27FC236}">
                <a16:creationId xmlns:a16="http://schemas.microsoft.com/office/drawing/2014/main" id="{1AF7E20D-5757-E887-0467-DCBA64DFA96B}"/>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362210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6479-449F-88EE-07F9-35BF2C30C4D1}"/>
              </a:ext>
            </a:extLst>
          </p:cNvPr>
          <p:cNvSpPr>
            <a:spLocks noGrp="1"/>
          </p:cNvSpPr>
          <p:nvPr>
            <p:ph type="title"/>
          </p:nvPr>
        </p:nvSpPr>
        <p:spPr/>
        <p:txBody>
          <a:bodyPr/>
          <a:lstStyle/>
          <a:p>
            <a:r>
              <a:rPr lang="en-US" dirty="0"/>
              <a:t>Water Quality Status</a:t>
            </a:r>
          </a:p>
        </p:txBody>
      </p:sp>
      <p:sp>
        <p:nvSpPr>
          <p:cNvPr id="3" name="Content Placeholder 2">
            <a:extLst>
              <a:ext uri="{FF2B5EF4-FFF2-40B4-BE49-F238E27FC236}">
                <a16:creationId xmlns:a16="http://schemas.microsoft.com/office/drawing/2014/main" id="{1590CC1D-5DCF-58AF-6D76-4D1E6C0745BA}"/>
              </a:ext>
            </a:extLst>
          </p:cNvPr>
          <p:cNvSpPr>
            <a:spLocks noGrp="1"/>
          </p:cNvSpPr>
          <p:nvPr>
            <p:ph idx="1"/>
          </p:nvPr>
        </p:nvSpPr>
        <p:spPr>
          <a:xfrm>
            <a:off x="640080" y="1327024"/>
            <a:ext cx="10988040" cy="4962002"/>
          </a:xfrm>
        </p:spPr>
        <p:txBody>
          <a:bodyPr>
            <a:normAutofit/>
          </a:bodyPr>
          <a:lstStyle/>
          <a:p>
            <a:r>
              <a:rPr lang="en-US" sz="1700" b="1" dirty="0"/>
              <a:t>Chlorophyll-a concentrations routinely exceed 50 ug/L</a:t>
            </a:r>
            <a:r>
              <a:rPr lang="en-US" sz="1700" dirty="0"/>
              <a:t>. However, there is no clear long-term trend.  (SAC 2020)</a:t>
            </a:r>
          </a:p>
          <a:p>
            <a:r>
              <a:rPr lang="en-US" sz="1700" b="1" dirty="0"/>
              <a:t>Fecal coliform levels appear to have increased in recent years </a:t>
            </a:r>
            <a:r>
              <a:rPr lang="en-US" sz="1700" dirty="0"/>
              <a:t>since 2014, particularly from Swearing Creek, Town Creek, Grants Creek, and the mainstem Yadkin and since 2018 in the South Yadkin River which merges with the Yadkin mainstem approximately 5 miles above the lake. (Yadkin-Pee Dee Basin Plan 2022)</a:t>
            </a:r>
          </a:p>
          <a:p>
            <a:r>
              <a:rPr lang="en-US" sz="1700" dirty="0"/>
              <a:t>In-situ phytotoxin tracking indicated </a:t>
            </a:r>
            <a:r>
              <a:rPr lang="en-US" sz="1700" b="1" dirty="0"/>
              <a:t>microcystin, anatoxin, and </a:t>
            </a:r>
            <a:r>
              <a:rPr lang="en-US" sz="1700" b="1" dirty="0" err="1"/>
              <a:t>cylindrospermopsin</a:t>
            </a:r>
            <a:r>
              <a:rPr lang="en-US" sz="1700" b="1" dirty="0"/>
              <a:t> were present much of the summer</a:t>
            </a:r>
            <a:r>
              <a:rPr lang="en-US" sz="1700" dirty="0"/>
              <a:t>. Bulk water analysis indicated </a:t>
            </a:r>
            <a:r>
              <a:rPr lang="en-US" sz="1700" b="1" dirty="0"/>
              <a:t>toxin concentrations were below action limits or health advisory concentrations</a:t>
            </a:r>
            <a:r>
              <a:rPr lang="en-US" sz="1700" dirty="0"/>
              <a:t>. (SAC 2020)</a:t>
            </a:r>
          </a:p>
          <a:p>
            <a:r>
              <a:rPr lang="en-US" sz="1700" dirty="0"/>
              <a:t>Dissolved oxygen concentrations are relatively high. (SAC 2020)</a:t>
            </a:r>
          </a:p>
          <a:p>
            <a:r>
              <a:rPr lang="en-US" sz="1700" b="1" dirty="0"/>
              <a:t>Surface water pH is consistently high during the summer </a:t>
            </a:r>
            <a:r>
              <a:rPr lang="en-US" sz="1700" dirty="0"/>
              <a:t>and correlates with high chlorophyll-a levels. (SAC 2020)</a:t>
            </a:r>
          </a:p>
          <a:p>
            <a:r>
              <a:rPr lang="en-US" sz="1700" b="0" i="0" dirty="0">
                <a:effectLst/>
                <a:latin typeface="Arial" panose="020B0604020202020204" pitchFamily="34" charset="0"/>
              </a:rPr>
              <a:t>Sources closer to the lake below the upper Yadkin mainstem station (South Yadkin River and Grant Creek watersheds) have increased nitrogen contributions to HRL in recent years. (</a:t>
            </a:r>
            <a:r>
              <a:rPr lang="en-US" sz="1700" dirty="0"/>
              <a:t>Yadkin-Pee Dee Basin Plan 2022)</a:t>
            </a:r>
          </a:p>
          <a:p>
            <a:r>
              <a:rPr lang="en-US" sz="1700" dirty="0"/>
              <a:t>There is no clear long-term trend in phosphorus contribution to HRL.</a:t>
            </a:r>
          </a:p>
          <a:p>
            <a:r>
              <a:rPr lang="en-US" sz="1700" b="1" dirty="0"/>
              <a:t>W. Kerr Scott Reservoir is also seeing elevated levels of chlorophyll-a</a:t>
            </a:r>
            <a:r>
              <a:rPr lang="en-US" sz="1700" dirty="0"/>
              <a:t>.                                  </a:t>
            </a:r>
            <a:r>
              <a:rPr lang="en-US" sz="1700" b="0" i="0" dirty="0">
                <a:effectLst/>
                <a:latin typeface="Arial" panose="020B0604020202020204" pitchFamily="34" charset="0"/>
              </a:rPr>
              <a:t>(</a:t>
            </a:r>
            <a:r>
              <a:rPr lang="en-US" sz="1700" dirty="0"/>
              <a:t>Yadkin-Pee Dee Basin Plan 2022)</a:t>
            </a:r>
          </a:p>
          <a:p>
            <a:endParaRPr lang="en-US" dirty="0"/>
          </a:p>
        </p:txBody>
      </p:sp>
      <p:sp>
        <p:nvSpPr>
          <p:cNvPr id="4" name="Slide Number Placeholder 3">
            <a:extLst>
              <a:ext uri="{FF2B5EF4-FFF2-40B4-BE49-F238E27FC236}">
                <a16:creationId xmlns:a16="http://schemas.microsoft.com/office/drawing/2014/main" id="{78D3B61C-DAF3-DFF3-D8B9-C13671029059}"/>
              </a:ext>
            </a:extLst>
          </p:cNvPr>
          <p:cNvSpPr>
            <a:spLocks noGrp="1"/>
          </p:cNvSpPr>
          <p:nvPr>
            <p:ph type="sldNum" sz="quarter" idx="12"/>
          </p:nvPr>
        </p:nvSpPr>
        <p:spPr/>
        <p:txBody>
          <a:bodyPr/>
          <a:lstStyle/>
          <a:p>
            <a:fld id="{11F27F3A-B3E9-41ED-AF8F-A365F10BB65F}" type="slidenum">
              <a:rPr lang="en-US" smtClean="0"/>
              <a:pPr/>
              <a:t>16</a:t>
            </a:fld>
            <a:endParaRPr lang="en-US"/>
          </a:p>
        </p:txBody>
      </p:sp>
      <p:sp>
        <p:nvSpPr>
          <p:cNvPr id="5" name="Subtitle 4">
            <a:extLst>
              <a:ext uri="{FF2B5EF4-FFF2-40B4-BE49-F238E27FC236}">
                <a16:creationId xmlns:a16="http://schemas.microsoft.com/office/drawing/2014/main" id="{009F4C06-07AE-EA52-FB0E-9EAF17A353C5}"/>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392746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CFD6-79A7-DB15-58F8-34326D138DAA}"/>
              </a:ext>
            </a:extLst>
          </p:cNvPr>
          <p:cNvSpPr>
            <a:spLocks noGrp="1"/>
          </p:cNvSpPr>
          <p:nvPr>
            <p:ph type="title"/>
          </p:nvPr>
        </p:nvSpPr>
        <p:spPr/>
        <p:txBody>
          <a:bodyPr/>
          <a:lstStyle/>
          <a:p>
            <a:r>
              <a:rPr lang="en-US" dirty="0"/>
              <a:t>Spatial Dynamics in Nutrient Loading</a:t>
            </a:r>
          </a:p>
        </p:txBody>
      </p:sp>
      <p:sp>
        <p:nvSpPr>
          <p:cNvPr id="4" name="Slide Number Placeholder 3">
            <a:extLst>
              <a:ext uri="{FF2B5EF4-FFF2-40B4-BE49-F238E27FC236}">
                <a16:creationId xmlns:a16="http://schemas.microsoft.com/office/drawing/2014/main" id="{A3AF08DD-D707-2BD8-A02C-528B512B3E52}"/>
              </a:ext>
            </a:extLst>
          </p:cNvPr>
          <p:cNvSpPr>
            <a:spLocks noGrp="1"/>
          </p:cNvSpPr>
          <p:nvPr>
            <p:ph type="sldNum" sz="quarter" idx="12"/>
          </p:nvPr>
        </p:nvSpPr>
        <p:spPr/>
        <p:txBody>
          <a:bodyPr/>
          <a:lstStyle/>
          <a:p>
            <a:fld id="{11F27F3A-B3E9-41ED-AF8F-A365F10BB65F}" type="slidenum">
              <a:rPr lang="en-US" smtClean="0"/>
              <a:pPr/>
              <a:t>17</a:t>
            </a:fld>
            <a:endParaRPr lang="en-US"/>
          </a:p>
        </p:txBody>
      </p:sp>
      <p:sp>
        <p:nvSpPr>
          <p:cNvPr id="5" name="Subtitle 4">
            <a:extLst>
              <a:ext uri="{FF2B5EF4-FFF2-40B4-BE49-F238E27FC236}">
                <a16:creationId xmlns:a16="http://schemas.microsoft.com/office/drawing/2014/main" id="{FF6C8E57-9D58-2DCA-AB8A-0C83BC07ACEA}"/>
              </a:ext>
            </a:extLst>
          </p:cNvPr>
          <p:cNvSpPr>
            <a:spLocks noGrp="1"/>
          </p:cNvSpPr>
          <p:nvPr>
            <p:ph type="subTitle" idx="13"/>
          </p:nvPr>
        </p:nvSpPr>
        <p:spPr/>
        <p:txBody>
          <a:bodyPr/>
          <a:lstStyle/>
          <a:p>
            <a:endParaRPr lang="en-US" dirty="0"/>
          </a:p>
        </p:txBody>
      </p:sp>
      <p:pic>
        <p:nvPicPr>
          <p:cNvPr id="8" name="Content Placeholder 7">
            <a:extLst>
              <a:ext uri="{FF2B5EF4-FFF2-40B4-BE49-F238E27FC236}">
                <a16:creationId xmlns:a16="http://schemas.microsoft.com/office/drawing/2014/main" id="{5FAB8F46-A85B-9802-6508-98431F320A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01952" y="1161003"/>
            <a:ext cx="4064943" cy="5260849"/>
          </a:xfrm>
          <a:prstGeom prst="rect">
            <a:avLst/>
          </a:prstGeom>
          <a:noFill/>
          <a:ln>
            <a:noFill/>
          </a:ln>
        </p:spPr>
      </p:pic>
      <p:pic>
        <p:nvPicPr>
          <p:cNvPr id="9" name="Picture 8">
            <a:extLst>
              <a:ext uri="{FF2B5EF4-FFF2-40B4-BE49-F238E27FC236}">
                <a16:creationId xmlns:a16="http://schemas.microsoft.com/office/drawing/2014/main" id="{D11A7828-7BAD-262F-37D7-4545E6F19C5F}"/>
              </a:ext>
            </a:extLst>
          </p:cNvPr>
          <p:cNvPicPr>
            <a:picLocks noChangeAspect="1"/>
          </p:cNvPicPr>
          <p:nvPr/>
        </p:nvPicPr>
        <p:blipFill>
          <a:blip r:embed="rId4"/>
          <a:stretch>
            <a:fillRect/>
          </a:stretch>
        </p:blipFill>
        <p:spPr>
          <a:xfrm>
            <a:off x="8066895" y="1360927"/>
            <a:ext cx="4064943" cy="2430129"/>
          </a:xfrm>
          <a:prstGeom prst="rect">
            <a:avLst/>
          </a:prstGeom>
        </p:spPr>
      </p:pic>
      <p:pic>
        <p:nvPicPr>
          <p:cNvPr id="7" name="Picture 6">
            <a:extLst>
              <a:ext uri="{FF2B5EF4-FFF2-40B4-BE49-F238E27FC236}">
                <a16:creationId xmlns:a16="http://schemas.microsoft.com/office/drawing/2014/main" id="{7CC8D5FF-2AF5-F048-9F84-1FBFF96EFE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61003"/>
            <a:ext cx="4064943" cy="5260106"/>
          </a:xfrm>
          <a:prstGeom prst="rect">
            <a:avLst/>
          </a:prstGeom>
          <a:noFill/>
          <a:ln>
            <a:noFill/>
          </a:ln>
        </p:spPr>
      </p:pic>
    </p:spTree>
    <p:extLst>
      <p:ext uri="{BB962C8B-B14F-4D97-AF65-F5344CB8AC3E}">
        <p14:creationId xmlns:p14="http://schemas.microsoft.com/office/powerpoint/2010/main" val="346996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6C35-E220-C7F8-59FE-9E724AAC922E}"/>
              </a:ext>
            </a:extLst>
          </p:cNvPr>
          <p:cNvSpPr>
            <a:spLocks noGrp="1"/>
          </p:cNvSpPr>
          <p:nvPr>
            <p:ph type="title"/>
          </p:nvPr>
        </p:nvSpPr>
        <p:spPr/>
        <p:txBody>
          <a:bodyPr/>
          <a:lstStyle/>
          <a:p>
            <a:r>
              <a:rPr lang="en-US" dirty="0"/>
              <a:t>Big Picture Status</a:t>
            </a:r>
          </a:p>
        </p:txBody>
      </p:sp>
      <p:sp>
        <p:nvSpPr>
          <p:cNvPr id="3" name="Content Placeholder 2">
            <a:extLst>
              <a:ext uri="{FF2B5EF4-FFF2-40B4-BE49-F238E27FC236}">
                <a16:creationId xmlns:a16="http://schemas.microsoft.com/office/drawing/2014/main" id="{33B41C06-3785-DDB6-9621-77D0EB563B04}"/>
              </a:ext>
            </a:extLst>
          </p:cNvPr>
          <p:cNvSpPr>
            <a:spLocks noGrp="1"/>
          </p:cNvSpPr>
          <p:nvPr>
            <p:ph idx="1"/>
          </p:nvPr>
        </p:nvSpPr>
        <p:spPr/>
        <p:txBody>
          <a:bodyPr/>
          <a:lstStyle/>
          <a:p>
            <a:r>
              <a:rPr lang="en-US" dirty="0"/>
              <a:t>High Rock Lake continues to support a healthy fishery for crappie, catfish, white perch, and largemouth bass</a:t>
            </a:r>
          </a:p>
          <a:p>
            <a:r>
              <a:rPr lang="en-US" dirty="0"/>
              <a:t>The dam provides hydroelectric power for surrounding communities</a:t>
            </a:r>
          </a:p>
          <a:p>
            <a:r>
              <a:rPr lang="en-US" dirty="0"/>
              <a:t>Annual recreational use of High Rock Lake is estimated at over 1.4 million recreational days</a:t>
            </a:r>
          </a:p>
          <a:p>
            <a:r>
              <a:rPr lang="en-US" dirty="0"/>
              <a:t>High Rock Lake has 365 miles of shoreline, which is roughly the distance from Yadkinville to New Jersey</a:t>
            </a:r>
          </a:p>
          <a:p>
            <a:r>
              <a:rPr lang="en-US" dirty="0"/>
              <a:t>As a fishing and swimming resource it’s important that we carefully manage pollution inputs to the lake to ensure these uses continue</a:t>
            </a:r>
          </a:p>
          <a:p>
            <a:r>
              <a:rPr lang="en-US" dirty="0"/>
              <a:t>There are 9 drinking water intakes on the Yadkin and South Yadkin Rivers</a:t>
            </a:r>
          </a:p>
          <a:p>
            <a:endParaRPr lang="en-US" dirty="0"/>
          </a:p>
        </p:txBody>
      </p:sp>
      <p:sp>
        <p:nvSpPr>
          <p:cNvPr id="4" name="Slide Number Placeholder 3">
            <a:extLst>
              <a:ext uri="{FF2B5EF4-FFF2-40B4-BE49-F238E27FC236}">
                <a16:creationId xmlns:a16="http://schemas.microsoft.com/office/drawing/2014/main" id="{1DAA6C64-B765-D09D-68AA-4E8CCB42BC3A}"/>
              </a:ext>
            </a:extLst>
          </p:cNvPr>
          <p:cNvSpPr>
            <a:spLocks noGrp="1"/>
          </p:cNvSpPr>
          <p:nvPr>
            <p:ph type="sldNum" sz="quarter" idx="12"/>
          </p:nvPr>
        </p:nvSpPr>
        <p:spPr/>
        <p:txBody>
          <a:bodyPr/>
          <a:lstStyle/>
          <a:p>
            <a:fld id="{11F27F3A-B3E9-41ED-AF8F-A365F10BB65F}" type="slidenum">
              <a:rPr lang="en-US" smtClean="0"/>
              <a:pPr/>
              <a:t>18</a:t>
            </a:fld>
            <a:endParaRPr lang="en-US"/>
          </a:p>
        </p:txBody>
      </p:sp>
      <p:sp>
        <p:nvSpPr>
          <p:cNvPr id="5" name="Subtitle 4">
            <a:extLst>
              <a:ext uri="{FF2B5EF4-FFF2-40B4-BE49-F238E27FC236}">
                <a16:creationId xmlns:a16="http://schemas.microsoft.com/office/drawing/2014/main" id="{48EB3FDB-898F-A4B4-EC25-0F2D0CEFF57B}"/>
              </a:ext>
            </a:extLst>
          </p:cNvPr>
          <p:cNvSpPr>
            <a:spLocks noGrp="1"/>
          </p:cNvSpPr>
          <p:nvPr>
            <p:ph type="subTitle" idx="13"/>
          </p:nvPr>
        </p:nvSpPr>
        <p:spPr/>
        <p:txBody>
          <a:bodyPr/>
          <a:lstStyle/>
          <a:p>
            <a:r>
              <a:rPr lang="en-US" dirty="0"/>
              <a:t>The Value of High Rock Lake</a:t>
            </a:r>
          </a:p>
        </p:txBody>
      </p:sp>
    </p:spTree>
    <p:extLst>
      <p:ext uri="{BB962C8B-B14F-4D97-AF65-F5344CB8AC3E}">
        <p14:creationId xmlns:p14="http://schemas.microsoft.com/office/powerpoint/2010/main" val="284115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Department of Environmental Quality</a:t>
            </a:r>
          </a:p>
        </p:txBody>
      </p:sp>
      <p:sp>
        <p:nvSpPr>
          <p:cNvPr id="3" name="Subtitle 2"/>
          <p:cNvSpPr>
            <a:spLocks noGrp="1"/>
          </p:cNvSpPr>
          <p:nvPr>
            <p:ph type="subTitle" idx="1"/>
          </p:nvPr>
        </p:nvSpPr>
        <p:spPr/>
        <p:txBody>
          <a:bodyPr/>
          <a:lstStyle/>
          <a:p>
            <a:r>
              <a:rPr lang="en-US" dirty="0"/>
              <a:t>June 25, 2018</a:t>
            </a:r>
          </a:p>
        </p:txBody>
      </p:sp>
      <p:sp>
        <p:nvSpPr>
          <p:cNvPr id="4" name="TextBox 3">
            <a:extLst>
              <a:ext uri="{FF2B5EF4-FFF2-40B4-BE49-F238E27FC236}">
                <a16:creationId xmlns:a16="http://schemas.microsoft.com/office/drawing/2014/main" id="{DA0C5B1B-CCC7-6B89-2B21-D21D7613C367}"/>
              </a:ext>
            </a:extLst>
          </p:cNvPr>
          <p:cNvSpPr txBox="1"/>
          <p:nvPr/>
        </p:nvSpPr>
        <p:spPr>
          <a:xfrm>
            <a:off x="235967" y="2928374"/>
            <a:ext cx="381065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solidFill>
                  <a:prstClr val="black"/>
                </a:solidFill>
                <a:latin typeface="Times New Roman"/>
              </a:rPr>
              <a:t>Nutrient Sources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a:ea typeface="+mn-ea"/>
                <a:cs typeface="+mn-cs"/>
              </a:rPr>
              <a:t>Management Needs</a:t>
            </a:r>
          </a:p>
        </p:txBody>
      </p:sp>
    </p:spTree>
    <p:extLst>
      <p:ext uri="{BB962C8B-B14F-4D97-AF65-F5344CB8AC3E}">
        <p14:creationId xmlns:p14="http://schemas.microsoft.com/office/powerpoint/2010/main" val="170025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Department of Environmental Quality</a:t>
            </a:r>
          </a:p>
        </p:txBody>
      </p:sp>
      <p:sp>
        <p:nvSpPr>
          <p:cNvPr id="3" name="Subtitle 2"/>
          <p:cNvSpPr>
            <a:spLocks noGrp="1"/>
          </p:cNvSpPr>
          <p:nvPr>
            <p:ph type="subTitle" idx="1"/>
          </p:nvPr>
        </p:nvSpPr>
        <p:spPr/>
        <p:txBody>
          <a:bodyPr/>
          <a:lstStyle/>
          <a:p>
            <a:r>
              <a:rPr lang="en-US" dirty="0"/>
              <a:t>June 25, 2018</a:t>
            </a:r>
          </a:p>
        </p:txBody>
      </p:sp>
      <p:sp>
        <p:nvSpPr>
          <p:cNvPr id="4" name="TextBox 3">
            <a:extLst>
              <a:ext uri="{FF2B5EF4-FFF2-40B4-BE49-F238E27FC236}">
                <a16:creationId xmlns:a16="http://schemas.microsoft.com/office/drawing/2014/main" id="{DA0C5B1B-CCC7-6B89-2B21-D21D7613C367}"/>
              </a:ext>
            </a:extLst>
          </p:cNvPr>
          <p:cNvSpPr txBox="1"/>
          <p:nvPr/>
        </p:nvSpPr>
        <p:spPr>
          <a:xfrm>
            <a:off x="255017" y="2564266"/>
            <a:ext cx="4195379" cy="1569660"/>
          </a:xfrm>
          <a:prstGeom prst="rect">
            <a:avLst/>
          </a:prstGeom>
          <a:noFill/>
        </p:spPr>
        <p:txBody>
          <a:bodyPr wrap="none" rtlCol="0">
            <a:spAutoFit/>
          </a:bodyPr>
          <a:lstStyle/>
          <a:p>
            <a:r>
              <a:rPr lang="en-US" sz="3200" b="1" i="1" dirty="0">
                <a:latin typeface="+mj-lt"/>
              </a:rPr>
              <a:t>High Rock Lake</a:t>
            </a:r>
          </a:p>
          <a:p>
            <a:r>
              <a:rPr lang="en-US" sz="3200" b="1" i="1" dirty="0">
                <a:latin typeface="+mj-lt"/>
              </a:rPr>
              <a:t>Nutrient Management </a:t>
            </a:r>
          </a:p>
          <a:p>
            <a:r>
              <a:rPr lang="en-US" sz="3200" b="1" i="1" dirty="0">
                <a:latin typeface="+mj-lt"/>
              </a:rPr>
              <a:t>Strategy Development</a:t>
            </a:r>
          </a:p>
        </p:txBody>
      </p:sp>
    </p:spTree>
    <p:extLst>
      <p:ext uri="{BB962C8B-B14F-4D97-AF65-F5344CB8AC3E}">
        <p14:creationId xmlns:p14="http://schemas.microsoft.com/office/powerpoint/2010/main" val="286365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49DE-3EDB-9B69-5512-1B354E90A090}"/>
              </a:ext>
            </a:extLst>
          </p:cNvPr>
          <p:cNvSpPr>
            <a:spLocks noGrp="1"/>
          </p:cNvSpPr>
          <p:nvPr>
            <p:ph type="title"/>
          </p:nvPr>
        </p:nvSpPr>
        <p:spPr/>
        <p:txBody>
          <a:bodyPr/>
          <a:lstStyle/>
          <a:p>
            <a:r>
              <a:rPr lang="en-US" dirty="0"/>
              <a:t>Nutrient Management Strategies</a:t>
            </a:r>
          </a:p>
        </p:txBody>
      </p:sp>
      <p:sp>
        <p:nvSpPr>
          <p:cNvPr id="4" name="Slide Number Placeholder 3">
            <a:extLst>
              <a:ext uri="{FF2B5EF4-FFF2-40B4-BE49-F238E27FC236}">
                <a16:creationId xmlns:a16="http://schemas.microsoft.com/office/drawing/2014/main" id="{4A0B02FB-D39A-E6C6-E476-C62F2D68FFAC}"/>
              </a:ext>
            </a:extLst>
          </p:cNvPr>
          <p:cNvSpPr>
            <a:spLocks noGrp="1"/>
          </p:cNvSpPr>
          <p:nvPr>
            <p:ph type="sldNum" sz="quarter" idx="12"/>
          </p:nvPr>
        </p:nvSpPr>
        <p:spPr/>
        <p:txBody>
          <a:bodyPr/>
          <a:lstStyle/>
          <a:p>
            <a:fld id="{11F27F3A-B3E9-41ED-AF8F-A365F10BB65F}" type="slidenum">
              <a:rPr lang="en-US" smtClean="0"/>
              <a:pPr/>
              <a:t>20</a:t>
            </a:fld>
            <a:endParaRPr lang="en-US"/>
          </a:p>
        </p:txBody>
      </p:sp>
      <p:sp>
        <p:nvSpPr>
          <p:cNvPr id="5" name="Subtitle 4">
            <a:extLst>
              <a:ext uri="{FF2B5EF4-FFF2-40B4-BE49-F238E27FC236}">
                <a16:creationId xmlns:a16="http://schemas.microsoft.com/office/drawing/2014/main" id="{D19A00D6-E625-30E7-6880-63C39728322F}"/>
              </a:ext>
            </a:extLst>
          </p:cNvPr>
          <p:cNvSpPr>
            <a:spLocks noGrp="1"/>
          </p:cNvSpPr>
          <p:nvPr>
            <p:ph type="subTitle" idx="13"/>
          </p:nvPr>
        </p:nvSpPr>
        <p:spPr/>
        <p:txBody>
          <a:bodyPr/>
          <a:lstStyle/>
          <a:p>
            <a:r>
              <a:rPr lang="en-US" dirty="0"/>
              <a:t>In North Carolina</a:t>
            </a:r>
          </a:p>
        </p:txBody>
      </p:sp>
      <p:grpSp>
        <p:nvGrpSpPr>
          <p:cNvPr id="6" name="Group 5">
            <a:extLst>
              <a:ext uri="{FF2B5EF4-FFF2-40B4-BE49-F238E27FC236}">
                <a16:creationId xmlns:a16="http://schemas.microsoft.com/office/drawing/2014/main" id="{07658D50-E3E0-4F3B-B210-6C8D4673295B}"/>
              </a:ext>
            </a:extLst>
          </p:cNvPr>
          <p:cNvGrpSpPr/>
          <p:nvPr/>
        </p:nvGrpSpPr>
        <p:grpSpPr>
          <a:xfrm>
            <a:off x="689187" y="1396824"/>
            <a:ext cx="10227182" cy="4826857"/>
            <a:chOff x="719752" y="2058533"/>
            <a:chExt cx="10200006" cy="4753773"/>
          </a:xfrm>
        </p:grpSpPr>
        <p:pic>
          <p:nvPicPr>
            <p:cNvPr id="7" name="Picture 6" descr="Map&#10;&#10;Description automatically generated">
              <a:extLst>
                <a:ext uri="{FF2B5EF4-FFF2-40B4-BE49-F238E27FC236}">
                  <a16:creationId xmlns:a16="http://schemas.microsoft.com/office/drawing/2014/main" id="{1D8FF1AC-5D14-4036-B314-17A809898A86}"/>
                </a:ext>
              </a:extLst>
            </p:cNvPr>
            <p:cNvPicPr>
              <a:picLocks noChangeAspect="1"/>
            </p:cNvPicPr>
            <p:nvPr/>
          </p:nvPicPr>
          <p:blipFill rotWithShape="1">
            <a:blip r:embed="rId3">
              <a:extLst>
                <a:ext uri="{28A0092B-C50C-407E-A947-70E740481C1C}">
                  <a14:useLocalDpi xmlns:a14="http://schemas.microsoft.com/office/drawing/2010/main" val="0"/>
                </a:ext>
              </a:extLst>
            </a:blip>
            <a:srcRect l="6776" t="9142" b="6031"/>
            <a:stretch/>
          </p:blipFill>
          <p:spPr>
            <a:xfrm>
              <a:off x="719752" y="2058533"/>
              <a:ext cx="10200006" cy="4753773"/>
            </a:xfrm>
            <a:prstGeom prst="rect">
              <a:avLst/>
            </a:prstGeom>
          </p:spPr>
        </p:pic>
        <p:sp>
          <p:nvSpPr>
            <p:cNvPr id="8" name="TextBox 9">
              <a:extLst>
                <a:ext uri="{FF2B5EF4-FFF2-40B4-BE49-F238E27FC236}">
                  <a16:creationId xmlns:a16="http://schemas.microsoft.com/office/drawing/2014/main" id="{AB49C102-D04D-41D9-BC6C-C59B3222B49D}"/>
                </a:ext>
              </a:extLst>
            </p:cNvPr>
            <p:cNvSpPr txBox="1"/>
            <p:nvPr/>
          </p:nvSpPr>
          <p:spPr>
            <a:xfrm>
              <a:off x="3343275" y="3159627"/>
              <a:ext cx="1791730" cy="8184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High Rock Lake (TBD) </a:t>
              </a:r>
            </a:p>
          </p:txBody>
        </p:sp>
        <p:sp>
          <p:nvSpPr>
            <p:cNvPr id="9" name="TextBox 10">
              <a:extLst>
                <a:ext uri="{FF2B5EF4-FFF2-40B4-BE49-F238E27FC236}">
                  <a16:creationId xmlns:a16="http://schemas.microsoft.com/office/drawing/2014/main" id="{0EFA4EE1-1A4C-412A-A79C-4B8F5C6D5465}"/>
                </a:ext>
              </a:extLst>
            </p:cNvPr>
            <p:cNvSpPr txBox="1"/>
            <p:nvPr/>
          </p:nvSpPr>
          <p:spPr>
            <a:xfrm>
              <a:off x="7649470" y="2450973"/>
              <a:ext cx="1791730" cy="545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Chowan River </a:t>
              </a:r>
              <a:r>
                <a:rPr lang="en-US" sz="1100" b="1" dirty="0"/>
                <a:t>(1985)</a:t>
              </a:r>
              <a:endParaRPr lang="en-US" b="1" dirty="0"/>
            </a:p>
          </p:txBody>
        </p:sp>
        <p:sp>
          <p:nvSpPr>
            <p:cNvPr id="10" name="TextBox 11">
              <a:extLst>
                <a:ext uri="{FF2B5EF4-FFF2-40B4-BE49-F238E27FC236}">
                  <a16:creationId xmlns:a16="http://schemas.microsoft.com/office/drawing/2014/main" id="{46EEC3BF-A9C4-4A17-B82E-96CCDFD7388B}"/>
                </a:ext>
              </a:extLst>
            </p:cNvPr>
            <p:cNvSpPr txBox="1"/>
            <p:nvPr/>
          </p:nvSpPr>
          <p:spPr>
            <a:xfrm>
              <a:off x="8825154" y="5853619"/>
              <a:ext cx="1791730" cy="636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New River (1991)</a:t>
              </a:r>
            </a:p>
          </p:txBody>
        </p:sp>
        <p:sp>
          <p:nvSpPr>
            <p:cNvPr id="11" name="TextBox 12">
              <a:extLst>
                <a:ext uri="{FF2B5EF4-FFF2-40B4-BE49-F238E27FC236}">
                  <a16:creationId xmlns:a16="http://schemas.microsoft.com/office/drawing/2014/main" id="{4431836C-081C-4A9F-85DA-C8532E0C9788}"/>
                </a:ext>
              </a:extLst>
            </p:cNvPr>
            <p:cNvSpPr txBox="1"/>
            <p:nvPr/>
          </p:nvSpPr>
          <p:spPr>
            <a:xfrm>
              <a:off x="6886278" y="4227124"/>
              <a:ext cx="1791730" cy="5759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Neuse River </a:t>
              </a:r>
              <a:r>
                <a:rPr lang="en-US" sz="1200" b="1" dirty="0"/>
                <a:t>(1997)</a:t>
              </a:r>
              <a:endParaRPr lang="en-US" sz="2000" b="1" dirty="0"/>
            </a:p>
          </p:txBody>
        </p:sp>
        <p:sp>
          <p:nvSpPr>
            <p:cNvPr id="12" name="TextBox 13">
              <a:extLst>
                <a:ext uri="{FF2B5EF4-FFF2-40B4-BE49-F238E27FC236}">
                  <a16:creationId xmlns:a16="http://schemas.microsoft.com/office/drawing/2014/main" id="{F849FAEC-D4FD-48B0-A8EB-10D766C53389}"/>
                </a:ext>
              </a:extLst>
            </p:cNvPr>
            <p:cNvSpPr txBox="1"/>
            <p:nvPr/>
          </p:nvSpPr>
          <p:spPr>
            <a:xfrm>
              <a:off x="8642564" y="4076517"/>
              <a:ext cx="1791730" cy="6971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Tar-Pamlico River </a:t>
              </a:r>
              <a:r>
                <a:rPr lang="en-US" sz="1200" b="1" dirty="0"/>
                <a:t>(2000)</a:t>
              </a:r>
              <a:endParaRPr lang="en-US" sz="2000" b="1" dirty="0"/>
            </a:p>
          </p:txBody>
        </p:sp>
        <p:sp>
          <p:nvSpPr>
            <p:cNvPr id="13" name="TextBox 14">
              <a:extLst>
                <a:ext uri="{FF2B5EF4-FFF2-40B4-BE49-F238E27FC236}">
                  <a16:creationId xmlns:a16="http://schemas.microsoft.com/office/drawing/2014/main" id="{CA2692AB-CAE8-4E89-A300-4D4680EFDDFA}"/>
                </a:ext>
              </a:extLst>
            </p:cNvPr>
            <p:cNvSpPr txBox="1"/>
            <p:nvPr/>
          </p:nvSpPr>
          <p:spPr>
            <a:xfrm>
              <a:off x="5749914" y="3164880"/>
              <a:ext cx="1791730" cy="5759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Falls </a:t>
              </a:r>
            </a:p>
            <a:p>
              <a:pPr algn="ctr"/>
              <a:r>
                <a:rPr lang="en-US" sz="1600" b="1" dirty="0"/>
                <a:t>Lake </a:t>
              </a:r>
              <a:r>
                <a:rPr lang="en-US" sz="1200" b="1" dirty="0"/>
                <a:t>(2011)</a:t>
              </a:r>
              <a:endParaRPr lang="en-US" sz="1600" b="1" dirty="0"/>
            </a:p>
          </p:txBody>
        </p:sp>
        <p:sp>
          <p:nvSpPr>
            <p:cNvPr id="14" name="TextBox 15">
              <a:extLst>
                <a:ext uri="{FF2B5EF4-FFF2-40B4-BE49-F238E27FC236}">
                  <a16:creationId xmlns:a16="http://schemas.microsoft.com/office/drawing/2014/main" id="{C3FF66E1-E3D6-46BE-9BF6-BF0BE74334EB}"/>
                </a:ext>
              </a:extLst>
            </p:cNvPr>
            <p:cNvSpPr txBox="1"/>
            <p:nvPr/>
          </p:nvSpPr>
          <p:spPr>
            <a:xfrm>
              <a:off x="5344287" y="3500596"/>
              <a:ext cx="1107072" cy="5759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Jordan </a:t>
              </a:r>
            </a:p>
            <a:p>
              <a:pPr algn="ctr"/>
              <a:r>
                <a:rPr lang="en-US" sz="1600" b="1" dirty="0"/>
                <a:t>Lake </a:t>
              </a:r>
              <a:r>
                <a:rPr lang="en-US" sz="1200" b="1" dirty="0"/>
                <a:t>(2009)</a:t>
              </a:r>
              <a:endParaRPr lang="en-US" sz="1600" b="1" dirty="0"/>
            </a:p>
          </p:txBody>
        </p:sp>
        <p:sp>
          <p:nvSpPr>
            <p:cNvPr id="15" name="TextBox 16">
              <a:extLst>
                <a:ext uri="{FF2B5EF4-FFF2-40B4-BE49-F238E27FC236}">
                  <a16:creationId xmlns:a16="http://schemas.microsoft.com/office/drawing/2014/main" id="{A5C9A6DF-4582-46EE-A9CC-432BC689BDDF}"/>
                </a:ext>
              </a:extLst>
            </p:cNvPr>
            <p:cNvSpPr txBox="1"/>
            <p:nvPr/>
          </p:nvSpPr>
          <p:spPr>
            <a:xfrm>
              <a:off x="4367191" y="4516270"/>
              <a:ext cx="1791730" cy="5152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Randleman Lake </a:t>
              </a:r>
              <a:r>
                <a:rPr lang="en-US" sz="1200" b="1" dirty="0"/>
                <a:t>(1999)</a:t>
              </a:r>
              <a:endParaRPr lang="en-US" sz="1600" b="1" dirty="0"/>
            </a:p>
          </p:txBody>
        </p:sp>
        <p:sp>
          <p:nvSpPr>
            <p:cNvPr id="16" name="Freeform: Shape 15">
              <a:extLst>
                <a:ext uri="{FF2B5EF4-FFF2-40B4-BE49-F238E27FC236}">
                  <a16:creationId xmlns:a16="http://schemas.microsoft.com/office/drawing/2014/main" id="{EE3CF250-A733-4595-8E91-CF0810E8EABF}"/>
                </a:ext>
              </a:extLst>
            </p:cNvPr>
            <p:cNvSpPr/>
            <p:nvPr/>
          </p:nvSpPr>
          <p:spPr>
            <a:xfrm>
              <a:off x="5187994" y="3799432"/>
              <a:ext cx="150125" cy="802926"/>
            </a:xfrm>
            <a:custGeom>
              <a:avLst/>
              <a:gdLst>
                <a:gd name="connsiteX0" fmla="*/ 150125 w 150125"/>
                <a:gd name="connsiteY0" fmla="*/ 0 h 700585"/>
                <a:gd name="connsiteX1" fmla="*/ 31844 w 150125"/>
                <a:gd name="connsiteY1" fmla="*/ 318448 h 700585"/>
                <a:gd name="connsiteX2" fmla="*/ 113731 w 150125"/>
                <a:gd name="connsiteY2" fmla="*/ 464024 h 700585"/>
                <a:gd name="connsiteX3" fmla="*/ 0 w 150125"/>
                <a:gd name="connsiteY3" fmla="*/ 700585 h 700585"/>
              </a:gdLst>
              <a:ahLst/>
              <a:cxnLst>
                <a:cxn ang="0">
                  <a:pos x="connsiteX0" y="connsiteY0"/>
                </a:cxn>
                <a:cxn ang="0">
                  <a:pos x="connsiteX1" y="connsiteY1"/>
                </a:cxn>
                <a:cxn ang="0">
                  <a:pos x="connsiteX2" y="connsiteY2"/>
                </a:cxn>
                <a:cxn ang="0">
                  <a:pos x="connsiteX3" y="connsiteY3"/>
                </a:cxn>
              </a:cxnLst>
              <a:rect l="l" t="t" r="r" b="b"/>
              <a:pathLst>
                <a:path w="150125" h="700585">
                  <a:moveTo>
                    <a:pt x="150125" y="0"/>
                  </a:moveTo>
                  <a:cubicBezTo>
                    <a:pt x="94017" y="120555"/>
                    <a:pt x="37910" y="241111"/>
                    <a:pt x="31844" y="318448"/>
                  </a:cubicBezTo>
                  <a:cubicBezTo>
                    <a:pt x="25778" y="395785"/>
                    <a:pt x="119038" y="400335"/>
                    <a:pt x="113731" y="464024"/>
                  </a:cubicBezTo>
                  <a:cubicBezTo>
                    <a:pt x="108424" y="527714"/>
                    <a:pt x="54212" y="614149"/>
                    <a:pt x="0" y="700585"/>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Freeform: Shape 16">
              <a:extLst>
                <a:ext uri="{FF2B5EF4-FFF2-40B4-BE49-F238E27FC236}">
                  <a16:creationId xmlns:a16="http://schemas.microsoft.com/office/drawing/2014/main" id="{9DCD44F2-D883-43C7-B462-D6565BE675A6}"/>
                </a:ext>
              </a:extLst>
            </p:cNvPr>
            <p:cNvSpPr/>
            <p:nvPr/>
          </p:nvSpPr>
          <p:spPr>
            <a:xfrm>
              <a:off x="8450780" y="5676371"/>
              <a:ext cx="374374" cy="354496"/>
            </a:xfrm>
            <a:custGeom>
              <a:avLst/>
              <a:gdLst>
                <a:gd name="connsiteX0" fmla="*/ 0 w 374374"/>
                <a:gd name="connsiteY0" fmla="*/ 0 h 354496"/>
                <a:gd name="connsiteX1" fmla="*/ 261731 w 374374"/>
                <a:gd name="connsiteY1" fmla="*/ 115956 h 354496"/>
                <a:gd name="connsiteX2" fmla="*/ 221974 w 374374"/>
                <a:gd name="connsiteY2" fmla="*/ 248478 h 354496"/>
                <a:gd name="connsiteX3" fmla="*/ 374374 w 374374"/>
                <a:gd name="connsiteY3" fmla="*/ 354496 h 354496"/>
              </a:gdLst>
              <a:ahLst/>
              <a:cxnLst>
                <a:cxn ang="0">
                  <a:pos x="connsiteX0" y="connsiteY0"/>
                </a:cxn>
                <a:cxn ang="0">
                  <a:pos x="connsiteX1" y="connsiteY1"/>
                </a:cxn>
                <a:cxn ang="0">
                  <a:pos x="connsiteX2" y="connsiteY2"/>
                </a:cxn>
                <a:cxn ang="0">
                  <a:pos x="connsiteX3" y="connsiteY3"/>
                </a:cxn>
              </a:cxnLst>
              <a:rect l="l" t="t" r="r" b="b"/>
              <a:pathLst>
                <a:path w="374374" h="354496">
                  <a:moveTo>
                    <a:pt x="0" y="0"/>
                  </a:moveTo>
                  <a:cubicBezTo>
                    <a:pt x="112367" y="37271"/>
                    <a:pt x="224735" y="74543"/>
                    <a:pt x="261731" y="115956"/>
                  </a:cubicBezTo>
                  <a:cubicBezTo>
                    <a:pt x="298727" y="157369"/>
                    <a:pt x="203200" y="208721"/>
                    <a:pt x="221974" y="248478"/>
                  </a:cubicBezTo>
                  <a:cubicBezTo>
                    <a:pt x="240748" y="288235"/>
                    <a:pt x="307561" y="321365"/>
                    <a:pt x="374374" y="354496"/>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3149839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6C35-E220-C7F8-59FE-9E724AAC922E}"/>
              </a:ext>
            </a:extLst>
          </p:cNvPr>
          <p:cNvSpPr>
            <a:spLocks noGrp="1"/>
          </p:cNvSpPr>
          <p:nvPr>
            <p:ph type="title"/>
          </p:nvPr>
        </p:nvSpPr>
        <p:spPr/>
        <p:txBody>
          <a:bodyPr/>
          <a:lstStyle/>
          <a:p>
            <a:r>
              <a:rPr lang="en-US" dirty="0"/>
              <a:t>Clean Water Act</a:t>
            </a:r>
          </a:p>
        </p:txBody>
      </p:sp>
      <p:sp>
        <p:nvSpPr>
          <p:cNvPr id="3" name="Content Placeholder 2">
            <a:extLst>
              <a:ext uri="{FF2B5EF4-FFF2-40B4-BE49-F238E27FC236}">
                <a16:creationId xmlns:a16="http://schemas.microsoft.com/office/drawing/2014/main" id="{33B41C06-3785-DDB6-9621-77D0EB563B04}"/>
              </a:ext>
            </a:extLst>
          </p:cNvPr>
          <p:cNvSpPr>
            <a:spLocks noGrp="1"/>
          </p:cNvSpPr>
          <p:nvPr>
            <p:ph idx="1"/>
          </p:nvPr>
        </p:nvSpPr>
        <p:spPr/>
        <p:txBody>
          <a:bodyPr/>
          <a:lstStyle/>
          <a:p>
            <a:r>
              <a:rPr lang="en-US" dirty="0"/>
              <a:t>Set water quality parameter standards to protect “uses” (recreation, drinking water, fishing, etc.)</a:t>
            </a:r>
          </a:p>
          <a:p>
            <a:r>
              <a:rPr lang="en-US" dirty="0"/>
              <a:t>When WQ parameters are exceeded, designate a water body “impaired”</a:t>
            </a:r>
          </a:p>
          <a:p>
            <a:r>
              <a:rPr lang="en-US" dirty="0"/>
              <a:t>Develop a restoration/remediation plan to reduce inputs to comply with WQ standards</a:t>
            </a:r>
          </a:p>
          <a:p>
            <a:r>
              <a:rPr lang="en-US" dirty="0"/>
              <a:t>Monitor implementation until WQ standards are met</a:t>
            </a:r>
          </a:p>
          <a:p>
            <a:r>
              <a:rPr lang="en-US" dirty="0"/>
              <a:t>“De-list” the impaired water body </a:t>
            </a:r>
            <a:r>
              <a:rPr lang="en-US" dirty="0">
                <a:sym typeface="Wingdings" panose="05000000000000000000" pitchFamily="2" charset="2"/>
              </a:rPr>
              <a:t> </a:t>
            </a:r>
            <a:r>
              <a:rPr lang="en-US" b="1" dirty="0">
                <a:sym typeface="Wingdings" panose="05000000000000000000" pitchFamily="2" charset="2"/>
              </a:rPr>
              <a:t>This is the goal.</a:t>
            </a:r>
            <a:endParaRPr lang="en-US" b="1" dirty="0"/>
          </a:p>
        </p:txBody>
      </p:sp>
      <p:sp>
        <p:nvSpPr>
          <p:cNvPr id="4" name="Slide Number Placeholder 3">
            <a:extLst>
              <a:ext uri="{FF2B5EF4-FFF2-40B4-BE49-F238E27FC236}">
                <a16:creationId xmlns:a16="http://schemas.microsoft.com/office/drawing/2014/main" id="{1DAA6C64-B765-D09D-68AA-4E8CCB42BC3A}"/>
              </a:ext>
            </a:extLst>
          </p:cNvPr>
          <p:cNvSpPr>
            <a:spLocks noGrp="1"/>
          </p:cNvSpPr>
          <p:nvPr>
            <p:ph type="sldNum" sz="quarter" idx="12"/>
          </p:nvPr>
        </p:nvSpPr>
        <p:spPr/>
        <p:txBody>
          <a:bodyPr/>
          <a:lstStyle/>
          <a:p>
            <a:fld id="{11F27F3A-B3E9-41ED-AF8F-A365F10BB65F}" type="slidenum">
              <a:rPr lang="en-US" smtClean="0"/>
              <a:pPr/>
              <a:t>21</a:t>
            </a:fld>
            <a:endParaRPr lang="en-US"/>
          </a:p>
        </p:txBody>
      </p:sp>
      <p:sp>
        <p:nvSpPr>
          <p:cNvPr id="5" name="Subtitle 4">
            <a:extLst>
              <a:ext uri="{FF2B5EF4-FFF2-40B4-BE49-F238E27FC236}">
                <a16:creationId xmlns:a16="http://schemas.microsoft.com/office/drawing/2014/main" id="{48EB3FDB-898F-A4B4-EC25-0F2D0CEFF57B}"/>
              </a:ext>
            </a:extLst>
          </p:cNvPr>
          <p:cNvSpPr>
            <a:spLocks noGrp="1"/>
          </p:cNvSpPr>
          <p:nvPr>
            <p:ph type="subTitle" idx="13"/>
          </p:nvPr>
        </p:nvSpPr>
        <p:spPr/>
        <p:txBody>
          <a:bodyPr/>
          <a:lstStyle/>
          <a:p>
            <a:r>
              <a:rPr lang="en-US" dirty="0"/>
              <a:t>Requirements for States</a:t>
            </a:r>
          </a:p>
        </p:txBody>
      </p:sp>
    </p:spTree>
    <p:extLst>
      <p:ext uri="{BB962C8B-B14F-4D97-AF65-F5344CB8AC3E}">
        <p14:creationId xmlns:p14="http://schemas.microsoft.com/office/powerpoint/2010/main" val="3475602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63D5-6393-C4B8-463F-BD9C220EA1AD}"/>
              </a:ext>
            </a:extLst>
          </p:cNvPr>
          <p:cNvSpPr>
            <a:spLocks noGrp="1"/>
          </p:cNvSpPr>
          <p:nvPr>
            <p:ph type="title"/>
          </p:nvPr>
        </p:nvSpPr>
        <p:spPr/>
        <p:txBody>
          <a:bodyPr/>
          <a:lstStyle/>
          <a:p>
            <a:r>
              <a:rPr lang="en-US" dirty="0"/>
              <a:t>North Carolina Authorities</a:t>
            </a:r>
          </a:p>
        </p:txBody>
      </p:sp>
      <p:sp>
        <p:nvSpPr>
          <p:cNvPr id="3" name="Content Placeholder 2">
            <a:extLst>
              <a:ext uri="{FF2B5EF4-FFF2-40B4-BE49-F238E27FC236}">
                <a16:creationId xmlns:a16="http://schemas.microsoft.com/office/drawing/2014/main" id="{754449A4-66F0-E6C3-4BFB-8CF744FAD6B0}"/>
              </a:ext>
            </a:extLst>
          </p:cNvPr>
          <p:cNvSpPr>
            <a:spLocks noGrp="1"/>
          </p:cNvSpPr>
          <p:nvPr>
            <p:ph idx="1"/>
          </p:nvPr>
        </p:nvSpPr>
        <p:spPr/>
        <p:txBody>
          <a:bodyPr/>
          <a:lstStyle/>
          <a:p>
            <a:r>
              <a:rPr lang="en-US" dirty="0"/>
              <a:t>1978 – Chlorophyll-a criterion: 40ug/L (10/90)</a:t>
            </a:r>
          </a:p>
          <a:p>
            <a:pPr lvl="1"/>
            <a:r>
              <a:rPr lang="en-US" dirty="0"/>
              <a:t>2022 – High Rock Lake site-specific criterion: 35ug/L seasonal geomean (1 year in 3) </a:t>
            </a:r>
            <a:r>
              <a:rPr lang="en-US" b="1" dirty="0"/>
              <a:t>(pending EPA approval)</a:t>
            </a:r>
          </a:p>
          <a:p>
            <a:r>
              <a:rPr lang="en-US" dirty="0"/>
              <a:t>1997 - Clean Water Responsibility and Environmentally Sound Policy Act – EMC shall:</a:t>
            </a:r>
          </a:p>
          <a:p>
            <a:pPr lvl="1"/>
            <a:r>
              <a:rPr lang="en-US" dirty="0"/>
              <a:t>Set reduction goals for nutrient-impaired waters</a:t>
            </a:r>
          </a:p>
          <a:p>
            <a:pPr lvl="1"/>
            <a:r>
              <a:rPr lang="en-US" dirty="0"/>
              <a:t>Establish plans with “fair, reasonable, and proportionate” reductions from point and nonpoint sources</a:t>
            </a:r>
          </a:p>
          <a:p>
            <a:pPr lvl="1"/>
            <a:r>
              <a:rPr lang="en-US" dirty="0"/>
              <a:t>Adopt rules for above, and to implement TMDLs</a:t>
            </a:r>
          </a:p>
          <a:p>
            <a:r>
              <a:rPr lang="en-US" dirty="0"/>
              <a:t>2010-2016 – modeling to set point/nonpoint source goals for N, P and guide </a:t>
            </a:r>
            <a:r>
              <a:rPr lang="en-US" dirty="0" err="1"/>
              <a:t>wasteload</a:t>
            </a:r>
            <a:r>
              <a:rPr lang="en-US" dirty="0"/>
              <a:t> allocations for dischargers</a:t>
            </a:r>
          </a:p>
        </p:txBody>
      </p:sp>
      <p:sp>
        <p:nvSpPr>
          <p:cNvPr id="4" name="Slide Number Placeholder 3">
            <a:extLst>
              <a:ext uri="{FF2B5EF4-FFF2-40B4-BE49-F238E27FC236}">
                <a16:creationId xmlns:a16="http://schemas.microsoft.com/office/drawing/2014/main" id="{619FB252-B7F5-353B-C21D-9C2B3C00193C}"/>
              </a:ext>
            </a:extLst>
          </p:cNvPr>
          <p:cNvSpPr>
            <a:spLocks noGrp="1"/>
          </p:cNvSpPr>
          <p:nvPr>
            <p:ph type="sldNum" sz="quarter" idx="12"/>
          </p:nvPr>
        </p:nvSpPr>
        <p:spPr/>
        <p:txBody>
          <a:bodyPr/>
          <a:lstStyle/>
          <a:p>
            <a:fld id="{11F27F3A-B3E9-41ED-AF8F-A365F10BB65F}" type="slidenum">
              <a:rPr lang="en-US" smtClean="0"/>
              <a:pPr/>
              <a:t>22</a:t>
            </a:fld>
            <a:endParaRPr lang="en-US"/>
          </a:p>
        </p:txBody>
      </p:sp>
      <p:sp>
        <p:nvSpPr>
          <p:cNvPr id="5" name="Subtitle 4">
            <a:extLst>
              <a:ext uri="{FF2B5EF4-FFF2-40B4-BE49-F238E27FC236}">
                <a16:creationId xmlns:a16="http://schemas.microsoft.com/office/drawing/2014/main" id="{BC40C663-0AC6-1AC1-FB9F-EBEC4D10A66A}"/>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41217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EA21-1722-5598-DD5D-53D190F7E5CB}"/>
              </a:ext>
            </a:extLst>
          </p:cNvPr>
          <p:cNvSpPr>
            <a:spLocks noGrp="1"/>
          </p:cNvSpPr>
          <p:nvPr>
            <p:ph type="title"/>
          </p:nvPr>
        </p:nvSpPr>
        <p:spPr/>
        <p:txBody>
          <a:bodyPr/>
          <a:lstStyle/>
          <a:p>
            <a:r>
              <a:rPr lang="en-US" dirty="0"/>
              <a:t>Lake &amp; Watershed Models</a:t>
            </a:r>
          </a:p>
        </p:txBody>
      </p:sp>
      <p:sp>
        <p:nvSpPr>
          <p:cNvPr id="3" name="Content Placeholder 2">
            <a:extLst>
              <a:ext uri="{FF2B5EF4-FFF2-40B4-BE49-F238E27FC236}">
                <a16:creationId xmlns:a16="http://schemas.microsoft.com/office/drawing/2014/main" id="{9C7F4394-1BD7-2B11-126E-A9D88883EF43}"/>
              </a:ext>
            </a:extLst>
          </p:cNvPr>
          <p:cNvSpPr>
            <a:spLocks noGrp="1"/>
          </p:cNvSpPr>
          <p:nvPr>
            <p:ph idx="1"/>
          </p:nvPr>
        </p:nvSpPr>
        <p:spPr/>
        <p:txBody>
          <a:bodyPr/>
          <a:lstStyle/>
          <a:p>
            <a:r>
              <a:rPr lang="en-US" dirty="0"/>
              <a:t>Lake &amp; Watershed Models developed starting in 2010 after intensive WQ monitoring</a:t>
            </a:r>
          </a:p>
          <a:p>
            <a:pPr lvl="1"/>
            <a:r>
              <a:rPr lang="en-US" dirty="0"/>
              <a:t>Watershed: Simulates nutrient sources and delivery to surface waters</a:t>
            </a:r>
          </a:p>
          <a:p>
            <a:pPr lvl="1"/>
            <a:r>
              <a:rPr lang="en-US" dirty="0"/>
              <a:t>Lake: Simulates chlorophyll-a concentrations from variable nutrient inputs</a:t>
            </a:r>
          </a:p>
          <a:p>
            <a:r>
              <a:rPr lang="en-US" dirty="0"/>
              <a:t>Lake model produces a “curve” that isolates reduction thresholds</a:t>
            </a:r>
          </a:p>
          <a:p>
            <a:endParaRPr lang="en-US" dirty="0"/>
          </a:p>
        </p:txBody>
      </p:sp>
      <p:sp>
        <p:nvSpPr>
          <p:cNvPr id="4" name="Slide Number Placeholder 3">
            <a:extLst>
              <a:ext uri="{FF2B5EF4-FFF2-40B4-BE49-F238E27FC236}">
                <a16:creationId xmlns:a16="http://schemas.microsoft.com/office/drawing/2014/main" id="{77C5621F-583E-8642-9CAA-7AF6AE6A17A9}"/>
              </a:ext>
            </a:extLst>
          </p:cNvPr>
          <p:cNvSpPr>
            <a:spLocks noGrp="1"/>
          </p:cNvSpPr>
          <p:nvPr>
            <p:ph type="sldNum" sz="quarter" idx="12"/>
          </p:nvPr>
        </p:nvSpPr>
        <p:spPr/>
        <p:txBody>
          <a:bodyPr/>
          <a:lstStyle/>
          <a:p>
            <a:fld id="{11F27F3A-B3E9-41ED-AF8F-A365F10BB65F}" type="slidenum">
              <a:rPr lang="en-US" smtClean="0"/>
              <a:pPr/>
              <a:t>23</a:t>
            </a:fld>
            <a:endParaRPr lang="en-US"/>
          </a:p>
        </p:txBody>
      </p:sp>
      <p:sp>
        <p:nvSpPr>
          <p:cNvPr id="5" name="Subtitle 4">
            <a:extLst>
              <a:ext uri="{FF2B5EF4-FFF2-40B4-BE49-F238E27FC236}">
                <a16:creationId xmlns:a16="http://schemas.microsoft.com/office/drawing/2014/main" id="{07B22184-5C4D-DBD4-3C6C-39DD4522CABA}"/>
              </a:ext>
            </a:extLst>
          </p:cNvPr>
          <p:cNvSpPr>
            <a:spLocks noGrp="1"/>
          </p:cNvSpPr>
          <p:nvPr>
            <p:ph type="subTitle" idx="13"/>
          </p:nvPr>
        </p:nvSpPr>
        <p:spPr/>
        <p:txBody>
          <a:bodyPr/>
          <a:lstStyle/>
          <a:p>
            <a:r>
              <a:rPr lang="en-US" dirty="0"/>
              <a:t>Development and Outputs</a:t>
            </a:r>
          </a:p>
        </p:txBody>
      </p:sp>
    </p:spTree>
    <p:extLst>
      <p:ext uri="{BB962C8B-B14F-4D97-AF65-F5344CB8AC3E}">
        <p14:creationId xmlns:p14="http://schemas.microsoft.com/office/powerpoint/2010/main" val="42250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3BAE-B91C-3557-3988-0029FA4763E6}"/>
              </a:ext>
            </a:extLst>
          </p:cNvPr>
          <p:cNvSpPr>
            <a:spLocks noGrp="1"/>
          </p:cNvSpPr>
          <p:nvPr>
            <p:ph type="title"/>
          </p:nvPr>
        </p:nvSpPr>
        <p:spPr/>
        <p:txBody>
          <a:bodyPr/>
          <a:lstStyle/>
          <a:p>
            <a:r>
              <a:rPr lang="en-US" dirty="0"/>
              <a:t>Reduction Curves</a:t>
            </a:r>
          </a:p>
        </p:txBody>
      </p:sp>
      <p:sp>
        <p:nvSpPr>
          <p:cNvPr id="4" name="Slide Number Placeholder 3">
            <a:extLst>
              <a:ext uri="{FF2B5EF4-FFF2-40B4-BE49-F238E27FC236}">
                <a16:creationId xmlns:a16="http://schemas.microsoft.com/office/drawing/2014/main" id="{0004D654-FC6A-F7FB-88CF-8463935C1F36}"/>
              </a:ext>
            </a:extLst>
          </p:cNvPr>
          <p:cNvSpPr>
            <a:spLocks noGrp="1"/>
          </p:cNvSpPr>
          <p:nvPr>
            <p:ph type="sldNum" sz="quarter" idx="12"/>
          </p:nvPr>
        </p:nvSpPr>
        <p:spPr/>
        <p:txBody>
          <a:bodyPr/>
          <a:lstStyle/>
          <a:p>
            <a:fld id="{11F27F3A-B3E9-41ED-AF8F-A365F10BB65F}" type="slidenum">
              <a:rPr lang="en-US" smtClean="0"/>
              <a:pPr/>
              <a:t>24</a:t>
            </a:fld>
            <a:endParaRPr lang="en-US"/>
          </a:p>
        </p:txBody>
      </p:sp>
      <p:sp>
        <p:nvSpPr>
          <p:cNvPr id="5" name="Subtitle 4">
            <a:extLst>
              <a:ext uri="{FF2B5EF4-FFF2-40B4-BE49-F238E27FC236}">
                <a16:creationId xmlns:a16="http://schemas.microsoft.com/office/drawing/2014/main" id="{FADE1D86-4961-039D-4D59-458DEB2314D1}"/>
              </a:ext>
            </a:extLst>
          </p:cNvPr>
          <p:cNvSpPr>
            <a:spLocks noGrp="1"/>
          </p:cNvSpPr>
          <p:nvPr>
            <p:ph type="subTitle" idx="13"/>
          </p:nvPr>
        </p:nvSpPr>
        <p:spPr/>
        <p:txBody>
          <a:bodyPr/>
          <a:lstStyle/>
          <a:p>
            <a:endParaRPr lang="en-US" dirty="0"/>
          </a:p>
        </p:txBody>
      </p:sp>
      <p:pic>
        <p:nvPicPr>
          <p:cNvPr id="6" name="Picture 5">
            <a:extLst>
              <a:ext uri="{FF2B5EF4-FFF2-40B4-BE49-F238E27FC236}">
                <a16:creationId xmlns:a16="http://schemas.microsoft.com/office/drawing/2014/main" id="{2ED33F5F-0E04-B06C-6041-CADE49E8B8EA}"/>
              </a:ext>
            </a:extLst>
          </p:cNvPr>
          <p:cNvPicPr>
            <a:picLocks noChangeAspect="1"/>
          </p:cNvPicPr>
          <p:nvPr/>
        </p:nvPicPr>
        <p:blipFill rotWithShape="1">
          <a:blip r:embed="rId3">
            <a:extLst>
              <a:ext uri="{28A0092B-C50C-407E-A947-70E740481C1C}">
                <a14:useLocalDpi xmlns:a14="http://schemas.microsoft.com/office/drawing/2010/main" val="0"/>
              </a:ext>
            </a:extLst>
          </a:blip>
          <a:srcRect r="17945" b="21851"/>
          <a:stretch/>
        </p:blipFill>
        <p:spPr bwMode="auto">
          <a:xfrm>
            <a:off x="3320297" y="1176897"/>
            <a:ext cx="5132243" cy="4875287"/>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968859F-B443-C57B-42B7-7A048A67BEDD}"/>
              </a:ext>
            </a:extLst>
          </p:cNvPr>
          <p:cNvSpPr txBox="1"/>
          <p:nvPr/>
        </p:nvSpPr>
        <p:spPr>
          <a:xfrm>
            <a:off x="344784" y="3291374"/>
            <a:ext cx="2760692" cy="646331"/>
          </a:xfrm>
          <a:prstGeom prst="rect">
            <a:avLst/>
          </a:prstGeom>
          <a:noFill/>
        </p:spPr>
        <p:txBody>
          <a:bodyPr wrap="none" rtlCol="0">
            <a:spAutoFit/>
          </a:bodyPr>
          <a:lstStyle/>
          <a:p>
            <a:r>
              <a:rPr lang="en-US" b="1" i="1" dirty="0"/>
              <a:t>35ug/L seasonal geomean </a:t>
            </a:r>
          </a:p>
          <a:p>
            <a:pPr algn="ctr"/>
            <a:r>
              <a:rPr lang="en-US" b="1" i="1" dirty="0" err="1"/>
              <a:t>chl</a:t>
            </a:r>
            <a:r>
              <a:rPr lang="en-US" b="1" i="1" dirty="0"/>
              <a:t>-a standard</a:t>
            </a:r>
          </a:p>
        </p:txBody>
      </p:sp>
      <p:sp>
        <p:nvSpPr>
          <p:cNvPr id="8" name="TextBox 7">
            <a:extLst>
              <a:ext uri="{FF2B5EF4-FFF2-40B4-BE49-F238E27FC236}">
                <a16:creationId xmlns:a16="http://schemas.microsoft.com/office/drawing/2014/main" id="{4FCBE6A9-60E6-0C54-055F-A0789AA111B2}"/>
              </a:ext>
            </a:extLst>
          </p:cNvPr>
          <p:cNvSpPr txBox="1"/>
          <p:nvPr/>
        </p:nvSpPr>
        <p:spPr>
          <a:xfrm>
            <a:off x="5289684" y="5964198"/>
            <a:ext cx="1193468" cy="369332"/>
          </a:xfrm>
          <a:prstGeom prst="rect">
            <a:avLst/>
          </a:prstGeom>
          <a:noFill/>
        </p:spPr>
        <p:txBody>
          <a:bodyPr wrap="none" rtlCol="0">
            <a:spAutoFit/>
          </a:bodyPr>
          <a:lstStyle/>
          <a:p>
            <a:r>
              <a:rPr lang="en-US" dirty="0"/>
              <a:t>YAD152C</a:t>
            </a:r>
          </a:p>
        </p:txBody>
      </p:sp>
      <p:sp>
        <p:nvSpPr>
          <p:cNvPr id="12" name="Star: 5 Points 11">
            <a:extLst>
              <a:ext uri="{FF2B5EF4-FFF2-40B4-BE49-F238E27FC236}">
                <a16:creationId xmlns:a16="http://schemas.microsoft.com/office/drawing/2014/main" id="{878674A5-74F9-20B6-9B8A-E968C18FD81D}"/>
              </a:ext>
            </a:extLst>
          </p:cNvPr>
          <p:cNvSpPr/>
          <p:nvPr/>
        </p:nvSpPr>
        <p:spPr>
          <a:xfrm>
            <a:off x="6483152" y="2622014"/>
            <a:ext cx="226120" cy="20932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FABF0D3-6D00-984D-DDD1-03B70E6589C9}"/>
              </a:ext>
            </a:extLst>
          </p:cNvPr>
          <p:cNvCxnSpPr/>
          <p:nvPr/>
        </p:nvCxnSpPr>
        <p:spPr>
          <a:xfrm>
            <a:off x="3933022" y="2732183"/>
            <a:ext cx="2550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487584-22D2-BF9C-1A30-265C36B7626E}"/>
              </a:ext>
            </a:extLst>
          </p:cNvPr>
          <p:cNvCxnSpPr/>
          <p:nvPr/>
        </p:nvCxnSpPr>
        <p:spPr>
          <a:xfrm>
            <a:off x="6599104" y="2831335"/>
            <a:ext cx="0" cy="26660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928D5F-02A4-932B-EC0E-928E7EF9DD89}"/>
              </a:ext>
            </a:extLst>
          </p:cNvPr>
          <p:cNvSpPr txBox="1"/>
          <p:nvPr/>
        </p:nvSpPr>
        <p:spPr>
          <a:xfrm>
            <a:off x="8901629" y="2280492"/>
            <a:ext cx="2789353" cy="646331"/>
          </a:xfrm>
          <a:prstGeom prst="rect">
            <a:avLst/>
          </a:prstGeom>
          <a:noFill/>
        </p:spPr>
        <p:txBody>
          <a:bodyPr wrap="none" rtlCol="0">
            <a:spAutoFit/>
          </a:bodyPr>
          <a:lstStyle/>
          <a:p>
            <a:r>
              <a:rPr lang="en-US" b="1" dirty="0">
                <a:solidFill>
                  <a:srgbClr val="FF0000"/>
                </a:solidFill>
              </a:rPr>
              <a:t>38% Phosphorus Reduction</a:t>
            </a:r>
          </a:p>
          <a:p>
            <a:r>
              <a:rPr lang="en-US" b="1" dirty="0">
                <a:solidFill>
                  <a:srgbClr val="FF0000"/>
                </a:solidFill>
              </a:rPr>
              <a:t>37% Nitrogen Reduction</a:t>
            </a:r>
          </a:p>
        </p:txBody>
      </p:sp>
      <p:sp>
        <p:nvSpPr>
          <p:cNvPr id="18" name="TextBox 17">
            <a:extLst>
              <a:ext uri="{FF2B5EF4-FFF2-40B4-BE49-F238E27FC236}">
                <a16:creationId xmlns:a16="http://schemas.microsoft.com/office/drawing/2014/main" id="{C720E230-79BE-2717-62DA-3ED7B84CB0DD}"/>
              </a:ext>
            </a:extLst>
          </p:cNvPr>
          <p:cNvSpPr txBox="1"/>
          <p:nvPr/>
        </p:nvSpPr>
        <p:spPr>
          <a:xfrm>
            <a:off x="4381839" y="2971794"/>
            <a:ext cx="3009157" cy="1323439"/>
          </a:xfrm>
          <a:prstGeom prst="rect">
            <a:avLst/>
          </a:prstGeom>
          <a:noFill/>
        </p:spPr>
        <p:txBody>
          <a:bodyPr wrap="none" rtlCol="0">
            <a:spAutoFit/>
          </a:bodyPr>
          <a:lstStyle/>
          <a:p>
            <a:r>
              <a:rPr lang="en-US" sz="8000" b="1" dirty="0">
                <a:solidFill>
                  <a:schemeClr val="tx1">
                    <a:alpha val="20000"/>
                  </a:schemeClr>
                </a:solidFill>
              </a:rPr>
              <a:t>DRAFT</a:t>
            </a:r>
          </a:p>
        </p:txBody>
      </p:sp>
    </p:spTree>
    <p:extLst>
      <p:ext uri="{BB962C8B-B14F-4D97-AF65-F5344CB8AC3E}">
        <p14:creationId xmlns:p14="http://schemas.microsoft.com/office/powerpoint/2010/main" val="25381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3BAE-B91C-3557-3988-0029FA4763E6}"/>
              </a:ext>
            </a:extLst>
          </p:cNvPr>
          <p:cNvSpPr>
            <a:spLocks noGrp="1"/>
          </p:cNvSpPr>
          <p:nvPr>
            <p:ph type="title"/>
          </p:nvPr>
        </p:nvSpPr>
        <p:spPr/>
        <p:txBody>
          <a:bodyPr/>
          <a:lstStyle/>
          <a:p>
            <a:r>
              <a:rPr lang="en-US" dirty="0"/>
              <a:t>Reduction Curves</a:t>
            </a:r>
          </a:p>
        </p:txBody>
      </p:sp>
      <p:sp>
        <p:nvSpPr>
          <p:cNvPr id="4" name="Slide Number Placeholder 3">
            <a:extLst>
              <a:ext uri="{FF2B5EF4-FFF2-40B4-BE49-F238E27FC236}">
                <a16:creationId xmlns:a16="http://schemas.microsoft.com/office/drawing/2014/main" id="{0004D654-FC6A-F7FB-88CF-8463935C1F36}"/>
              </a:ext>
            </a:extLst>
          </p:cNvPr>
          <p:cNvSpPr>
            <a:spLocks noGrp="1"/>
          </p:cNvSpPr>
          <p:nvPr>
            <p:ph type="sldNum" sz="quarter" idx="12"/>
          </p:nvPr>
        </p:nvSpPr>
        <p:spPr/>
        <p:txBody>
          <a:bodyPr/>
          <a:lstStyle/>
          <a:p>
            <a:fld id="{11F27F3A-B3E9-41ED-AF8F-A365F10BB65F}" type="slidenum">
              <a:rPr lang="en-US" smtClean="0"/>
              <a:pPr/>
              <a:t>25</a:t>
            </a:fld>
            <a:endParaRPr lang="en-US"/>
          </a:p>
        </p:txBody>
      </p:sp>
      <p:sp>
        <p:nvSpPr>
          <p:cNvPr id="5" name="Subtitle 4">
            <a:extLst>
              <a:ext uri="{FF2B5EF4-FFF2-40B4-BE49-F238E27FC236}">
                <a16:creationId xmlns:a16="http://schemas.microsoft.com/office/drawing/2014/main" id="{FADE1D86-4961-039D-4D59-458DEB2314D1}"/>
              </a:ext>
            </a:extLst>
          </p:cNvPr>
          <p:cNvSpPr>
            <a:spLocks noGrp="1"/>
          </p:cNvSpPr>
          <p:nvPr>
            <p:ph type="subTitle" idx="13"/>
          </p:nvPr>
        </p:nvSpPr>
        <p:spPr/>
        <p:txBody>
          <a:bodyPr/>
          <a:lstStyle/>
          <a:p>
            <a:endParaRPr lang="en-US" dirty="0"/>
          </a:p>
        </p:txBody>
      </p:sp>
      <p:pic>
        <p:nvPicPr>
          <p:cNvPr id="6" name="Picture 5">
            <a:extLst>
              <a:ext uri="{FF2B5EF4-FFF2-40B4-BE49-F238E27FC236}">
                <a16:creationId xmlns:a16="http://schemas.microsoft.com/office/drawing/2014/main" id="{2ED33F5F-0E04-B06C-6041-CADE49E8B8EA}"/>
              </a:ext>
            </a:extLst>
          </p:cNvPr>
          <p:cNvPicPr>
            <a:picLocks noChangeAspect="1"/>
          </p:cNvPicPr>
          <p:nvPr/>
        </p:nvPicPr>
        <p:blipFill rotWithShape="1">
          <a:blip r:embed="rId3">
            <a:extLst>
              <a:ext uri="{28A0092B-C50C-407E-A947-70E740481C1C}">
                <a14:useLocalDpi xmlns:a14="http://schemas.microsoft.com/office/drawing/2010/main" val="0"/>
              </a:ext>
            </a:extLst>
          </a:blip>
          <a:srcRect r="17945" b="21851"/>
          <a:stretch/>
        </p:blipFill>
        <p:spPr bwMode="auto">
          <a:xfrm>
            <a:off x="3320297" y="1176897"/>
            <a:ext cx="5132243" cy="4875287"/>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968859F-B443-C57B-42B7-7A048A67BEDD}"/>
              </a:ext>
            </a:extLst>
          </p:cNvPr>
          <p:cNvSpPr txBox="1"/>
          <p:nvPr/>
        </p:nvSpPr>
        <p:spPr>
          <a:xfrm>
            <a:off x="344784" y="3291374"/>
            <a:ext cx="2760692" cy="646331"/>
          </a:xfrm>
          <a:prstGeom prst="rect">
            <a:avLst/>
          </a:prstGeom>
          <a:noFill/>
        </p:spPr>
        <p:txBody>
          <a:bodyPr wrap="none" rtlCol="0">
            <a:spAutoFit/>
          </a:bodyPr>
          <a:lstStyle/>
          <a:p>
            <a:r>
              <a:rPr lang="en-US" b="1" i="1" dirty="0"/>
              <a:t>35ug/L seasonal geomean </a:t>
            </a:r>
          </a:p>
          <a:p>
            <a:pPr algn="ctr"/>
            <a:r>
              <a:rPr lang="en-US" b="1" i="1" dirty="0" err="1"/>
              <a:t>chl</a:t>
            </a:r>
            <a:r>
              <a:rPr lang="en-US" b="1" i="1" dirty="0"/>
              <a:t>-a standard</a:t>
            </a:r>
          </a:p>
        </p:txBody>
      </p:sp>
      <p:sp>
        <p:nvSpPr>
          <p:cNvPr id="8" name="TextBox 7">
            <a:extLst>
              <a:ext uri="{FF2B5EF4-FFF2-40B4-BE49-F238E27FC236}">
                <a16:creationId xmlns:a16="http://schemas.microsoft.com/office/drawing/2014/main" id="{4FCBE6A9-60E6-0C54-055F-A0789AA111B2}"/>
              </a:ext>
            </a:extLst>
          </p:cNvPr>
          <p:cNvSpPr txBox="1"/>
          <p:nvPr/>
        </p:nvSpPr>
        <p:spPr>
          <a:xfrm>
            <a:off x="5289684" y="5964198"/>
            <a:ext cx="1193468" cy="369332"/>
          </a:xfrm>
          <a:prstGeom prst="rect">
            <a:avLst/>
          </a:prstGeom>
          <a:noFill/>
        </p:spPr>
        <p:txBody>
          <a:bodyPr wrap="none" rtlCol="0">
            <a:spAutoFit/>
          </a:bodyPr>
          <a:lstStyle/>
          <a:p>
            <a:r>
              <a:rPr lang="en-US" dirty="0"/>
              <a:t>YAD152C</a:t>
            </a:r>
          </a:p>
        </p:txBody>
      </p:sp>
      <p:sp>
        <p:nvSpPr>
          <p:cNvPr id="3" name="Star: 5 Points 2">
            <a:extLst>
              <a:ext uri="{FF2B5EF4-FFF2-40B4-BE49-F238E27FC236}">
                <a16:creationId xmlns:a16="http://schemas.microsoft.com/office/drawing/2014/main" id="{2C46F595-DEF3-BBDC-C027-EE61C80CB383}"/>
              </a:ext>
            </a:extLst>
          </p:cNvPr>
          <p:cNvSpPr/>
          <p:nvPr/>
        </p:nvSpPr>
        <p:spPr>
          <a:xfrm>
            <a:off x="7513504" y="3291374"/>
            <a:ext cx="187286" cy="1376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356AF87-816B-F7AC-3960-F1DEC006D1A7}"/>
              </a:ext>
            </a:extLst>
          </p:cNvPr>
          <p:cNvCxnSpPr>
            <a:endCxn id="3" idx="2"/>
          </p:cNvCxnSpPr>
          <p:nvPr/>
        </p:nvCxnSpPr>
        <p:spPr>
          <a:xfrm>
            <a:off x="3922005" y="3429000"/>
            <a:ext cx="362726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95A121-D641-D1F3-A1AB-4701A62260CF}"/>
              </a:ext>
            </a:extLst>
          </p:cNvPr>
          <p:cNvCxnSpPr/>
          <p:nvPr/>
        </p:nvCxnSpPr>
        <p:spPr>
          <a:xfrm flipV="1">
            <a:off x="7607147" y="3429000"/>
            <a:ext cx="0" cy="207943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5ED02E-2C8A-F2BE-D017-4EDF91D66288}"/>
              </a:ext>
            </a:extLst>
          </p:cNvPr>
          <p:cNvSpPr txBox="1"/>
          <p:nvPr/>
        </p:nvSpPr>
        <p:spPr>
          <a:xfrm>
            <a:off x="8953127" y="3194892"/>
            <a:ext cx="2789353" cy="646331"/>
          </a:xfrm>
          <a:prstGeom prst="rect">
            <a:avLst/>
          </a:prstGeom>
          <a:noFill/>
        </p:spPr>
        <p:txBody>
          <a:bodyPr wrap="none" rtlCol="0">
            <a:spAutoFit/>
          </a:bodyPr>
          <a:lstStyle/>
          <a:p>
            <a:r>
              <a:rPr lang="en-US" b="1" dirty="0">
                <a:solidFill>
                  <a:schemeClr val="accent1"/>
                </a:solidFill>
              </a:rPr>
              <a:t>28% Phosphorus Reduction</a:t>
            </a:r>
          </a:p>
          <a:p>
            <a:r>
              <a:rPr lang="en-US" b="1" dirty="0">
                <a:solidFill>
                  <a:schemeClr val="accent1"/>
                </a:solidFill>
              </a:rPr>
              <a:t>50% Nitrogen Reduction</a:t>
            </a:r>
          </a:p>
        </p:txBody>
      </p:sp>
      <p:sp>
        <p:nvSpPr>
          <p:cNvPr id="19" name="TextBox 18">
            <a:extLst>
              <a:ext uri="{FF2B5EF4-FFF2-40B4-BE49-F238E27FC236}">
                <a16:creationId xmlns:a16="http://schemas.microsoft.com/office/drawing/2014/main" id="{47DDA7A9-B78C-29CB-3777-ADD519BCFA78}"/>
              </a:ext>
            </a:extLst>
          </p:cNvPr>
          <p:cNvSpPr txBox="1"/>
          <p:nvPr/>
        </p:nvSpPr>
        <p:spPr>
          <a:xfrm>
            <a:off x="4381839" y="2971794"/>
            <a:ext cx="3009157" cy="1323439"/>
          </a:xfrm>
          <a:prstGeom prst="rect">
            <a:avLst/>
          </a:prstGeom>
          <a:noFill/>
        </p:spPr>
        <p:txBody>
          <a:bodyPr wrap="none" rtlCol="0">
            <a:spAutoFit/>
          </a:bodyPr>
          <a:lstStyle/>
          <a:p>
            <a:r>
              <a:rPr lang="en-US" sz="8000" b="1" dirty="0">
                <a:solidFill>
                  <a:schemeClr val="tx1">
                    <a:alpha val="20000"/>
                  </a:schemeClr>
                </a:solidFill>
              </a:rPr>
              <a:t>DRAFT</a:t>
            </a:r>
          </a:p>
        </p:txBody>
      </p:sp>
    </p:spTree>
    <p:extLst>
      <p:ext uri="{BB962C8B-B14F-4D97-AF65-F5344CB8AC3E}">
        <p14:creationId xmlns:p14="http://schemas.microsoft.com/office/powerpoint/2010/main" val="6543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3BAE-B91C-3557-3988-0029FA4763E6}"/>
              </a:ext>
            </a:extLst>
          </p:cNvPr>
          <p:cNvSpPr>
            <a:spLocks noGrp="1"/>
          </p:cNvSpPr>
          <p:nvPr>
            <p:ph type="title"/>
          </p:nvPr>
        </p:nvSpPr>
        <p:spPr/>
        <p:txBody>
          <a:bodyPr/>
          <a:lstStyle/>
          <a:p>
            <a:r>
              <a:rPr lang="en-US" dirty="0"/>
              <a:t>Reduction Curves</a:t>
            </a:r>
          </a:p>
        </p:txBody>
      </p:sp>
      <p:sp>
        <p:nvSpPr>
          <p:cNvPr id="4" name="Slide Number Placeholder 3">
            <a:extLst>
              <a:ext uri="{FF2B5EF4-FFF2-40B4-BE49-F238E27FC236}">
                <a16:creationId xmlns:a16="http://schemas.microsoft.com/office/drawing/2014/main" id="{0004D654-FC6A-F7FB-88CF-8463935C1F36}"/>
              </a:ext>
            </a:extLst>
          </p:cNvPr>
          <p:cNvSpPr>
            <a:spLocks noGrp="1"/>
          </p:cNvSpPr>
          <p:nvPr>
            <p:ph type="sldNum" sz="quarter" idx="12"/>
          </p:nvPr>
        </p:nvSpPr>
        <p:spPr/>
        <p:txBody>
          <a:bodyPr/>
          <a:lstStyle/>
          <a:p>
            <a:fld id="{11F27F3A-B3E9-41ED-AF8F-A365F10BB65F}" type="slidenum">
              <a:rPr lang="en-US" smtClean="0"/>
              <a:pPr/>
              <a:t>26</a:t>
            </a:fld>
            <a:endParaRPr lang="en-US"/>
          </a:p>
        </p:txBody>
      </p:sp>
      <p:sp>
        <p:nvSpPr>
          <p:cNvPr id="5" name="Subtitle 4">
            <a:extLst>
              <a:ext uri="{FF2B5EF4-FFF2-40B4-BE49-F238E27FC236}">
                <a16:creationId xmlns:a16="http://schemas.microsoft.com/office/drawing/2014/main" id="{FADE1D86-4961-039D-4D59-458DEB2314D1}"/>
              </a:ext>
            </a:extLst>
          </p:cNvPr>
          <p:cNvSpPr>
            <a:spLocks noGrp="1"/>
          </p:cNvSpPr>
          <p:nvPr>
            <p:ph type="subTitle" idx="13"/>
          </p:nvPr>
        </p:nvSpPr>
        <p:spPr/>
        <p:txBody>
          <a:bodyPr/>
          <a:lstStyle/>
          <a:p>
            <a:endParaRPr lang="en-US" dirty="0"/>
          </a:p>
        </p:txBody>
      </p:sp>
      <p:pic>
        <p:nvPicPr>
          <p:cNvPr id="6" name="Picture 5">
            <a:extLst>
              <a:ext uri="{FF2B5EF4-FFF2-40B4-BE49-F238E27FC236}">
                <a16:creationId xmlns:a16="http://schemas.microsoft.com/office/drawing/2014/main" id="{2ED33F5F-0E04-B06C-6041-CADE49E8B8EA}"/>
              </a:ext>
            </a:extLst>
          </p:cNvPr>
          <p:cNvPicPr>
            <a:picLocks noChangeAspect="1"/>
          </p:cNvPicPr>
          <p:nvPr/>
        </p:nvPicPr>
        <p:blipFill rotWithShape="1">
          <a:blip r:embed="rId3">
            <a:extLst>
              <a:ext uri="{28A0092B-C50C-407E-A947-70E740481C1C}">
                <a14:useLocalDpi xmlns:a14="http://schemas.microsoft.com/office/drawing/2010/main" val="0"/>
              </a:ext>
            </a:extLst>
          </a:blip>
          <a:srcRect r="17945" b="21851"/>
          <a:stretch/>
        </p:blipFill>
        <p:spPr bwMode="auto">
          <a:xfrm>
            <a:off x="3320297" y="1176897"/>
            <a:ext cx="5132243" cy="4875287"/>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968859F-B443-C57B-42B7-7A048A67BEDD}"/>
              </a:ext>
            </a:extLst>
          </p:cNvPr>
          <p:cNvSpPr txBox="1"/>
          <p:nvPr/>
        </p:nvSpPr>
        <p:spPr>
          <a:xfrm>
            <a:off x="344784" y="3291374"/>
            <a:ext cx="2760692" cy="646331"/>
          </a:xfrm>
          <a:prstGeom prst="rect">
            <a:avLst/>
          </a:prstGeom>
          <a:noFill/>
        </p:spPr>
        <p:txBody>
          <a:bodyPr wrap="none" rtlCol="0">
            <a:spAutoFit/>
          </a:bodyPr>
          <a:lstStyle/>
          <a:p>
            <a:r>
              <a:rPr lang="en-US" b="1" i="1" dirty="0"/>
              <a:t>35ug/L seasonal geomean </a:t>
            </a:r>
          </a:p>
          <a:p>
            <a:pPr algn="ctr"/>
            <a:r>
              <a:rPr lang="en-US" b="1" i="1" dirty="0" err="1"/>
              <a:t>chl</a:t>
            </a:r>
            <a:r>
              <a:rPr lang="en-US" b="1" i="1" dirty="0"/>
              <a:t>-a standard</a:t>
            </a:r>
          </a:p>
        </p:txBody>
      </p:sp>
      <p:sp>
        <p:nvSpPr>
          <p:cNvPr id="8" name="TextBox 7">
            <a:extLst>
              <a:ext uri="{FF2B5EF4-FFF2-40B4-BE49-F238E27FC236}">
                <a16:creationId xmlns:a16="http://schemas.microsoft.com/office/drawing/2014/main" id="{4FCBE6A9-60E6-0C54-055F-A0789AA111B2}"/>
              </a:ext>
            </a:extLst>
          </p:cNvPr>
          <p:cNvSpPr txBox="1"/>
          <p:nvPr/>
        </p:nvSpPr>
        <p:spPr>
          <a:xfrm>
            <a:off x="5289684" y="5964198"/>
            <a:ext cx="1193468" cy="369332"/>
          </a:xfrm>
          <a:prstGeom prst="rect">
            <a:avLst/>
          </a:prstGeom>
          <a:noFill/>
        </p:spPr>
        <p:txBody>
          <a:bodyPr wrap="none" rtlCol="0">
            <a:spAutoFit/>
          </a:bodyPr>
          <a:lstStyle/>
          <a:p>
            <a:r>
              <a:rPr lang="en-US" dirty="0"/>
              <a:t>YAD152C</a:t>
            </a:r>
          </a:p>
        </p:txBody>
      </p:sp>
      <p:sp>
        <p:nvSpPr>
          <p:cNvPr id="3" name="Star: 5 Points 2">
            <a:extLst>
              <a:ext uri="{FF2B5EF4-FFF2-40B4-BE49-F238E27FC236}">
                <a16:creationId xmlns:a16="http://schemas.microsoft.com/office/drawing/2014/main" id="{2C46F595-DEF3-BBDC-C027-EE61C80CB383}"/>
              </a:ext>
            </a:extLst>
          </p:cNvPr>
          <p:cNvSpPr/>
          <p:nvPr/>
        </p:nvSpPr>
        <p:spPr>
          <a:xfrm>
            <a:off x="6654188" y="2663453"/>
            <a:ext cx="187286" cy="1376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356AF87-816B-F7AC-3960-F1DEC006D1A7}"/>
              </a:ext>
            </a:extLst>
          </p:cNvPr>
          <p:cNvCxnSpPr>
            <a:cxnSpLocks/>
          </p:cNvCxnSpPr>
          <p:nvPr/>
        </p:nvCxnSpPr>
        <p:spPr>
          <a:xfrm>
            <a:off x="3886236" y="2767988"/>
            <a:ext cx="362726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95A121-D641-D1F3-A1AB-4701A62260CF}"/>
              </a:ext>
            </a:extLst>
          </p:cNvPr>
          <p:cNvCxnSpPr>
            <a:cxnSpLocks/>
          </p:cNvCxnSpPr>
          <p:nvPr/>
        </p:nvCxnSpPr>
        <p:spPr>
          <a:xfrm flipV="1">
            <a:off x="6742323" y="2824509"/>
            <a:ext cx="5508" cy="26839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7DDA7A9-B78C-29CB-3777-ADD519BCFA78}"/>
              </a:ext>
            </a:extLst>
          </p:cNvPr>
          <p:cNvSpPr txBox="1"/>
          <p:nvPr/>
        </p:nvSpPr>
        <p:spPr>
          <a:xfrm>
            <a:off x="4381839" y="2971794"/>
            <a:ext cx="3009157" cy="1323439"/>
          </a:xfrm>
          <a:prstGeom prst="rect">
            <a:avLst/>
          </a:prstGeom>
          <a:noFill/>
        </p:spPr>
        <p:txBody>
          <a:bodyPr wrap="none" rtlCol="0">
            <a:spAutoFit/>
          </a:bodyPr>
          <a:lstStyle/>
          <a:p>
            <a:r>
              <a:rPr lang="en-US" sz="8000" b="1" dirty="0">
                <a:solidFill>
                  <a:schemeClr val="tx1">
                    <a:alpha val="20000"/>
                  </a:schemeClr>
                </a:solidFill>
              </a:rPr>
              <a:t>DRAFT</a:t>
            </a:r>
          </a:p>
        </p:txBody>
      </p:sp>
      <p:cxnSp>
        <p:nvCxnSpPr>
          <p:cNvPr id="11" name="Straight Connector 10">
            <a:extLst>
              <a:ext uri="{FF2B5EF4-FFF2-40B4-BE49-F238E27FC236}">
                <a16:creationId xmlns:a16="http://schemas.microsoft.com/office/drawing/2014/main" id="{D31F9D65-B1E4-D5B8-0033-7899178355B4}"/>
              </a:ext>
            </a:extLst>
          </p:cNvPr>
          <p:cNvCxnSpPr>
            <a:cxnSpLocks/>
          </p:cNvCxnSpPr>
          <p:nvPr/>
        </p:nvCxnSpPr>
        <p:spPr>
          <a:xfrm flipV="1">
            <a:off x="5694362" y="2824509"/>
            <a:ext cx="5508" cy="26839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298264-7CEF-FEF8-4100-FA8BB102AF31}"/>
              </a:ext>
            </a:extLst>
          </p:cNvPr>
          <p:cNvCxnSpPr>
            <a:cxnSpLocks/>
          </p:cNvCxnSpPr>
          <p:nvPr/>
        </p:nvCxnSpPr>
        <p:spPr>
          <a:xfrm flipV="1">
            <a:off x="3949568" y="2767988"/>
            <a:ext cx="5508" cy="268392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5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EA21-1722-5598-DD5D-53D190F7E5CB}"/>
              </a:ext>
            </a:extLst>
          </p:cNvPr>
          <p:cNvSpPr>
            <a:spLocks noGrp="1"/>
          </p:cNvSpPr>
          <p:nvPr>
            <p:ph type="title"/>
          </p:nvPr>
        </p:nvSpPr>
        <p:spPr/>
        <p:txBody>
          <a:bodyPr/>
          <a:lstStyle/>
          <a:p>
            <a:r>
              <a:rPr lang="en-US" dirty="0"/>
              <a:t>Lake &amp; Watershed Models</a:t>
            </a:r>
          </a:p>
        </p:txBody>
      </p:sp>
      <p:sp>
        <p:nvSpPr>
          <p:cNvPr id="3" name="Content Placeholder 2">
            <a:extLst>
              <a:ext uri="{FF2B5EF4-FFF2-40B4-BE49-F238E27FC236}">
                <a16:creationId xmlns:a16="http://schemas.microsoft.com/office/drawing/2014/main" id="{9C7F4394-1BD7-2B11-126E-A9D88883EF43}"/>
              </a:ext>
            </a:extLst>
          </p:cNvPr>
          <p:cNvSpPr>
            <a:spLocks noGrp="1"/>
          </p:cNvSpPr>
          <p:nvPr>
            <p:ph idx="1"/>
          </p:nvPr>
        </p:nvSpPr>
        <p:spPr/>
        <p:txBody>
          <a:bodyPr>
            <a:normAutofit/>
          </a:bodyPr>
          <a:lstStyle/>
          <a:p>
            <a:r>
              <a:rPr lang="en-US" dirty="0"/>
              <a:t>Lake &amp; Watershed Models developed starting in 2010 after intensive WQ monitoring</a:t>
            </a:r>
          </a:p>
          <a:p>
            <a:pPr lvl="1"/>
            <a:r>
              <a:rPr lang="en-US" dirty="0"/>
              <a:t>Watershed: Simulates nutrient sources and delivery to surface waters</a:t>
            </a:r>
          </a:p>
          <a:p>
            <a:pPr lvl="1"/>
            <a:r>
              <a:rPr lang="en-US" dirty="0"/>
              <a:t>Lake: Simulates chlorophyll-a concentrations from variable nutrient inputs</a:t>
            </a:r>
          </a:p>
          <a:p>
            <a:r>
              <a:rPr lang="en-US" dirty="0"/>
              <a:t>Lake model produces a “curve” that isolates reduction thresholds</a:t>
            </a:r>
          </a:p>
          <a:p>
            <a:r>
              <a:rPr lang="en-US" dirty="0"/>
              <a:t>Our goal is to reduce chlorophyll-a production so that it falls below the WQ standard</a:t>
            </a:r>
          </a:p>
          <a:p>
            <a:pPr lvl="1"/>
            <a:r>
              <a:rPr lang="en-US" dirty="0"/>
              <a:t>Current proposal is no more than 35ug/L geometric mean over full growing season 1 in 3 years (approved by EMC, pending EPA approval)</a:t>
            </a:r>
          </a:p>
          <a:p>
            <a:r>
              <a:rPr lang="en-US" dirty="0"/>
              <a:t>Steering Committee will determine nutrient reduction goals and Technical Advisory Groups will identify implementation needs to achieve those reductions</a:t>
            </a:r>
          </a:p>
          <a:p>
            <a:endParaRPr lang="en-US" dirty="0"/>
          </a:p>
        </p:txBody>
      </p:sp>
      <p:sp>
        <p:nvSpPr>
          <p:cNvPr id="4" name="Slide Number Placeholder 3">
            <a:extLst>
              <a:ext uri="{FF2B5EF4-FFF2-40B4-BE49-F238E27FC236}">
                <a16:creationId xmlns:a16="http://schemas.microsoft.com/office/drawing/2014/main" id="{77C5621F-583E-8642-9CAA-7AF6AE6A17A9}"/>
              </a:ext>
            </a:extLst>
          </p:cNvPr>
          <p:cNvSpPr>
            <a:spLocks noGrp="1"/>
          </p:cNvSpPr>
          <p:nvPr>
            <p:ph type="sldNum" sz="quarter" idx="12"/>
          </p:nvPr>
        </p:nvSpPr>
        <p:spPr/>
        <p:txBody>
          <a:bodyPr/>
          <a:lstStyle/>
          <a:p>
            <a:fld id="{11F27F3A-B3E9-41ED-AF8F-A365F10BB65F}" type="slidenum">
              <a:rPr lang="en-US" smtClean="0"/>
              <a:pPr/>
              <a:t>27</a:t>
            </a:fld>
            <a:endParaRPr lang="en-US"/>
          </a:p>
        </p:txBody>
      </p:sp>
      <p:sp>
        <p:nvSpPr>
          <p:cNvPr id="5" name="Subtitle 4">
            <a:extLst>
              <a:ext uri="{FF2B5EF4-FFF2-40B4-BE49-F238E27FC236}">
                <a16:creationId xmlns:a16="http://schemas.microsoft.com/office/drawing/2014/main" id="{07B22184-5C4D-DBD4-3C6C-39DD4522CABA}"/>
              </a:ext>
            </a:extLst>
          </p:cNvPr>
          <p:cNvSpPr>
            <a:spLocks noGrp="1"/>
          </p:cNvSpPr>
          <p:nvPr>
            <p:ph type="subTitle" idx="13"/>
          </p:nvPr>
        </p:nvSpPr>
        <p:spPr/>
        <p:txBody>
          <a:bodyPr/>
          <a:lstStyle/>
          <a:p>
            <a:r>
              <a:rPr lang="en-US" dirty="0"/>
              <a:t>Development and Outputs</a:t>
            </a:r>
          </a:p>
        </p:txBody>
      </p:sp>
    </p:spTree>
    <p:extLst>
      <p:ext uri="{BB962C8B-B14F-4D97-AF65-F5344CB8AC3E}">
        <p14:creationId xmlns:p14="http://schemas.microsoft.com/office/powerpoint/2010/main" val="116664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Annual Nutrient Loading</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10" name="Picture 9">
            <a:extLst>
              <a:ext uri="{FF2B5EF4-FFF2-40B4-BE49-F238E27FC236}">
                <a16:creationId xmlns:a16="http://schemas.microsoft.com/office/drawing/2014/main" id="{EEA90106-9A46-E57D-FB57-2020F0A0E7B1}"/>
              </a:ext>
            </a:extLst>
          </p:cNvPr>
          <p:cNvPicPr>
            <a:picLocks noChangeAspect="1"/>
          </p:cNvPicPr>
          <p:nvPr/>
        </p:nvPicPr>
        <p:blipFill>
          <a:blip r:embed="rId3"/>
          <a:stretch>
            <a:fillRect/>
          </a:stretch>
        </p:blipFill>
        <p:spPr>
          <a:xfrm>
            <a:off x="838200" y="1660632"/>
            <a:ext cx="5257800" cy="2866541"/>
          </a:xfrm>
          <a:prstGeom prst="rect">
            <a:avLst/>
          </a:prstGeom>
        </p:spPr>
      </p:pic>
      <p:pic>
        <p:nvPicPr>
          <p:cNvPr id="12" name="Picture 11">
            <a:extLst>
              <a:ext uri="{FF2B5EF4-FFF2-40B4-BE49-F238E27FC236}">
                <a16:creationId xmlns:a16="http://schemas.microsoft.com/office/drawing/2014/main" id="{D2645E61-194C-7B19-57A8-E5B08FB368D1}"/>
              </a:ext>
            </a:extLst>
          </p:cNvPr>
          <p:cNvPicPr>
            <a:picLocks noChangeAspect="1"/>
          </p:cNvPicPr>
          <p:nvPr/>
        </p:nvPicPr>
        <p:blipFill>
          <a:blip r:embed="rId4"/>
          <a:stretch>
            <a:fillRect/>
          </a:stretch>
        </p:blipFill>
        <p:spPr>
          <a:xfrm>
            <a:off x="6096000" y="1660632"/>
            <a:ext cx="5285872" cy="2866541"/>
          </a:xfrm>
          <a:prstGeom prst="rect">
            <a:avLst/>
          </a:prstGeom>
        </p:spPr>
      </p:pic>
      <p:sp>
        <p:nvSpPr>
          <p:cNvPr id="13" name="TextBox 12">
            <a:extLst>
              <a:ext uri="{FF2B5EF4-FFF2-40B4-BE49-F238E27FC236}">
                <a16:creationId xmlns:a16="http://schemas.microsoft.com/office/drawing/2014/main" id="{6D0606A4-9C1A-A6F6-3A56-805B95867157}"/>
              </a:ext>
            </a:extLst>
          </p:cNvPr>
          <p:cNvSpPr txBox="1"/>
          <p:nvPr/>
        </p:nvSpPr>
        <p:spPr>
          <a:xfrm>
            <a:off x="4894118" y="4828036"/>
            <a:ext cx="2677143" cy="369332"/>
          </a:xfrm>
          <a:prstGeom prst="rect">
            <a:avLst/>
          </a:prstGeom>
          <a:noFill/>
        </p:spPr>
        <p:txBody>
          <a:bodyPr wrap="none" rtlCol="0">
            <a:spAutoFit/>
          </a:bodyPr>
          <a:lstStyle/>
          <a:p>
            <a:r>
              <a:rPr lang="en-US" dirty="0">
                <a:solidFill>
                  <a:schemeClr val="bg1">
                    <a:lumMod val="65000"/>
                  </a:schemeClr>
                </a:solidFill>
              </a:rPr>
              <a:t>Source: Tetra Tech 2012</a:t>
            </a:r>
          </a:p>
        </p:txBody>
      </p:sp>
    </p:spTree>
    <p:extLst>
      <p:ext uri="{BB962C8B-B14F-4D97-AF65-F5344CB8AC3E}">
        <p14:creationId xmlns:p14="http://schemas.microsoft.com/office/powerpoint/2010/main" val="138702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010A-253F-46FC-B783-5607E223095D}"/>
              </a:ext>
            </a:extLst>
          </p:cNvPr>
          <p:cNvSpPr>
            <a:spLocks noGrp="1"/>
          </p:cNvSpPr>
          <p:nvPr>
            <p:ph type="title"/>
          </p:nvPr>
        </p:nvSpPr>
        <p:spPr>
          <a:xfrm>
            <a:off x="838200" y="-46124"/>
            <a:ext cx="10515600" cy="832056"/>
          </a:xfrm>
        </p:spPr>
        <p:txBody>
          <a:bodyPr>
            <a:normAutofit/>
          </a:bodyPr>
          <a:lstStyle/>
          <a:p>
            <a:r>
              <a:rPr lang="en-US" sz="3200" dirty="0"/>
              <a:t>Permitted Point and Nonpoint Sources of Pollution </a:t>
            </a:r>
          </a:p>
        </p:txBody>
      </p:sp>
      <p:sp>
        <p:nvSpPr>
          <p:cNvPr id="3" name="Content Placeholder 2">
            <a:extLst>
              <a:ext uri="{FF2B5EF4-FFF2-40B4-BE49-F238E27FC236}">
                <a16:creationId xmlns:a16="http://schemas.microsoft.com/office/drawing/2014/main" id="{D06BC2D6-904C-4ED3-8438-1DF5F5FC30D9}"/>
              </a:ext>
            </a:extLst>
          </p:cNvPr>
          <p:cNvSpPr>
            <a:spLocks noGrp="1"/>
          </p:cNvSpPr>
          <p:nvPr>
            <p:ph idx="1"/>
          </p:nvPr>
        </p:nvSpPr>
        <p:spPr>
          <a:xfrm>
            <a:off x="5850466" y="1167875"/>
            <a:ext cx="5641622" cy="5019673"/>
          </a:xfrm>
        </p:spPr>
        <p:txBody>
          <a:bodyPr/>
          <a:lstStyle/>
          <a:p>
            <a:pPr marL="0" indent="0">
              <a:buNone/>
            </a:pPr>
            <a:endParaRPr lang="en-US" dirty="0"/>
          </a:p>
          <a:p>
            <a:pPr marL="914400" lvl="2" indent="0">
              <a:buNone/>
            </a:pPr>
            <a:endParaRPr lang="en-US" dirty="0"/>
          </a:p>
        </p:txBody>
      </p:sp>
      <p:sp>
        <p:nvSpPr>
          <p:cNvPr id="4" name="Slide Number Placeholder 3">
            <a:extLst>
              <a:ext uri="{FF2B5EF4-FFF2-40B4-BE49-F238E27FC236}">
                <a16:creationId xmlns:a16="http://schemas.microsoft.com/office/drawing/2014/main" id="{031604EC-032E-4BD8-BAB1-B1E738CE05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11" name="Picture 10" descr="Map&#10;&#10;Description automatically generated">
            <a:extLst>
              <a:ext uri="{FF2B5EF4-FFF2-40B4-BE49-F238E27FC236}">
                <a16:creationId xmlns:a16="http://schemas.microsoft.com/office/drawing/2014/main" id="{A008A9D0-055C-4B94-950A-4E1A9B2143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0" t="9091" r="1547" b="4136"/>
          <a:stretch/>
        </p:blipFill>
        <p:spPr bwMode="auto">
          <a:xfrm>
            <a:off x="392516" y="680131"/>
            <a:ext cx="5003200" cy="5804271"/>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aphicFrame>
        <p:nvGraphicFramePr>
          <p:cNvPr id="8" name="Table 7">
            <a:extLst>
              <a:ext uri="{FF2B5EF4-FFF2-40B4-BE49-F238E27FC236}">
                <a16:creationId xmlns:a16="http://schemas.microsoft.com/office/drawing/2014/main" id="{72CDB74E-D9C2-45AA-980C-04403119C343}"/>
              </a:ext>
            </a:extLst>
          </p:cNvPr>
          <p:cNvGraphicFramePr>
            <a:graphicFrameLocks noGrp="1"/>
          </p:cNvGraphicFramePr>
          <p:nvPr/>
        </p:nvGraphicFramePr>
        <p:xfrm>
          <a:off x="5962697" y="1167875"/>
          <a:ext cx="5641623" cy="3911730"/>
        </p:xfrm>
        <a:graphic>
          <a:graphicData uri="http://schemas.openxmlformats.org/drawingml/2006/table">
            <a:tbl>
              <a:tblPr firstRow="1" firstCol="1" bandRow="1">
                <a:tableStyleId>{21E4AEA4-8DFA-4A89-87EB-49C32662AFE0}</a:tableStyleId>
              </a:tblPr>
              <a:tblGrid>
                <a:gridCol w="1678097">
                  <a:extLst>
                    <a:ext uri="{9D8B030D-6E8A-4147-A177-3AD203B41FA5}">
                      <a16:colId xmlns:a16="http://schemas.microsoft.com/office/drawing/2014/main" val="750604823"/>
                    </a:ext>
                  </a:extLst>
                </a:gridCol>
                <a:gridCol w="685629">
                  <a:extLst>
                    <a:ext uri="{9D8B030D-6E8A-4147-A177-3AD203B41FA5}">
                      <a16:colId xmlns:a16="http://schemas.microsoft.com/office/drawing/2014/main" val="913657895"/>
                    </a:ext>
                  </a:extLst>
                </a:gridCol>
                <a:gridCol w="3277897">
                  <a:extLst>
                    <a:ext uri="{9D8B030D-6E8A-4147-A177-3AD203B41FA5}">
                      <a16:colId xmlns:a16="http://schemas.microsoft.com/office/drawing/2014/main" val="930383010"/>
                    </a:ext>
                  </a:extLst>
                </a:gridCol>
              </a:tblGrid>
              <a:tr h="287655">
                <a:tc>
                  <a:txBody>
                    <a:bodyPr/>
                    <a:lstStyle/>
                    <a:p>
                      <a:pPr marL="0" marR="0" algn="ctr">
                        <a:lnSpc>
                          <a:spcPct val="107000"/>
                        </a:lnSpc>
                        <a:spcBef>
                          <a:spcPts val="0"/>
                        </a:spcBef>
                        <a:spcAft>
                          <a:spcPts val="0"/>
                        </a:spcAft>
                      </a:pPr>
                      <a:r>
                        <a:rPr lang="en-US" sz="1600" b="1" dirty="0">
                          <a:effectLst/>
                        </a:rPr>
                        <a:t>Permit Type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No.</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Permit Information</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6653898"/>
                  </a:ext>
                </a:extLst>
              </a:tr>
              <a:tr h="306070">
                <a:tc>
                  <a:txBody>
                    <a:bodyPr/>
                    <a:lstStyle/>
                    <a:p>
                      <a:pPr marL="0" marR="0" algn="ctr">
                        <a:lnSpc>
                          <a:spcPct val="107000"/>
                        </a:lnSpc>
                        <a:spcBef>
                          <a:spcPts val="0"/>
                        </a:spcBef>
                        <a:spcAft>
                          <a:spcPts val="0"/>
                        </a:spcAft>
                      </a:pPr>
                      <a:r>
                        <a:rPr lang="en-US" sz="1600" b="1" dirty="0">
                          <a:effectLst/>
                        </a:rPr>
                        <a:t>NPDES Major Discharger</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32</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600" b="1" dirty="0">
                          <a:effectLst/>
                        </a:rPr>
                        <a:t>Permitted As-built 218.5188 GD</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2142152"/>
                  </a:ext>
                </a:extLst>
              </a:tr>
              <a:tr h="306070">
                <a:tc>
                  <a:txBody>
                    <a:bodyPr/>
                    <a:lstStyle/>
                    <a:p>
                      <a:pPr marL="0" marR="0" algn="ctr">
                        <a:lnSpc>
                          <a:spcPct val="107000"/>
                        </a:lnSpc>
                        <a:spcBef>
                          <a:spcPts val="0"/>
                        </a:spcBef>
                        <a:spcAft>
                          <a:spcPts val="0"/>
                        </a:spcAft>
                      </a:pPr>
                      <a:r>
                        <a:rPr lang="en-US" sz="1600" b="1">
                          <a:effectLst/>
                        </a:rPr>
                        <a:t>NPDES Minor Discharger</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145</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054411403"/>
                  </a:ext>
                </a:extLst>
              </a:tr>
              <a:tr h="306070">
                <a:tc>
                  <a:txBody>
                    <a:bodyPr/>
                    <a:lstStyle/>
                    <a:p>
                      <a:pPr marL="0" marR="0" algn="ctr">
                        <a:lnSpc>
                          <a:spcPct val="107000"/>
                        </a:lnSpc>
                        <a:spcBef>
                          <a:spcPts val="0"/>
                        </a:spcBef>
                        <a:spcAft>
                          <a:spcPts val="0"/>
                        </a:spcAft>
                      </a:pPr>
                      <a:r>
                        <a:rPr lang="en-US" sz="1600" b="1">
                          <a:effectLst/>
                        </a:rPr>
                        <a:t>NPDES Stormwater</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631</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22 NPDES MS4 permits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680987"/>
                  </a:ext>
                </a:extLst>
              </a:tr>
              <a:tr h="306070">
                <a:tc>
                  <a:txBody>
                    <a:bodyPr/>
                    <a:lstStyle/>
                    <a:p>
                      <a:pPr marL="0" marR="0" algn="ctr">
                        <a:lnSpc>
                          <a:spcPct val="107000"/>
                        </a:lnSpc>
                        <a:spcBef>
                          <a:spcPts val="0"/>
                        </a:spcBef>
                        <a:spcAft>
                          <a:spcPts val="0"/>
                        </a:spcAft>
                      </a:pPr>
                      <a:r>
                        <a:rPr lang="en-US" sz="1600" b="1">
                          <a:effectLst/>
                        </a:rPr>
                        <a:t>Non-Discharge</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49</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244 fields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5836618"/>
                  </a:ext>
                </a:extLst>
              </a:tr>
              <a:tr h="306070">
                <a:tc>
                  <a:txBody>
                    <a:bodyPr/>
                    <a:lstStyle/>
                    <a:p>
                      <a:pPr marL="0" marR="0" algn="ctr">
                        <a:lnSpc>
                          <a:spcPct val="107000"/>
                        </a:lnSpc>
                        <a:spcBef>
                          <a:spcPts val="0"/>
                        </a:spcBef>
                        <a:spcAft>
                          <a:spcPts val="0"/>
                        </a:spcAft>
                      </a:pPr>
                      <a:r>
                        <a:rPr lang="en-US" sz="1600" b="1">
                          <a:effectLst/>
                        </a:rPr>
                        <a:t>Residual Management</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31</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796 fields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4228785"/>
                  </a:ext>
                </a:extLst>
              </a:tr>
              <a:tr h="306070">
                <a:tc>
                  <a:txBody>
                    <a:bodyPr/>
                    <a:lstStyle/>
                    <a:p>
                      <a:pPr marL="0" marR="0" algn="ctr">
                        <a:lnSpc>
                          <a:spcPct val="107000"/>
                        </a:lnSpc>
                        <a:spcBef>
                          <a:spcPts val="0"/>
                        </a:spcBef>
                        <a:spcAft>
                          <a:spcPts val="0"/>
                        </a:spcAft>
                      </a:pPr>
                      <a:r>
                        <a:rPr lang="en-US" sz="1600" b="1" dirty="0">
                          <a:effectLst/>
                        </a:rPr>
                        <a:t>Animal Feeding Operations</a:t>
                      </a:r>
                      <a:r>
                        <a:rPr lang="en-US" sz="1600" b="1" baseline="30000" dirty="0">
                          <a:effectLst/>
                        </a:rPr>
                        <a:t>3</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108</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Permitted Allowable Weight 80.75 million </a:t>
                      </a:r>
                      <a:r>
                        <a:rPr lang="en-US" sz="1600" b="1" dirty="0" err="1">
                          <a:effectLst/>
                        </a:rPr>
                        <a:t>lb</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92100976"/>
                  </a:ext>
                </a:extLst>
              </a:tr>
              <a:tr h="306070">
                <a:tc gridSpan="3">
                  <a:txBody>
                    <a:bodyPr/>
                    <a:lstStyle/>
                    <a:p>
                      <a:pPr marL="0" marR="0" algn="l">
                        <a:lnSpc>
                          <a:spcPct val="107000"/>
                        </a:lnSpc>
                        <a:spcBef>
                          <a:spcPts val="0"/>
                        </a:spcBef>
                        <a:spcAft>
                          <a:spcPts val="0"/>
                        </a:spcAft>
                      </a:pPr>
                      <a:r>
                        <a:rPr lang="en-US" sz="1200" baseline="30000" dirty="0">
                          <a:effectLst/>
                        </a:rPr>
                        <a:t>1</a:t>
                      </a:r>
                      <a:r>
                        <a:rPr lang="en-US" sz="1200" dirty="0">
                          <a:effectLst/>
                        </a:rPr>
                        <a:t>The 2018 permit numbers include Active and Expired Permits</a:t>
                      </a:r>
                    </a:p>
                    <a:p>
                      <a:pPr marL="0" marR="0" algn="l">
                        <a:lnSpc>
                          <a:spcPct val="107000"/>
                        </a:lnSpc>
                        <a:spcBef>
                          <a:spcPts val="0"/>
                        </a:spcBef>
                        <a:spcAft>
                          <a:spcPts val="0"/>
                        </a:spcAft>
                      </a:pPr>
                      <a:r>
                        <a:rPr lang="en-US" sz="1200" baseline="30000" dirty="0">
                          <a:effectLst/>
                        </a:rPr>
                        <a:t>2</a:t>
                      </a:r>
                      <a:r>
                        <a:rPr lang="en-US" sz="1200" dirty="0">
                          <a:effectLst/>
                        </a:rPr>
                        <a:t>NPDES Minor Dischargers do not include Single Family Domestic Waste Treatment Systems</a:t>
                      </a:r>
                    </a:p>
                    <a:p>
                      <a:pPr marL="0" marR="0" algn="l">
                        <a:lnSpc>
                          <a:spcPct val="107000"/>
                        </a:lnSpc>
                        <a:spcBef>
                          <a:spcPts val="0"/>
                        </a:spcBef>
                        <a:spcAft>
                          <a:spcPts val="0"/>
                        </a:spcAft>
                      </a:pPr>
                      <a:r>
                        <a:rPr lang="en-US" sz="1200" baseline="30000" dirty="0">
                          <a:effectLst/>
                        </a:rPr>
                        <a:t>3</a:t>
                      </a:r>
                      <a:r>
                        <a:rPr lang="en-US" sz="1200" dirty="0">
                          <a:effectLst/>
                        </a:rPr>
                        <a:t>Animial Feeding Operations do not include Deemed Permitted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8090181"/>
                  </a:ext>
                </a:extLst>
              </a:tr>
            </a:tbl>
          </a:graphicData>
        </a:graphic>
      </p:graphicFrame>
      <p:sp>
        <p:nvSpPr>
          <p:cNvPr id="15" name="TextBox 14">
            <a:extLst>
              <a:ext uri="{FF2B5EF4-FFF2-40B4-BE49-F238E27FC236}">
                <a16:creationId xmlns:a16="http://schemas.microsoft.com/office/drawing/2014/main" id="{031EF12C-F10D-42EE-8707-22AB82F0ECB6}"/>
              </a:ext>
            </a:extLst>
          </p:cNvPr>
          <p:cNvSpPr txBox="1"/>
          <p:nvPr/>
        </p:nvSpPr>
        <p:spPr>
          <a:xfrm>
            <a:off x="6073711" y="734616"/>
            <a:ext cx="6093912" cy="46762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Yadkin-Pee Dee Permitted Facilities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(2018)</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61B077C4-5989-444E-AFAB-AEC31EF1F1FB}"/>
              </a:ext>
            </a:extLst>
          </p:cNvPr>
          <p:cNvSpPr/>
          <p:nvPr/>
        </p:nvSpPr>
        <p:spPr>
          <a:xfrm>
            <a:off x="3017862" y="1481069"/>
            <a:ext cx="1069188" cy="162838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8984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NSW Rulemaking</a:t>
            </a:r>
          </a:p>
        </p:txBody>
      </p:sp>
      <p:sp>
        <p:nvSpPr>
          <p:cNvPr id="6" name="Content Placeholder 5"/>
          <p:cNvSpPr>
            <a:spLocks noGrp="1"/>
          </p:cNvSpPr>
          <p:nvPr>
            <p:ph idx="1"/>
          </p:nvPr>
        </p:nvSpPr>
        <p:spPr>
          <a:xfrm>
            <a:off x="838200" y="1493045"/>
            <a:ext cx="6863196" cy="4755355"/>
          </a:xfrm>
        </p:spPr>
        <p:txBody>
          <a:bodyPr/>
          <a:lstStyle/>
          <a:p>
            <a:pPr marL="457200" indent="-457200">
              <a:buFont typeface="+mj-lt"/>
              <a:buAutoNum type="arabicPeriod"/>
            </a:pPr>
            <a:r>
              <a:rPr lang="en-US" dirty="0"/>
              <a:t>Engage stakeholders in watershed planning</a:t>
            </a:r>
          </a:p>
          <a:p>
            <a:pPr marL="457200" indent="-457200">
              <a:buFont typeface="+mj-lt"/>
              <a:buAutoNum type="arabicPeriod"/>
            </a:pPr>
            <a:r>
              <a:rPr lang="en-US" dirty="0"/>
              <a:t>Draft rule language to reduce nutrient loading to High Rock Lake</a:t>
            </a:r>
          </a:p>
          <a:p>
            <a:pPr marL="457200" indent="-457200">
              <a:buFont typeface="+mj-lt"/>
              <a:buAutoNum type="arabicPeriod"/>
            </a:pPr>
            <a:r>
              <a:rPr lang="en-US" dirty="0"/>
              <a:t>Prioritize and enable creative and innovative solutions that meet the needs of residents</a:t>
            </a:r>
          </a:p>
          <a:p>
            <a:pPr marL="457200" indent="-457200">
              <a:buFont typeface="+mj-lt"/>
              <a:buAutoNum type="arabicPeriod"/>
            </a:pPr>
            <a:r>
              <a:rPr lang="en-US" dirty="0"/>
              <a:t>Reduce nutrient loading in a fair, reasonable, and proportionate manner</a:t>
            </a:r>
          </a:p>
          <a:p>
            <a:pPr marL="457200" indent="-457200">
              <a:buFont typeface="+mj-lt"/>
              <a:buAutoNum type="arabicPeriod"/>
            </a:pPr>
            <a:r>
              <a:rPr lang="en-US" dirty="0"/>
              <a:t>Ensure that High Rock Lake continues to be fishable and swimmable</a:t>
            </a:r>
          </a:p>
          <a:p>
            <a:pPr marL="457200" indent="-457200">
              <a:buFont typeface="+mj-lt"/>
              <a:buAutoNum type="arabicPeriod"/>
            </a:pPr>
            <a:r>
              <a:rPr lang="en-US" dirty="0"/>
              <a:t>Protect drinking water supplies along the Yadkin River</a:t>
            </a:r>
          </a:p>
          <a:p>
            <a:endParaRPr lang="en-US" dirty="0"/>
          </a:p>
        </p:txBody>
      </p:sp>
      <p:sp>
        <p:nvSpPr>
          <p:cNvPr id="7" name="Subtitle 6"/>
          <p:cNvSpPr>
            <a:spLocks noGrp="1"/>
          </p:cNvSpPr>
          <p:nvPr>
            <p:ph type="subTitle" idx="13"/>
          </p:nvPr>
        </p:nvSpPr>
        <p:spPr/>
        <p:txBody>
          <a:bodyPr/>
          <a:lstStyle/>
          <a:p>
            <a:r>
              <a:rPr lang="en-US" dirty="0"/>
              <a:t>Goals and Purpose</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1F497D"/>
              </a:solidFill>
              <a:effectLst/>
              <a:uLnTx/>
              <a:uFillTx/>
              <a:latin typeface="Arial"/>
              <a:ea typeface="+mn-ea"/>
              <a:cs typeface="+mn-cs"/>
            </a:endParaRPr>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4" name="Picture 3" descr="Map&#10;&#10;Description automatically generated">
            <a:extLst>
              <a:ext uri="{FF2B5EF4-FFF2-40B4-BE49-F238E27FC236}">
                <a16:creationId xmlns:a16="http://schemas.microsoft.com/office/drawing/2014/main" id="{A701432F-22DC-5E6E-812A-1B9527970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396" y="1225463"/>
            <a:ext cx="4054042" cy="3132669"/>
          </a:xfrm>
          <a:prstGeom prst="rect">
            <a:avLst/>
          </a:prstGeom>
        </p:spPr>
      </p:pic>
      <p:pic>
        <p:nvPicPr>
          <p:cNvPr id="3" name="Picture 2" descr="Map&#10;&#10;Description automatically generated">
            <a:extLst>
              <a:ext uri="{FF2B5EF4-FFF2-40B4-BE49-F238E27FC236}">
                <a16:creationId xmlns:a16="http://schemas.microsoft.com/office/drawing/2014/main" id="{5B2670B1-658A-A71A-B9D7-F857C05FF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137" y="4042260"/>
            <a:ext cx="2319518" cy="1512190"/>
          </a:xfrm>
          <a:prstGeom prst="rect">
            <a:avLst/>
          </a:prstGeom>
          <a:ln>
            <a:solidFill>
              <a:schemeClr val="tx1"/>
            </a:solidFill>
          </a:ln>
        </p:spPr>
      </p:pic>
    </p:spTree>
    <p:extLst>
      <p:ext uri="{BB962C8B-B14F-4D97-AF65-F5344CB8AC3E}">
        <p14:creationId xmlns:p14="http://schemas.microsoft.com/office/powerpoint/2010/main" val="4412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010A-253F-46FC-B783-5607E223095D}"/>
              </a:ext>
            </a:extLst>
          </p:cNvPr>
          <p:cNvSpPr>
            <a:spLocks noGrp="1"/>
          </p:cNvSpPr>
          <p:nvPr>
            <p:ph type="title"/>
          </p:nvPr>
        </p:nvSpPr>
        <p:spPr>
          <a:xfrm>
            <a:off x="838200" y="-5284"/>
            <a:ext cx="10515600" cy="738316"/>
          </a:xfrm>
        </p:spPr>
        <p:txBody>
          <a:bodyPr>
            <a:normAutofit/>
          </a:bodyPr>
          <a:lstStyle/>
          <a:p>
            <a:r>
              <a:rPr lang="en-US" sz="3200" dirty="0"/>
              <a:t>Permitted Animal Feeding Operations (AFOs)</a:t>
            </a:r>
          </a:p>
        </p:txBody>
      </p:sp>
      <p:sp>
        <p:nvSpPr>
          <p:cNvPr id="3" name="Content Placeholder 2">
            <a:extLst>
              <a:ext uri="{FF2B5EF4-FFF2-40B4-BE49-F238E27FC236}">
                <a16:creationId xmlns:a16="http://schemas.microsoft.com/office/drawing/2014/main" id="{D06BC2D6-904C-4ED3-8438-1DF5F5FC30D9}"/>
              </a:ext>
            </a:extLst>
          </p:cNvPr>
          <p:cNvSpPr>
            <a:spLocks noGrp="1"/>
          </p:cNvSpPr>
          <p:nvPr>
            <p:ph idx="1"/>
          </p:nvPr>
        </p:nvSpPr>
        <p:spPr>
          <a:xfrm>
            <a:off x="5850466" y="1167875"/>
            <a:ext cx="5641622" cy="5019673"/>
          </a:xfrm>
        </p:spPr>
        <p:txBody>
          <a:bodyPr/>
          <a:lstStyle/>
          <a:p>
            <a:pPr marL="0" indent="0">
              <a:buNone/>
            </a:pPr>
            <a:endParaRPr lang="en-US" dirty="0"/>
          </a:p>
          <a:p>
            <a:pPr marL="914400" lvl="2" indent="0">
              <a:buNone/>
            </a:pPr>
            <a:endParaRPr lang="en-US" dirty="0"/>
          </a:p>
        </p:txBody>
      </p:sp>
      <p:sp>
        <p:nvSpPr>
          <p:cNvPr id="4" name="Slide Number Placeholder 3">
            <a:extLst>
              <a:ext uri="{FF2B5EF4-FFF2-40B4-BE49-F238E27FC236}">
                <a16:creationId xmlns:a16="http://schemas.microsoft.com/office/drawing/2014/main" id="{031604EC-032E-4BD8-BAB1-B1E738CE05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Picture 8" descr="Map&#10;&#10;Description automatically generated">
            <a:extLst>
              <a:ext uri="{FF2B5EF4-FFF2-40B4-BE49-F238E27FC236}">
                <a16:creationId xmlns:a16="http://schemas.microsoft.com/office/drawing/2014/main" id="{B190F755-9F78-460D-A770-5AE8C82E3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5" t="8527" r="1755" b="4156"/>
          <a:stretch/>
        </p:blipFill>
        <p:spPr bwMode="auto">
          <a:xfrm>
            <a:off x="360610" y="625737"/>
            <a:ext cx="4974729" cy="5825182"/>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860DCB20-CB13-4804-9EFA-35102DCC7D7C}"/>
              </a:ext>
            </a:extLst>
          </p:cNvPr>
          <p:cNvSpPr txBox="1"/>
          <p:nvPr/>
        </p:nvSpPr>
        <p:spPr>
          <a:xfrm>
            <a:off x="6096000" y="1091085"/>
            <a:ext cx="6093912" cy="470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Yadkin-Pee Dee Permitted AFOS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(2018)</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B1F329CE-E039-49EA-8AA8-328E92DF1D7B}"/>
              </a:ext>
            </a:extLst>
          </p:cNvPr>
          <p:cNvGraphicFramePr>
            <a:graphicFrameLocks noGrp="1"/>
          </p:cNvGraphicFramePr>
          <p:nvPr/>
        </p:nvGraphicFramePr>
        <p:xfrm>
          <a:off x="5540948" y="1561085"/>
          <a:ext cx="6260658" cy="3828375"/>
        </p:xfrm>
        <a:graphic>
          <a:graphicData uri="http://schemas.openxmlformats.org/drawingml/2006/table">
            <a:tbl>
              <a:tblPr firstRow="1" firstCol="1" bandRow="1">
                <a:tableStyleId>{21E4AEA4-8DFA-4A89-87EB-49C32662AFE0}</a:tableStyleId>
              </a:tblPr>
              <a:tblGrid>
                <a:gridCol w="2279738">
                  <a:extLst>
                    <a:ext uri="{9D8B030D-6E8A-4147-A177-3AD203B41FA5}">
                      <a16:colId xmlns:a16="http://schemas.microsoft.com/office/drawing/2014/main" val="2677271096"/>
                    </a:ext>
                  </a:extLst>
                </a:gridCol>
                <a:gridCol w="1111542">
                  <a:extLst>
                    <a:ext uri="{9D8B030D-6E8A-4147-A177-3AD203B41FA5}">
                      <a16:colId xmlns:a16="http://schemas.microsoft.com/office/drawing/2014/main" val="3231306776"/>
                    </a:ext>
                  </a:extLst>
                </a:gridCol>
                <a:gridCol w="1471891">
                  <a:extLst>
                    <a:ext uri="{9D8B030D-6E8A-4147-A177-3AD203B41FA5}">
                      <a16:colId xmlns:a16="http://schemas.microsoft.com/office/drawing/2014/main" val="3298659419"/>
                    </a:ext>
                  </a:extLst>
                </a:gridCol>
                <a:gridCol w="1397487">
                  <a:extLst>
                    <a:ext uri="{9D8B030D-6E8A-4147-A177-3AD203B41FA5}">
                      <a16:colId xmlns:a16="http://schemas.microsoft.com/office/drawing/2014/main" val="2929963"/>
                    </a:ext>
                  </a:extLst>
                </a:gridCol>
              </a:tblGrid>
              <a:tr h="1189972">
                <a:tc>
                  <a:txBody>
                    <a:bodyPr/>
                    <a:lstStyle/>
                    <a:p>
                      <a:pPr marL="0" marR="0" algn="ctr">
                        <a:lnSpc>
                          <a:spcPct val="107000"/>
                        </a:lnSpc>
                        <a:spcBef>
                          <a:spcPts val="0"/>
                        </a:spcBef>
                        <a:spcAft>
                          <a:spcPts val="0"/>
                        </a:spcAft>
                      </a:pPr>
                      <a:r>
                        <a:rPr lang="en-US" sz="1800" dirty="0">
                          <a:effectLst/>
                        </a:rPr>
                        <a:t>Permit Type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Permit Number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Permitted Allowable Weight (lb)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Percent of Permitted Liveweight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94083826"/>
                  </a:ext>
                </a:extLst>
              </a:tr>
              <a:tr h="586461">
                <a:tc>
                  <a:txBody>
                    <a:bodyPr/>
                    <a:lstStyle/>
                    <a:p>
                      <a:pPr marL="0" marR="0" algn="ctr">
                        <a:lnSpc>
                          <a:spcPct val="107000"/>
                        </a:lnSpc>
                        <a:spcBef>
                          <a:spcPts val="0"/>
                        </a:spcBef>
                        <a:spcAft>
                          <a:spcPts val="0"/>
                        </a:spcAft>
                      </a:pPr>
                      <a:r>
                        <a:rPr lang="en-US" sz="1800">
                          <a:effectLst/>
                        </a:rPr>
                        <a:t>Animal Individual State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7</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612,000</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0.8%</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53850904"/>
                  </a:ext>
                </a:extLst>
              </a:tr>
              <a:tr h="439510">
                <a:tc>
                  <a:txBody>
                    <a:bodyPr/>
                    <a:lstStyle/>
                    <a:p>
                      <a:pPr marL="0" marR="0" algn="ctr">
                        <a:lnSpc>
                          <a:spcPct val="107000"/>
                        </a:lnSpc>
                        <a:spcBef>
                          <a:spcPts val="0"/>
                        </a:spcBef>
                        <a:spcAft>
                          <a:spcPts val="0"/>
                        </a:spcAft>
                      </a:pPr>
                      <a:r>
                        <a:rPr lang="en-US" sz="1800" dirty="0">
                          <a:effectLst/>
                        </a:rPr>
                        <a:t>Cattle State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62</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51,163,500</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63.4%</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74237899"/>
                  </a:ext>
                </a:extLst>
              </a:tr>
              <a:tr h="586461">
                <a:tc>
                  <a:txBody>
                    <a:bodyPr/>
                    <a:lstStyle/>
                    <a:p>
                      <a:pPr marL="0" marR="0" algn="ctr">
                        <a:lnSpc>
                          <a:spcPct val="107000"/>
                        </a:lnSpc>
                        <a:spcBef>
                          <a:spcPts val="0"/>
                        </a:spcBef>
                        <a:spcAft>
                          <a:spcPts val="0"/>
                        </a:spcAft>
                      </a:pPr>
                      <a:r>
                        <a:rPr lang="en-US" sz="1800" dirty="0">
                          <a:effectLst/>
                        </a:rPr>
                        <a:t>Cattle NPDES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1</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1,015,000</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1.3%</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1932279"/>
                  </a:ext>
                </a:extLst>
              </a:tr>
              <a:tr h="439510">
                <a:tc>
                  <a:txBody>
                    <a:bodyPr/>
                    <a:lstStyle/>
                    <a:p>
                      <a:pPr marL="0" marR="0" algn="ctr">
                        <a:lnSpc>
                          <a:spcPct val="107000"/>
                        </a:lnSpc>
                        <a:spcBef>
                          <a:spcPts val="0"/>
                        </a:spcBef>
                        <a:spcAft>
                          <a:spcPts val="0"/>
                        </a:spcAft>
                      </a:pPr>
                      <a:r>
                        <a:rPr lang="en-US" sz="1800" dirty="0">
                          <a:effectLst/>
                        </a:rPr>
                        <a:t>Swine State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37</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22,359,376</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27.7%</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5030171"/>
                  </a:ext>
                </a:extLst>
              </a:tr>
              <a:tr h="586461">
                <a:tc>
                  <a:txBody>
                    <a:bodyPr/>
                    <a:lstStyle/>
                    <a:p>
                      <a:pPr marL="0" marR="0" algn="ctr">
                        <a:lnSpc>
                          <a:spcPct val="107000"/>
                        </a:lnSpc>
                        <a:spcBef>
                          <a:spcPts val="0"/>
                        </a:spcBef>
                        <a:spcAft>
                          <a:spcPts val="0"/>
                        </a:spcAft>
                      </a:pPr>
                      <a:r>
                        <a:rPr lang="en-US" sz="1800" dirty="0">
                          <a:effectLst/>
                        </a:rPr>
                        <a:t>Wet Poultry NPDES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1</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a:effectLst/>
                        </a:rPr>
                        <a:t>5,600,000</a:t>
                      </a:r>
                      <a:endParaRPr lang="en-US" sz="16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6.9%</a:t>
                      </a:r>
                      <a:endParaRPr lang="en-US" sz="16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2462801"/>
                  </a:ext>
                </a:extLst>
              </a:tr>
            </a:tbl>
          </a:graphicData>
        </a:graphic>
      </p:graphicFrame>
      <p:sp>
        <p:nvSpPr>
          <p:cNvPr id="8" name="Oval 7">
            <a:extLst>
              <a:ext uri="{FF2B5EF4-FFF2-40B4-BE49-F238E27FC236}">
                <a16:creationId xmlns:a16="http://schemas.microsoft.com/office/drawing/2014/main" id="{D782810D-1844-4597-9DDA-C46E61828734}"/>
              </a:ext>
            </a:extLst>
          </p:cNvPr>
          <p:cNvSpPr/>
          <p:nvPr/>
        </p:nvSpPr>
        <p:spPr>
          <a:xfrm>
            <a:off x="1778787" y="1957388"/>
            <a:ext cx="1069188" cy="1143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5419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USDA National Agricultural Statistic - Poultry</a:t>
            </a:r>
          </a:p>
        </p:txBody>
      </p:sp>
      <p:sp>
        <p:nvSpPr>
          <p:cNvPr id="3" name="Slide Number Placeholder 2"/>
          <p:cNvSpPr>
            <a:spLocks noGrp="1"/>
          </p:cNvSpPr>
          <p:nvPr>
            <p:ph type="sldNum" sz="quarter" idx="12"/>
          </p:nvPr>
        </p:nvSpPr>
        <p:spPr/>
        <p:txBody>
          <a:bodyPr/>
          <a:lstStyle/>
          <a:p>
            <a:fld id="{11F27F3A-B3E9-41ED-AF8F-A365F10BB65F}" type="slidenum">
              <a:rPr lang="en-US" smtClean="0"/>
              <a:pPr/>
              <a:t>31</a:t>
            </a:fld>
            <a:endParaRPr lang="en-US"/>
          </a:p>
        </p:txBody>
      </p:sp>
      <p:sp>
        <p:nvSpPr>
          <p:cNvPr id="6" name="Picture Placeholder 5">
            <a:extLst>
              <a:ext uri="{FF2B5EF4-FFF2-40B4-BE49-F238E27FC236}">
                <a16:creationId xmlns:a16="http://schemas.microsoft.com/office/drawing/2014/main" id="{45E6274A-E641-4863-B278-2A16AF63D576}"/>
              </a:ext>
            </a:extLst>
          </p:cNvPr>
          <p:cNvSpPr>
            <a:spLocks noGrp="1"/>
          </p:cNvSpPr>
          <p:nvPr>
            <p:ph type="pic" sz="quarter" idx="13"/>
          </p:nvPr>
        </p:nvSpPr>
        <p:spPr/>
      </p:sp>
      <p:pic>
        <p:nvPicPr>
          <p:cNvPr id="10" name="Picture 9">
            <a:extLst>
              <a:ext uri="{FF2B5EF4-FFF2-40B4-BE49-F238E27FC236}">
                <a16:creationId xmlns:a16="http://schemas.microsoft.com/office/drawing/2014/main" id="{CFDA196E-E30A-45D5-A640-EEC0A2BCE5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69" y="1149703"/>
            <a:ext cx="5655331" cy="5213901"/>
          </a:xfrm>
          <a:prstGeom prst="rect">
            <a:avLst/>
          </a:prstGeom>
          <a:noFill/>
          <a:ln>
            <a:noFill/>
          </a:ln>
        </p:spPr>
      </p:pic>
      <p:sp>
        <p:nvSpPr>
          <p:cNvPr id="2" name="Rectangle 1">
            <a:extLst>
              <a:ext uri="{FF2B5EF4-FFF2-40B4-BE49-F238E27FC236}">
                <a16:creationId xmlns:a16="http://schemas.microsoft.com/office/drawing/2014/main" id="{2CE7ACA2-B80B-4A8D-8E69-EE95BB6D369E}"/>
              </a:ext>
            </a:extLst>
          </p:cNvPr>
          <p:cNvSpPr/>
          <p:nvPr/>
        </p:nvSpPr>
        <p:spPr>
          <a:xfrm>
            <a:off x="927327" y="3551055"/>
            <a:ext cx="760144" cy="246221"/>
          </a:xfrm>
          <a:prstGeom prst="rect">
            <a:avLst/>
          </a:prstGeom>
          <a:noFill/>
        </p:spPr>
        <p:txBody>
          <a:bodyPr wrap="none" lIns="91440" tIns="45720" rIns="91440" bIns="45720">
            <a:spAutoFit/>
          </a:bodyPr>
          <a:lstStyle/>
          <a:p>
            <a:pPr algn="ctr"/>
            <a:r>
              <a:rPr lang="en-US" sz="1000" b="1" cap="none" spc="0" dirty="0">
                <a:ln w="0"/>
                <a:solidFill>
                  <a:schemeClr val="tx1"/>
                </a:solidFill>
                <a:effectLst>
                  <a:outerShdw blurRad="38100" dist="19050" dir="2700000" algn="tl" rotWithShape="0">
                    <a:schemeClr val="dk1">
                      <a:alpha val="40000"/>
                    </a:schemeClr>
                  </a:outerShdw>
                </a:effectLst>
              </a:rPr>
              <a:t>Inventory</a:t>
            </a:r>
          </a:p>
        </p:txBody>
      </p:sp>
      <p:sp>
        <p:nvSpPr>
          <p:cNvPr id="11" name="TextBox 10">
            <a:extLst>
              <a:ext uri="{FF2B5EF4-FFF2-40B4-BE49-F238E27FC236}">
                <a16:creationId xmlns:a16="http://schemas.microsoft.com/office/drawing/2014/main" id="{EC3494F3-9E5C-4731-B632-E76B7E8EEB9E}"/>
              </a:ext>
            </a:extLst>
          </p:cNvPr>
          <p:cNvSpPr txBox="1"/>
          <p:nvPr/>
        </p:nvSpPr>
        <p:spPr>
          <a:xfrm>
            <a:off x="6666062" y="3642243"/>
            <a:ext cx="1099457" cy="246221"/>
          </a:xfrm>
          <a:prstGeom prst="rect">
            <a:avLst/>
          </a:prstGeom>
          <a:noFill/>
        </p:spPr>
        <p:txBody>
          <a:bodyPr wrap="square">
            <a:spAutoFit/>
          </a:bodyPr>
          <a:lstStyle/>
          <a:p>
            <a:pPr algn="ctr"/>
            <a:r>
              <a:rPr lang="en-US" sz="1000" b="1" cap="none" spc="0">
                <a:ln w="0"/>
                <a:solidFill>
                  <a:schemeClr val="tx1"/>
                </a:solidFill>
                <a:effectLst>
                  <a:outerShdw blurRad="38100" dist="19050" dir="2700000" algn="tl" rotWithShape="0">
                    <a:schemeClr val="dk1">
                      <a:alpha val="40000"/>
                    </a:schemeClr>
                  </a:outerShdw>
                </a:effectLst>
              </a:rPr>
              <a:t>Inventory</a:t>
            </a:r>
          </a:p>
        </p:txBody>
      </p:sp>
      <p:pic>
        <p:nvPicPr>
          <p:cNvPr id="14" name="Picture 13">
            <a:extLst>
              <a:ext uri="{FF2B5EF4-FFF2-40B4-BE49-F238E27FC236}">
                <a16:creationId xmlns:a16="http://schemas.microsoft.com/office/drawing/2014/main" id="{F73D3E29-E403-4AFA-83C1-D2EA9F55BB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9568" y="1149703"/>
            <a:ext cx="5817116" cy="5270146"/>
          </a:xfrm>
          <a:prstGeom prst="rect">
            <a:avLst/>
          </a:prstGeom>
          <a:noFill/>
          <a:ln>
            <a:noFill/>
          </a:ln>
        </p:spPr>
      </p:pic>
      <p:sp>
        <p:nvSpPr>
          <p:cNvPr id="5" name="Rectangle 4">
            <a:extLst>
              <a:ext uri="{FF2B5EF4-FFF2-40B4-BE49-F238E27FC236}">
                <a16:creationId xmlns:a16="http://schemas.microsoft.com/office/drawing/2014/main" id="{7F680E01-1C2B-4485-B6A5-534EBB88626F}"/>
              </a:ext>
            </a:extLst>
          </p:cNvPr>
          <p:cNvSpPr/>
          <p:nvPr/>
        </p:nvSpPr>
        <p:spPr>
          <a:xfrm>
            <a:off x="4820449" y="1371600"/>
            <a:ext cx="881557"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20172017</a:t>
            </a:r>
          </a:p>
        </p:txBody>
      </p:sp>
      <p:sp>
        <p:nvSpPr>
          <p:cNvPr id="12" name="Rectangle 11">
            <a:extLst>
              <a:ext uri="{FF2B5EF4-FFF2-40B4-BE49-F238E27FC236}">
                <a16:creationId xmlns:a16="http://schemas.microsoft.com/office/drawing/2014/main" id="{B786454C-D305-40F5-8F1A-97478BF70C37}"/>
              </a:ext>
            </a:extLst>
          </p:cNvPr>
          <p:cNvSpPr/>
          <p:nvPr/>
        </p:nvSpPr>
        <p:spPr>
          <a:xfrm>
            <a:off x="10725963" y="1371600"/>
            <a:ext cx="881557"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F05B5CD-8771-4BA9-A26B-E0B8B5AFFEBE}"/>
              </a:ext>
            </a:extLst>
          </p:cNvPr>
          <p:cNvSpPr txBox="1"/>
          <p:nvPr/>
        </p:nvSpPr>
        <p:spPr>
          <a:xfrm>
            <a:off x="4651975" y="1320166"/>
            <a:ext cx="1338828" cy="707886"/>
          </a:xfrm>
          <a:prstGeom prst="rect">
            <a:avLst/>
          </a:prstGeom>
          <a:noFill/>
        </p:spPr>
        <p:txBody>
          <a:bodyPr wrap="none" rtlCol="0">
            <a:spAutoFit/>
          </a:bodyPr>
          <a:lstStyle/>
          <a:p>
            <a:pPr algn="ctr"/>
            <a:r>
              <a:rPr lang="en-US" sz="2000" b="1" dirty="0"/>
              <a:t>2017</a:t>
            </a:r>
          </a:p>
          <a:p>
            <a:pPr algn="ctr"/>
            <a:r>
              <a:rPr lang="en-US" sz="2000" b="1" dirty="0"/>
              <a:t>Inventory</a:t>
            </a:r>
          </a:p>
        </p:txBody>
      </p:sp>
      <p:sp>
        <p:nvSpPr>
          <p:cNvPr id="13" name="TextBox 12">
            <a:extLst>
              <a:ext uri="{FF2B5EF4-FFF2-40B4-BE49-F238E27FC236}">
                <a16:creationId xmlns:a16="http://schemas.microsoft.com/office/drawing/2014/main" id="{3BFC12A4-B0BB-4456-8B88-671A29074CC0}"/>
              </a:ext>
            </a:extLst>
          </p:cNvPr>
          <p:cNvSpPr txBox="1"/>
          <p:nvPr/>
        </p:nvSpPr>
        <p:spPr>
          <a:xfrm>
            <a:off x="10475686" y="1320166"/>
            <a:ext cx="1382110" cy="707886"/>
          </a:xfrm>
          <a:prstGeom prst="rect">
            <a:avLst/>
          </a:prstGeom>
          <a:noFill/>
        </p:spPr>
        <p:txBody>
          <a:bodyPr wrap="none" rtlCol="0">
            <a:spAutoFit/>
          </a:bodyPr>
          <a:lstStyle/>
          <a:p>
            <a:pPr algn="ctr"/>
            <a:r>
              <a:rPr lang="en-US" sz="2000" b="1" dirty="0"/>
              <a:t>2017</a:t>
            </a:r>
          </a:p>
          <a:p>
            <a:pPr algn="ctr"/>
            <a:r>
              <a:rPr lang="en-US" sz="2000" b="1" dirty="0"/>
              <a:t>Contracts</a:t>
            </a:r>
          </a:p>
        </p:txBody>
      </p:sp>
    </p:spTree>
    <p:extLst>
      <p:ext uri="{BB962C8B-B14F-4D97-AF65-F5344CB8AC3E}">
        <p14:creationId xmlns:p14="http://schemas.microsoft.com/office/powerpoint/2010/main" val="3938224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Nutrient Sources</a:t>
            </a:r>
          </a:p>
        </p:txBody>
      </p:sp>
      <p:sp>
        <p:nvSpPr>
          <p:cNvPr id="6" name="Content Placeholder 5"/>
          <p:cNvSpPr>
            <a:spLocks noGrp="1"/>
          </p:cNvSpPr>
          <p:nvPr>
            <p:ph idx="1"/>
          </p:nvPr>
        </p:nvSpPr>
        <p:spPr>
          <a:xfrm>
            <a:off x="3398982" y="1345263"/>
            <a:ext cx="7954818" cy="4755355"/>
          </a:xfrm>
        </p:spPr>
        <p:txBody>
          <a:bodyPr>
            <a:normAutofit/>
          </a:bodyPr>
          <a:lstStyle/>
          <a:p>
            <a:pPr lvl="1"/>
            <a:r>
              <a:rPr lang="en-US" dirty="0"/>
              <a:t>Wastewater</a:t>
            </a:r>
          </a:p>
          <a:p>
            <a:pPr lvl="2"/>
            <a:r>
              <a:rPr lang="en-US" dirty="0"/>
              <a:t>POTW, WWTP</a:t>
            </a:r>
          </a:p>
          <a:p>
            <a:pPr lvl="2"/>
            <a:r>
              <a:rPr lang="en-US" dirty="0"/>
              <a:t>Industrial discharge</a:t>
            </a:r>
          </a:p>
          <a:p>
            <a:pPr lvl="2"/>
            <a:r>
              <a:rPr lang="en-US" dirty="0"/>
              <a:t>On-site wastewater (septic systems)</a:t>
            </a:r>
          </a:p>
          <a:p>
            <a:pPr lvl="1"/>
            <a:r>
              <a:rPr lang="en-US" dirty="0"/>
              <a:t>Development</a:t>
            </a:r>
          </a:p>
          <a:p>
            <a:pPr lvl="2"/>
            <a:r>
              <a:rPr lang="en-US" dirty="0"/>
              <a:t>Household fertilizers, pet waste</a:t>
            </a:r>
          </a:p>
          <a:p>
            <a:pPr lvl="2"/>
            <a:r>
              <a:rPr lang="en-US" dirty="0"/>
              <a:t>Construction site sediment</a:t>
            </a:r>
          </a:p>
          <a:p>
            <a:pPr lvl="2"/>
            <a:r>
              <a:rPr lang="en-US" dirty="0"/>
              <a:t>Post-construction impervious surfaces</a:t>
            </a:r>
          </a:p>
          <a:p>
            <a:pPr lvl="2"/>
            <a:r>
              <a:rPr lang="en-US" dirty="0"/>
              <a:t>Roadways</a:t>
            </a:r>
          </a:p>
          <a:p>
            <a:pPr lvl="1"/>
            <a:r>
              <a:rPr lang="en-US" dirty="0"/>
              <a:t>Agriculture</a:t>
            </a:r>
          </a:p>
          <a:p>
            <a:pPr lvl="2"/>
            <a:r>
              <a:rPr lang="en-US" dirty="0"/>
              <a:t>Animal waste</a:t>
            </a:r>
          </a:p>
          <a:p>
            <a:pPr lvl="2"/>
            <a:r>
              <a:rPr lang="en-US" dirty="0"/>
              <a:t>Applied fertilizers</a:t>
            </a:r>
          </a:p>
          <a:p>
            <a:pPr lvl="1"/>
            <a:r>
              <a:rPr lang="en-US" dirty="0"/>
              <a:t>Streambanks</a:t>
            </a:r>
          </a:p>
          <a:p>
            <a:pPr lvl="1"/>
            <a:r>
              <a:rPr lang="en-US" dirty="0"/>
              <a:t>Forests</a:t>
            </a:r>
          </a:p>
          <a:p>
            <a:pPr lvl="1"/>
            <a:r>
              <a:rPr lang="en-US" dirty="0"/>
              <a:t>Bottom sediments</a:t>
            </a:r>
          </a:p>
          <a:p>
            <a:pPr lvl="1"/>
            <a:r>
              <a:rPr lang="en-US" dirty="0"/>
              <a:t>Atmosphere</a:t>
            </a:r>
          </a:p>
        </p:txBody>
      </p:sp>
      <p:sp>
        <p:nvSpPr>
          <p:cNvPr id="2" name="Slide Number Placeholder 1"/>
          <p:cNvSpPr>
            <a:spLocks noGrp="1"/>
          </p:cNvSpPr>
          <p:nvPr>
            <p:ph type="sldNum" sz="quarter" idx="12"/>
          </p:nvPr>
        </p:nvSpPr>
        <p:spPr/>
        <p:txBody>
          <a:bodyPr/>
          <a:lstStyle/>
          <a:p>
            <a:fld id="{11F27F3A-B3E9-41ED-AF8F-A365F10BB65F}" type="slidenum">
              <a:rPr lang="en-US" smtClean="0"/>
              <a:pPr/>
              <a:t>32</a:t>
            </a:fld>
            <a:endParaRPr lang="en-US"/>
          </a:p>
        </p:txBody>
      </p:sp>
      <p:sp>
        <p:nvSpPr>
          <p:cNvPr id="7" name="Subtitle 6"/>
          <p:cNvSpPr>
            <a:spLocks noGrp="1"/>
          </p:cNvSpPr>
          <p:nvPr>
            <p:ph type="subTitle" idx="13"/>
          </p:nvPr>
        </p:nvSpPr>
        <p:spPr/>
        <p:txBody>
          <a:bodyPr/>
          <a:lstStyle/>
          <a:p>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3" name="Right Brace 2">
            <a:extLst>
              <a:ext uri="{FF2B5EF4-FFF2-40B4-BE49-F238E27FC236}">
                <a16:creationId xmlns:a16="http://schemas.microsoft.com/office/drawing/2014/main" id="{9DED9DC1-292B-BE74-79AC-E16287F8EC7B}"/>
              </a:ext>
            </a:extLst>
          </p:cNvPr>
          <p:cNvSpPr/>
          <p:nvPr/>
        </p:nvSpPr>
        <p:spPr>
          <a:xfrm>
            <a:off x="7935356" y="1521235"/>
            <a:ext cx="452582" cy="68673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526C1A82-704E-B460-229B-C131ED182949}"/>
              </a:ext>
            </a:extLst>
          </p:cNvPr>
          <p:cNvSpPr/>
          <p:nvPr/>
        </p:nvSpPr>
        <p:spPr>
          <a:xfrm>
            <a:off x="7935356" y="2231528"/>
            <a:ext cx="452582" cy="377012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CB430A2-4051-01AD-BF70-B90ADD9BC87A}"/>
              </a:ext>
            </a:extLst>
          </p:cNvPr>
          <p:cNvSpPr txBox="1"/>
          <p:nvPr/>
        </p:nvSpPr>
        <p:spPr>
          <a:xfrm>
            <a:off x="8316684" y="1665164"/>
            <a:ext cx="1641283" cy="369332"/>
          </a:xfrm>
          <a:prstGeom prst="rect">
            <a:avLst/>
          </a:prstGeom>
          <a:noFill/>
        </p:spPr>
        <p:txBody>
          <a:bodyPr wrap="none" rtlCol="0">
            <a:spAutoFit/>
          </a:bodyPr>
          <a:lstStyle/>
          <a:p>
            <a:r>
              <a:rPr lang="en-US" dirty="0"/>
              <a:t>“Point Sources”</a:t>
            </a:r>
          </a:p>
        </p:txBody>
      </p:sp>
      <p:sp>
        <p:nvSpPr>
          <p:cNvPr id="10" name="TextBox 9">
            <a:extLst>
              <a:ext uri="{FF2B5EF4-FFF2-40B4-BE49-F238E27FC236}">
                <a16:creationId xmlns:a16="http://schemas.microsoft.com/office/drawing/2014/main" id="{6D642E2C-D6C8-3879-7A44-36DFDCFD47D9}"/>
              </a:ext>
            </a:extLst>
          </p:cNvPr>
          <p:cNvSpPr txBox="1"/>
          <p:nvPr/>
        </p:nvSpPr>
        <p:spPr>
          <a:xfrm>
            <a:off x="8316684" y="3931925"/>
            <a:ext cx="2045047" cy="369332"/>
          </a:xfrm>
          <a:prstGeom prst="rect">
            <a:avLst/>
          </a:prstGeom>
          <a:noFill/>
        </p:spPr>
        <p:txBody>
          <a:bodyPr wrap="none" rtlCol="0">
            <a:spAutoFit/>
          </a:bodyPr>
          <a:lstStyle/>
          <a:p>
            <a:r>
              <a:rPr lang="en-US" dirty="0"/>
              <a:t>“Nonpoint Sources”</a:t>
            </a:r>
          </a:p>
        </p:txBody>
      </p:sp>
      <p:sp>
        <p:nvSpPr>
          <p:cNvPr id="12" name="Left Brace 11">
            <a:extLst>
              <a:ext uri="{FF2B5EF4-FFF2-40B4-BE49-F238E27FC236}">
                <a16:creationId xmlns:a16="http://schemas.microsoft.com/office/drawing/2014/main" id="{695996DB-4212-AD57-4B84-83F0552334D7}"/>
              </a:ext>
            </a:extLst>
          </p:cNvPr>
          <p:cNvSpPr/>
          <p:nvPr/>
        </p:nvSpPr>
        <p:spPr>
          <a:xfrm>
            <a:off x="3140364" y="1431636"/>
            <a:ext cx="452582" cy="37235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F7CCDEE-3FF7-D94A-0B03-F635AAC67985}"/>
              </a:ext>
            </a:extLst>
          </p:cNvPr>
          <p:cNvSpPr txBox="1"/>
          <p:nvPr/>
        </p:nvSpPr>
        <p:spPr>
          <a:xfrm>
            <a:off x="1808974" y="2960315"/>
            <a:ext cx="1331390" cy="369332"/>
          </a:xfrm>
          <a:prstGeom prst="rect">
            <a:avLst/>
          </a:prstGeom>
          <a:noFill/>
        </p:spPr>
        <p:txBody>
          <a:bodyPr wrap="none" rtlCol="0">
            <a:spAutoFit/>
          </a:bodyPr>
          <a:lstStyle/>
          <a:p>
            <a:r>
              <a:rPr lang="en-US" dirty="0"/>
              <a:t>Controllable</a:t>
            </a:r>
          </a:p>
        </p:txBody>
      </p:sp>
      <p:sp>
        <p:nvSpPr>
          <p:cNvPr id="14" name="Left Brace 13">
            <a:extLst>
              <a:ext uri="{FF2B5EF4-FFF2-40B4-BE49-F238E27FC236}">
                <a16:creationId xmlns:a16="http://schemas.microsoft.com/office/drawing/2014/main" id="{AFEABE70-CC8F-6C6C-4B8F-17C2F050FF5A}"/>
              </a:ext>
            </a:extLst>
          </p:cNvPr>
          <p:cNvSpPr/>
          <p:nvPr/>
        </p:nvSpPr>
        <p:spPr>
          <a:xfrm>
            <a:off x="3140364" y="5155148"/>
            <a:ext cx="452582" cy="87349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6CE7C0E1-F0DD-03FC-75BB-2BD2FE8A1FD7}"/>
              </a:ext>
            </a:extLst>
          </p:cNvPr>
          <p:cNvSpPr txBox="1"/>
          <p:nvPr/>
        </p:nvSpPr>
        <p:spPr>
          <a:xfrm>
            <a:off x="1567241" y="5263798"/>
            <a:ext cx="1573123" cy="369332"/>
          </a:xfrm>
          <a:prstGeom prst="rect">
            <a:avLst/>
          </a:prstGeom>
          <a:noFill/>
        </p:spPr>
        <p:txBody>
          <a:bodyPr wrap="none" rtlCol="0">
            <a:spAutoFit/>
          </a:bodyPr>
          <a:lstStyle/>
          <a:p>
            <a:r>
              <a:rPr lang="en-US" dirty="0"/>
              <a:t>Uncontrollable</a:t>
            </a:r>
          </a:p>
        </p:txBody>
      </p:sp>
    </p:spTree>
    <p:extLst>
      <p:ext uri="{BB962C8B-B14F-4D97-AF65-F5344CB8AC3E}">
        <p14:creationId xmlns:p14="http://schemas.microsoft.com/office/powerpoint/2010/main" val="39091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p:bldP spid="10" grpId="0"/>
      <p:bldP spid="12" grpId="0" animBg="1"/>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CD8-2527-C4C9-937C-71FC45E2FCD4}"/>
              </a:ext>
            </a:extLst>
          </p:cNvPr>
          <p:cNvSpPr>
            <a:spLocks noGrp="1"/>
          </p:cNvSpPr>
          <p:nvPr>
            <p:ph type="title"/>
          </p:nvPr>
        </p:nvSpPr>
        <p:spPr/>
        <p:txBody>
          <a:bodyPr/>
          <a:lstStyle/>
          <a:p>
            <a:r>
              <a:rPr lang="en-US" dirty="0"/>
              <a:t>Watershed Source Status Changes</a:t>
            </a:r>
          </a:p>
        </p:txBody>
      </p:sp>
      <p:sp>
        <p:nvSpPr>
          <p:cNvPr id="3" name="Content Placeholder 2">
            <a:extLst>
              <a:ext uri="{FF2B5EF4-FFF2-40B4-BE49-F238E27FC236}">
                <a16:creationId xmlns:a16="http://schemas.microsoft.com/office/drawing/2014/main" id="{9702D07C-E237-ACA4-E4BC-E91A1ED51C71}"/>
              </a:ext>
            </a:extLst>
          </p:cNvPr>
          <p:cNvSpPr>
            <a:spLocks noGrp="1"/>
          </p:cNvSpPr>
          <p:nvPr>
            <p:ph idx="1"/>
          </p:nvPr>
        </p:nvSpPr>
        <p:spPr/>
        <p:txBody>
          <a:bodyPr/>
          <a:lstStyle/>
          <a:p>
            <a:r>
              <a:rPr lang="en-US" dirty="0"/>
              <a:t>Population growth is occurring primarily in the Winston-Salem, Salisbury, and Statesville areas.</a:t>
            </a:r>
          </a:p>
          <a:p>
            <a:r>
              <a:rPr lang="en-US" dirty="0"/>
              <a:t>Fourteen local governments are currently required to comply with federal stormwater permitting requirements.</a:t>
            </a:r>
          </a:p>
          <a:p>
            <a:r>
              <a:rPr lang="en-US" dirty="0"/>
              <a:t>Poultry houses are being built at a rapid pace, but many older houses are also being decommissioned. Poultry numbers are generally falling in the overall HRL watershed but increasing in Alexander and Yadkin Counties.  Poultry numbers remain highest in Wilkes County.</a:t>
            </a:r>
          </a:p>
          <a:p>
            <a:r>
              <a:rPr lang="en-US" dirty="0"/>
              <a:t>Dairy and pastured cattle numbers are falling across the watershed. Most dairy production occurs in Iredell County.</a:t>
            </a:r>
          </a:p>
          <a:p>
            <a:r>
              <a:rPr lang="en-US" dirty="0"/>
              <a:t>A small but significant decline in agricultural (-1.7%) land cover is compared to a small but significant increase in developed (+2.5%) land cover.</a:t>
            </a:r>
          </a:p>
          <a:p>
            <a:r>
              <a:rPr lang="en-US" dirty="0"/>
              <a:t>There is no p-index cutoff for land application of residual biosolids.</a:t>
            </a:r>
          </a:p>
        </p:txBody>
      </p:sp>
      <p:sp>
        <p:nvSpPr>
          <p:cNvPr id="4" name="Slide Number Placeholder 3">
            <a:extLst>
              <a:ext uri="{FF2B5EF4-FFF2-40B4-BE49-F238E27FC236}">
                <a16:creationId xmlns:a16="http://schemas.microsoft.com/office/drawing/2014/main" id="{08589F6D-16FD-4A00-F31F-95067821A584}"/>
              </a:ext>
            </a:extLst>
          </p:cNvPr>
          <p:cNvSpPr>
            <a:spLocks noGrp="1"/>
          </p:cNvSpPr>
          <p:nvPr>
            <p:ph type="sldNum" sz="quarter" idx="12"/>
          </p:nvPr>
        </p:nvSpPr>
        <p:spPr/>
        <p:txBody>
          <a:bodyPr/>
          <a:lstStyle/>
          <a:p>
            <a:fld id="{11F27F3A-B3E9-41ED-AF8F-A365F10BB65F}" type="slidenum">
              <a:rPr lang="en-US" smtClean="0"/>
              <a:pPr/>
              <a:t>33</a:t>
            </a:fld>
            <a:endParaRPr lang="en-US"/>
          </a:p>
        </p:txBody>
      </p:sp>
      <p:sp>
        <p:nvSpPr>
          <p:cNvPr id="5" name="Subtitle 4">
            <a:extLst>
              <a:ext uri="{FF2B5EF4-FFF2-40B4-BE49-F238E27FC236}">
                <a16:creationId xmlns:a16="http://schemas.microsoft.com/office/drawing/2014/main" id="{50694961-E1B8-8098-EDE1-2D0E68930AEF}"/>
              </a:ext>
            </a:extLst>
          </p:cNvPr>
          <p:cNvSpPr>
            <a:spLocks noGrp="1"/>
          </p:cNvSpPr>
          <p:nvPr>
            <p:ph type="subTitle" idx="13"/>
          </p:nvPr>
        </p:nvSpPr>
        <p:spPr/>
        <p:txBody>
          <a:bodyPr/>
          <a:lstStyle/>
          <a:p>
            <a:r>
              <a:rPr lang="en-US" dirty="0"/>
              <a:t>2000 through 2022</a:t>
            </a:r>
          </a:p>
        </p:txBody>
      </p:sp>
    </p:spTree>
    <p:extLst>
      <p:ext uri="{BB962C8B-B14F-4D97-AF65-F5344CB8AC3E}">
        <p14:creationId xmlns:p14="http://schemas.microsoft.com/office/powerpoint/2010/main" val="116425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F42F-17EB-4912-A97E-B48341D47900}"/>
              </a:ext>
            </a:extLst>
          </p:cNvPr>
          <p:cNvSpPr>
            <a:spLocks noGrp="1"/>
          </p:cNvSpPr>
          <p:nvPr>
            <p:ph type="title"/>
          </p:nvPr>
        </p:nvSpPr>
        <p:spPr>
          <a:xfrm>
            <a:off x="838200" y="205230"/>
            <a:ext cx="7219013" cy="795058"/>
          </a:xfrm>
        </p:spPr>
        <p:txBody>
          <a:bodyPr>
            <a:noAutofit/>
          </a:bodyPr>
          <a:lstStyle/>
          <a:p>
            <a:r>
              <a:rPr lang="en-US" sz="4000" dirty="0"/>
              <a:t>HRL Management Actions </a:t>
            </a:r>
            <a:br>
              <a:rPr lang="en-US" sz="4000" dirty="0"/>
            </a:br>
            <a:r>
              <a:rPr lang="en-US" sz="4000" dirty="0"/>
              <a:t>To Date</a:t>
            </a:r>
          </a:p>
        </p:txBody>
      </p:sp>
      <p:graphicFrame>
        <p:nvGraphicFramePr>
          <p:cNvPr id="6" name="Table 6">
            <a:extLst>
              <a:ext uri="{FF2B5EF4-FFF2-40B4-BE49-F238E27FC236}">
                <a16:creationId xmlns:a16="http://schemas.microsoft.com/office/drawing/2014/main" id="{446E702D-81A9-4E27-BF23-20E56B59B9F6}"/>
              </a:ext>
            </a:extLst>
          </p:cNvPr>
          <p:cNvGraphicFramePr>
            <a:graphicFrameLocks noGrp="1"/>
          </p:cNvGraphicFramePr>
          <p:nvPr>
            <p:ph idx="1"/>
            <p:extLst>
              <p:ext uri="{D42A27DB-BD31-4B8C-83A1-F6EECF244321}">
                <p14:modId xmlns:p14="http://schemas.microsoft.com/office/powerpoint/2010/main" val="2186580839"/>
              </p:ext>
            </p:extLst>
          </p:nvPr>
        </p:nvGraphicFramePr>
        <p:xfrm>
          <a:off x="198120" y="1326199"/>
          <a:ext cx="11795760" cy="4998720"/>
        </p:xfrm>
        <a:graphic>
          <a:graphicData uri="http://schemas.openxmlformats.org/drawingml/2006/table">
            <a:tbl>
              <a:tblPr bandRow="1">
                <a:tableStyleId>{5C22544A-7EE6-4342-B048-85BDC9FD1C3A}</a:tableStyleId>
              </a:tblPr>
              <a:tblGrid>
                <a:gridCol w="2243185">
                  <a:extLst>
                    <a:ext uri="{9D8B030D-6E8A-4147-A177-3AD203B41FA5}">
                      <a16:colId xmlns:a16="http://schemas.microsoft.com/office/drawing/2014/main" val="900683441"/>
                    </a:ext>
                  </a:extLst>
                </a:gridCol>
                <a:gridCol w="9552575">
                  <a:extLst>
                    <a:ext uri="{9D8B030D-6E8A-4147-A177-3AD203B41FA5}">
                      <a16:colId xmlns:a16="http://schemas.microsoft.com/office/drawing/2014/main" val="18013153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2004</a:t>
                      </a:r>
                    </a:p>
                  </a:txBody>
                  <a:tcPr/>
                </a:tc>
                <a:tc>
                  <a:txBody>
                    <a:bodyPr/>
                    <a:lstStyle/>
                    <a:p>
                      <a:pPr marL="457200" indent="-457200">
                        <a:buFont typeface="Arial" panose="020B0604020202020204" pitchFamily="34" charset="0"/>
                        <a:buChar char="•"/>
                      </a:pPr>
                      <a:r>
                        <a:rPr lang="en-US" sz="2600" dirty="0"/>
                        <a:t>High Rock Lake designated as “impaired” for chlorophyll-a</a:t>
                      </a:r>
                    </a:p>
                  </a:txBody>
                  <a:tcPr/>
                </a:tc>
                <a:extLst>
                  <a:ext uri="{0D108BD9-81ED-4DB2-BD59-A6C34878D82A}">
                    <a16:rowId xmlns:a16="http://schemas.microsoft.com/office/drawing/2014/main" val="30706728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2005-2010</a:t>
                      </a:r>
                    </a:p>
                  </a:txBody>
                  <a:tcPr/>
                </a:tc>
                <a:tc>
                  <a:txBody>
                    <a:bodyPr/>
                    <a:lstStyle/>
                    <a:p>
                      <a:pPr marL="457200" indent="-457200">
                        <a:buFont typeface="Arial" panose="020B0604020202020204" pitchFamily="34" charset="0"/>
                        <a:buChar char="•"/>
                      </a:pPr>
                      <a:r>
                        <a:rPr lang="en-US" sz="2600" dirty="0"/>
                        <a:t>Intensive WQ monitoring for nutrient source documentation</a:t>
                      </a:r>
                    </a:p>
                  </a:txBody>
                  <a:tcPr/>
                </a:tc>
                <a:extLst>
                  <a:ext uri="{0D108BD9-81ED-4DB2-BD59-A6C34878D82A}">
                    <a16:rowId xmlns:a16="http://schemas.microsoft.com/office/drawing/2014/main" val="34971877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2010-2016</a:t>
                      </a:r>
                    </a:p>
                  </a:txBody>
                  <a:tcPr/>
                </a:tc>
                <a:tc>
                  <a:txBody>
                    <a:bodyPr/>
                    <a:lstStyle/>
                    <a:p>
                      <a:pPr marL="457200" indent="-457200">
                        <a:buFont typeface="Arial" panose="020B0604020202020204" pitchFamily="34" charset="0"/>
                        <a:buChar char="•"/>
                      </a:pPr>
                      <a:r>
                        <a:rPr lang="en-US" sz="2600" dirty="0">
                          <a:solidFill>
                            <a:schemeClr val="tx1"/>
                          </a:solidFill>
                        </a:rPr>
                        <a:t>Watershed model development</a:t>
                      </a:r>
                    </a:p>
                    <a:p>
                      <a:pPr marL="457200" indent="-457200">
                        <a:buFont typeface="Arial" panose="020B0604020202020204" pitchFamily="34" charset="0"/>
                        <a:buChar char="•"/>
                      </a:pPr>
                      <a:r>
                        <a:rPr lang="en-US" sz="2600" dirty="0">
                          <a:solidFill>
                            <a:schemeClr val="tx1"/>
                          </a:solidFill>
                        </a:rPr>
                        <a:t>Lake nutrient response model development</a:t>
                      </a:r>
                      <a:endParaRPr lang="en-US" sz="2600" dirty="0"/>
                    </a:p>
                  </a:txBody>
                  <a:tcPr/>
                </a:tc>
                <a:extLst>
                  <a:ext uri="{0D108BD9-81ED-4DB2-BD59-A6C34878D82A}">
                    <a16:rowId xmlns:a16="http://schemas.microsoft.com/office/drawing/2014/main" val="38259457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2016-2020</a:t>
                      </a:r>
                    </a:p>
                  </a:txBody>
                  <a:tcPr/>
                </a:tc>
                <a:tc>
                  <a:txBody>
                    <a:bodyPr/>
                    <a:lstStyle/>
                    <a:p>
                      <a:pPr marL="457200" indent="-457200">
                        <a:buFont typeface="Arial" panose="020B0604020202020204" pitchFamily="34" charset="0"/>
                        <a:buChar char="•"/>
                      </a:pPr>
                      <a:r>
                        <a:rPr lang="en-US" sz="2600" dirty="0">
                          <a:solidFill>
                            <a:schemeClr val="tx1"/>
                          </a:solidFill>
                        </a:rPr>
                        <a:t>Nutrient Criteria Development Process (WQ standard reassessment)</a:t>
                      </a:r>
                    </a:p>
                  </a:txBody>
                  <a:tcPr/>
                </a:tc>
                <a:extLst>
                  <a:ext uri="{0D108BD9-81ED-4DB2-BD59-A6C34878D82A}">
                    <a16:rowId xmlns:a16="http://schemas.microsoft.com/office/drawing/2014/main" val="1813450811"/>
                  </a:ext>
                </a:extLst>
              </a:tr>
              <a:tr h="370840">
                <a:tc>
                  <a:txBody>
                    <a:bodyPr/>
                    <a:lstStyle/>
                    <a:p>
                      <a:r>
                        <a:rPr lang="en-US" sz="2600" b="1" dirty="0">
                          <a:solidFill>
                            <a:schemeClr val="tx1"/>
                          </a:solidFill>
                        </a:rPr>
                        <a:t>2021</a:t>
                      </a:r>
                      <a:endParaRPr lang="en-US" sz="2600" b="1" dirty="0"/>
                    </a:p>
                  </a:txBody>
                  <a:tcPr/>
                </a:tc>
                <a:tc>
                  <a:txBody>
                    <a:bodyPr/>
                    <a:lstStyle/>
                    <a:p>
                      <a:pPr marL="457200" indent="-457200">
                        <a:buFont typeface="Arial" panose="020B0604020202020204" pitchFamily="34" charset="0"/>
                        <a:buChar char="•"/>
                      </a:pPr>
                      <a:r>
                        <a:rPr lang="en-US" sz="2600" dirty="0">
                          <a:solidFill>
                            <a:schemeClr val="tx1"/>
                          </a:solidFill>
                        </a:rPr>
                        <a:t>Rule planning</a:t>
                      </a:r>
                    </a:p>
                  </a:txBody>
                  <a:tcPr/>
                </a:tc>
                <a:extLst>
                  <a:ext uri="{0D108BD9-81ED-4DB2-BD59-A6C34878D82A}">
                    <a16:rowId xmlns:a16="http://schemas.microsoft.com/office/drawing/2014/main" val="1861369077"/>
                  </a:ext>
                </a:extLst>
              </a:tr>
              <a:tr h="370840">
                <a:tc>
                  <a:txBody>
                    <a:bodyPr/>
                    <a:lstStyle/>
                    <a:p>
                      <a:r>
                        <a:rPr lang="en-US" sz="2600" b="1" dirty="0">
                          <a:solidFill>
                            <a:schemeClr val="tx1"/>
                          </a:solidFill>
                        </a:rPr>
                        <a:t>2022 - 2023</a:t>
                      </a:r>
                      <a:endParaRPr lang="en-US" sz="2600" b="1" dirty="0"/>
                    </a:p>
                  </a:txBody>
                  <a:tcPr/>
                </a:tc>
                <a:tc>
                  <a:txBody>
                    <a:bodyPr/>
                    <a:lstStyle/>
                    <a:p>
                      <a:pPr marL="457200" indent="-457200">
                        <a:buFont typeface="Arial" panose="020B0604020202020204" pitchFamily="34" charset="0"/>
                        <a:buChar char="•"/>
                      </a:pPr>
                      <a:r>
                        <a:rPr lang="en-US" sz="2600" dirty="0">
                          <a:solidFill>
                            <a:schemeClr val="tx1"/>
                          </a:solidFill>
                        </a:rPr>
                        <a:t>Informal stakeholder outreach (ongoing)</a:t>
                      </a:r>
                    </a:p>
                    <a:p>
                      <a:pPr marL="457200" indent="-457200">
                        <a:buFont typeface="Arial" panose="020B0604020202020204" pitchFamily="34" charset="0"/>
                        <a:buChar char="•"/>
                      </a:pPr>
                      <a:r>
                        <a:rPr lang="en-US" sz="2600" dirty="0">
                          <a:solidFill>
                            <a:schemeClr val="tx1"/>
                          </a:solidFill>
                        </a:rPr>
                        <a:t>Facilitated Engagement</a:t>
                      </a:r>
                    </a:p>
                    <a:p>
                      <a:pPr marL="457200" indent="-457200">
                        <a:buFont typeface="Arial" panose="020B0604020202020204" pitchFamily="34" charset="0"/>
                        <a:buChar char="•"/>
                      </a:pPr>
                      <a:r>
                        <a:rPr lang="en-US" sz="2600" dirty="0">
                          <a:solidFill>
                            <a:schemeClr val="tx1"/>
                          </a:solidFill>
                        </a:rPr>
                        <a:t>Rule language drafting</a:t>
                      </a:r>
                      <a:endParaRPr lang="en-US" sz="2600" dirty="0"/>
                    </a:p>
                  </a:txBody>
                  <a:tcPr/>
                </a:tc>
                <a:extLst>
                  <a:ext uri="{0D108BD9-81ED-4DB2-BD59-A6C34878D82A}">
                    <a16:rowId xmlns:a16="http://schemas.microsoft.com/office/drawing/2014/main" val="2902146943"/>
                  </a:ext>
                </a:extLst>
              </a:tr>
              <a:tr h="370840">
                <a:tc>
                  <a:txBody>
                    <a:bodyPr/>
                    <a:lstStyle/>
                    <a:p>
                      <a:r>
                        <a:rPr lang="en-US" sz="2600" b="1" dirty="0"/>
                        <a:t>2023 – 2026</a:t>
                      </a:r>
                    </a:p>
                  </a:txBody>
                  <a:tcPr/>
                </a:tc>
                <a:tc>
                  <a:txBody>
                    <a:bodyPr/>
                    <a:lstStyle/>
                    <a:p>
                      <a:pPr marL="457200" indent="-457200">
                        <a:buFont typeface="Arial" panose="020B0604020202020204" pitchFamily="34" charset="0"/>
                        <a:buChar char="•"/>
                      </a:pPr>
                      <a:r>
                        <a:rPr lang="en-US" sz="2600" dirty="0"/>
                        <a:t>Rule proposals, feedback, submission, public comments, approval</a:t>
                      </a:r>
                    </a:p>
                  </a:txBody>
                  <a:tcPr/>
                </a:tc>
                <a:extLst>
                  <a:ext uri="{0D108BD9-81ED-4DB2-BD59-A6C34878D82A}">
                    <a16:rowId xmlns:a16="http://schemas.microsoft.com/office/drawing/2014/main" val="1957109172"/>
                  </a:ext>
                </a:extLst>
              </a:tr>
            </a:tbl>
          </a:graphicData>
        </a:graphic>
      </p:graphicFrame>
      <p:sp>
        <p:nvSpPr>
          <p:cNvPr id="4" name="Slide Number Placeholder 3">
            <a:extLst>
              <a:ext uri="{FF2B5EF4-FFF2-40B4-BE49-F238E27FC236}">
                <a16:creationId xmlns:a16="http://schemas.microsoft.com/office/drawing/2014/main" id="{8A4C8625-7100-4FCF-9636-6C50272DC411}"/>
              </a:ext>
            </a:extLst>
          </p:cNvPr>
          <p:cNvSpPr>
            <a:spLocks noGrp="1"/>
          </p:cNvSpPr>
          <p:nvPr>
            <p:ph type="sldNum" sz="quarter" idx="12"/>
          </p:nvPr>
        </p:nvSpPr>
        <p:spPr/>
        <p:txBody>
          <a:bodyPr/>
          <a:lstStyle/>
          <a:p>
            <a:fld id="{11F27F3A-B3E9-41ED-AF8F-A365F10BB65F}" type="slidenum">
              <a:rPr lang="en-US" smtClean="0"/>
              <a:pPr/>
              <a:t>34</a:t>
            </a:fld>
            <a:endParaRPr lang="en-US"/>
          </a:p>
        </p:txBody>
      </p:sp>
    </p:spTree>
    <p:extLst>
      <p:ext uri="{BB962C8B-B14F-4D97-AF65-F5344CB8AC3E}">
        <p14:creationId xmlns:p14="http://schemas.microsoft.com/office/powerpoint/2010/main" val="502324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46077E-A446-489E-B745-B2F72ECED8BB}"/>
              </a:ext>
            </a:extLst>
          </p:cNvPr>
          <p:cNvSpPr/>
          <p:nvPr/>
        </p:nvSpPr>
        <p:spPr>
          <a:xfrm>
            <a:off x="9096531" y="5051685"/>
            <a:ext cx="3095469" cy="1495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8E3CF-08D2-49D7-B7E0-B4BA75F8D3B3}"/>
              </a:ext>
            </a:extLst>
          </p:cNvPr>
          <p:cNvSpPr>
            <a:spLocks noGrp="1"/>
          </p:cNvSpPr>
          <p:nvPr>
            <p:ph type="title"/>
          </p:nvPr>
        </p:nvSpPr>
        <p:spPr/>
        <p:txBody>
          <a:bodyPr>
            <a:noAutofit/>
          </a:bodyPr>
          <a:lstStyle/>
          <a:p>
            <a:r>
              <a:rPr lang="en-US" sz="4400" dirty="0"/>
              <a:t>Rulemaking Timeline</a:t>
            </a:r>
          </a:p>
        </p:txBody>
      </p:sp>
      <p:sp>
        <p:nvSpPr>
          <p:cNvPr id="4" name="Slide Number Placeholder 3">
            <a:extLst>
              <a:ext uri="{FF2B5EF4-FFF2-40B4-BE49-F238E27FC236}">
                <a16:creationId xmlns:a16="http://schemas.microsoft.com/office/drawing/2014/main" id="{193B5413-AFC5-4F34-8681-14FEB23BF7E9}"/>
              </a:ext>
            </a:extLst>
          </p:cNvPr>
          <p:cNvSpPr>
            <a:spLocks noGrp="1"/>
          </p:cNvSpPr>
          <p:nvPr>
            <p:ph type="sldNum" sz="quarter" idx="12"/>
          </p:nvPr>
        </p:nvSpPr>
        <p:spPr/>
        <p:txBody>
          <a:bodyPr/>
          <a:lstStyle/>
          <a:p>
            <a:fld id="{11F27F3A-B3E9-41ED-AF8F-A365F10BB65F}" type="slidenum">
              <a:rPr lang="en-US" smtClean="0"/>
              <a:pPr/>
              <a:t>35</a:t>
            </a:fld>
            <a:endParaRPr lang="en-US"/>
          </a:p>
        </p:txBody>
      </p:sp>
      <p:graphicFrame>
        <p:nvGraphicFramePr>
          <p:cNvPr id="6" name="Chart 5">
            <a:extLst>
              <a:ext uri="{FF2B5EF4-FFF2-40B4-BE49-F238E27FC236}">
                <a16:creationId xmlns:a16="http://schemas.microsoft.com/office/drawing/2014/main" id="{DE578B6F-7737-456A-9E27-60A1D2D5A291}"/>
              </a:ext>
            </a:extLst>
          </p:cNvPr>
          <p:cNvGraphicFramePr/>
          <p:nvPr>
            <p:extLst>
              <p:ext uri="{D42A27DB-BD31-4B8C-83A1-F6EECF244321}">
                <p14:modId xmlns:p14="http://schemas.microsoft.com/office/powerpoint/2010/main" val="2639708136"/>
              </p:ext>
            </p:extLst>
          </p:nvPr>
        </p:nvGraphicFramePr>
        <p:xfrm>
          <a:off x="156148" y="1199657"/>
          <a:ext cx="11879704" cy="534729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7EBFA270-4D3D-EBF7-B161-CE4704864A53}"/>
              </a:ext>
            </a:extLst>
          </p:cNvPr>
          <p:cNvCxnSpPr/>
          <p:nvPr/>
        </p:nvCxnSpPr>
        <p:spPr>
          <a:xfrm>
            <a:off x="4628002" y="1916017"/>
            <a:ext cx="0" cy="447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26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4377-78E8-2DD3-AE9D-3E02E2CA5FFF}"/>
              </a:ext>
            </a:extLst>
          </p:cNvPr>
          <p:cNvSpPr>
            <a:spLocks noGrp="1"/>
          </p:cNvSpPr>
          <p:nvPr>
            <p:ph type="title"/>
          </p:nvPr>
        </p:nvSpPr>
        <p:spPr/>
        <p:txBody>
          <a:bodyPr/>
          <a:lstStyle/>
          <a:p>
            <a:r>
              <a:rPr lang="en-US" dirty="0"/>
              <a:t>Integrated Watershed Management</a:t>
            </a:r>
          </a:p>
        </p:txBody>
      </p:sp>
      <p:sp>
        <p:nvSpPr>
          <p:cNvPr id="4" name="Slide Number Placeholder 3">
            <a:extLst>
              <a:ext uri="{FF2B5EF4-FFF2-40B4-BE49-F238E27FC236}">
                <a16:creationId xmlns:a16="http://schemas.microsoft.com/office/drawing/2014/main" id="{B052324A-588A-A991-A4DE-F1DAB2A505B8}"/>
              </a:ext>
            </a:extLst>
          </p:cNvPr>
          <p:cNvSpPr>
            <a:spLocks noGrp="1"/>
          </p:cNvSpPr>
          <p:nvPr>
            <p:ph type="sldNum" sz="quarter" idx="12"/>
          </p:nvPr>
        </p:nvSpPr>
        <p:spPr/>
        <p:txBody>
          <a:bodyPr/>
          <a:lstStyle/>
          <a:p>
            <a:fld id="{11F27F3A-B3E9-41ED-AF8F-A365F10BB65F}" type="slidenum">
              <a:rPr lang="en-US" smtClean="0"/>
              <a:pPr/>
              <a:t>36</a:t>
            </a:fld>
            <a:endParaRPr lang="en-US"/>
          </a:p>
        </p:txBody>
      </p:sp>
      <p:sp>
        <p:nvSpPr>
          <p:cNvPr id="5" name="Subtitle 4">
            <a:extLst>
              <a:ext uri="{FF2B5EF4-FFF2-40B4-BE49-F238E27FC236}">
                <a16:creationId xmlns:a16="http://schemas.microsoft.com/office/drawing/2014/main" id="{97E91BFB-A8C1-72D4-259D-61F9B70A9205}"/>
              </a:ext>
            </a:extLst>
          </p:cNvPr>
          <p:cNvSpPr>
            <a:spLocks noGrp="1"/>
          </p:cNvSpPr>
          <p:nvPr>
            <p:ph type="subTitle" idx="13"/>
          </p:nvPr>
        </p:nvSpPr>
        <p:spPr/>
        <p:txBody>
          <a:bodyPr/>
          <a:lstStyle/>
          <a:p>
            <a:r>
              <a:rPr lang="en-US" dirty="0"/>
              <a:t>One Water</a:t>
            </a:r>
          </a:p>
        </p:txBody>
      </p:sp>
      <p:pic>
        <p:nvPicPr>
          <p:cNvPr id="1026" name="Picture 2">
            <a:extLst>
              <a:ext uri="{FF2B5EF4-FFF2-40B4-BE49-F238E27FC236}">
                <a16:creationId xmlns:a16="http://schemas.microsoft.com/office/drawing/2014/main" id="{89758105-268D-0D66-3FFA-1EC48CCD283A}"/>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10883" y="1493838"/>
            <a:ext cx="4370234" cy="475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4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37</a:t>
            </a:fld>
            <a:endParaRPr lang="en-US"/>
          </a:p>
        </p:txBody>
      </p:sp>
      <p:sp>
        <p:nvSpPr>
          <p:cNvPr id="3" name="Title 2"/>
          <p:cNvSpPr>
            <a:spLocks noGrp="1"/>
          </p:cNvSpPr>
          <p:nvPr>
            <p:ph type="ctrTitle"/>
          </p:nvPr>
        </p:nvSpPr>
        <p:spPr/>
        <p:txBody>
          <a:bodyPr/>
          <a:lstStyle/>
          <a:p>
            <a:r>
              <a:rPr lang="en-US" dirty="0"/>
              <a:t>Questions?</a:t>
            </a:r>
          </a:p>
        </p:txBody>
      </p:sp>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6177" b="26177"/>
          <a:stretch>
            <a:fillRect/>
          </a:stretch>
        </p:blipFill>
        <p:spPr/>
      </p:pic>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6" name="TextBox 5">
            <a:extLst>
              <a:ext uri="{FF2B5EF4-FFF2-40B4-BE49-F238E27FC236}">
                <a16:creationId xmlns:a16="http://schemas.microsoft.com/office/drawing/2014/main" id="{D3745CB9-3DF0-499D-839E-9B24C24549AE}"/>
              </a:ext>
            </a:extLst>
          </p:cNvPr>
          <p:cNvSpPr txBox="1"/>
          <p:nvPr/>
        </p:nvSpPr>
        <p:spPr>
          <a:xfrm>
            <a:off x="7627455" y="3568823"/>
            <a:ext cx="4374045" cy="1569660"/>
          </a:xfrm>
          <a:prstGeom prst="rect">
            <a:avLst/>
          </a:prstGeom>
          <a:noFill/>
        </p:spPr>
        <p:txBody>
          <a:bodyPr wrap="square" rtlCol="0">
            <a:spAutoFit/>
          </a:bodyPr>
          <a:lstStyle/>
          <a:p>
            <a:r>
              <a:rPr lang="en-US" sz="2400" b="1" dirty="0">
                <a:solidFill>
                  <a:schemeClr val="bg1"/>
                </a:solidFill>
              </a:rPr>
              <a:t>Joey Hester</a:t>
            </a:r>
          </a:p>
          <a:p>
            <a:r>
              <a:rPr lang="en-US" sz="2400" dirty="0">
                <a:solidFill>
                  <a:schemeClr val="bg1"/>
                </a:solidFill>
                <a:hlinkClick r:id="rId4"/>
              </a:rPr>
              <a:t>Joey.hester@ncdenr.gov</a:t>
            </a:r>
            <a:endParaRPr lang="en-US" sz="2400" dirty="0">
              <a:solidFill>
                <a:schemeClr val="bg1"/>
              </a:solidFill>
            </a:endParaRPr>
          </a:p>
          <a:p>
            <a:r>
              <a:rPr lang="en-US" sz="2400" dirty="0">
                <a:solidFill>
                  <a:schemeClr val="bg1"/>
                </a:solidFill>
              </a:rPr>
              <a:t>O: 919-707-3675</a:t>
            </a:r>
          </a:p>
          <a:p>
            <a:r>
              <a:rPr lang="en-US" sz="2400" dirty="0">
                <a:solidFill>
                  <a:schemeClr val="bg1"/>
                </a:solidFill>
              </a:rPr>
              <a:t>C: 919-418-5712</a:t>
            </a:r>
          </a:p>
        </p:txBody>
      </p:sp>
    </p:spTree>
    <p:extLst>
      <p:ext uri="{BB962C8B-B14F-4D97-AF65-F5344CB8AC3E}">
        <p14:creationId xmlns:p14="http://schemas.microsoft.com/office/powerpoint/2010/main" val="326576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Department of Environmental Quality</a:t>
            </a:r>
          </a:p>
        </p:txBody>
      </p:sp>
      <p:sp>
        <p:nvSpPr>
          <p:cNvPr id="3" name="Subtitle 2"/>
          <p:cNvSpPr>
            <a:spLocks noGrp="1"/>
          </p:cNvSpPr>
          <p:nvPr>
            <p:ph type="subTitle" idx="1"/>
          </p:nvPr>
        </p:nvSpPr>
        <p:spPr/>
        <p:txBody>
          <a:bodyPr/>
          <a:lstStyle/>
          <a:p>
            <a:r>
              <a:rPr lang="en-US" dirty="0"/>
              <a:t>June 25, 2018</a:t>
            </a:r>
          </a:p>
        </p:txBody>
      </p:sp>
      <p:sp>
        <p:nvSpPr>
          <p:cNvPr id="4" name="TextBox 3">
            <a:extLst>
              <a:ext uri="{FF2B5EF4-FFF2-40B4-BE49-F238E27FC236}">
                <a16:creationId xmlns:a16="http://schemas.microsoft.com/office/drawing/2014/main" id="{DA0C5B1B-CCC7-6B89-2B21-D21D7613C367}"/>
              </a:ext>
            </a:extLst>
          </p:cNvPr>
          <p:cNvSpPr txBox="1"/>
          <p:nvPr/>
        </p:nvSpPr>
        <p:spPr>
          <a:xfrm>
            <a:off x="235967" y="2928374"/>
            <a:ext cx="368883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a:ea typeface="+mn-ea"/>
                <a:cs typeface="+mn-cs"/>
              </a:rPr>
              <a:t>High Rock Lake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a:ea typeface="+mn-ea"/>
                <a:cs typeface="+mn-cs"/>
              </a:rPr>
              <a:t>Water Quality Status</a:t>
            </a:r>
          </a:p>
        </p:txBody>
      </p:sp>
    </p:spTree>
    <p:extLst>
      <p:ext uri="{BB962C8B-B14F-4D97-AF65-F5344CB8AC3E}">
        <p14:creationId xmlns:p14="http://schemas.microsoft.com/office/powerpoint/2010/main" val="1678430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 Rock Lake</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F497D"/>
              </a:solidFill>
              <a:effectLst/>
              <a:uLnTx/>
              <a:uFillTx/>
              <a:latin typeface="Arial"/>
              <a:ea typeface="+mn-ea"/>
              <a:cs typeface="+mn-cs"/>
            </a:endParaRP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a:xfrm>
            <a:off x="6980808" y="1228727"/>
            <a:ext cx="4569041" cy="3647243"/>
          </a:xfrm>
        </p:spPr>
        <p:txBody>
          <a:bodyPr/>
          <a:lstStyle/>
          <a:p>
            <a:r>
              <a:rPr lang="en-US" dirty="0">
                <a:solidFill>
                  <a:srgbClr val="728591"/>
                </a:solidFill>
              </a:rPr>
              <a:t>Eutrophic since at least the 1970s</a:t>
            </a:r>
          </a:p>
          <a:p>
            <a:r>
              <a:rPr lang="en-US" dirty="0">
                <a:solidFill>
                  <a:srgbClr val="728591"/>
                </a:solidFill>
              </a:rPr>
              <a:t>First impaired for chlorophyll-a in 2004</a:t>
            </a:r>
          </a:p>
          <a:p>
            <a:r>
              <a:rPr lang="en-US" dirty="0">
                <a:solidFill>
                  <a:srgbClr val="728591"/>
                </a:solidFill>
              </a:rPr>
              <a:t>Currently impaired for chlorophyll-a, pH, and turbidity</a:t>
            </a:r>
          </a:p>
          <a:p>
            <a:r>
              <a:rPr lang="en-US" dirty="0">
                <a:solidFill>
                  <a:srgbClr val="728591"/>
                </a:solidFill>
              </a:rPr>
              <a:t>Summer phosphate limits are in place for 3 WWTPs in Abbotts Creek</a:t>
            </a:r>
          </a:p>
          <a:p>
            <a:r>
              <a:rPr lang="en-US" dirty="0">
                <a:solidFill>
                  <a:srgbClr val="728591"/>
                </a:solidFill>
              </a:rPr>
              <a:t>Persistent algae blooms in every season except winter</a:t>
            </a:r>
          </a:p>
          <a:p>
            <a:endParaRPr lang="en-US" dirty="0"/>
          </a:p>
        </p:txBody>
      </p:sp>
      <p:pic>
        <p:nvPicPr>
          <p:cNvPr id="3" name="Picture 2">
            <a:extLst>
              <a:ext uri="{FF2B5EF4-FFF2-40B4-BE49-F238E27FC236}">
                <a16:creationId xmlns:a16="http://schemas.microsoft.com/office/drawing/2014/main" id="{71690745-8EDD-379E-5347-29B23439217B}"/>
              </a:ext>
            </a:extLst>
          </p:cNvPr>
          <p:cNvPicPr>
            <a:picLocks noChangeAspect="1"/>
          </p:cNvPicPr>
          <p:nvPr/>
        </p:nvPicPr>
        <p:blipFill>
          <a:blip r:embed="rId3"/>
          <a:stretch>
            <a:fillRect/>
          </a:stretch>
        </p:blipFill>
        <p:spPr>
          <a:xfrm>
            <a:off x="385439" y="1228727"/>
            <a:ext cx="6595369" cy="3488873"/>
          </a:xfrm>
          <a:prstGeom prst="rect">
            <a:avLst/>
          </a:prstGeom>
        </p:spPr>
      </p:pic>
    </p:spTree>
    <p:extLst>
      <p:ext uri="{BB962C8B-B14F-4D97-AF65-F5344CB8AC3E}">
        <p14:creationId xmlns:p14="http://schemas.microsoft.com/office/powerpoint/2010/main" val="3824953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72FE-E6CB-EAF9-66EB-2F2D8574BBD9}"/>
              </a:ext>
            </a:extLst>
          </p:cNvPr>
          <p:cNvSpPr>
            <a:spLocks noGrp="1"/>
          </p:cNvSpPr>
          <p:nvPr>
            <p:ph type="title"/>
          </p:nvPr>
        </p:nvSpPr>
        <p:spPr/>
        <p:txBody>
          <a:bodyPr/>
          <a:lstStyle/>
          <a:p>
            <a:r>
              <a:rPr lang="en-US" dirty="0"/>
              <a:t>2020 HRL Impairments</a:t>
            </a:r>
          </a:p>
        </p:txBody>
      </p:sp>
      <p:sp>
        <p:nvSpPr>
          <p:cNvPr id="3" name="Content Placeholder 2">
            <a:extLst>
              <a:ext uri="{FF2B5EF4-FFF2-40B4-BE49-F238E27FC236}">
                <a16:creationId xmlns:a16="http://schemas.microsoft.com/office/drawing/2014/main" id="{546264CA-3AB9-72BE-F61C-0F1A017E479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1A701F0-DB83-1099-37F0-628B231E2B11}"/>
              </a:ext>
            </a:extLst>
          </p:cNvPr>
          <p:cNvSpPr>
            <a:spLocks noGrp="1"/>
          </p:cNvSpPr>
          <p:nvPr>
            <p:ph type="sldNum" sz="quarter" idx="12"/>
          </p:nvPr>
        </p:nvSpPr>
        <p:spPr/>
        <p:txBody>
          <a:bodyPr/>
          <a:lstStyle/>
          <a:p>
            <a:fld id="{11F27F3A-B3E9-41ED-AF8F-A365F10BB65F}" type="slidenum">
              <a:rPr lang="en-US" smtClean="0"/>
              <a:pPr/>
              <a:t>6</a:t>
            </a:fld>
            <a:endParaRPr lang="en-US"/>
          </a:p>
        </p:txBody>
      </p:sp>
      <p:pic>
        <p:nvPicPr>
          <p:cNvPr id="6" name="Picture 5">
            <a:extLst>
              <a:ext uri="{FF2B5EF4-FFF2-40B4-BE49-F238E27FC236}">
                <a16:creationId xmlns:a16="http://schemas.microsoft.com/office/drawing/2014/main" id="{D72BB6A9-B0FE-A70C-69E4-1EF2B93AFC24}"/>
              </a:ext>
            </a:extLst>
          </p:cNvPr>
          <p:cNvPicPr>
            <a:picLocks noChangeAspect="1"/>
          </p:cNvPicPr>
          <p:nvPr/>
        </p:nvPicPr>
        <p:blipFill>
          <a:blip r:embed="rId3"/>
          <a:stretch>
            <a:fillRect/>
          </a:stretch>
        </p:blipFill>
        <p:spPr>
          <a:xfrm>
            <a:off x="226695" y="1228727"/>
            <a:ext cx="3865613" cy="3285173"/>
          </a:xfrm>
          <a:prstGeom prst="rect">
            <a:avLst/>
          </a:prstGeom>
          <a:effectLst>
            <a:outerShdw blurRad="63500" dist="38100" dir="8100000" sx="101000" sy="101000" algn="tr" rotWithShape="0">
              <a:prstClr val="black">
                <a:alpha val="40000"/>
              </a:prstClr>
            </a:outerShdw>
          </a:effectLst>
        </p:spPr>
      </p:pic>
      <p:pic>
        <p:nvPicPr>
          <p:cNvPr id="8" name="Picture 7">
            <a:extLst>
              <a:ext uri="{FF2B5EF4-FFF2-40B4-BE49-F238E27FC236}">
                <a16:creationId xmlns:a16="http://schemas.microsoft.com/office/drawing/2014/main" id="{E838FEEE-644F-FC5F-44AF-879874E58756}"/>
              </a:ext>
            </a:extLst>
          </p:cNvPr>
          <p:cNvPicPr>
            <a:picLocks noChangeAspect="1"/>
          </p:cNvPicPr>
          <p:nvPr/>
        </p:nvPicPr>
        <p:blipFill>
          <a:blip r:embed="rId4"/>
          <a:stretch>
            <a:fillRect/>
          </a:stretch>
        </p:blipFill>
        <p:spPr>
          <a:xfrm>
            <a:off x="4224155" y="1228727"/>
            <a:ext cx="3865612" cy="3253658"/>
          </a:xfrm>
          <a:prstGeom prst="rect">
            <a:avLst/>
          </a:prstGeom>
          <a:effectLst>
            <a:outerShdw blurRad="88900" dist="38100" dir="8100000" sx="101000" sy="101000" algn="tr" rotWithShape="0">
              <a:prstClr val="black">
                <a:alpha val="40000"/>
              </a:prstClr>
            </a:outerShdw>
          </a:effectLst>
        </p:spPr>
      </p:pic>
      <p:pic>
        <p:nvPicPr>
          <p:cNvPr id="10" name="Picture 9">
            <a:extLst>
              <a:ext uri="{FF2B5EF4-FFF2-40B4-BE49-F238E27FC236}">
                <a16:creationId xmlns:a16="http://schemas.microsoft.com/office/drawing/2014/main" id="{2F6B3139-C361-227A-D8B9-C2587D0AE75B}"/>
              </a:ext>
            </a:extLst>
          </p:cNvPr>
          <p:cNvPicPr>
            <a:picLocks noChangeAspect="1"/>
          </p:cNvPicPr>
          <p:nvPr/>
        </p:nvPicPr>
        <p:blipFill>
          <a:blip r:embed="rId5"/>
          <a:stretch>
            <a:fillRect/>
          </a:stretch>
        </p:blipFill>
        <p:spPr>
          <a:xfrm>
            <a:off x="8221614" y="1228727"/>
            <a:ext cx="3714724" cy="3253658"/>
          </a:xfrm>
          <a:prstGeom prst="rect">
            <a:avLst/>
          </a:prstGeom>
          <a:effectLst>
            <a:outerShdw blurRad="88900" dist="38100" dir="8100000" sx="101000" sy="101000" algn="t" rotWithShape="0">
              <a:prstClr val="black">
                <a:alpha val="40000"/>
              </a:prstClr>
            </a:outerShdw>
          </a:effectLst>
        </p:spPr>
      </p:pic>
      <p:sp>
        <p:nvSpPr>
          <p:cNvPr id="11" name="TextBox 10">
            <a:extLst>
              <a:ext uri="{FF2B5EF4-FFF2-40B4-BE49-F238E27FC236}">
                <a16:creationId xmlns:a16="http://schemas.microsoft.com/office/drawing/2014/main" id="{85784CF1-6DE3-26DE-8623-6AF3250A3527}"/>
              </a:ext>
            </a:extLst>
          </p:cNvPr>
          <p:cNvSpPr txBox="1"/>
          <p:nvPr/>
        </p:nvSpPr>
        <p:spPr>
          <a:xfrm>
            <a:off x="1994294" y="4483422"/>
            <a:ext cx="8447569" cy="369332"/>
          </a:xfrm>
          <a:prstGeom prst="rect">
            <a:avLst/>
          </a:prstGeom>
          <a:noFill/>
        </p:spPr>
        <p:txBody>
          <a:bodyPr wrap="none" rtlCol="0">
            <a:spAutoFit/>
          </a:bodyPr>
          <a:lstStyle/>
          <a:p>
            <a:r>
              <a:rPr lang="en-US" dirty="0"/>
              <a:t>Chlorophyll-a                  		     pH	                             	Turbidity</a:t>
            </a:r>
          </a:p>
        </p:txBody>
      </p:sp>
    </p:spTree>
    <p:extLst>
      <p:ext uri="{BB962C8B-B14F-4D97-AF65-F5344CB8AC3E}">
        <p14:creationId xmlns:p14="http://schemas.microsoft.com/office/powerpoint/2010/main" val="184059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A472-3C83-03EE-B1B2-0E5439D556B0}"/>
              </a:ext>
            </a:extLst>
          </p:cNvPr>
          <p:cNvSpPr>
            <a:spLocks noGrp="1"/>
          </p:cNvSpPr>
          <p:nvPr>
            <p:ph type="title"/>
          </p:nvPr>
        </p:nvSpPr>
        <p:spPr/>
        <p:txBody>
          <a:bodyPr/>
          <a:lstStyle/>
          <a:p>
            <a:r>
              <a:rPr lang="en-US" dirty="0"/>
              <a:t>2022 HRL Impairments</a:t>
            </a:r>
          </a:p>
        </p:txBody>
      </p:sp>
      <p:pic>
        <p:nvPicPr>
          <p:cNvPr id="10" name="Content Placeholder 9">
            <a:extLst>
              <a:ext uri="{FF2B5EF4-FFF2-40B4-BE49-F238E27FC236}">
                <a16:creationId xmlns:a16="http://schemas.microsoft.com/office/drawing/2014/main" id="{EBDEE6FC-A9EA-6C7D-ACE9-58E1A708A926}"/>
              </a:ext>
            </a:extLst>
          </p:cNvPr>
          <p:cNvPicPr>
            <a:picLocks noGrp="1" noChangeAspect="1"/>
          </p:cNvPicPr>
          <p:nvPr>
            <p:ph idx="1"/>
          </p:nvPr>
        </p:nvPicPr>
        <p:blipFill>
          <a:blip r:embed="rId3"/>
          <a:stretch>
            <a:fillRect/>
          </a:stretch>
        </p:blipFill>
        <p:spPr>
          <a:xfrm>
            <a:off x="8146908" y="1159670"/>
            <a:ext cx="3940317" cy="3072010"/>
          </a:xfrm>
          <a:effectLst>
            <a:outerShdw blurRad="63500" dist="38100" dir="8100000" sx="101000" sy="101000" algn="t" rotWithShape="0">
              <a:prstClr val="black">
                <a:alpha val="40000"/>
              </a:prstClr>
            </a:outerShdw>
          </a:effectLst>
        </p:spPr>
      </p:pic>
      <p:sp>
        <p:nvSpPr>
          <p:cNvPr id="4" name="Slide Number Placeholder 3">
            <a:extLst>
              <a:ext uri="{FF2B5EF4-FFF2-40B4-BE49-F238E27FC236}">
                <a16:creationId xmlns:a16="http://schemas.microsoft.com/office/drawing/2014/main" id="{D0E65C40-5C37-C664-280E-F8FBA89DF9EE}"/>
              </a:ext>
            </a:extLst>
          </p:cNvPr>
          <p:cNvSpPr>
            <a:spLocks noGrp="1"/>
          </p:cNvSpPr>
          <p:nvPr>
            <p:ph type="sldNum" sz="quarter" idx="12"/>
          </p:nvPr>
        </p:nvSpPr>
        <p:spPr/>
        <p:txBody>
          <a:bodyPr/>
          <a:lstStyle/>
          <a:p>
            <a:fld id="{11F27F3A-B3E9-41ED-AF8F-A365F10BB65F}" type="slidenum">
              <a:rPr lang="en-US" smtClean="0"/>
              <a:pPr/>
              <a:t>7</a:t>
            </a:fld>
            <a:endParaRPr lang="en-US"/>
          </a:p>
        </p:txBody>
      </p:sp>
      <p:pic>
        <p:nvPicPr>
          <p:cNvPr id="6" name="Picture 5">
            <a:extLst>
              <a:ext uri="{FF2B5EF4-FFF2-40B4-BE49-F238E27FC236}">
                <a16:creationId xmlns:a16="http://schemas.microsoft.com/office/drawing/2014/main" id="{9ABA9947-C469-E990-2B5D-7D0BAF6AD4FC}"/>
              </a:ext>
            </a:extLst>
          </p:cNvPr>
          <p:cNvPicPr>
            <a:picLocks noChangeAspect="1"/>
          </p:cNvPicPr>
          <p:nvPr/>
        </p:nvPicPr>
        <p:blipFill>
          <a:blip r:embed="rId4"/>
          <a:stretch>
            <a:fillRect/>
          </a:stretch>
        </p:blipFill>
        <p:spPr>
          <a:xfrm>
            <a:off x="104775" y="1159670"/>
            <a:ext cx="4185920" cy="3139440"/>
          </a:xfrm>
          <a:prstGeom prst="rect">
            <a:avLst/>
          </a:prstGeom>
          <a:effectLst>
            <a:outerShdw blurRad="63500" dist="38100" dir="8100000" sx="101000" sy="101000" algn="t" rotWithShape="0">
              <a:prstClr val="black">
                <a:alpha val="40000"/>
              </a:prstClr>
            </a:outerShdw>
          </a:effectLst>
        </p:spPr>
      </p:pic>
      <p:pic>
        <p:nvPicPr>
          <p:cNvPr id="8" name="Picture 7">
            <a:extLst>
              <a:ext uri="{FF2B5EF4-FFF2-40B4-BE49-F238E27FC236}">
                <a16:creationId xmlns:a16="http://schemas.microsoft.com/office/drawing/2014/main" id="{B74A261B-498E-CDD8-70B6-2C9057E366DD}"/>
              </a:ext>
            </a:extLst>
          </p:cNvPr>
          <p:cNvPicPr>
            <a:picLocks noChangeAspect="1"/>
          </p:cNvPicPr>
          <p:nvPr/>
        </p:nvPicPr>
        <p:blipFill>
          <a:blip r:embed="rId5"/>
          <a:stretch>
            <a:fillRect/>
          </a:stretch>
        </p:blipFill>
        <p:spPr>
          <a:xfrm>
            <a:off x="4351655" y="1159671"/>
            <a:ext cx="3732848" cy="3072009"/>
          </a:xfrm>
          <a:prstGeom prst="rect">
            <a:avLst/>
          </a:prstGeom>
          <a:effectLst>
            <a:outerShdw blurRad="63500" dist="38100" dir="8100000" sx="101000" sy="101000" algn="t" rotWithShape="0">
              <a:prstClr val="black">
                <a:alpha val="40000"/>
              </a:prstClr>
            </a:outerShdw>
          </a:effectLst>
        </p:spPr>
      </p:pic>
      <p:sp>
        <p:nvSpPr>
          <p:cNvPr id="11" name="TextBox 10">
            <a:extLst>
              <a:ext uri="{FF2B5EF4-FFF2-40B4-BE49-F238E27FC236}">
                <a16:creationId xmlns:a16="http://schemas.microsoft.com/office/drawing/2014/main" id="{CEDC5392-D888-DDE2-A6B6-47F84F925DDF}"/>
              </a:ext>
            </a:extLst>
          </p:cNvPr>
          <p:cNvSpPr txBox="1"/>
          <p:nvPr/>
        </p:nvSpPr>
        <p:spPr>
          <a:xfrm>
            <a:off x="1994294" y="4483422"/>
            <a:ext cx="8447569" cy="369332"/>
          </a:xfrm>
          <a:prstGeom prst="rect">
            <a:avLst/>
          </a:prstGeom>
          <a:noFill/>
        </p:spPr>
        <p:txBody>
          <a:bodyPr wrap="none" rtlCol="0">
            <a:spAutoFit/>
          </a:bodyPr>
          <a:lstStyle/>
          <a:p>
            <a:r>
              <a:rPr lang="en-US" dirty="0"/>
              <a:t>Chlorophyll-a                  		     pH	                             	Turbidity</a:t>
            </a:r>
          </a:p>
        </p:txBody>
      </p:sp>
    </p:spTree>
    <p:extLst>
      <p:ext uri="{BB962C8B-B14F-4D97-AF65-F5344CB8AC3E}">
        <p14:creationId xmlns:p14="http://schemas.microsoft.com/office/powerpoint/2010/main" val="27549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2874-0421-1C7A-4C8D-D5DBAF34AF44}"/>
              </a:ext>
            </a:extLst>
          </p:cNvPr>
          <p:cNvSpPr>
            <a:spLocks noGrp="1"/>
          </p:cNvSpPr>
          <p:nvPr>
            <p:ph type="title"/>
          </p:nvPr>
        </p:nvSpPr>
        <p:spPr/>
        <p:txBody>
          <a:bodyPr/>
          <a:lstStyle/>
          <a:p>
            <a:r>
              <a:rPr lang="en-US" dirty="0"/>
              <a:t>HRL Chlorophyll-a Impairments</a:t>
            </a:r>
          </a:p>
        </p:txBody>
      </p:sp>
      <p:sp>
        <p:nvSpPr>
          <p:cNvPr id="4" name="Slide Number Placeholder 3">
            <a:extLst>
              <a:ext uri="{FF2B5EF4-FFF2-40B4-BE49-F238E27FC236}">
                <a16:creationId xmlns:a16="http://schemas.microsoft.com/office/drawing/2014/main" id="{915EEE71-8050-42A2-E8F5-E3F3C9E6D3B9}"/>
              </a:ext>
            </a:extLst>
          </p:cNvPr>
          <p:cNvSpPr>
            <a:spLocks noGrp="1"/>
          </p:cNvSpPr>
          <p:nvPr>
            <p:ph type="sldNum" sz="quarter" idx="12"/>
          </p:nvPr>
        </p:nvSpPr>
        <p:spPr/>
        <p:txBody>
          <a:bodyPr/>
          <a:lstStyle/>
          <a:p>
            <a:fld id="{11F27F3A-B3E9-41ED-AF8F-A365F10BB65F}" type="slidenum">
              <a:rPr lang="en-US" smtClean="0"/>
              <a:pPr/>
              <a:t>8</a:t>
            </a:fld>
            <a:endParaRPr lang="en-US"/>
          </a:p>
        </p:txBody>
      </p:sp>
      <p:pic>
        <p:nvPicPr>
          <p:cNvPr id="6" name="Picture 5">
            <a:extLst>
              <a:ext uri="{FF2B5EF4-FFF2-40B4-BE49-F238E27FC236}">
                <a16:creationId xmlns:a16="http://schemas.microsoft.com/office/drawing/2014/main" id="{5B4BC18A-75BB-219D-9102-458D1A0CF69E}"/>
              </a:ext>
            </a:extLst>
          </p:cNvPr>
          <p:cNvPicPr>
            <a:picLocks noChangeAspect="1"/>
          </p:cNvPicPr>
          <p:nvPr/>
        </p:nvPicPr>
        <p:blipFill>
          <a:blip r:embed="rId3"/>
          <a:stretch>
            <a:fillRect/>
          </a:stretch>
        </p:blipFill>
        <p:spPr>
          <a:xfrm>
            <a:off x="213360" y="1228726"/>
            <a:ext cx="3589652" cy="3285173"/>
          </a:xfrm>
          <a:prstGeom prst="rect">
            <a:avLst/>
          </a:prstGeom>
          <a:effectLst>
            <a:outerShdw blurRad="63500" dist="38100" dir="8100000" sx="101000" sy="101000" algn="t" rotWithShape="0">
              <a:prstClr val="black">
                <a:alpha val="40000"/>
              </a:prstClr>
            </a:outerShdw>
          </a:effectLst>
        </p:spPr>
      </p:pic>
      <p:pic>
        <p:nvPicPr>
          <p:cNvPr id="7" name="Picture 6">
            <a:extLst>
              <a:ext uri="{FF2B5EF4-FFF2-40B4-BE49-F238E27FC236}">
                <a16:creationId xmlns:a16="http://schemas.microsoft.com/office/drawing/2014/main" id="{EDFBE2B5-22CE-9591-A4AF-99081DD1218B}"/>
              </a:ext>
            </a:extLst>
          </p:cNvPr>
          <p:cNvPicPr>
            <a:picLocks noChangeAspect="1"/>
          </p:cNvPicPr>
          <p:nvPr/>
        </p:nvPicPr>
        <p:blipFill>
          <a:blip r:embed="rId4"/>
          <a:stretch>
            <a:fillRect/>
          </a:stretch>
        </p:blipFill>
        <p:spPr>
          <a:xfrm>
            <a:off x="3926654" y="1223011"/>
            <a:ext cx="3865613" cy="3285173"/>
          </a:xfrm>
          <a:prstGeom prst="rect">
            <a:avLst/>
          </a:prstGeom>
          <a:effectLst>
            <a:outerShdw blurRad="63500" dist="38100" dir="8100000" sx="101000" sy="101000" algn="t" rotWithShape="0">
              <a:prstClr val="black">
                <a:alpha val="40000"/>
              </a:prstClr>
            </a:outerShdw>
          </a:effectLst>
        </p:spPr>
      </p:pic>
      <p:pic>
        <p:nvPicPr>
          <p:cNvPr id="8" name="Content Placeholder 7">
            <a:extLst>
              <a:ext uri="{FF2B5EF4-FFF2-40B4-BE49-F238E27FC236}">
                <a16:creationId xmlns:a16="http://schemas.microsoft.com/office/drawing/2014/main" id="{969ACD29-DB8D-6606-062E-BDA2CC28345B}"/>
              </a:ext>
            </a:extLst>
          </p:cNvPr>
          <p:cNvPicPr>
            <a:picLocks noGrp="1" noChangeAspect="1"/>
          </p:cNvPicPr>
          <p:nvPr>
            <p:ph idx="1"/>
          </p:nvPr>
        </p:nvPicPr>
        <p:blipFill rotWithShape="1">
          <a:blip r:embed="rId5"/>
          <a:srcRect r="4868"/>
          <a:stretch/>
        </p:blipFill>
        <p:spPr>
          <a:xfrm>
            <a:off x="7915910" y="1223011"/>
            <a:ext cx="4169410" cy="3287078"/>
          </a:xfrm>
          <a:prstGeom prst="rect">
            <a:avLst/>
          </a:prstGeom>
          <a:effectLst>
            <a:outerShdw blurRad="63500" dist="38100" dir="8100000" sx="101000" sy="101000" algn="t" rotWithShape="0">
              <a:prstClr val="black">
                <a:alpha val="40000"/>
              </a:prstClr>
            </a:outerShdw>
          </a:effectLst>
        </p:spPr>
      </p:pic>
      <p:sp>
        <p:nvSpPr>
          <p:cNvPr id="9" name="TextBox 8">
            <a:extLst>
              <a:ext uri="{FF2B5EF4-FFF2-40B4-BE49-F238E27FC236}">
                <a16:creationId xmlns:a16="http://schemas.microsoft.com/office/drawing/2014/main" id="{B3BA31CB-A8CF-2C26-AE11-8BF2DB7EA782}"/>
              </a:ext>
            </a:extLst>
          </p:cNvPr>
          <p:cNvSpPr txBox="1"/>
          <p:nvPr/>
        </p:nvSpPr>
        <p:spPr>
          <a:xfrm>
            <a:off x="1715815" y="4579144"/>
            <a:ext cx="8584401" cy="369332"/>
          </a:xfrm>
          <a:prstGeom prst="rect">
            <a:avLst/>
          </a:prstGeom>
          <a:noFill/>
        </p:spPr>
        <p:txBody>
          <a:bodyPr wrap="none" rtlCol="0">
            <a:spAutoFit/>
          </a:bodyPr>
          <a:lstStyle/>
          <a:p>
            <a:r>
              <a:rPr lang="en-US" dirty="0"/>
              <a:t>2018                                                  2020                                                         2022</a:t>
            </a:r>
          </a:p>
        </p:txBody>
      </p:sp>
    </p:spTree>
    <p:extLst>
      <p:ext uri="{BB962C8B-B14F-4D97-AF65-F5344CB8AC3E}">
        <p14:creationId xmlns:p14="http://schemas.microsoft.com/office/powerpoint/2010/main" val="488632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Lyngbya</a:t>
            </a:r>
            <a:r>
              <a:rPr lang="en-US" dirty="0"/>
              <a:t> </a:t>
            </a:r>
            <a:r>
              <a:rPr lang="en-US" dirty="0" err="1"/>
              <a:t>wollei</a:t>
            </a:r>
            <a:endParaRPr lang="en-US" dirty="0"/>
          </a:p>
        </p:txBody>
      </p:sp>
      <p:sp>
        <p:nvSpPr>
          <p:cNvPr id="11" name="Content Placeholder 4">
            <a:extLst>
              <a:ext uri="{FF2B5EF4-FFF2-40B4-BE49-F238E27FC236}">
                <a16:creationId xmlns:a16="http://schemas.microsoft.com/office/drawing/2014/main" id="{2832CC25-604F-DC95-4015-5C1153FCE1CA}"/>
              </a:ext>
            </a:extLst>
          </p:cNvPr>
          <p:cNvSpPr>
            <a:spLocks noGrp="1"/>
          </p:cNvSpPr>
          <p:nvPr>
            <p:ph idx="1"/>
          </p:nvPr>
        </p:nvSpPr>
        <p:spPr>
          <a:xfrm>
            <a:off x="317500" y="1398517"/>
            <a:ext cx="5143500" cy="4603138"/>
          </a:xfrm>
        </p:spPr>
        <p:txBody>
          <a:bodyPr>
            <a:normAutofit fontScale="92500" lnSpcReduction="10000"/>
          </a:bodyPr>
          <a:lstStyle/>
          <a:p>
            <a:r>
              <a:rPr lang="en-US" dirty="0"/>
              <a:t>Blue green algae (cyanobacteria)</a:t>
            </a:r>
          </a:p>
          <a:p>
            <a:r>
              <a:rPr lang="en-US" dirty="0"/>
              <a:t>Unpleasant, musty smell</a:t>
            </a:r>
          </a:p>
          <a:p>
            <a:r>
              <a:rPr lang="en-US" dirty="0"/>
              <a:t>Reduces oxygen exchange</a:t>
            </a:r>
          </a:p>
          <a:p>
            <a:r>
              <a:rPr lang="en-US" dirty="0"/>
              <a:t>Can produce toxins</a:t>
            </a:r>
          </a:p>
          <a:p>
            <a:pPr lvl="1"/>
            <a:r>
              <a:rPr lang="en-US" dirty="0" err="1"/>
              <a:t>Cylindrospermopsin</a:t>
            </a:r>
            <a:r>
              <a:rPr lang="en-US" dirty="0"/>
              <a:t> (causes liver damage)</a:t>
            </a:r>
          </a:p>
          <a:p>
            <a:pPr lvl="1"/>
            <a:r>
              <a:rPr lang="en-US" dirty="0" err="1"/>
              <a:t>Saxotoxin</a:t>
            </a:r>
            <a:r>
              <a:rPr lang="en-US" dirty="0"/>
              <a:t> (neurotoxin that can cause gastrointestinal damage)</a:t>
            </a:r>
          </a:p>
          <a:p>
            <a:r>
              <a:rPr lang="en-US" dirty="0"/>
              <a:t>Ingestion of or contact with nearby water can cause health effects</a:t>
            </a:r>
          </a:p>
          <a:p>
            <a:r>
              <a:rPr lang="en-US" dirty="0"/>
              <a:t>No documented illnesses caused by </a:t>
            </a:r>
            <a:r>
              <a:rPr lang="en-US" dirty="0" err="1"/>
              <a:t>Lyngbya</a:t>
            </a:r>
            <a:r>
              <a:rPr lang="en-US" dirty="0"/>
              <a:t> </a:t>
            </a:r>
            <a:r>
              <a:rPr lang="en-US" dirty="0" err="1"/>
              <a:t>wollei</a:t>
            </a:r>
            <a:endParaRPr lang="en-US" dirty="0"/>
          </a:p>
          <a:p>
            <a:r>
              <a:rPr lang="en-US" dirty="0"/>
              <a:t>Can augment high pH which eliminates competition</a:t>
            </a:r>
          </a:p>
          <a:p>
            <a:r>
              <a:rPr lang="en-US" u="sng" dirty="0"/>
              <a:t>Least</a:t>
            </a:r>
            <a:r>
              <a:rPr lang="en-US" dirty="0"/>
              <a:t> preferred food source of carp</a:t>
            </a:r>
          </a:p>
          <a:p>
            <a:pPr lvl="1"/>
            <a:endParaRPr lang="en-US" dirty="0"/>
          </a:p>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9</a:t>
            </a:fld>
            <a:endParaRPr lang="en-US"/>
          </a:p>
        </p:txBody>
      </p:sp>
      <p:sp>
        <p:nvSpPr>
          <p:cNvPr id="8" name="Subtitle 7"/>
          <p:cNvSpPr>
            <a:spLocks noGrp="1"/>
          </p:cNvSpPr>
          <p:nvPr>
            <p:ph type="subTitle" idx="13"/>
          </p:nvPr>
        </p:nvSpPr>
        <p:spPr/>
        <p:txBody>
          <a:bodyPr/>
          <a:lstStyle/>
          <a:p>
            <a:endParaRPr lang="en-US" dirty="0"/>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5" name="Picture 4" descr="A crocodile in the water&#10;&#10;Description automatically generated with low confidence">
            <a:extLst>
              <a:ext uri="{FF2B5EF4-FFF2-40B4-BE49-F238E27FC236}">
                <a16:creationId xmlns:a16="http://schemas.microsoft.com/office/drawing/2014/main" id="{140C058C-D061-1373-618D-2159BBEA0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554" y="1220433"/>
            <a:ext cx="6239153" cy="4159435"/>
          </a:xfrm>
          <a:prstGeom prst="rect">
            <a:avLst/>
          </a:prstGeom>
        </p:spPr>
      </p:pic>
    </p:spTree>
    <p:extLst>
      <p:ext uri="{BB962C8B-B14F-4D97-AF65-F5344CB8AC3E}">
        <p14:creationId xmlns:p14="http://schemas.microsoft.com/office/powerpoint/2010/main" val="23458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2.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10525</TotalTime>
  <Words>1697</Words>
  <Application>Microsoft Office PowerPoint</Application>
  <PresentationFormat>Widescreen</PresentationFormat>
  <Paragraphs>358</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Times New Roman</vt:lpstr>
      <vt:lpstr>Tw Cen MT</vt:lpstr>
      <vt:lpstr>2_Office Theme</vt:lpstr>
      <vt:lpstr>Office Theme</vt:lpstr>
      <vt:lpstr>Welcome to the High Rock Lake Nutrient Management Strategy Rulemaking Kickoff</vt:lpstr>
      <vt:lpstr>Department of Environmental Quality</vt:lpstr>
      <vt:lpstr>NSW Rulemaking</vt:lpstr>
      <vt:lpstr>Department of Environmental Quality</vt:lpstr>
      <vt:lpstr>High Rock Lake</vt:lpstr>
      <vt:lpstr>2020 HRL Impairments</vt:lpstr>
      <vt:lpstr>2022 HRL Impairments</vt:lpstr>
      <vt:lpstr>HRL Chlorophyll-a Impairments</vt:lpstr>
      <vt:lpstr>Lyngbya wollei</vt:lpstr>
      <vt:lpstr>Lyngbya wollei</vt:lpstr>
      <vt:lpstr>Lyngbya wollei</vt:lpstr>
      <vt:lpstr>Sedimentation</vt:lpstr>
      <vt:lpstr>Sedimentation</vt:lpstr>
      <vt:lpstr>Public &amp; Environmental Health</vt:lpstr>
      <vt:lpstr>Nutrients and Algae</vt:lpstr>
      <vt:lpstr>Water Quality Status</vt:lpstr>
      <vt:lpstr>Spatial Dynamics in Nutrient Loading</vt:lpstr>
      <vt:lpstr>Big Picture Status</vt:lpstr>
      <vt:lpstr>Department of Environmental Quality</vt:lpstr>
      <vt:lpstr>Nutrient Management Strategies</vt:lpstr>
      <vt:lpstr>Clean Water Act</vt:lpstr>
      <vt:lpstr>North Carolina Authorities</vt:lpstr>
      <vt:lpstr>Lake &amp; Watershed Models</vt:lpstr>
      <vt:lpstr>Reduction Curves</vt:lpstr>
      <vt:lpstr>Reduction Curves</vt:lpstr>
      <vt:lpstr>Reduction Curves</vt:lpstr>
      <vt:lpstr>Lake &amp; Watershed Models</vt:lpstr>
      <vt:lpstr>Annual Nutrient Loading</vt:lpstr>
      <vt:lpstr>Permitted Point and Nonpoint Sources of Pollution </vt:lpstr>
      <vt:lpstr>Permitted Animal Feeding Operations (AFOs)</vt:lpstr>
      <vt:lpstr>USDA National Agricultural Statistic - Poultry</vt:lpstr>
      <vt:lpstr>Nutrient Sources</vt:lpstr>
      <vt:lpstr>Watershed Source Status Changes</vt:lpstr>
      <vt:lpstr>HRL Management Actions  To Date</vt:lpstr>
      <vt:lpstr>Rulemaking Timeline</vt:lpstr>
      <vt:lpstr>Integrated Watershed Management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60</cp:revision>
  <cp:lastPrinted>2022-09-29T12:35:38Z</cp:lastPrinted>
  <dcterms:created xsi:type="dcterms:W3CDTF">2015-06-24T15:01:50Z</dcterms:created>
  <dcterms:modified xsi:type="dcterms:W3CDTF">2022-10-03T20:35:52Z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