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sldIdLst>
    <p:sldId id="267" r:id="rId2"/>
    <p:sldId id="258" r:id="rId3"/>
    <p:sldId id="257" r:id="rId4"/>
    <p:sldId id="259" r:id="rId5"/>
    <p:sldId id="261" r:id="rId6"/>
    <p:sldId id="262" r:id="rId7"/>
    <p:sldId id="260"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8E496-85AE-44C8-817B-B59CA14A83FF}" v="472" dt="2022-12-01T16:16:18.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288E16-C4B6-466E-B5C9-4CD14B3AE4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53024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88E16-C4B6-466E-B5C9-4CD14B3AE4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387169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88E16-C4B6-466E-B5C9-4CD14B3AE4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217579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88E16-C4B6-466E-B5C9-4CD14B3AE4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366057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88E16-C4B6-466E-B5C9-4CD14B3AE4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255792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288E16-C4B6-466E-B5C9-4CD14B3AE4E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44158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288E16-C4B6-466E-B5C9-4CD14B3AE4EE}"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91095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288E16-C4B6-466E-B5C9-4CD14B3AE4EE}"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214151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88E16-C4B6-466E-B5C9-4CD14B3AE4EE}"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123796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288E16-C4B6-466E-B5C9-4CD14B3AE4E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55776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288E16-C4B6-466E-B5C9-4CD14B3AE4E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82999-56E0-4017-A793-0CB498D75996}" type="slidenum">
              <a:rPr lang="en-US" smtClean="0"/>
              <a:t>‹#›</a:t>
            </a:fld>
            <a:endParaRPr lang="en-US"/>
          </a:p>
        </p:txBody>
      </p:sp>
    </p:spTree>
    <p:extLst>
      <p:ext uri="{BB962C8B-B14F-4D97-AF65-F5344CB8AC3E}">
        <p14:creationId xmlns:p14="http://schemas.microsoft.com/office/powerpoint/2010/main" val="371313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88E16-C4B6-466E-B5C9-4CD14B3AE4EE}" type="datetimeFigureOut">
              <a:rPr lang="en-US" smtClean="0"/>
              <a:t>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82999-56E0-4017-A793-0CB498D75996}" type="slidenum">
              <a:rPr lang="en-US" smtClean="0"/>
              <a:t>‹#›</a:t>
            </a:fld>
            <a:endParaRPr lang="en-US"/>
          </a:p>
        </p:txBody>
      </p:sp>
    </p:spTree>
    <p:extLst>
      <p:ext uri="{BB962C8B-B14F-4D97-AF65-F5344CB8AC3E}">
        <p14:creationId xmlns:p14="http://schemas.microsoft.com/office/powerpoint/2010/main" val="338366278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5E53-8998-9FF2-1E19-560E34EEDF3F}"/>
              </a:ext>
            </a:extLst>
          </p:cNvPr>
          <p:cNvSpPr>
            <a:spLocks noGrp="1"/>
          </p:cNvSpPr>
          <p:nvPr>
            <p:ph type="title"/>
          </p:nvPr>
        </p:nvSpPr>
        <p:spPr/>
        <p:txBody>
          <a:bodyPr/>
          <a:lstStyle/>
          <a:p>
            <a:r>
              <a:rPr lang="en-US" dirty="0"/>
              <a:t>Steering Committee Actions</a:t>
            </a:r>
          </a:p>
        </p:txBody>
      </p:sp>
      <p:sp>
        <p:nvSpPr>
          <p:cNvPr id="3" name="Content Placeholder 2">
            <a:extLst>
              <a:ext uri="{FF2B5EF4-FFF2-40B4-BE49-F238E27FC236}">
                <a16:creationId xmlns:a16="http://schemas.microsoft.com/office/drawing/2014/main" id="{0EA7F05E-A029-98AE-EE76-5EE32820934D}"/>
              </a:ext>
            </a:extLst>
          </p:cNvPr>
          <p:cNvSpPr>
            <a:spLocks noGrp="1"/>
          </p:cNvSpPr>
          <p:nvPr>
            <p:ph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Set overall reduction targets for each source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Address and redistribute uncontrollable source reductions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Agree on which sources will be regulated – Use TAG Charge to inform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Agree on recommended actions for non-regulated sources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implementation timeframes – Use TAG Charge to inform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Decide whether to include the watershed above W. Kerr Scott</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Identify ways to plan and allow for adaptive management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Begin gathering data to inform fiscal analysis</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85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AA89-D2BE-0F05-C052-63153E9FB876}"/>
              </a:ext>
            </a:extLst>
          </p:cNvPr>
          <p:cNvSpPr>
            <a:spLocks noGrp="1"/>
          </p:cNvSpPr>
          <p:nvPr>
            <p:ph type="title"/>
          </p:nvPr>
        </p:nvSpPr>
        <p:spPr/>
        <p:txBody>
          <a:bodyPr>
            <a:normAutofit/>
          </a:bodyPr>
          <a:lstStyle/>
          <a:p>
            <a:r>
              <a:rPr lang="en-US" sz="2800">
                <a:effectLst/>
                <a:latin typeface="Calibri" panose="020F0502020204030204" pitchFamily="34" charset="0"/>
                <a:ea typeface="Times New Roman" panose="02020603050405020304" pitchFamily="18" charset="0"/>
              </a:rPr>
              <a:t>Q: What can/can’t the model predict when we focus reductions exclusively on one nutrient and ignore the other completely?</a:t>
            </a:r>
            <a:endParaRPr lang="en-US" sz="6000"/>
          </a:p>
        </p:txBody>
      </p:sp>
      <p:sp>
        <p:nvSpPr>
          <p:cNvPr id="3" name="Content Placeholder 2">
            <a:extLst>
              <a:ext uri="{FF2B5EF4-FFF2-40B4-BE49-F238E27FC236}">
                <a16:creationId xmlns:a16="http://schemas.microsoft.com/office/drawing/2014/main" id="{A72CFE6E-613C-60B8-2041-1908E3677407}"/>
              </a:ext>
            </a:extLst>
          </p:cNvPr>
          <p:cNvSpPr>
            <a:spLocks noGrp="1"/>
          </p:cNvSpPr>
          <p:nvPr>
            <p:ph idx="1"/>
          </p:nvPr>
        </p:nvSpPr>
        <p:spPr/>
        <p:txBody>
          <a:bodyPr/>
          <a:lstStyle/>
          <a:p>
            <a:r>
              <a:rPr lang="en-US"/>
              <a:t>Confidence of model</a:t>
            </a:r>
          </a:p>
          <a:p>
            <a:pPr lvl="1"/>
            <a:r>
              <a:rPr lang="en-US"/>
              <a:t>EPA approved and widely used model</a:t>
            </a:r>
          </a:p>
          <a:p>
            <a:pPr lvl="1"/>
            <a:r>
              <a:rPr lang="en-US"/>
              <a:t>Well calibrated using historical field data</a:t>
            </a:r>
          </a:p>
          <a:p>
            <a:r>
              <a:rPr lang="en-US"/>
              <a:t>Uncertainty of the curve – much diversions from historical settings represented in the model</a:t>
            </a:r>
          </a:p>
          <a:p>
            <a:pPr lvl="1"/>
            <a:r>
              <a:rPr lang="en-US"/>
              <a:t>different NP ratio may lead to different dominant algal species</a:t>
            </a:r>
          </a:p>
          <a:p>
            <a:pPr lvl="1"/>
            <a:r>
              <a:rPr lang="en-US"/>
              <a:t>Benthic nutrient flux may respond to nutrient loading reductions, which is not represented in the model</a:t>
            </a:r>
          </a:p>
          <a:p>
            <a:pPr lvl="1"/>
            <a:r>
              <a:rPr lang="en-US"/>
              <a:t>Climate change</a:t>
            </a:r>
          </a:p>
          <a:p>
            <a:pPr lvl="1"/>
            <a:endParaRPr lang="en-US"/>
          </a:p>
        </p:txBody>
      </p:sp>
    </p:spTree>
    <p:extLst>
      <p:ext uri="{BB962C8B-B14F-4D97-AF65-F5344CB8AC3E}">
        <p14:creationId xmlns:p14="http://schemas.microsoft.com/office/powerpoint/2010/main" val="183941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3F82-16C2-1D6F-55E5-5D709B06BCF8}"/>
              </a:ext>
            </a:extLst>
          </p:cNvPr>
          <p:cNvSpPr>
            <a:spLocks noGrp="1"/>
          </p:cNvSpPr>
          <p:nvPr>
            <p:ph type="title"/>
          </p:nvPr>
        </p:nvSpPr>
        <p:spPr/>
        <p:txBody>
          <a:bodyPr/>
          <a:lstStyle/>
          <a:p>
            <a:r>
              <a:rPr lang="en-US" dirty="0"/>
              <a:t>Modeler Questions</a:t>
            </a:r>
          </a:p>
        </p:txBody>
      </p:sp>
      <p:sp>
        <p:nvSpPr>
          <p:cNvPr id="3" name="Content Placeholder 2">
            <a:extLst>
              <a:ext uri="{FF2B5EF4-FFF2-40B4-BE49-F238E27FC236}">
                <a16:creationId xmlns:a16="http://schemas.microsoft.com/office/drawing/2014/main" id="{E775E200-33DD-4EB7-E8E4-628589A51451}"/>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What can/can’t the model predict when we focus reductions exclusively on one nutrient and ignore the other completely?</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What lake behaviors would we expect from exclusive focus on one nutrient?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Is it feasible to assign a nitrogen reduction target to one source category and a phosphorus reduction target to another?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Would the Division entertain further revisions to the model?</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reduction totals described to not line up with the curve itself.  Can you explain the narrative statement that specifies reduction requirements?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Why was the watershed model not run for the area above W. Kerr Scott Reservoir?</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25179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30904B-2BFD-82E9-431F-E28446EB6E82}"/>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High Rock Lake Steering Committee Meeting #2</a:t>
            </a:r>
          </a:p>
        </p:txBody>
      </p:sp>
      <p:sp>
        <p:nvSpPr>
          <p:cNvPr id="3" name="Subtitle 2">
            <a:extLst>
              <a:ext uri="{FF2B5EF4-FFF2-40B4-BE49-F238E27FC236}">
                <a16:creationId xmlns:a16="http://schemas.microsoft.com/office/drawing/2014/main" id="{6D933834-79B9-7518-FF42-EF530C9E9C16}"/>
              </a:ext>
            </a:extLst>
          </p:cNvPr>
          <p:cNvSpPr>
            <a:spLocks noGrp="1"/>
          </p:cNvSpPr>
          <p:nvPr>
            <p:ph type="subTitle" idx="1"/>
          </p:nvPr>
        </p:nvSpPr>
        <p:spPr>
          <a:xfrm>
            <a:off x="1350682" y="4870824"/>
            <a:ext cx="10005951" cy="1458258"/>
          </a:xfrm>
        </p:spPr>
        <p:txBody>
          <a:bodyPr anchor="ctr">
            <a:normAutofit/>
          </a:bodyPr>
          <a:lstStyle/>
          <a:p>
            <a:pPr algn="l"/>
            <a:r>
              <a:rPr lang="en-US"/>
              <a:t>Modeling Q/A</a:t>
            </a:r>
          </a:p>
          <a:p>
            <a:pPr algn="l"/>
            <a:r>
              <a:rPr lang="en-US"/>
              <a:t>12/1/2022</a:t>
            </a:r>
          </a:p>
        </p:txBody>
      </p:sp>
    </p:spTree>
    <p:extLst>
      <p:ext uri="{BB962C8B-B14F-4D97-AF65-F5344CB8AC3E}">
        <p14:creationId xmlns:p14="http://schemas.microsoft.com/office/powerpoint/2010/main" val="238635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5575-E146-BCB3-3DC7-30AB36B643EE}"/>
              </a:ext>
            </a:extLst>
          </p:cNvPr>
          <p:cNvSpPr>
            <a:spLocks noGrp="1"/>
          </p:cNvSpPr>
          <p:nvPr>
            <p:ph type="title"/>
          </p:nvPr>
        </p:nvSpPr>
        <p:spPr/>
        <p:txBody>
          <a:bodyPr/>
          <a:lstStyle/>
          <a:p>
            <a:r>
              <a:rPr lang="en-US"/>
              <a:t>High Rock Lake Model Basics</a:t>
            </a:r>
          </a:p>
        </p:txBody>
      </p:sp>
      <p:sp>
        <p:nvSpPr>
          <p:cNvPr id="3" name="Content Placeholder 2">
            <a:extLst>
              <a:ext uri="{FF2B5EF4-FFF2-40B4-BE49-F238E27FC236}">
                <a16:creationId xmlns:a16="http://schemas.microsoft.com/office/drawing/2014/main" id="{202E64D0-ED6D-F104-DC87-7F34103BC862}"/>
              </a:ext>
            </a:extLst>
          </p:cNvPr>
          <p:cNvSpPr>
            <a:spLocks noGrp="1"/>
          </p:cNvSpPr>
          <p:nvPr>
            <p:ph idx="1"/>
          </p:nvPr>
        </p:nvSpPr>
        <p:spPr/>
        <p:txBody>
          <a:bodyPr/>
          <a:lstStyle/>
          <a:p>
            <a:r>
              <a:rPr lang="en-US"/>
              <a:t>Developed by Tetra Tech 2012</a:t>
            </a:r>
          </a:p>
          <a:p>
            <a:r>
              <a:rPr lang="en-US"/>
              <a:t>Comment Period September 27 to November 28, 2012 </a:t>
            </a:r>
          </a:p>
          <a:p>
            <a:r>
              <a:rPr lang="en-US"/>
              <a:t>Model revised by EPA</a:t>
            </a:r>
          </a:p>
          <a:p>
            <a:r>
              <a:rPr lang="en-US"/>
              <a:t>Comment Period May 5 to November 30, 2015</a:t>
            </a:r>
          </a:p>
          <a:p>
            <a:r>
              <a:rPr lang="en-US"/>
              <a:t>Model Revised by EPA</a:t>
            </a:r>
          </a:p>
          <a:p>
            <a:r>
              <a:rPr lang="en-US"/>
              <a:t>Model Report Updated and Finalized by DWR 2016</a:t>
            </a:r>
          </a:p>
        </p:txBody>
      </p:sp>
    </p:spTree>
    <p:extLst>
      <p:ext uri="{BB962C8B-B14F-4D97-AF65-F5344CB8AC3E}">
        <p14:creationId xmlns:p14="http://schemas.microsoft.com/office/powerpoint/2010/main" val="118885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69EBFB-AF1F-7797-038C-B3380F9BA6D6}"/>
              </a:ext>
            </a:extLst>
          </p:cNvPr>
          <p:cNvSpPr>
            <a:spLocks noGrp="1"/>
          </p:cNvSpPr>
          <p:nvPr>
            <p:ph type="title"/>
          </p:nvPr>
        </p:nvSpPr>
        <p:spPr/>
        <p:txBody>
          <a:bodyPr/>
          <a:lstStyle/>
          <a:p>
            <a:r>
              <a:rPr lang="en-US"/>
              <a:t>High Rock Lake Model Basics</a:t>
            </a:r>
          </a:p>
        </p:txBody>
      </p:sp>
      <p:sp>
        <p:nvSpPr>
          <p:cNvPr id="3" name="Content Placeholder 2">
            <a:extLst>
              <a:ext uri="{FF2B5EF4-FFF2-40B4-BE49-F238E27FC236}">
                <a16:creationId xmlns:a16="http://schemas.microsoft.com/office/drawing/2014/main" id="{80E669CC-DD86-D06B-9236-ACAA50F4EB0F}"/>
              </a:ext>
            </a:extLst>
          </p:cNvPr>
          <p:cNvSpPr>
            <a:spLocks noGrp="1"/>
          </p:cNvSpPr>
          <p:nvPr>
            <p:ph idx="1"/>
          </p:nvPr>
        </p:nvSpPr>
        <p:spPr/>
        <p:txBody>
          <a:bodyPr/>
          <a:lstStyle/>
          <a:p>
            <a:r>
              <a:rPr lang="en-US"/>
              <a:t>Watershed model – HSPF </a:t>
            </a:r>
          </a:p>
          <a:p>
            <a:r>
              <a:rPr lang="en-US"/>
              <a:t>Lake model </a:t>
            </a:r>
          </a:p>
          <a:p>
            <a:pPr lvl="1"/>
            <a:r>
              <a:rPr lang="en-US"/>
              <a:t>Hydrodynamic model  – EFDC  </a:t>
            </a:r>
          </a:p>
          <a:p>
            <a:pPr lvl="1"/>
            <a:r>
              <a:rPr lang="en-US"/>
              <a:t>Eutrophication model – WASP</a:t>
            </a:r>
          </a:p>
          <a:p>
            <a:r>
              <a:rPr lang="en-US"/>
              <a:t>Horizontal 538 grid cells and vertical hybrid z-grid</a:t>
            </a:r>
          </a:p>
          <a:p>
            <a:r>
              <a:rPr lang="en-US"/>
              <a:t>Lake model simulation period: 2005-2010</a:t>
            </a:r>
          </a:p>
        </p:txBody>
      </p:sp>
    </p:spTree>
    <p:extLst>
      <p:ext uri="{BB962C8B-B14F-4D97-AF65-F5344CB8AC3E}">
        <p14:creationId xmlns:p14="http://schemas.microsoft.com/office/powerpoint/2010/main" val="293125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91F017-5505-CBFD-A833-1F252342B160}"/>
              </a:ext>
            </a:extLst>
          </p:cNvPr>
          <p:cNvPicPr>
            <a:picLocks noChangeAspect="1"/>
          </p:cNvPicPr>
          <p:nvPr/>
        </p:nvPicPr>
        <p:blipFill rotWithShape="1">
          <a:blip r:embed="rId2"/>
          <a:srcRect l="42177" t="15763" r="24677" b="3156"/>
          <a:stretch/>
        </p:blipFill>
        <p:spPr>
          <a:xfrm>
            <a:off x="-1" y="-1"/>
            <a:ext cx="5388747" cy="7071777"/>
          </a:xfrm>
          <a:prstGeom prst="rect">
            <a:avLst/>
          </a:prstGeom>
        </p:spPr>
      </p:pic>
      <p:pic>
        <p:nvPicPr>
          <p:cNvPr id="7" name="Picture 6">
            <a:extLst>
              <a:ext uri="{FF2B5EF4-FFF2-40B4-BE49-F238E27FC236}">
                <a16:creationId xmlns:a16="http://schemas.microsoft.com/office/drawing/2014/main" id="{6FC1BB4E-0A4F-8A28-99AC-87E535AB1779}"/>
              </a:ext>
            </a:extLst>
          </p:cNvPr>
          <p:cNvPicPr>
            <a:picLocks noChangeAspect="1"/>
          </p:cNvPicPr>
          <p:nvPr/>
        </p:nvPicPr>
        <p:blipFill rotWithShape="1">
          <a:blip r:embed="rId3"/>
          <a:srcRect l="42823" t="18169" r="24677" b="805"/>
          <a:stretch/>
        </p:blipFill>
        <p:spPr>
          <a:xfrm>
            <a:off x="6897951" y="-1"/>
            <a:ext cx="5294050" cy="7080629"/>
          </a:xfrm>
          <a:prstGeom prst="rect">
            <a:avLst/>
          </a:prstGeom>
        </p:spPr>
      </p:pic>
      <p:sp>
        <p:nvSpPr>
          <p:cNvPr id="8" name="Arrow: Right 7">
            <a:extLst>
              <a:ext uri="{FF2B5EF4-FFF2-40B4-BE49-F238E27FC236}">
                <a16:creationId xmlns:a16="http://schemas.microsoft.com/office/drawing/2014/main" id="{473F00CA-29A4-6565-0E0B-E7BE46514A87}"/>
              </a:ext>
            </a:extLst>
          </p:cNvPr>
          <p:cNvSpPr/>
          <p:nvPr/>
        </p:nvSpPr>
        <p:spPr>
          <a:xfrm>
            <a:off x="4704795" y="2089236"/>
            <a:ext cx="2841224" cy="745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775405-AEE2-B786-9BA2-F98E703911E1}"/>
              </a:ext>
            </a:extLst>
          </p:cNvPr>
          <p:cNvSpPr txBox="1"/>
          <p:nvPr/>
        </p:nvSpPr>
        <p:spPr>
          <a:xfrm>
            <a:off x="3568823" y="159799"/>
            <a:ext cx="1819923" cy="461665"/>
          </a:xfrm>
          <a:prstGeom prst="rect">
            <a:avLst/>
          </a:prstGeom>
          <a:noFill/>
        </p:spPr>
        <p:txBody>
          <a:bodyPr wrap="square" rtlCol="0">
            <a:spAutoFit/>
          </a:bodyPr>
          <a:lstStyle/>
          <a:p>
            <a:r>
              <a:rPr lang="en-US" sz="2400"/>
              <a:t>HSPF Model</a:t>
            </a:r>
          </a:p>
        </p:txBody>
      </p:sp>
      <p:sp>
        <p:nvSpPr>
          <p:cNvPr id="10" name="TextBox 9">
            <a:extLst>
              <a:ext uri="{FF2B5EF4-FFF2-40B4-BE49-F238E27FC236}">
                <a16:creationId xmlns:a16="http://schemas.microsoft.com/office/drawing/2014/main" id="{D6CF6974-0473-8464-E3B6-A76DBA3C9629}"/>
              </a:ext>
            </a:extLst>
          </p:cNvPr>
          <p:cNvSpPr txBox="1"/>
          <p:nvPr/>
        </p:nvSpPr>
        <p:spPr>
          <a:xfrm>
            <a:off x="7306322" y="159799"/>
            <a:ext cx="2794804" cy="461665"/>
          </a:xfrm>
          <a:prstGeom prst="rect">
            <a:avLst/>
          </a:prstGeom>
          <a:noFill/>
        </p:spPr>
        <p:txBody>
          <a:bodyPr wrap="none" rtlCol="0">
            <a:spAutoFit/>
          </a:bodyPr>
          <a:lstStyle/>
          <a:p>
            <a:r>
              <a:rPr lang="en-US" sz="2400"/>
              <a:t>EFDC &amp; WASP Model</a:t>
            </a:r>
          </a:p>
        </p:txBody>
      </p:sp>
    </p:spTree>
    <p:extLst>
      <p:ext uri="{BB962C8B-B14F-4D97-AF65-F5344CB8AC3E}">
        <p14:creationId xmlns:p14="http://schemas.microsoft.com/office/powerpoint/2010/main" val="305593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0A15E-479D-53C3-6658-03A97937B714}"/>
              </a:ext>
            </a:extLst>
          </p:cNvPr>
          <p:cNvSpPr>
            <a:spLocks noGrp="1"/>
          </p:cNvSpPr>
          <p:nvPr>
            <p:ph idx="1"/>
          </p:nvPr>
        </p:nvSpPr>
        <p:spPr>
          <a:xfrm>
            <a:off x="6198386" y="374957"/>
            <a:ext cx="5889522" cy="6327501"/>
          </a:xfrm>
        </p:spPr>
        <p:txBody>
          <a:bodyPr/>
          <a:lstStyle/>
          <a:p>
            <a:r>
              <a:rPr lang="en-US"/>
              <a:t>“</a:t>
            </a:r>
            <a:r>
              <a:rPr lang="en-US" i="1"/>
              <a:t>Because much of the mass of sediment and nutrients originating upstream of that dam is trapped or temporarily retained in the Kerr Scott reservoir, the outflow from W. Kerr Scott Dam is treated as a boundary condition for the High Rock Lake watershed model and not explicitly simulated</a:t>
            </a:r>
            <a:r>
              <a:rPr lang="en-US"/>
              <a:t>.”</a:t>
            </a:r>
          </a:p>
          <a:p>
            <a:r>
              <a:rPr lang="en-US"/>
              <a:t>Nutrient load from the reservoir is represented in the model</a:t>
            </a:r>
          </a:p>
          <a:p>
            <a:r>
              <a:rPr lang="en-US"/>
              <a:t>The load is estimated (not simulated) based on field data</a:t>
            </a:r>
          </a:p>
        </p:txBody>
      </p:sp>
      <p:pic>
        <p:nvPicPr>
          <p:cNvPr id="5" name="Picture 4">
            <a:extLst>
              <a:ext uri="{FF2B5EF4-FFF2-40B4-BE49-F238E27FC236}">
                <a16:creationId xmlns:a16="http://schemas.microsoft.com/office/drawing/2014/main" id="{B2F71E63-6CD0-E44E-A499-5FCA9D825C1E}"/>
              </a:ext>
            </a:extLst>
          </p:cNvPr>
          <p:cNvPicPr>
            <a:picLocks noChangeAspect="1"/>
          </p:cNvPicPr>
          <p:nvPr/>
        </p:nvPicPr>
        <p:blipFill rotWithShape="1">
          <a:blip r:embed="rId2"/>
          <a:srcRect l="44032" t="25485" r="25645" b="1857"/>
          <a:stretch/>
        </p:blipFill>
        <p:spPr>
          <a:xfrm>
            <a:off x="838200" y="58653"/>
            <a:ext cx="5243906" cy="6740694"/>
          </a:xfrm>
          <a:prstGeom prst="rect">
            <a:avLst/>
          </a:prstGeom>
        </p:spPr>
      </p:pic>
    </p:spTree>
    <p:extLst>
      <p:ext uri="{BB962C8B-B14F-4D97-AF65-F5344CB8AC3E}">
        <p14:creationId xmlns:p14="http://schemas.microsoft.com/office/powerpoint/2010/main" val="252142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F91B-3B22-0C0B-6BF6-05C36342C09F}"/>
              </a:ext>
            </a:extLst>
          </p:cNvPr>
          <p:cNvSpPr>
            <a:spLocks noGrp="1"/>
          </p:cNvSpPr>
          <p:nvPr>
            <p:ph type="title"/>
          </p:nvPr>
        </p:nvSpPr>
        <p:spPr/>
        <p:txBody>
          <a:bodyPr/>
          <a:lstStyle/>
          <a:p>
            <a:r>
              <a:rPr lang="en-US"/>
              <a:t>Model Scenario Runs</a:t>
            </a:r>
          </a:p>
        </p:txBody>
      </p:sp>
      <p:sp>
        <p:nvSpPr>
          <p:cNvPr id="3" name="Content Placeholder 2">
            <a:extLst>
              <a:ext uri="{FF2B5EF4-FFF2-40B4-BE49-F238E27FC236}">
                <a16:creationId xmlns:a16="http://schemas.microsoft.com/office/drawing/2014/main" id="{BD1C6C49-5B72-800A-E01C-7CD31F355DB0}"/>
              </a:ext>
            </a:extLst>
          </p:cNvPr>
          <p:cNvSpPr>
            <a:spLocks noGrp="1"/>
          </p:cNvSpPr>
          <p:nvPr>
            <p:ph idx="1"/>
          </p:nvPr>
        </p:nvSpPr>
        <p:spPr/>
        <p:txBody>
          <a:bodyPr/>
          <a:lstStyle/>
          <a:p>
            <a:r>
              <a:rPr lang="en-US"/>
              <a:t>Models were calibrated and validated based on historical data (watershed model: 1999-2010; lake model: 2005-2010)</a:t>
            </a:r>
          </a:p>
          <a:p>
            <a:r>
              <a:rPr lang="en-US"/>
              <a:t>Model scenario runs were made with reduced nutrient loads:</a:t>
            </a:r>
          </a:p>
          <a:p>
            <a:endParaRPr lang="en-US"/>
          </a:p>
        </p:txBody>
      </p:sp>
      <p:graphicFrame>
        <p:nvGraphicFramePr>
          <p:cNvPr id="4" name="Table 4">
            <a:extLst>
              <a:ext uri="{FF2B5EF4-FFF2-40B4-BE49-F238E27FC236}">
                <a16:creationId xmlns:a16="http://schemas.microsoft.com/office/drawing/2014/main" id="{3A363C2E-F11B-E4C5-BA14-15D61D1C39FC}"/>
              </a:ext>
            </a:extLst>
          </p:cNvPr>
          <p:cNvGraphicFramePr>
            <a:graphicFrameLocks noGrp="1"/>
          </p:cNvGraphicFramePr>
          <p:nvPr>
            <p:extLst>
              <p:ext uri="{D42A27DB-BD31-4B8C-83A1-F6EECF244321}">
                <p14:modId xmlns:p14="http://schemas.microsoft.com/office/powerpoint/2010/main" val="3660455767"/>
              </p:ext>
            </p:extLst>
          </p:nvPr>
        </p:nvGraphicFramePr>
        <p:xfrm>
          <a:off x="1534851" y="3429000"/>
          <a:ext cx="8543214" cy="2981634"/>
        </p:xfrm>
        <a:graphic>
          <a:graphicData uri="http://schemas.openxmlformats.org/drawingml/2006/table">
            <a:tbl>
              <a:tblPr firstRow="1" bandRow="1">
                <a:tableStyleId>{5940675A-B579-460E-94D1-54222C63F5DA}</a:tableStyleId>
              </a:tblPr>
              <a:tblGrid>
                <a:gridCol w="1423869">
                  <a:extLst>
                    <a:ext uri="{9D8B030D-6E8A-4147-A177-3AD203B41FA5}">
                      <a16:colId xmlns:a16="http://schemas.microsoft.com/office/drawing/2014/main" val="3276986259"/>
                    </a:ext>
                  </a:extLst>
                </a:gridCol>
                <a:gridCol w="1423869">
                  <a:extLst>
                    <a:ext uri="{9D8B030D-6E8A-4147-A177-3AD203B41FA5}">
                      <a16:colId xmlns:a16="http://schemas.microsoft.com/office/drawing/2014/main" val="1132015074"/>
                    </a:ext>
                  </a:extLst>
                </a:gridCol>
                <a:gridCol w="1423869">
                  <a:extLst>
                    <a:ext uri="{9D8B030D-6E8A-4147-A177-3AD203B41FA5}">
                      <a16:colId xmlns:a16="http://schemas.microsoft.com/office/drawing/2014/main" val="115725603"/>
                    </a:ext>
                  </a:extLst>
                </a:gridCol>
                <a:gridCol w="1423869">
                  <a:extLst>
                    <a:ext uri="{9D8B030D-6E8A-4147-A177-3AD203B41FA5}">
                      <a16:colId xmlns:a16="http://schemas.microsoft.com/office/drawing/2014/main" val="896120264"/>
                    </a:ext>
                  </a:extLst>
                </a:gridCol>
                <a:gridCol w="1423869">
                  <a:extLst>
                    <a:ext uri="{9D8B030D-6E8A-4147-A177-3AD203B41FA5}">
                      <a16:colId xmlns:a16="http://schemas.microsoft.com/office/drawing/2014/main" val="4267446036"/>
                    </a:ext>
                  </a:extLst>
                </a:gridCol>
                <a:gridCol w="1423869">
                  <a:extLst>
                    <a:ext uri="{9D8B030D-6E8A-4147-A177-3AD203B41FA5}">
                      <a16:colId xmlns:a16="http://schemas.microsoft.com/office/drawing/2014/main" val="3449507869"/>
                    </a:ext>
                  </a:extLst>
                </a:gridCol>
              </a:tblGrid>
              <a:tr h="496939">
                <a:tc>
                  <a:txBody>
                    <a:bodyPr/>
                    <a:lstStyle/>
                    <a:p>
                      <a:r>
                        <a:rPr lang="en-US" sz="1800"/>
                        <a:t>N00 P00%</a:t>
                      </a:r>
                    </a:p>
                  </a:txBody>
                  <a:tcPr/>
                </a:tc>
                <a:tc>
                  <a:txBody>
                    <a:bodyPr/>
                    <a:lstStyle/>
                    <a:p>
                      <a:r>
                        <a:rPr lang="en-US" sz="1800"/>
                        <a:t>N10% P00%</a:t>
                      </a:r>
                    </a:p>
                  </a:txBody>
                  <a:tcPr/>
                </a:tc>
                <a:tc>
                  <a:txBody>
                    <a:bodyPr/>
                    <a:lstStyle/>
                    <a:p>
                      <a:r>
                        <a:rPr lang="en-US" sz="1800"/>
                        <a:t>N20% P00%</a:t>
                      </a:r>
                    </a:p>
                  </a:txBody>
                  <a:tcPr/>
                </a:tc>
                <a:tc>
                  <a:txBody>
                    <a:bodyPr/>
                    <a:lstStyle/>
                    <a:p>
                      <a:r>
                        <a:rPr lang="en-US" sz="1800"/>
                        <a:t>N30% P00%</a:t>
                      </a:r>
                    </a:p>
                  </a:txBody>
                  <a:tcPr/>
                </a:tc>
                <a:tc>
                  <a:txBody>
                    <a:bodyPr/>
                    <a:lstStyle/>
                    <a:p>
                      <a:r>
                        <a:rPr lang="en-US" sz="1800"/>
                        <a:t>N40% P00%</a:t>
                      </a:r>
                    </a:p>
                  </a:txBody>
                  <a:tcPr/>
                </a:tc>
                <a:tc>
                  <a:txBody>
                    <a:bodyPr/>
                    <a:lstStyle/>
                    <a:p>
                      <a:r>
                        <a:rPr lang="en-US" sz="1800"/>
                        <a:t>N50% P00%</a:t>
                      </a:r>
                    </a:p>
                  </a:txBody>
                  <a:tcPr/>
                </a:tc>
                <a:extLst>
                  <a:ext uri="{0D108BD9-81ED-4DB2-BD59-A6C34878D82A}">
                    <a16:rowId xmlns:a16="http://schemas.microsoft.com/office/drawing/2014/main" val="1839186641"/>
                  </a:ext>
                </a:extLst>
              </a:tr>
              <a:tr h="496939">
                <a:tc>
                  <a:txBody>
                    <a:bodyPr/>
                    <a:lstStyle/>
                    <a:p>
                      <a:r>
                        <a:rPr lang="en-US" sz="1800"/>
                        <a:t>N00 P10%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N10% P10%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N20% P10%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N30% P10%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N40% P10%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N50% P10%</a:t>
                      </a:r>
                    </a:p>
                  </a:txBody>
                  <a:tcPr/>
                </a:tc>
                <a:extLst>
                  <a:ext uri="{0D108BD9-81ED-4DB2-BD59-A6C34878D82A}">
                    <a16:rowId xmlns:a16="http://schemas.microsoft.com/office/drawing/2014/main" val="2594917562"/>
                  </a:ext>
                </a:extLst>
              </a:tr>
              <a:tr h="496939">
                <a:tc>
                  <a:txBody>
                    <a:bodyPr/>
                    <a:lstStyle/>
                    <a:p>
                      <a:r>
                        <a:rPr lang="en-US" sz="1800"/>
                        <a:t>N00 P20%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N10% P20%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N20% P20%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N30% P20%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N40% P20%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N50% P20%</a:t>
                      </a:r>
                    </a:p>
                  </a:txBody>
                  <a:tcPr/>
                </a:tc>
                <a:extLst>
                  <a:ext uri="{0D108BD9-81ED-4DB2-BD59-A6C34878D82A}">
                    <a16:rowId xmlns:a16="http://schemas.microsoft.com/office/drawing/2014/main" val="2948301363"/>
                  </a:ext>
                </a:extLst>
              </a:tr>
              <a:tr h="496939">
                <a:tc>
                  <a:txBody>
                    <a:bodyPr/>
                    <a:lstStyle/>
                    <a:p>
                      <a:r>
                        <a:rPr lang="en-US" sz="1800"/>
                        <a:t>N00 P30%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N10% P30%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N20% P30%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N30% P30%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N40% P30%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N50% P30%</a:t>
                      </a:r>
                    </a:p>
                  </a:txBody>
                  <a:tcPr/>
                </a:tc>
                <a:extLst>
                  <a:ext uri="{0D108BD9-81ED-4DB2-BD59-A6C34878D82A}">
                    <a16:rowId xmlns:a16="http://schemas.microsoft.com/office/drawing/2014/main" val="2521651435"/>
                  </a:ext>
                </a:extLst>
              </a:tr>
              <a:tr h="496939">
                <a:tc>
                  <a:txBody>
                    <a:bodyPr/>
                    <a:lstStyle/>
                    <a:p>
                      <a:r>
                        <a:rPr lang="en-US" sz="1800"/>
                        <a:t>N00 P40%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N10% P40%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N20% P40%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N30% P40%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N40% P40%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N50% P40%</a:t>
                      </a:r>
                    </a:p>
                  </a:txBody>
                  <a:tcPr/>
                </a:tc>
                <a:extLst>
                  <a:ext uri="{0D108BD9-81ED-4DB2-BD59-A6C34878D82A}">
                    <a16:rowId xmlns:a16="http://schemas.microsoft.com/office/drawing/2014/main" val="2228044293"/>
                  </a:ext>
                </a:extLst>
              </a:tr>
              <a:tr h="496939">
                <a:tc>
                  <a:txBody>
                    <a:bodyPr/>
                    <a:lstStyle/>
                    <a:p>
                      <a:r>
                        <a:rPr lang="en-US" sz="1800"/>
                        <a:t>N00 P50%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N10% P50%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N20% P50%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N30% P50%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N40% P50%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N50% P50%</a:t>
                      </a:r>
                    </a:p>
                  </a:txBody>
                  <a:tcPr/>
                </a:tc>
                <a:extLst>
                  <a:ext uri="{0D108BD9-81ED-4DB2-BD59-A6C34878D82A}">
                    <a16:rowId xmlns:a16="http://schemas.microsoft.com/office/drawing/2014/main" val="468780426"/>
                  </a:ext>
                </a:extLst>
              </a:tr>
            </a:tbl>
          </a:graphicData>
        </a:graphic>
      </p:graphicFrame>
    </p:spTree>
    <p:extLst>
      <p:ext uri="{BB962C8B-B14F-4D97-AF65-F5344CB8AC3E}">
        <p14:creationId xmlns:p14="http://schemas.microsoft.com/office/powerpoint/2010/main" val="204771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C9EA-08D1-6570-3157-FD3E00A0C420}"/>
              </a:ext>
            </a:extLst>
          </p:cNvPr>
          <p:cNvSpPr>
            <a:spLocks noGrp="1"/>
          </p:cNvSpPr>
          <p:nvPr>
            <p:ph type="title"/>
          </p:nvPr>
        </p:nvSpPr>
        <p:spPr/>
        <p:txBody>
          <a:bodyPr/>
          <a:lstStyle/>
          <a:p>
            <a:r>
              <a:rPr lang="en-US"/>
              <a:t>The Curve</a:t>
            </a:r>
          </a:p>
        </p:txBody>
      </p:sp>
      <p:sp>
        <p:nvSpPr>
          <p:cNvPr id="6" name="Content Placeholder 5">
            <a:extLst>
              <a:ext uri="{FF2B5EF4-FFF2-40B4-BE49-F238E27FC236}">
                <a16:creationId xmlns:a16="http://schemas.microsoft.com/office/drawing/2014/main" id="{8C9ED340-CF6A-B758-74AF-6FF50796F7EE}"/>
              </a:ext>
            </a:extLst>
          </p:cNvPr>
          <p:cNvSpPr>
            <a:spLocks noGrp="1"/>
          </p:cNvSpPr>
          <p:nvPr>
            <p:ph idx="1"/>
          </p:nvPr>
        </p:nvSpPr>
        <p:spPr>
          <a:xfrm>
            <a:off x="838200" y="1825625"/>
            <a:ext cx="3025877" cy="4351338"/>
          </a:xfrm>
        </p:spPr>
        <p:txBody>
          <a:bodyPr/>
          <a:lstStyle/>
          <a:p>
            <a:r>
              <a:rPr lang="en-US"/>
              <a:t>Baseline year: 2006</a:t>
            </a:r>
          </a:p>
          <a:p>
            <a:r>
              <a:rPr lang="en-US"/>
              <a:t>Compliance Point: YAD152C</a:t>
            </a:r>
          </a:p>
        </p:txBody>
      </p:sp>
      <p:pic>
        <p:nvPicPr>
          <p:cNvPr id="4" name="Picture 3">
            <a:extLst>
              <a:ext uri="{FF2B5EF4-FFF2-40B4-BE49-F238E27FC236}">
                <a16:creationId xmlns:a16="http://schemas.microsoft.com/office/drawing/2014/main" id="{52ED57B9-61AC-6160-40FA-8165A75FBBAA}"/>
              </a:ext>
            </a:extLst>
          </p:cNvPr>
          <p:cNvPicPr>
            <a:picLocks noChangeAspect="1"/>
          </p:cNvPicPr>
          <p:nvPr/>
        </p:nvPicPr>
        <p:blipFill rotWithShape="1">
          <a:blip r:embed="rId2">
            <a:extLst>
              <a:ext uri="{28A0092B-C50C-407E-A947-70E740481C1C}">
                <a14:useLocalDpi xmlns:a14="http://schemas.microsoft.com/office/drawing/2010/main" val="0"/>
              </a:ext>
            </a:extLst>
          </a:blip>
          <a:srcRect r="17945" b="21851"/>
          <a:stretch/>
        </p:blipFill>
        <p:spPr bwMode="auto">
          <a:xfrm>
            <a:off x="4164289" y="0"/>
            <a:ext cx="7365999" cy="69972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638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CC87-9020-2388-3DA4-059CF55491EE}"/>
              </a:ext>
            </a:extLst>
          </p:cNvPr>
          <p:cNvSpPr>
            <a:spLocks noGrp="1"/>
          </p:cNvSpPr>
          <p:nvPr>
            <p:ph type="title"/>
          </p:nvPr>
        </p:nvSpPr>
        <p:spPr/>
        <p:txBody>
          <a:bodyPr/>
          <a:lstStyle/>
          <a:p>
            <a:r>
              <a:rPr lang="en-US"/>
              <a:t>Model Limitation</a:t>
            </a:r>
          </a:p>
        </p:txBody>
      </p:sp>
      <p:sp>
        <p:nvSpPr>
          <p:cNvPr id="3" name="Content Placeholder 2">
            <a:extLst>
              <a:ext uri="{FF2B5EF4-FFF2-40B4-BE49-F238E27FC236}">
                <a16:creationId xmlns:a16="http://schemas.microsoft.com/office/drawing/2014/main" id="{0DC292A6-86CE-6C91-9A9D-45B33DBAEE23}"/>
              </a:ext>
            </a:extLst>
          </p:cNvPr>
          <p:cNvSpPr>
            <a:spLocks noGrp="1"/>
          </p:cNvSpPr>
          <p:nvPr>
            <p:ph idx="1"/>
          </p:nvPr>
        </p:nvSpPr>
        <p:spPr/>
        <p:txBody>
          <a:bodyPr/>
          <a:lstStyle/>
          <a:p>
            <a:r>
              <a:rPr lang="en-US"/>
              <a:t>Model calibration uncertainty</a:t>
            </a:r>
          </a:p>
          <a:p>
            <a:pPr lvl="1"/>
            <a:r>
              <a:rPr lang="en-US"/>
              <a:t>Model input – data uncertainty; error propagation</a:t>
            </a:r>
          </a:p>
          <a:p>
            <a:pPr lvl="1"/>
            <a:r>
              <a:rPr lang="en-US"/>
              <a:t>Model parameterization</a:t>
            </a:r>
          </a:p>
          <a:p>
            <a:pPr lvl="1"/>
            <a:r>
              <a:rPr lang="en-US"/>
              <a:t>Model grid </a:t>
            </a:r>
          </a:p>
          <a:p>
            <a:r>
              <a:rPr lang="en-US"/>
              <a:t>Model scenario run limitation</a:t>
            </a:r>
          </a:p>
          <a:p>
            <a:pPr lvl="1"/>
            <a:r>
              <a:rPr lang="en-US"/>
              <a:t>Based on historical time period</a:t>
            </a:r>
          </a:p>
          <a:p>
            <a:pPr lvl="1"/>
            <a:r>
              <a:rPr lang="en-US"/>
              <a:t>Reduced nutrient load may change NP ratio</a:t>
            </a:r>
          </a:p>
        </p:txBody>
      </p:sp>
    </p:spTree>
    <p:extLst>
      <p:ext uri="{BB962C8B-B14F-4D97-AF65-F5344CB8AC3E}">
        <p14:creationId xmlns:p14="http://schemas.microsoft.com/office/powerpoint/2010/main" val="2246740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645</Words>
  <Application>Microsoft Office PowerPoint</Application>
  <PresentationFormat>Widescreen</PresentationFormat>
  <Paragraphs>96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Steering Committee Actions</vt:lpstr>
      <vt:lpstr>High Rock Lake Steering Committee Meeting #2</vt:lpstr>
      <vt:lpstr>High Rock Lake Model Basics</vt:lpstr>
      <vt:lpstr>High Rock Lake Model Basics</vt:lpstr>
      <vt:lpstr>PowerPoint Presentation</vt:lpstr>
      <vt:lpstr>PowerPoint Presentation</vt:lpstr>
      <vt:lpstr>Model Scenario Runs</vt:lpstr>
      <vt:lpstr>The Curve</vt:lpstr>
      <vt:lpstr>Model Limitation</vt:lpstr>
      <vt:lpstr>Q: What can/can’t the model predict when we focus reductions exclusively on one nutrient and ignore the other completely?</vt:lpstr>
      <vt:lpstr>Modeler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Rock Lake Steering Committee Meeting #2</dc:title>
  <dc:creator>Lin, Jing</dc:creator>
  <cp:lastModifiedBy>Hester, Joey</cp:lastModifiedBy>
  <cp:revision>2</cp:revision>
  <dcterms:created xsi:type="dcterms:W3CDTF">2022-11-30T01:05:13Z</dcterms:created>
  <dcterms:modified xsi:type="dcterms:W3CDTF">2022-12-01T21:27:21Z</dcterms:modified>
</cp:coreProperties>
</file>