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sldIdLst>
    <p:sldId id="262" r:id="rId2"/>
    <p:sldId id="256" r:id="rId3"/>
    <p:sldId id="257" r:id="rId4"/>
    <p:sldId id="258" r:id="rId5"/>
    <p:sldId id="259" r:id="rId6"/>
    <p:sldId id="263" r:id="rId7"/>
    <p:sldId id="260" r:id="rId8"/>
    <p:sldId id="264" r:id="rId9"/>
    <p:sldId id="272" r:id="rId10"/>
    <p:sldId id="267" r:id="rId11"/>
    <p:sldId id="273" r:id="rId12"/>
    <p:sldId id="268" r:id="rId13"/>
    <p:sldId id="274" r:id="rId14"/>
    <p:sldId id="271" r:id="rId15"/>
    <p:sldId id="275" r:id="rId16"/>
    <p:sldId id="276" r:id="rId17"/>
    <p:sldId id="278" r:id="rId18"/>
    <p:sldId id="279" r:id="rId19"/>
    <p:sldId id="277" r:id="rId20"/>
    <p:sldId id="280" r:id="rId21"/>
    <p:sldId id="284" r:id="rId22"/>
    <p:sldId id="285" r:id="rId23"/>
    <p:sldId id="281" r:id="rId24"/>
    <p:sldId id="282" r:id="rId25"/>
    <p:sldId id="286" r:id="rId26"/>
    <p:sldId id="269" r:id="rId27"/>
    <p:sldId id="27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p:restoredTop sz="96197"/>
  </p:normalViewPr>
  <p:slideViewPr>
    <p:cSldViewPr snapToGrid="0" snapToObjects="1">
      <p:cViewPr>
        <p:scale>
          <a:sx n="114" d="100"/>
          <a:sy n="114" d="100"/>
        </p:scale>
        <p:origin x="2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9FED5-6F16-4999-87A3-5192F87074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2CB6B84-2469-4743-96E4-2EC7213FDDA0}">
      <dgm:prSet/>
      <dgm:spPr/>
      <dgm:t>
        <a:bodyPr/>
        <a:lstStyle/>
        <a:p>
          <a:pPr>
            <a:spcAft>
              <a:spcPts val="2208"/>
            </a:spcAft>
          </a:pPr>
          <a:r>
            <a:rPr lang="en-US" dirty="0"/>
            <a:t>Inform stakeholders about ongoing nutrient issues that impact the water quality and ecological health of High Rock Lake and limit the lake’s use by the surrounding population and residents of the state. </a:t>
          </a:r>
          <a:endParaRPr lang="en-US" b="1" dirty="0"/>
        </a:p>
        <a:p>
          <a:pPr>
            <a:spcAft>
              <a:spcPts val="2208"/>
            </a:spcAft>
          </a:pPr>
          <a:r>
            <a:rPr lang="en-US" b="1" dirty="0"/>
            <a:t>Solicit input from anyone who will potentially be impacted by regulations to control nutrient sources such as stormwater runoff and wastewater. </a:t>
          </a:r>
        </a:p>
        <a:p>
          <a:pPr>
            <a:spcAft>
              <a:spcPts val="2208"/>
            </a:spcAft>
          </a:pPr>
          <a:r>
            <a:rPr lang="en-US" dirty="0"/>
            <a:t>Describe statutory obligations to address the water quality impairment and outline the plan for developing a reasonable and effective regulatory strategy that will help achieve long-term water quality improvement in High Rock Lake for all users. </a:t>
          </a:r>
        </a:p>
        <a:p>
          <a:pPr>
            <a:spcAft>
              <a:spcPts val="2208"/>
            </a:spcAft>
          </a:pPr>
          <a:r>
            <a:rPr lang="en-US" b="1" dirty="0"/>
            <a:t>Offer sign-ups for technical workgroups and steering committee. </a:t>
          </a:r>
          <a:endParaRPr lang="en-US" dirty="0"/>
        </a:p>
      </dgm:t>
    </dgm:pt>
    <dgm:pt modelId="{BE51CC9C-E6DB-4935-B3CA-84C7D8E63007}" type="parTrans" cxnId="{06C3F19F-6A6B-4556-9DFF-C97A380B0BAA}">
      <dgm:prSet/>
      <dgm:spPr/>
      <dgm:t>
        <a:bodyPr/>
        <a:lstStyle/>
        <a:p>
          <a:endParaRPr lang="en-US"/>
        </a:p>
      </dgm:t>
    </dgm:pt>
    <dgm:pt modelId="{63C30AA7-F8D2-49DD-BD8A-D1CCB48A11DB}" type="sibTrans" cxnId="{06C3F19F-6A6B-4556-9DFF-C97A380B0BAA}">
      <dgm:prSet/>
      <dgm:spPr/>
      <dgm:t>
        <a:bodyPr/>
        <a:lstStyle/>
        <a:p>
          <a:endParaRPr lang="en-US"/>
        </a:p>
      </dgm:t>
    </dgm:pt>
    <dgm:pt modelId="{E906D1EA-3315-334E-B714-64364F1AF934}" type="pres">
      <dgm:prSet presAssocID="{9409FED5-6F16-4999-87A3-5192F8707400}" presName="vert0" presStyleCnt="0">
        <dgm:presLayoutVars>
          <dgm:dir/>
          <dgm:animOne val="branch"/>
          <dgm:animLvl val="lvl"/>
        </dgm:presLayoutVars>
      </dgm:prSet>
      <dgm:spPr/>
    </dgm:pt>
    <dgm:pt modelId="{026EB6F1-C970-CC47-B0AC-6AE435F68419}" type="pres">
      <dgm:prSet presAssocID="{C2CB6B84-2469-4743-96E4-2EC7213FDDA0}" presName="thickLine" presStyleLbl="alignNode1" presStyleIdx="0" presStyleCnt="1"/>
      <dgm:spPr/>
    </dgm:pt>
    <dgm:pt modelId="{F261FA54-7D4B-504E-8973-7E88177F8754}" type="pres">
      <dgm:prSet presAssocID="{C2CB6B84-2469-4743-96E4-2EC7213FDDA0}" presName="horz1" presStyleCnt="0"/>
      <dgm:spPr/>
    </dgm:pt>
    <dgm:pt modelId="{94A24432-C3C2-2948-951A-9E7905CB4581}" type="pres">
      <dgm:prSet presAssocID="{C2CB6B84-2469-4743-96E4-2EC7213FDDA0}" presName="tx1" presStyleLbl="revTx" presStyleIdx="0" presStyleCnt="1"/>
      <dgm:spPr/>
    </dgm:pt>
    <dgm:pt modelId="{D1DB4163-6B57-FB49-BB55-E153763671E2}" type="pres">
      <dgm:prSet presAssocID="{C2CB6B84-2469-4743-96E4-2EC7213FDDA0}" presName="vert1" presStyleCnt="0"/>
      <dgm:spPr/>
    </dgm:pt>
  </dgm:ptLst>
  <dgm:cxnLst>
    <dgm:cxn modelId="{54957B08-DEA1-4B48-9DF1-246E096F818A}" type="presOf" srcId="{9409FED5-6F16-4999-87A3-5192F8707400}" destId="{E906D1EA-3315-334E-B714-64364F1AF934}" srcOrd="0" destOrd="0" presId="urn:microsoft.com/office/officeart/2008/layout/LinedList"/>
    <dgm:cxn modelId="{F2243A57-BBC2-124E-AA59-3FF80025A0BF}" type="presOf" srcId="{C2CB6B84-2469-4743-96E4-2EC7213FDDA0}" destId="{94A24432-C3C2-2948-951A-9E7905CB4581}" srcOrd="0" destOrd="0" presId="urn:microsoft.com/office/officeart/2008/layout/LinedList"/>
    <dgm:cxn modelId="{06C3F19F-6A6B-4556-9DFF-C97A380B0BAA}" srcId="{9409FED5-6F16-4999-87A3-5192F8707400}" destId="{C2CB6B84-2469-4743-96E4-2EC7213FDDA0}" srcOrd="0" destOrd="0" parTransId="{BE51CC9C-E6DB-4935-B3CA-84C7D8E63007}" sibTransId="{63C30AA7-F8D2-49DD-BD8A-D1CCB48A11DB}"/>
    <dgm:cxn modelId="{A1E51F7D-A2BF-E54C-8FB3-012AE519F7E5}" type="presParOf" srcId="{E906D1EA-3315-334E-B714-64364F1AF934}" destId="{026EB6F1-C970-CC47-B0AC-6AE435F68419}" srcOrd="0" destOrd="0" presId="urn:microsoft.com/office/officeart/2008/layout/LinedList"/>
    <dgm:cxn modelId="{626D934A-0181-8346-AA65-3448DD6A548B}" type="presParOf" srcId="{E906D1EA-3315-334E-B714-64364F1AF934}" destId="{F261FA54-7D4B-504E-8973-7E88177F8754}" srcOrd="1" destOrd="0" presId="urn:microsoft.com/office/officeart/2008/layout/LinedList"/>
    <dgm:cxn modelId="{EF8ABA31-089A-B24C-80C5-289A32A0E021}" type="presParOf" srcId="{F261FA54-7D4B-504E-8973-7E88177F8754}" destId="{94A24432-C3C2-2948-951A-9E7905CB4581}" srcOrd="0" destOrd="0" presId="urn:microsoft.com/office/officeart/2008/layout/LinedList"/>
    <dgm:cxn modelId="{BC0B953F-B7DA-D84E-A4EF-D67447026861}" type="presParOf" srcId="{F261FA54-7D4B-504E-8973-7E88177F8754}" destId="{D1DB4163-6B57-FB49-BB55-E153763671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1D3D8-C54F-49FD-9500-0A871C7F99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079F4C-7232-43A5-BDA8-18E3AEC7F3CA}">
      <dgm:prSet custT="1"/>
      <dgm:spPr/>
      <dgm:t>
        <a:bodyPr/>
        <a:lstStyle/>
        <a:p>
          <a:r>
            <a:rPr lang="en-US" sz="2000" b="1" dirty="0"/>
            <a:t>Purpose of the Process</a:t>
          </a:r>
          <a:r>
            <a:rPr lang="en-US" sz="2000" dirty="0"/>
            <a:t>		Joey Hester &amp; Rich Gannon, Division of Water Resources</a:t>
          </a:r>
        </a:p>
      </dgm:t>
    </dgm:pt>
    <dgm:pt modelId="{3B5D6D4F-D76B-4D93-A557-502445544E26}" type="parTrans" cxnId="{2D672667-F15F-41E0-B480-3F9768CFB233}">
      <dgm:prSet/>
      <dgm:spPr/>
      <dgm:t>
        <a:bodyPr/>
        <a:lstStyle/>
        <a:p>
          <a:endParaRPr lang="en-US" sz="2000"/>
        </a:p>
      </dgm:t>
    </dgm:pt>
    <dgm:pt modelId="{82954425-BB0D-4C21-A42B-D0EC3F7EABFD}" type="sibTrans" cxnId="{2D672667-F15F-41E0-B480-3F9768CFB233}">
      <dgm:prSet/>
      <dgm:spPr/>
      <dgm:t>
        <a:bodyPr/>
        <a:lstStyle/>
        <a:p>
          <a:endParaRPr lang="en-US" sz="2000"/>
        </a:p>
      </dgm:t>
    </dgm:pt>
    <dgm:pt modelId="{D4CBB7E8-4949-4E69-88F4-A24909F30489}">
      <dgm:prSet custT="1"/>
      <dgm:spPr/>
      <dgm:t>
        <a:bodyPr/>
        <a:lstStyle/>
        <a:p>
          <a:r>
            <a:rPr lang="en-US" sz="2000" b="1"/>
            <a:t>Working together today</a:t>
          </a:r>
          <a:r>
            <a:rPr lang="en-US" sz="2000"/>
            <a:t>			Maggie Chotas, Facilitation Team</a:t>
          </a:r>
        </a:p>
      </dgm:t>
    </dgm:pt>
    <dgm:pt modelId="{5B42E4E4-2CF2-4EC8-94F4-D386C0F5A73C}" type="parTrans" cxnId="{97D0A982-2276-4BFA-AD62-A19DBAB5E1C4}">
      <dgm:prSet/>
      <dgm:spPr/>
      <dgm:t>
        <a:bodyPr/>
        <a:lstStyle/>
        <a:p>
          <a:endParaRPr lang="en-US" sz="2000"/>
        </a:p>
      </dgm:t>
    </dgm:pt>
    <dgm:pt modelId="{2FB808C9-C60A-4C83-B623-7F6AFD15B755}" type="sibTrans" cxnId="{97D0A982-2276-4BFA-AD62-A19DBAB5E1C4}">
      <dgm:prSet/>
      <dgm:spPr/>
      <dgm:t>
        <a:bodyPr/>
        <a:lstStyle/>
        <a:p>
          <a:endParaRPr lang="en-US" sz="2000"/>
        </a:p>
      </dgm:t>
    </dgm:pt>
    <dgm:pt modelId="{FEAD1364-F87B-466E-B9CB-DF8FF457F6A3}">
      <dgm:prSet custT="1"/>
      <dgm:spPr/>
      <dgm:t>
        <a:bodyPr/>
        <a:lstStyle/>
        <a:p>
          <a:r>
            <a:rPr lang="en-US" sz="2000" b="1"/>
            <a:t>Who’s in the room? </a:t>
          </a:r>
          <a:r>
            <a:rPr lang="en-US" sz="2000"/>
            <a:t>			Will Dudenhausen, Facilitation Team</a:t>
          </a:r>
        </a:p>
      </dgm:t>
    </dgm:pt>
    <dgm:pt modelId="{E8F9529E-3670-4102-9D16-A034F553D8AE}" type="parTrans" cxnId="{597AEDE5-1B8B-4036-88AB-23461CC1AE5B}">
      <dgm:prSet/>
      <dgm:spPr/>
      <dgm:t>
        <a:bodyPr/>
        <a:lstStyle/>
        <a:p>
          <a:endParaRPr lang="en-US" sz="2000"/>
        </a:p>
      </dgm:t>
    </dgm:pt>
    <dgm:pt modelId="{3D79EB07-187C-43DF-8AFB-26ADA39F6652}" type="sibTrans" cxnId="{597AEDE5-1B8B-4036-88AB-23461CC1AE5B}">
      <dgm:prSet/>
      <dgm:spPr/>
      <dgm:t>
        <a:bodyPr/>
        <a:lstStyle/>
        <a:p>
          <a:endParaRPr lang="en-US" sz="2000"/>
        </a:p>
      </dgm:t>
    </dgm:pt>
    <dgm:pt modelId="{AE03AC7D-ECC8-4834-94F8-EDC32E36AC94}">
      <dgm:prSet custT="1"/>
      <dgm:spPr/>
      <dgm:t>
        <a:bodyPr/>
        <a:lstStyle/>
        <a:p>
          <a:r>
            <a:rPr lang="en-US" sz="2000" b="1" dirty="0"/>
            <a:t>Table Talk #1				</a:t>
          </a:r>
          <a:endParaRPr lang="en-US" sz="2000" dirty="0"/>
        </a:p>
      </dgm:t>
    </dgm:pt>
    <dgm:pt modelId="{399D1BD5-E188-449C-9D19-C5F0DDB651CC}" type="parTrans" cxnId="{49CAC9FE-59EB-4E52-9D7A-968E14AF2B63}">
      <dgm:prSet/>
      <dgm:spPr/>
      <dgm:t>
        <a:bodyPr/>
        <a:lstStyle/>
        <a:p>
          <a:endParaRPr lang="en-US" sz="2000"/>
        </a:p>
      </dgm:t>
    </dgm:pt>
    <dgm:pt modelId="{804B25E5-CFF4-4B18-8BFB-632D734B7EC7}" type="sibTrans" cxnId="{49CAC9FE-59EB-4E52-9D7A-968E14AF2B63}">
      <dgm:prSet/>
      <dgm:spPr/>
      <dgm:t>
        <a:bodyPr/>
        <a:lstStyle/>
        <a:p>
          <a:endParaRPr lang="en-US" sz="2000"/>
        </a:p>
      </dgm:t>
    </dgm:pt>
    <dgm:pt modelId="{503C2F1A-ED2A-4CD4-9E0E-8521E7A12772}">
      <dgm:prSet custT="1"/>
      <dgm:spPr/>
      <dgm:t>
        <a:bodyPr/>
        <a:lstStyle/>
        <a:p>
          <a:r>
            <a:rPr lang="en-US" sz="2000" b="1"/>
            <a:t>Diving deeper into the lake’s condition</a:t>
          </a:r>
          <a:r>
            <a:rPr lang="en-US" sz="2000"/>
            <a:t>	Joey Hester &amp; Rich Gannon</a:t>
          </a:r>
        </a:p>
      </dgm:t>
    </dgm:pt>
    <dgm:pt modelId="{53791DCE-2090-4701-8E6F-14117E21F32A}" type="parTrans" cxnId="{1EFB77A3-D71B-4AF8-A3E7-0A6F0C03145D}">
      <dgm:prSet/>
      <dgm:spPr/>
      <dgm:t>
        <a:bodyPr/>
        <a:lstStyle/>
        <a:p>
          <a:endParaRPr lang="en-US" sz="2000"/>
        </a:p>
      </dgm:t>
    </dgm:pt>
    <dgm:pt modelId="{B04D31A4-0EB2-429B-AD9A-8362DD36CB8A}" type="sibTrans" cxnId="{1EFB77A3-D71B-4AF8-A3E7-0A6F0C03145D}">
      <dgm:prSet/>
      <dgm:spPr/>
      <dgm:t>
        <a:bodyPr/>
        <a:lstStyle/>
        <a:p>
          <a:endParaRPr lang="en-US" sz="2000"/>
        </a:p>
      </dgm:t>
    </dgm:pt>
    <dgm:pt modelId="{90CBC886-92F2-459C-9E51-6FB37FD0444E}">
      <dgm:prSet custT="1"/>
      <dgm:spPr/>
      <dgm:t>
        <a:bodyPr/>
        <a:lstStyle/>
        <a:p>
          <a:r>
            <a:rPr lang="en-US" sz="2000" b="1" dirty="0"/>
            <a:t>Table Talk #2				</a:t>
          </a:r>
          <a:r>
            <a:rPr lang="en-US" sz="2000" dirty="0"/>
            <a:t>Monica </a:t>
          </a:r>
          <a:r>
            <a:rPr lang="en-US" sz="2000" dirty="0" err="1"/>
            <a:t>Veno</a:t>
          </a:r>
          <a:r>
            <a:rPr lang="en-US" sz="2000" dirty="0"/>
            <a:t>, Facilitation Team </a:t>
          </a:r>
        </a:p>
      </dgm:t>
    </dgm:pt>
    <dgm:pt modelId="{5DAE5041-7338-427D-92C3-176A5F9FBA78}" type="parTrans" cxnId="{D3C3FC48-C1D6-41D1-9989-58628387C9D5}">
      <dgm:prSet/>
      <dgm:spPr/>
      <dgm:t>
        <a:bodyPr/>
        <a:lstStyle/>
        <a:p>
          <a:endParaRPr lang="en-US" sz="2000"/>
        </a:p>
      </dgm:t>
    </dgm:pt>
    <dgm:pt modelId="{9CA130BD-1E29-42CF-827D-A431DCE31BDF}" type="sibTrans" cxnId="{D3C3FC48-C1D6-41D1-9989-58628387C9D5}">
      <dgm:prSet/>
      <dgm:spPr/>
      <dgm:t>
        <a:bodyPr/>
        <a:lstStyle/>
        <a:p>
          <a:endParaRPr lang="en-US" sz="2000"/>
        </a:p>
      </dgm:t>
    </dgm:pt>
    <dgm:pt modelId="{69CDB74E-D388-41A1-A1EE-C2176B57F5D8}">
      <dgm:prSet custT="1"/>
      <dgm:spPr/>
      <dgm:t>
        <a:bodyPr/>
        <a:lstStyle/>
        <a:p>
          <a:r>
            <a:rPr lang="en-US" sz="2000" b="1"/>
            <a:t>Mandate, action status, lake needs</a:t>
          </a:r>
          <a:r>
            <a:rPr lang="en-US" sz="2000"/>
            <a:t>	Joey Hester &amp; Rich Gannon	</a:t>
          </a:r>
        </a:p>
      </dgm:t>
    </dgm:pt>
    <dgm:pt modelId="{6E9949A1-709E-4995-9696-193BC876A294}" type="parTrans" cxnId="{0635FE26-BF0F-42B5-BCA1-0DC0B266E397}">
      <dgm:prSet/>
      <dgm:spPr/>
      <dgm:t>
        <a:bodyPr/>
        <a:lstStyle/>
        <a:p>
          <a:endParaRPr lang="en-US" sz="2000"/>
        </a:p>
      </dgm:t>
    </dgm:pt>
    <dgm:pt modelId="{8E8BA213-B903-429F-AC6F-A20B8C070C7C}" type="sibTrans" cxnId="{0635FE26-BF0F-42B5-BCA1-0DC0B266E397}">
      <dgm:prSet/>
      <dgm:spPr/>
      <dgm:t>
        <a:bodyPr/>
        <a:lstStyle/>
        <a:p>
          <a:endParaRPr lang="en-US" sz="2000"/>
        </a:p>
      </dgm:t>
    </dgm:pt>
    <dgm:pt modelId="{D99227A0-DC06-41FE-A167-2046B406C99A}">
      <dgm:prSet custT="1"/>
      <dgm:spPr/>
      <dgm:t>
        <a:bodyPr/>
        <a:lstStyle/>
        <a:p>
          <a:r>
            <a:rPr lang="en-US" sz="2000" b="1"/>
            <a:t>About this process	</a:t>
          </a:r>
          <a:r>
            <a:rPr lang="en-US" sz="2000"/>
            <a:t>		Maggie Chotas	</a:t>
          </a:r>
        </a:p>
      </dgm:t>
    </dgm:pt>
    <dgm:pt modelId="{EBF19124-3AF3-4E83-A6E7-6519A88FC269}" type="parTrans" cxnId="{5D6CC27A-BEEC-421D-ADF4-E1D36F2B8702}">
      <dgm:prSet/>
      <dgm:spPr/>
      <dgm:t>
        <a:bodyPr/>
        <a:lstStyle/>
        <a:p>
          <a:endParaRPr lang="en-US" sz="2000"/>
        </a:p>
      </dgm:t>
    </dgm:pt>
    <dgm:pt modelId="{945219D1-8B1B-4095-9292-C517EA1C1891}" type="sibTrans" cxnId="{5D6CC27A-BEEC-421D-ADF4-E1D36F2B8702}">
      <dgm:prSet/>
      <dgm:spPr/>
      <dgm:t>
        <a:bodyPr/>
        <a:lstStyle/>
        <a:p>
          <a:endParaRPr lang="en-US" sz="2000"/>
        </a:p>
      </dgm:t>
    </dgm:pt>
    <dgm:pt modelId="{75A90897-3EC6-40F0-A77C-ED4C834FB23B}">
      <dgm:prSet custT="1"/>
      <dgm:spPr/>
      <dgm:t>
        <a:bodyPr/>
        <a:lstStyle/>
        <a:p>
          <a:r>
            <a:rPr lang="en-US" sz="2000" b="1"/>
            <a:t>How you can engage			</a:t>
          </a:r>
          <a:r>
            <a:rPr lang="en-US" sz="2000"/>
            <a:t>Laura Swartz, Facilitation Team </a:t>
          </a:r>
        </a:p>
      </dgm:t>
    </dgm:pt>
    <dgm:pt modelId="{4FB1B2B7-BB25-4F25-88C7-7FFECCBBF9B5}" type="parTrans" cxnId="{3CA9FB0B-867E-4AD6-850A-AA1F2576A3B3}">
      <dgm:prSet/>
      <dgm:spPr/>
      <dgm:t>
        <a:bodyPr/>
        <a:lstStyle/>
        <a:p>
          <a:endParaRPr lang="en-US" sz="2000"/>
        </a:p>
      </dgm:t>
    </dgm:pt>
    <dgm:pt modelId="{B9159B95-BDDA-4BB3-8D28-FEE09CD6B9FD}" type="sibTrans" cxnId="{3CA9FB0B-867E-4AD6-850A-AA1F2576A3B3}">
      <dgm:prSet/>
      <dgm:spPr/>
      <dgm:t>
        <a:bodyPr/>
        <a:lstStyle/>
        <a:p>
          <a:endParaRPr lang="en-US" sz="2000"/>
        </a:p>
      </dgm:t>
    </dgm:pt>
    <dgm:pt modelId="{CC83BD94-66D9-4E67-B930-AF3A056C3FC4}">
      <dgm:prSet custT="1"/>
      <dgm:spPr/>
      <dgm:t>
        <a:bodyPr/>
        <a:lstStyle/>
        <a:p>
          <a:r>
            <a:rPr lang="en-US" sz="2000" b="1" dirty="0"/>
            <a:t>Next Steps &amp; Survey</a:t>
          </a:r>
          <a:r>
            <a:rPr lang="en-US" sz="2000" dirty="0"/>
            <a:t>								</a:t>
          </a:r>
        </a:p>
      </dgm:t>
    </dgm:pt>
    <dgm:pt modelId="{AAE1C528-B49B-4C5A-8337-11B1633C5D94}" type="parTrans" cxnId="{1881758F-A831-4948-9597-AE28DC1CF96C}">
      <dgm:prSet/>
      <dgm:spPr/>
      <dgm:t>
        <a:bodyPr/>
        <a:lstStyle/>
        <a:p>
          <a:endParaRPr lang="en-US" sz="2000"/>
        </a:p>
      </dgm:t>
    </dgm:pt>
    <dgm:pt modelId="{1DECDCA7-11E9-4C91-8293-6725C54B1113}" type="sibTrans" cxnId="{1881758F-A831-4948-9597-AE28DC1CF96C}">
      <dgm:prSet/>
      <dgm:spPr/>
      <dgm:t>
        <a:bodyPr/>
        <a:lstStyle/>
        <a:p>
          <a:endParaRPr lang="en-US" sz="2000"/>
        </a:p>
      </dgm:t>
    </dgm:pt>
    <dgm:pt modelId="{163DA4BE-6452-7B49-8340-43FA3B7C42C4}" type="pres">
      <dgm:prSet presAssocID="{7A01D3D8-C54F-49FD-9500-0A871C7F99B2}" presName="vert0" presStyleCnt="0">
        <dgm:presLayoutVars>
          <dgm:dir/>
          <dgm:animOne val="branch"/>
          <dgm:animLvl val="lvl"/>
        </dgm:presLayoutVars>
      </dgm:prSet>
      <dgm:spPr/>
    </dgm:pt>
    <dgm:pt modelId="{C0F17BC0-5872-8C45-B0D6-541AD8F93A85}" type="pres">
      <dgm:prSet presAssocID="{10079F4C-7232-43A5-BDA8-18E3AEC7F3CA}" presName="thickLine" presStyleLbl="alignNode1" presStyleIdx="0" presStyleCnt="10"/>
      <dgm:spPr/>
    </dgm:pt>
    <dgm:pt modelId="{7AB32FBD-F0F1-6247-9DC7-E1146A8410A2}" type="pres">
      <dgm:prSet presAssocID="{10079F4C-7232-43A5-BDA8-18E3AEC7F3CA}" presName="horz1" presStyleCnt="0"/>
      <dgm:spPr/>
    </dgm:pt>
    <dgm:pt modelId="{0115FEB2-BABA-0343-BEFE-581DA1B69A0A}" type="pres">
      <dgm:prSet presAssocID="{10079F4C-7232-43A5-BDA8-18E3AEC7F3CA}" presName="tx1" presStyleLbl="revTx" presStyleIdx="0" presStyleCnt="10"/>
      <dgm:spPr/>
    </dgm:pt>
    <dgm:pt modelId="{F91DDC69-040C-DF43-934B-36DC697E7EF8}" type="pres">
      <dgm:prSet presAssocID="{10079F4C-7232-43A5-BDA8-18E3AEC7F3CA}" presName="vert1" presStyleCnt="0"/>
      <dgm:spPr/>
    </dgm:pt>
    <dgm:pt modelId="{0FE99EB6-C0F0-D249-B483-D9E636E35EA3}" type="pres">
      <dgm:prSet presAssocID="{D4CBB7E8-4949-4E69-88F4-A24909F30489}" presName="thickLine" presStyleLbl="alignNode1" presStyleIdx="1" presStyleCnt="10"/>
      <dgm:spPr/>
    </dgm:pt>
    <dgm:pt modelId="{3E493C22-6A18-EB41-BA42-7BE5A63D8B5A}" type="pres">
      <dgm:prSet presAssocID="{D4CBB7E8-4949-4E69-88F4-A24909F30489}" presName="horz1" presStyleCnt="0"/>
      <dgm:spPr/>
    </dgm:pt>
    <dgm:pt modelId="{34EEED53-8A8E-AE4A-8988-6328D441A4EA}" type="pres">
      <dgm:prSet presAssocID="{D4CBB7E8-4949-4E69-88F4-A24909F30489}" presName="tx1" presStyleLbl="revTx" presStyleIdx="1" presStyleCnt="10"/>
      <dgm:spPr/>
    </dgm:pt>
    <dgm:pt modelId="{5060F386-0DCF-2340-8295-EFEA5C035EA8}" type="pres">
      <dgm:prSet presAssocID="{D4CBB7E8-4949-4E69-88F4-A24909F30489}" presName="vert1" presStyleCnt="0"/>
      <dgm:spPr/>
    </dgm:pt>
    <dgm:pt modelId="{161A3CA6-F51D-C445-BA25-9471CA004DD5}" type="pres">
      <dgm:prSet presAssocID="{FEAD1364-F87B-466E-B9CB-DF8FF457F6A3}" presName="thickLine" presStyleLbl="alignNode1" presStyleIdx="2" presStyleCnt="10"/>
      <dgm:spPr/>
    </dgm:pt>
    <dgm:pt modelId="{382C743E-223A-D943-86B1-A7E4B64BE9B7}" type="pres">
      <dgm:prSet presAssocID="{FEAD1364-F87B-466E-B9CB-DF8FF457F6A3}" presName="horz1" presStyleCnt="0"/>
      <dgm:spPr/>
    </dgm:pt>
    <dgm:pt modelId="{2EE96D0A-05E7-B44E-BE76-18DC2F48D5D4}" type="pres">
      <dgm:prSet presAssocID="{FEAD1364-F87B-466E-B9CB-DF8FF457F6A3}" presName="tx1" presStyleLbl="revTx" presStyleIdx="2" presStyleCnt="10"/>
      <dgm:spPr/>
    </dgm:pt>
    <dgm:pt modelId="{DB205569-40A2-CE45-97E6-5DBD9F1D828A}" type="pres">
      <dgm:prSet presAssocID="{FEAD1364-F87B-466E-B9CB-DF8FF457F6A3}" presName="vert1" presStyleCnt="0"/>
      <dgm:spPr/>
    </dgm:pt>
    <dgm:pt modelId="{3B1CB439-B797-0242-8363-5AE615B3EE1A}" type="pres">
      <dgm:prSet presAssocID="{AE03AC7D-ECC8-4834-94F8-EDC32E36AC94}" presName="thickLine" presStyleLbl="alignNode1" presStyleIdx="3" presStyleCnt="10"/>
      <dgm:spPr/>
    </dgm:pt>
    <dgm:pt modelId="{A092AA14-5459-A24E-B156-382B2FAC1B62}" type="pres">
      <dgm:prSet presAssocID="{AE03AC7D-ECC8-4834-94F8-EDC32E36AC94}" presName="horz1" presStyleCnt="0"/>
      <dgm:spPr/>
    </dgm:pt>
    <dgm:pt modelId="{39EF4152-1B41-4544-AE6B-17AF974FF530}" type="pres">
      <dgm:prSet presAssocID="{AE03AC7D-ECC8-4834-94F8-EDC32E36AC94}" presName="tx1" presStyleLbl="revTx" presStyleIdx="3" presStyleCnt="10"/>
      <dgm:spPr/>
    </dgm:pt>
    <dgm:pt modelId="{F5A9912B-7299-E24C-A528-B1D0C0DBD6B5}" type="pres">
      <dgm:prSet presAssocID="{AE03AC7D-ECC8-4834-94F8-EDC32E36AC94}" presName="vert1" presStyleCnt="0"/>
      <dgm:spPr/>
    </dgm:pt>
    <dgm:pt modelId="{6EAD22F4-E9DD-194E-8E59-B1D6BB791467}" type="pres">
      <dgm:prSet presAssocID="{503C2F1A-ED2A-4CD4-9E0E-8521E7A12772}" presName="thickLine" presStyleLbl="alignNode1" presStyleIdx="4" presStyleCnt="10"/>
      <dgm:spPr/>
    </dgm:pt>
    <dgm:pt modelId="{F0078475-1E5B-BA4B-981D-087D98DD8002}" type="pres">
      <dgm:prSet presAssocID="{503C2F1A-ED2A-4CD4-9E0E-8521E7A12772}" presName="horz1" presStyleCnt="0"/>
      <dgm:spPr/>
    </dgm:pt>
    <dgm:pt modelId="{B191961C-7B36-0843-BF62-F4553F84FCF8}" type="pres">
      <dgm:prSet presAssocID="{503C2F1A-ED2A-4CD4-9E0E-8521E7A12772}" presName="tx1" presStyleLbl="revTx" presStyleIdx="4" presStyleCnt="10"/>
      <dgm:spPr/>
    </dgm:pt>
    <dgm:pt modelId="{14BDCCD6-5391-FA44-BD3C-355733FBE1A1}" type="pres">
      <dgm:prSet presAssocID="{503C2F1A-ED2A-4CD4-9E0E-8521E7A12772}" presName="vert1" presStyleCnt="0"/>
      <dgm:spPr/>
    </dgm:pt>
    <dgm:pt modelId="{ABFBEFEE-B9FE-3249-92D3-0BA059CE1CDE}" type="pres">
      <dgm:prSet presAssocID="{90CBC886-92F2-459C-9E51-6FB37FD0444E}" presName="thickLine" presStyleLbl="alignNode1" presStyleIdx="5" presStyleCnt="10"/>
      <dgm:spPr/>
    </dgm:pt>
    <dgm:pt modelId="{91340008-17BB-CC45-8B10-E4A0016699DD}" type="pres">
      <dgm:prSet presAssocID="{90CBC886-92F2-459C-9E51-6FB37FD0444E}" presName="horz1" presStyleCnt="0"/>
      <dgm:spPr/>
    </dgm:pt>
    <dgm:pt modelId="{D6FB8BD7-8FA2-E14F-8D6F-76F7F1EB38D7}" type="pres">
      <dgm:prSet presAssocID="{90CBC886-92F2-459C-9E51-6FB37FD0444E}" presName="tx1" presStyleLbl="revTx" presStyleIdx="5" presStyleCnt="10"/>
      <dgm:spPr/>
    </dgm:pt>
    <dgm:pt modelId="{169D5F82-AA5F-FD43-9CB1-DB18699A93BA}" type="pres">
      <dgm:prSet presAssocID="{90CBC886-92F2-459C-9E51-6FB37FD0444E}" presName="vert1" presStyleCnt="0"/>
      <dgm:spPr/>
    </dgm:pt>
    <dgm:pt modelId="{25121EC3-F7BD-FC42-8A46-484AC33137F5}" type="pres">
      <dgm:prSet presAssocID="{69CDB74E-D388-41A1-A1EE-C2176B57F5D8}" presName="thickLine" presStyleLbl="alignNode1" presStyleIdx="6" presStyleCnt="10"/>
      <dgm:spPr/>
    </dgm:pt>
    <dgm:pt modelId="{4BAC15DC-DC4D-F548-B80F-72F5E06FFB69}" type="pres">
      <dgm:prSet presAssocID="{69CDB74E-D388-41A1-A1EE-C2176B57F5D8}" presName="horz1" presStyleCnt="0"/>
      <dgm:spPr/>
    </dgm:pt>
    <dgm:pt modelId="{3145B2FC-C77F-0941-BEEC-7B4B86C1D750}" type="pres">
      <dgm:prSet presAssocID="{69CDB74E-D388-41A1-A1EE-C2176B57F5D8}" presName="tx1" presStyleLbl="revTx" presStyleIdx="6" presStyleCnt="10"/>
      <dgm:spPr/>
    </dgm:pt>
    <dgm:pt modelId="{C80139AE-9DC1-0749-8170-E1DBBC5956E9}" type="pres">
      <dgm:prSet presAssocID="{69CDB74E-D388-41A1-A1EE-C2176B57F5D8}" presName="vert1" presStyleCnt="0"/>
      <dgm:spPr/>
    </dgm:pt>
    <dgm:pt modelId="{7F60DEE9-DE69-7B4B-BEBE-4FEC6A4A77DC}" type="pres">
      <dgm:prSet presAssocID="{D99227A0-DC06-41FE-A167-2046B406C99A}" presName="thickLine" presStyleLbl="alignNode1" presStyleIdx="7" presStyleCnt="10"/>
      <dgm:spPr/>
    </dgm:pt>
    <dgm:pt modelId="{423D8874-66AB-BF47-8E6E-7E243442C5EF}" type="pres">
      <dgm:prSet presAssocID="{D99227A0-DC06-41FE-A167-2046B406C99A}" presName="horz1" presStyleCnt="0"/>
      <dgm:spPr/>
    </dgm:pt>
    <dgm:pt modelId="{220158CE-760B-464B-BA2E-C5838BFBC890}" type="pres">
      <dgm:prSet presAssocID="{D99227A0-DC06-41FE-A167-2046B406C99A}" presName="tx1" presStyleLbl="revTx" presStyleIdx="7" presStyleCnt="10"/>
      <dgm:spPr/>
    </dgm:pt>
    <dgm:pt modelId="{CFFD32D8-CBDC-5D46-8CB5-17F96EFC4BBE}" type="pres">
      <dgm:prSet presAssocID="{D99227A0-DC06-41FE-A167-2046B406C99A}" presName="vert1" presStyleCnt="0"/>
      <dgm:spPr/>
    </dgm:pt>
    <dgm:pt modelId="{9C724493-CBD8-7640-BAD9-03F50018FCBD}" type="pres">
      <dgm:prSet presAssocID="{75A90897-3EC6-40F0-A77C-ED4C834FB23B}" presName="thickLine" presStyleLbl="alignNode1" presStyleIdx="8" presStyleCnt="10"/>
      <dgm:spPr/>
    </dgm:pt>
    <dgm:pt modelId="{811324E2-33C3-3F41-B11E-87B308F1DC88}" type="pres">
      <dgm:prSet presAssocID="{75A90897-3EC6-40F0-A77C-ED4C834FB23B}" presName="horz1" presStyleCnt="0"/>
      <dgm:spPr/>
    </dgm:pt>
    <dgm:pt modelId="{C230576A-F5ED-6149-82C7-56D03D5FB8DF}" type="pres">
      <dgm:prSet presAssocID="{75A90897-3EC6-40F0-A77C-ED4C834FB23B}" presName="tx1" presStyleLbl="revTx" presStyleIdx="8" presStyleCnt="10"/>
      <dgm:spPr/>
    </dgm:pt>
    <dgm:pt modelId="{CC216405-989C-8B4B-B3FE-5A775A1607E2}" type="pres">
      <dgm:prSet presAssocID="{75A90897-3EC6-40F0-A77C-ED4C834FB23B}" presName="vert1" presStyleCnt="0"/>
      <dgm:spPr/>
    </dgm:pt>
    <dgm:pt modelId="{8B65693B-FED0-8B48-997B-70DCE1B09EBF}" type="pres">
      <dgm:prSet presAssocID="{CC83BD94-66D9-4E67-B930-AF3A056C3FC4}" presName="thickLine" presStyleLbl="alignNode1" presStyleIdx="9" presStyleCnt="10"/>
      <dgm:spPr/>
    </dgm:pt>
    <dgm:pt modelId="{502C83DC-4F44-3940-9659-BD593CB272A7}" type="pres">
      <dgm:prSet presAssocID="{CC83BD94-66D9-4E67-B930-AF3A056C3FC4}" presName="horz1" presStyleCnt="0"/>
      <dgm:spPr/>
    </dgm:pt>
    <dgm:pt modelId="{333F74DA-1D02-E645-8E0D-C016F051212A}" type="pres">
      <dgm:prSet presAssocID="{CC83BD94-66D9-4E67-B930-AF3A056C3FC4}" presName="tx1" presStyleLbl="revTx" presStyleIdx="9" presStyleCnt="10"/>
      <dgm:spPr/>
    </dgm:pt>
    <dgm:pt modelId="{62E2FC66-DDE4-9D4B-90A4-8E342FEA29DD}" type="pres">
      <dgm:prSet presAssocID="{CC83BD94-66D9-4E67-B930-AF3A056C3FC4}" presName="vert1" presStyleCnt="0"/>
      <dgm:spPr/>
    </dgm:pt>
  </dgm:ptLst>
  <dgm:cxnLst>
    <dgm:cxn modelId="{23A5AE00-89D0-4B48-803A-AE2FC59C3875}" type="presOf" srcId="{FEAD1364-F87B-466E-B9CB-DF8FF457F6A3}" destId="{2EE96D0A-05E7-B44E-BE76-18DC2F48D5D4}" srcOrd="0" destOrd="0" presId="urn:microsoft.com/office/officeart/2008/layout/LinedList"/>
    <dgm:cxn modelId="{3CA9FB0B-867E-4AD6-850A-AA1F2576A3B3}" srcId="{7A01D3D8-C54F-49FD-9500-0A871C7F99B2}" destId="{75A90897-3EC6-40F0-A77C-ED4C834FB23B}" srcOrd="8" destOrd="0" parTransId="{4FB1B2B7-BB25-4F25-88C7-7FFECCBBF9B5}" sibTransId="{B9159B95-BDDA-4BB3-8D28-FEE09CD6B9FD}"/>
    <dgm:cxn modelId="{8EA1CD14-9ABB-E840-8E02-7E554DE5CD83}" type="presOf" srcId="{503C2F1A-ED2A-4CD4-9E0E-8521E7A12772}" destId="{B191961C-7B36-0843-BF62-F4553F84FCF8}" srcOrd="0" destOrd="0" presId="urn:microsoft.com/office/officeart/2008/layout/LinedList"/>
    <dgm:cxn modelId="{0635FE26-BF0F-42B5-BCA1-0DC0B266E397}" srcId="{7A01D3D8-C54F-49FD-9500-0A871C7F99B2}" destId="{69CDB74E-D388-41A1-A1EE-C2176B57F5D8}" srcOrd="6" destOrd="0" parTransId="{6E9949A1-709E-4995-9696-193BC876A294}" sibTransId="{8E8BA213-B903-429F-AC6F-A20B8C070C7C}"/>
    <dgm:cxn modelId="{C407162D-0A58-9243-B6EA-9B38748AC84D}" type="presOf" srcId="{AE03AC7D-ECC8-4834-94F8-EDC32E36AC94}" destId="{39EF4152-1B41-4544-AE6B-17AF974FF530}" srcOrd="0" destOrd="0" presId="urn:microsoft.com/office/officeart/2008/layout/LinedList"/>
    <dgm:cxn modelId="{7CB88F3F-0185-E14A-B3EF-82ECDC6D7B3D}" type="presOf" srcId="{69CDB74E-D388-41A1-A1EE-C2176B57F5D8}" destId="{3145B2FC-C77F-0941-BEEC-7B4B86C1D750}" srcOrd="0" destOrd="0" presId="urn:microsoft.com/office/officeart/2008/layout/LinedList"/>
    <dgm:cxn modelId="{D3C3FC48-C1D6-41D1-9989-58628387C9D5}" srcId="{7A01D3D8-C54F-49FD-9500-0A871C7F99B2}" destId="{90CBC886-92F2-459C-9E51-6FB37FD0444E}" srcOrd="5" destOrd="0" parTransId="{5DAE5041-7338-427D-92C3-176A5F9FBA78}" sibTransId="{9CA130BD-1E29-42CF-827D-A431DCE31BDF}"/>
    <dgm:cxn modelId="{9A97F360-CA9D-C247-A788-82FA097DA00E}" type="presOf" srcId="{7A01D3D8-C54F-49FD-9500-0A871C7F99B2}" destId="{163DA4BE-6452-7B49-8340-43FA3B7C42C4}" srcOrd="0" destOrd="0" presId="urn:microsoft.com/office/officeart/2008/layout/LinedList"/>
    <dgm:cxn modelId="{2D672667-F15F-41E0-B480-3F9768CFB233}" srcId="{7A01D3D8-C54F-49FD-9500-0A871C7F99B2}" destId="{10079F4C-7232-43A5-BDA8-18E3AEC7F3CA}" srcOrd="0" destOrd="0" parTransId="{3B5D6D4F-D76B-4D93-A557-502445544E26}" sibTransId="{82954425-BB0D-4C21-A42B-D0EC3F7EABFD}"/>
    <dgm:cxn modelId="{8A090F75-47CA-FB4D-B248-66F275161731}" type="presOf" srcId="{10079F4C-7232-43A5-BDA8-18E3AEC7F3CA}" destId="{0115FEB2-BABA-0343-BEFE-581DA1B69A0A}" srcOrd="0" destOrd="0" presId="urn:microsoft.com/office/officeart/2008/layout/LinedList"/>
    <dgm:cxn modelId="{5D6CC27A-BEEC-421D-ADF4-E1D36F2B8702}" srcId="{7A01D3D8-C54F-49FD-9500-0A871C7F99B2}" destId="{D99227A0-DC06-41FE-A167-2046B406C99A}" srcOrd="7" destOrd="0" parTransId="{EBF19124-3AF3-4E83-A6E7-6519A88FC269}" sibTransId="{945219D1-8B1B-4095-9292-C517EA1C1891}"/>
    <dgm:cxn modelId="{97D0A982-2276-4BFA-AD62-A19DBAB5E1C4}" srcId="{7A01D3D8-C54F-49FD-9500-0A871C7F99B2}" destId="{D4CBB7E8-4949-4E69-88F4-A24909F30489}" srcOrd="1" destOrd="0" parTransId="{5B42E4E4-2CF2-4EC8-94F4-D386C0F5A73C}" sibTransId="{2FB808C9-C60A-4C83-B623-7F6AFD15B755}"/>
    <dgm:cxn modelId="{289A1D8C-8D86-264E-9FC4-4E51BEBD0F6A}" type="presOf" srcId="{75A90897-3EC6-40F0-A77C-ED4C834FB23B}" destId="{C230576A-F5ED-6149-82C7-56D03D5FB8DF}" srcOrd="0" destOrd="0" presId="urn:microsoft.com/office/officeart/2008/layout/LinedList"/>
    <dgm:cxn modelId="{1881758F-A831-4948-9597-AE28DC1CF96C}" srcId="{7A01D3D8-C54F-49FD-9500-0A871C7F99B2}" destId="{CC83BD94-66D9-4E67-B930-AF3A056C3FC4}" srcOrd="9" destOrd="0" parTransId="{AAE1C528-B49B-4C5A-8337-11B1633C5D94}" sibTransId="{1DECDCA7-11E9-4C91-8293-6725C54B1113}"/>
    <dgm:cxn modelId="{1EFB77A3-D71B-4AF8-A3E7-0A6F0C03145D}" srcId="{7A01D3D8-C54F-49FD-9500-0A871C7F99B2}" destId="{503C2F1A-ED2A-4CD4-9E0E-8521E7A12772}" srcOrd="4" destOrd="0" parTransId="{53791DCE-2090-4701-8E6F-14117E21F32A}" sibTransId="{B04D31A4-0EB2-429B-AD9A-8362DD36CB8A}"/>
    <dgm:cxn modelId="{15DF39B0-0632-834C-9270-6C9BE042EE21}" type="presOf" srcId="{D99227A0-DC06-41FE-A167-2046B406C99A}" destId="{220158CE-760B-464B-BA2E-C5838BFBC890}" srcOrd="0" destOrd="0" presId="urn:microsoft.com/office/officeart/2008/layout/LinedList"/>
    <dgm:cxn modelId="{12E167E4-6777-3749-AAE4-5E2ADEC0EBC9}" type="presOf" srcId="{D4CBB7E8-4949-4E69-88F4-A24909F30489}" destId="{34EEED53-8A8E-AE4A-8988-6328D441A4EA}" srcOrd="0" destOrd="0" presId="urn:microsoft.com/office/officeart/2008/layout/LinedList"/>
    <dgm:cxn modelId="{597AEDE5-1B8B-4036-88AB-23461CC1AE5B}" srcId="{7A01D3D8-C54F-49FD-9500-0A871C7F99B2}" destId="{FEAD1364-F87B-466E-B9CB-DF8FF457F6A3}" srcOrd="2" destOrd="0" parTransId="{E8F9529E-3670-4102-9D16-A034F553D8AE}" sibTransId="{3D79EB07-187C-43DF-8AFB-26ADA39F6652}"/>
    <dgm:cxn modelId="{075356EF-DA63-2A4D-8BF0-5BF53104063F}" type="presOf" srcId="{90CBC886-92F2-459C-9E51-6FB37FD0444E}" destId="{D6FB8BD7-8FA2-E14F-8D6F-76F7F1EB38D7}" srcOrd="0" destOrd="0" presId="urn:microsoft.com/office/officeart/2008/layout/LinedList"/>
    <dgm:cxn modelId="{6127CEF0-73CE-F544-9FB3-56FF894794F4}" type="presOf" srcId="{CC83BD94-66D9-4E67-B930-AF3A056C3FC4}" destId="{333F74DA-1D02-E645-8E0D-C016F051212A}" srcOrd="0" destOrd="0" presId="urn:microsoft.com/office/officeart/2008/layout/LinedList"/>
    <dgm:cxn modelId="{49CAC9FE-59EB-4E52-9D7A-968E14AF2B63}" srcId="{7A01D3D8-C54F-49FD-9500-0A871C7F99B2}" destId="{AE03AC7D-ECC8-4834-94F8-EDC32E36AC94}" srcOrd="3" destOrd="0" parTransId="{399D1BD5-E188-449C-9D19-C5F0DDB651CC}" sibTransId="{804B25E5-CFF4-4B18-8BFB-632D734B7EC7}"/>
    <dgm:cxn modelId="{D6519DF0-0A7E-2E45-9308-A8E80840DAFF}" type="presParOf" srcId="{163DA4BE-6452-7B49-8340-43FA3B7C42C4}" destId="{C0F17BC0-5872-8C45-B0D6-541AD8F93A85}" srcOrd="0" destOrd="0" presId="urn:microsoft.com/office/officeart/2008/layout/LinedList"/>
    <dgm:cxn modelId="{FBF80209-6643-1D4D-BDAC-3696A677C401}" type="presParOf" srcId="{163DA4BE-6452-7B49-8340-43FA3B7C42C4}" destId="{7AB32FBD-F0F1-6247-9DC7-E1146A8410A2}" srcOrd="1" destOrd="0" presId="urn:microsoft.com/office/officeart/2008/layout/LinedList"/>
    <dgm:cxn modelId="{FF58DD3F-5B3C-B340-8F5E-D5F562B9D8C8}" type="presParOf" srcId="{7AB32FBD-F0F1-6247-9DC7-E1146A8410A2}" destId="{0115FEB2-BABA-0343-BEFE-581DA1B69A0A}" srcOrd="0" destOrd="0" presId="urn:microsoft.com/office/officeart/2008/layout/LinedList"/>
    <dgm:cxn modelId="{53FDB58F-D75B-5444-937C-3036A2E0DFE9}" type="presParOf" srcId="{7AB32FBD-F0F1-6247-9DC7-E1146A8410A2}" destId="{F91DDC69-040C-DF43-934B-36DC697E7EF8}" srcOrd="1" destOrd="0" presId="urn:microsoft.com/office/officeart/2008/layout/LinedList"/>
    <dgm:cxn modelId="{0FEF9A08-12F2-C440-970B-B95397DDD491}" type="presParOf" srcId="{163DA4BE-6452-7B49-8340-43FA3B7C42C4}" destId="{0FE99EB6-C0F0-D249-B483-D9E636E35EA3}" srcOrd="2" destOrd="0" presId="urn:microsoft.com/office/officeart/2008/layout/LinedList"/>
    <dgm:cxn modelId="{161909C5-23C2-9B40-9D91-E52A403E37CA}" type="presParOf" srcId="{163DA4BE-6452-7B49-8340-43FA3B7C42C4}" destId="{3E493C22-6A18-EB41-BA42-7BE5A63D8B5A}" srcOrd="3" destOrd="0" presId="urn:microsoft.com/office/officeart/2008/layout/LinedList"/>
    <dgm:cxn modelId="{9420817C-835C-C34E-BEB4-D5FD16F5C468}" type="presParOf" srcId="{3E493C22-6A18-EB41-BA42-7BE5A63D8B5A}" destId="{34EEED53-8A8E-AE4A-8988-6328D441A4EA}" srcOrd="0" destOrd="0" presId="urn:microsoft.com/office/officeart/2008/layout/LinedList"/>
    <dgm:cxn modelId="{F3CE1085-8F60-1043-B031-6130AE2E5416}" type="presParOf" srcId="{3E493C22-6A18-EB41-BA42-7BE5A63D8B5A}" destId="{5060F386-0DCF-2340-8295-EFEA5C035EA8}" srcOrd="1" destOrd="0" presId="urn:microsoft.com/office/officeart/2008/layout/LinedList"/>
    <dgm:cxn modelId="{C5B24E48-D4F3-BF47-B11A-A8BB7F9634DB}" type="presParOf" srcId="{163DA4BE-6452-7B49-8340-43FA3B7C42C4}" destId="{161A3CA6-F51D-C445-BA25-9471CA004DD5}" srcOrd="4" destOrd="0" presId="urn:microsoft.com/office/officeart/2008/layout/LinedList"/>
    <dgm:cxn modelId="{71494D47-4A3F-A140-A64F-27FCE1F1B5EC}" type="presParOf" srcId="{163DA4BE-6452-7B49-8340-43FA3B7C42C4}" destId="{382C743E-223A-D943-86B1-A7E4B64BE9B7}" srcOrd="5" destOrd="0" presId="urn:microsoft.com/office/officeart/2008/layout/LinedList"/>
    <dgm:cxn modelId="{41FE3B37-DB20-B148-89F6-7A8863B982E1}" type="presParOf" srcId="{382C743E-223A-D943-86B1-A7E4B64BE9B7}" destId="{2EE96D0A-05E7-B44E-BE76-18DC2F48D5D4}" srcOrd="0" destOrd="0" presId="urn:microsoft.com/office/officeart/2008/layout/LinedList"/>
    <dgm:cxn modelId="{533FBACD-E2C7-0141-B276-527CD82F5723}" type="presParOf" srcId="{382C743E-223A-D943-86B1-A7E4B64BE9B7}" destId="{DB205569-40A2-CE45-97E6-5DBD9F1D828A}" srcOrd="1" destOrd="0" presId="urn:microsoft.com/office/officeart/2008/layout/LinedList"/>
    <dgm:cxn modelId="{4F1057AB-EE28-CC4D-B126-B2F29D053915}" type="presParOf" srcId="{163DA4BE-6452-7B49-8340-43FA3B7C42C4}" destId="{3B1CB439-B797-0242-8363-5AE615B3EE1A}" srcOrd="6" destOrd="0" presId="urn:microsoft.com/office/officeart/2008/layout/LinedList"/>
    <dgm:cxn modelId="{38054FDA-56AE-CC49-B754-328A354890B5}" type="presParOf" srcId="{163DA4BE-6452-7B49-8340-43FA3B7C42C4}" destId="{A092AA14-5459-A24E-B156-382B2FAC1B62}" srcOrd="7" destOrd="0" presId="urn:microsoft.com/office/officeart/2008/layout/LinedList"/>
    <dgm:cxn modelId="{0FC1C1CD-1828-5A40-BB2E-A9043C85A062}" type="presParOf" srcId="{A092AA14-5459-A24E-B156-382B2FAC1B62}" destId="{39EF4152-1B41-4544-AE6B-17AF974FF530}" srcOrd="0" destOrd="0" presId="urn:microsoft.com/office/officeart/2008/layout/LinedList"/>
    <dgm:cxn modelId="{01EA1F79-6150-DE4E-91F5-8AF64251A7F2}" type="presParOf" srcId="{A092AA14-5459-A24E-B156-382B2FAC1B62}" destId="{F5A9912B-7299-E24C-A528-B1D0C0DBD6B5}" srcOrd="1" destOrd="0" presId="urn:microsoft.com/office/officeart/2008/layout/LinedList"/>
    <dgm:cxn modelId="{737C031F-D3B4-454D-BFEB-799C444718FD}" type="presParOf" srcId="{163DA4BE-6452-7B49-8340-43FA3B7C42C4}" destId="{6EAD22F4-E9DD-194E-8E59-B1D6BB791467}" srcOrd="8" destOrd="0" presId="urn:microsoft.com/office/officeart/2008/layout/LinedList"/>
    <dgm:cxn modelId="{331832E9-810A-9841-A515-368DD58B6E15}" type="presParOf" srcId="{163DA4BE-6452-7B49-8340-43FA3B7C42C4}" destId="{F0078475-1E5B-BA4B-981D-087D98DD8002}" srcOrd="9" destOrd="0" presId="urn:microsoft.com/office/officeart/2008/layout/LinedList"/>
    <dgm:cxn modelId="{E898D729-BBC9-1E43-BA4A-B2C46AF8E261}" type="presParOf" srcId="{F0078475-1E5B-BA4B-981D-087D98DD8002}" destId="{B191961C-7B36-0843-BF62-F4553F84FCF8}" srcOrd="0" destOrd="0" presId="urn:microsoft.com/office/officeart/2008/layout/LinedList"/>
    <dgm:cxn modelId="{7637D4B3-A26F-8040-88D8-15826B432EDC}" type="presParOf" srcId="{F0078475-1E5B-BA4B-981D-087D98DD8002}" destId="{14BDCCD6-5391-FA44-BD3C-355733FBE1A1}" srcOrd="1" destOrd="0" presId="urn:microsoft.com/office/officeart/2008/layout/LinedList"/>
    <dgm:cxn modelId="{145AF03C-F2D5-344E-9011-543BB08819AE}" type="presParOf" srcId="{163DA4BE-6452-7B49-8340-43FA3B7C42C4}" destId="{ABFBEFEE-B9FE-3249-92D3-0BA059CE1CDE}" srcOrd="10" destOrd="0" presId="urn:microsoft.com/office/officeart/2008/layout/LinedList"/>
    <dgm:cxn modelId="{711B1139-3F58-E149-B3EA-5AFA98362B43}" type="presParOf" srcId="{163DA4BE-6452-7B49-8340-43FA3B7C42C4}" destId="{91340008-17BB-CC45-8B10-E4A0016699DD}" srcOrd="11" destOrd="0" presId="urn:microsoft.com/office/officeart/2008/layout/LinedList"/>
    <dgm:cxn modelId="{BB69F9A7-5AF0-6741-A3B4-7390FEADA9F0}" type="presParOf" srcId="{91340008-17BB-CC45-8B10-E4A0016699DD}" destId="{D6FB8BD7-8FA2-E14F-8D6F-76F7F1EB38D7}" srcOrd="0" destOrd="0" presId="urn:microsoft.com/office/officeart/2008/layout/LinedList"/>
    <dgm:cxn modelId="{58EA7526-4C70-B74A-B95D-DDCDC5D7F0E0}" type="presParOf" srcId="{91340008-17BB-CC45-8B10-E4A0016699DD}" destId="{169D5F82-AA5F-FD43-9CB1-DB18699A93BA}" srcOrd="1" destOrd="0" presId="urn:microsoft.com/office/officeart/2008/layout/LinedList"/>
    <dgm:cxn modelId="{0A81ED14-E33F-4242-A103-2B1FBC6C25EF}" type="presParOf" srcId="{163DA4BE-6452-7B49-8340-43FA3B7C42C4}" destId="{25121EC3-F7BD-FC42-8A46-484AC33137F5}" srcOrd="12" destOrd="0" presId="urn:microsoft.com/office/officeart/2008/layout/LinedList"/>
    <dgm:cxn modelId="{8D6D316D-990C-4C4B-BC1B-7A623036FABA}" type="presParOf" srcId="{163DA4BE-6452-7B49-8340-43FA3B7C42C4}" destId="{4BAC15DC-DC4D-F548-B80F-72F5E06FFB69}" srcOrd="13" destOrd="0" presId="urn:microsoft.com/office/officeart/2008/layout/LinedList"/>
    <dgm:cxn modelId="{CA6A30D8-F7AE-C443-A74D-AB89F9B560D7}" type="presParOf" srcId="{4BAC15DC-DC4D-F548-B80F-72F5E06FFB69}" destId="{3145B2FC-C77F-0941-BEEC-7B4B86C1D750}" srcOrd="0" destOrd="0" presId="urn:microsoft.com/office/officeart/2008/layout/LinedList"/>
    <dgm:cxn modelId="{6AFEDCDB-EDF4-2F4D-BBA0-F96D196300E9}" type="presParOf" srcId="{4BAC15DC-DC4D-F548-B80F-72F5E06FFB69}" destId="{C80139AE-9DC1-0749-8170-E1DBBC5956E9}" srcOrd="1" destOrd="0" presId="urn:microsoft.com/office/officeart/2008/layout/LinedList"/>
    <dgm:cxn modelId="{F45C7EF6-6A8C-DC41-992C-EF17D250193A}" type="presParOf" srcId="{163DA4BE-6452-7B49-8340-43FA3B7C42C4}" destId="{7F60DEE9-DE69-7B4B-BEBE-4FEC6A4A77DC}" srcOrd="14" destOrd="0" presId="urn:microsoft.com/office/officeart/2008/layout/LinedList"/>
    <dgm:cxn modelId="{A7116D54-2BDA-6F42-BFA0-A8BDA4B811E9}" type="presParOf" srcId="{163DA4BE-6452-7B49-8340-43FA3B7C42C4}" destId="{423D8874-66AB-BF47-8E6E-7E243442C5EF}" srcOrd="15" destOrd="0" presId="urn:microsoft.com/office/officeart/2008/layout/LinedList"/>
    <dgm:cxn modelId="{719BF536-5475-3F4A-AC58-01FA04689950}" type="presParOf" srcId="{423D8874-66AB-BF47-8E6E-7E243442C5EF}" destId="{220158CE-760B-464B-BA2E-C5838BFBC890}" srcOrd="0" destOrd="0" presId="urn:microsoft.com/office/officeart/2008/layout/LinedList"/>
    <dgm:cxn modelId="{97F2DAFB-472E-7D4E-A77A-3FE706CDDA01}" type="presParOf" srcId="{423D8874-66AB-BF47-8E6E-7E243442C5EF}" destId="{CFFD32D8-CBDC-5D46-8CB5-17F96EFC4BBE}" srcOrd="1" destOrd="0" presId="urn:microsoft.com/office/officeart/2008/layout/LinedList"/>
    <dgm:cxn modelId="{913265B3-DA15-4E4E-B079-A301A6111D66}" type="presParOf" srcId="{163DA4BE-6452-7B49-8340-43FA3B7C42C4}" destId="{9C724493-CBD8-7640-BAD9-03F50018FCBD}" srcOrd="16" destOrd="0" presId="urn:microsoft.com/office/officeart/2008/layout/LinedList"/>
    <dgm:cxn modelId="{814DF919-EA91-7B4D-8319-3C845A10BCCA}" type="presParOf" srcId="{163DA4BE-6452-7B49-8340-43FA3B7C42C4}" destId="{811324E2-33C3-3F41-B11E-87B308F1DC88}" srcOrd="17" destOrd="0" presId="urn:microsoft.com/office/officeart/2008/layout/LinedList"/>
    <dgm:cxn modelId="{C116D468-5CF0-B548-8AE0-DFD20B44B00C}" type="presParOf" srcId="{811324E2-33C3-3F41-B11E-87B308F1DC88}" destId="{C230576A-F5ED-6149-82C7-56D03D5FB8DF}" srcOrd="0" destOrd="0" presId="urn:microsoft.com/office/officeart/2008/layout/LinedList"/>
    <dgm:cxn modelId="{7EE34BA7-553E-4242-8E02-59F3CD633189}" type="presParOf" srcId="{811324E2-33C3-3F41-B11E-87B308F1DC88}" destId="{CC216405-989C-8B4B-B3FE-5A775A1607E2}" srcOrd="1" destOrd="0" presId="urn:microsoft.com/office/officeart/2008/layout/LinedList"/>
    <dgm:cxn modelId="{716F3C23-7DCD-BE42-8413-28D3391E599A}" type="presParOf" srcId="{163DA4BE-6452-7B49-8340-43FA3B7C42C4}" destId="{8B65693B-FED0-8B48-997B-70DCE1B09EBF}" srcOrd="18" destOrd="0" presId="urn:microsoft.com/office/officeart/2008/layout/LinedList"/>
    <dgm:cxn modelId="{CE6B90FA-9434-064C-8B8E-7BC5204A32AD}" type="presParOf" srcId="{163DA4BE-6452-7B49-8340-43FA3B7C42C4}" destId="{502C83DC-4F44-3940-9659-BD593CB272A7}" srcOrd="19" destOrd="0" presId="urn:microsoft.com/office/officeart/2008/layout/LinedList"/>
    <dgm:cxn modelId="{C438D718-395F-7B4A-B706-FB472DB04DD8}" type="presParOf" srcId="{502C83DC-4F44-3940-9659-BD593CB272A7}" destId="{333F74DA-1D02-E645-8E0D-C016F051212A}" srcOrd="0" destOrd="0" presId="urn:microsoft.com/office/officeart/2008/layout/LinedList"/>
    <dgm:cxn modelId="{881E5216-402E-CE48-BB95-8AB0BD8E3CE7}" type="presParOf" srcId="{502C83DC-4F44-3940-9659-BD593CB272A7}" destId="{62E2FC66-DDE4-9D4B-90A4-8E342FEA29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A69DF1-08CC-456E-9CA3-3ABADB095F1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139081C-2391-49E2-A780-26D7CFA82D1B}">
      <dgm:prSet/>
      <dgm:spPr/>
      <dgm:t>
        <a:bodyPr/>
        <a:lstStyle/>
        <a:p>
          <a:r>
            <a:rPr lang="en-US" b="0" i="0" u="none" dirty="0"/>
            <a:t>The intent for this process </a:t>
          </a:r>
          <a:r>
            <a:rPr lang="en-US" b="0" i="0" dirty="0"/>
            <a:t>Steering Committee and the Technical Advisory Groups will strive to make decisions by consensus whenever possible. </a:t>
          </a:r>
          <a:endParaRPr lang="en-US" dirty="0"/>
        </a:p>
      </dgm:t>
    </dgm:pt>
    <dgm:pt modelId="{D0C56067-BF28-4CD3-B892-B6CA2539BE58}" type="parTrans" cxnId="{97A30145-2C04-4622-B813-B75C0BDC6C62}">
      <dgm:prSet/>
      <dgm:spPr/>
      <dgm:t>
        <a:bodyPr/>
        <a:lstStyle/>
        <a:p>
          <a:endParaRPr lang="en-US"/>
        </a:p>
      </dgm:t>
    </dgm:pt>
    <dgm:pt modelId="{BABBD087-8DD0-46D0-9AEC-DAAE9668705A}" type="sibTrans" cxnId="{97A30145-2C04-4622-B813-B75C0BDC6C62}">
      <dgm:prSet/>
      <dgm:spPr/>
      <dgm:t>
        <a:bodyPr/>
        <a:lstStyle/>
        <a:p>
          <a:endParaRPr lang="en-US"/>
        </a:p>
      </dgm:t>
    </dgm:pt>
    <dgm:pt modelId="{CFD858A5-556E-463C-B3EF-CF6FA4290379}">
      <dgm:prSet/>
      <dgm:spPr/>
      <dgm:t>
        <a:bodyPr/>
        <a:lstStyle/>
        <a:p>
          <a:r>
            <a:rPr lang="en-US" b="0" i="0" dirty="0"/>
            <a:t>Part of DSC’s role will be to facilitate the implementation of this approach. Consensus requires the active participation of everyone in the group and an atmosphere where disagreements are respected.  </a:t>
          </a:r>
          <a:endParaRPr lang="en-US" dirty="0"/>
        </a:p>
      </dgm:t>
    </dgm:pt>
    <dgm:pt modelId="{EFDDCFEC-DC0F-4C73-A625-74881BB4FEE3}" type="parTrans" cxnId="{C94D8140-9CA4-4BAC-8B67-FAA83031D0C5}">
      <dgm:prSet/>
      <dgm:spPr/>
      <dgm:t>
        <a:bodyPr/>
        <a:lstStyle/>
        <a:p>
          <a:endParaRPr lang="en-US"/>
        </a:p>
      </dgm:t>
    </dgm:pt>
    <dgm:pt modelId="{2F50171B-B768-49DC-B3D4-817F96A67992}" type="sibTrans" cxnId="{C94D8140-9CA4-4BAC-8B67-FAA83031D0C5}">
      <dgm:prSet/>
      <dgm:spPr/>
      <dgm:t>
        <a:bodyPr/>
        <a:lstStyle/>
        <a:p>
          <a:endParaRPr lang="en-US"/>
        </a:p>
      </dgm:t>
    </dgm:pt>
    <dgm:pt modelId="{F826C4F3-2DC1-4E7D-BC4C-A0B718398729}">
      <dgm:prSet/>
      <dgm:spPr/>
      <dgm:t>
        <a:bodyPr/>
        <a:lstStyle/>
        <a:p>
          <a:r>
            <a:rPr lang="en-US" b="0" i="0" dirty="0"/>
            <a:t>When someone disagrees, the goal of the group shall be to discover the reason for the objection and to find a way to work toward meeting that need in a revised agreement. Consensus is being defined as at a minimum, “I can live with and support the decision.”  </a:t>
          </a:r>
          <a:endParaRPr lang="en-US" dirty="0"/>
        </a:p>
      </dgm:t>
    </dgm:pt>
    <dgm:pt modelId="{00F66460-340E-4759-8B69-1B5F4AAA13EE}" type="parTrans" cxnId="{10585837-7C3B-499A-8C74-083DA58D6EF5}">
      <dgm:prSet/>
      <dgm:spPr/>
      <dgm:t>
        <a:bodyPr/>
        <a:lstStyle/>
        <a:p>
          <a:endParaRPr lang="en-US"/>
        </a:p>
      </dgm:t>
    </dgm:pt>
    <dgm:pt modelId="{60080022-2597-46FF-84BE-217F32AEA370}" type="sibTrans" cxnId="{10585837-7C3B-499A-8C74-083DA58D6EF5}">
      <dgm:prSet/>
      <dgm:spPr/>
      <dgm:t>
        <a:bodyPr/>
        <a:lstStyle/>
        <a:p>
          <a:endParaRPr lang="en-US"/>
        </a:p>
      </dgm:t>
    </dgm:pt>
    <dgm:pt modelId="{5ED714BA-09D2-6141-9464-DAA4C52BB213}" type="pres">
      <dgm:prSet presAssocID="{0DA69DF1-08CC-456E-9CA3-3ABADB095F1D}" presName="vert0" presStyleCnt="0">
        <dgm:presLayoutVars>
          <dgm:dir/>
          <dgm:animOne val="branch"/>
          <dgm:animLvl val="lvl"/>
        </dgm:presLayoutVars>
      </dgm:prSet>
      <dgm:spPr/>
    </dgm:pt>
    <dgm:pt modelId="{37075885-DA01-1A4F-86D4-165748EDE20F}" type="pres">
      <dgm:prSet presAssocID="{3139081C-2391-49E2-A780-26D7CFA82D1B}" presName="thickLine" presStyleLbl="alignNode1" presStyleIdx="0" presStyleCnt="3"/>
      <dgm:spPr/>
    </dgm:pt>
    <dgm:pt modelId="{756E5E30-D2D3-EB4E-ADC0-1D1D3182132C}" type="pres">
      <dgm:prSet presAssocID="{3139081C-2391-49E2-A780-26D7CFA82D1B}" presName="horz1" presStyleCnt="0"/>
      <dgm:spPr/>
    </dgm:pt>
    <dgm:pt modelId="{A295EDE5-8F96-764B-AC99-F5CB53CB4B54}" type="pres">
      <dgm:prSet presAssocID="{3139081C-2391-49E2-A780-26D7CFA82D1B}" presName="tx1" presStyleLbl="revTx" presStyleIdx="0" presStyleCnt="3"/>
      <dgm:spPr/>
    </dgm:pt>
    <dgm:pt modelId="{F5CFFC09-57ED-9142-9A19-2C4427FA3357}" type="pres">
      <dgm:prSet presAssocID="{3139081C-2391-49E2-A780-26D7CFA82D1B}" presName="vert1" presStyleCnt="0"/>
      <dgm:spPr/>
    </dgm:pt>
    <dgm:pt modelId="{D07F7F98-C724-584C-92F8-4CFAC0E3D1AB}" type="pres">
      <dgm:prSet presAssocID="{CFD858A5-556E-463C-B3EF-CF6FA4290379}" presName="thickLine" presStyleLbl="alignNode1" presStyleIdx="1" presStyleCnt="3"/>
      <dgm:spPr/>
    </dgm:pt>
    <dgm:pt modelId="{1F2A301E-E7A8-5A4A-AF37-45F137A9890B}" type="pres">
      <dgm:prSet presAssocID="{CFD858A5-556E-463C-B3EF-CF6FA4290379}" presName="horz1" presStyleCnt="0"/>
      <dgm:spPr/>
    </dgm:pt>
    <dgm:pt modelId="{C9D96C0A-2E63-EB46-991D-66A085F55309}" type="pres">
      <dgm:prSet presAssocID="{CFD858A5-556E-463C-B3EF-CF6FA4290379}" presName="tx1" presStyleLbl="revTx" presStyleIdx="1" presStyleCnt="3"/>
      <dgm:spPr/>
    </dgm:pt>
    <dgm:pt modelId="{13365A34-36F4-AD4F-A216-5E1437DA283B}" type="pres">
      <dgm:prSet presAssocID="{CFD858A5-556E-463C-B3EF-CF6FA4290379}" presName="vert1" presStyleCnt="0"/>
      <dgm:spPr/>
    </dgm:pt>
    <dgm:pt modelId="{923D5ABC-248E-E041-AFB5-E9367B5DBB55}" type="pres">
      <dgm:prSet presAssocID="{F826C4F3-2DC1-4E7D-BC4C-A0B718398729}" presName="thickLine" presStyleLbl="alignNode1" presStyleIdx="2" presStyleCnt="3"/>
      <dgm:spPr/>
    </dgm:pt>
    <dgm:pt modelId="{8424D05E-364D-DC44-A96F-96DF03DCEDA3}" type="pres">
      <dgm:prSet presAssocID="{F826C4F3-2DC1-4E7D-BC4C-A0B718398729}" presName="horz1" presStyleCnt="0"/>
      <dgm:spPr/>
    </dgm:pt>
    <dgm:pt modelId="{CD272722-5311-EE4C-858D-770DD27B313A}" type="pres">
      <dgm:prSet presAssocID="{F826C4F3-2DC1-4E7D-BC4C-A0B718398729}" presName="tx1" presStyleLbl="revTx" presStyleIdx="2" presStyleCnt="3"/>
      <dgm:spPr/>
    </dgm:pt>
    <dgm:pt modelId="{ABE2BF55-2872-BF46-8023-E5B6E168B31F}" type="pres">
      <dgm:prSet presAssocID="{F826C4F3-2DC1-4E7D-BC4C-A0B718398729}" presName="vert1" presStyleCnt="0"/>
      <dgm:spPr/>
    </dgm:pt>
  </dgm:ptLst>
  <dgm:cxnLst>
    <dgm:cxn modelId="{99EA7E08-F2A9-F744-A0F8-987C669B9BB5}" type="presOf" srcId="{3139081C-2391-49E2-A780-26D7CFA82D1B}" destId="{A295EDE5-8F96-764B-AC99-F5CB53CB4B54}" srcOrd="0" destOrd="0" presId="urn:microsoft.com/office/officeart/2008/layout/LinedList"/>
    <dgm:cxn modelId="{10585837-7C3B-499A-8C74-083DA58D6EF5}" srcId="{0DA69DF1-08CC-456E-9CA3-3ABADB095F1D}" destId="{F826C4F3-2DC1-4E7D-BC4C-A0B718398729}" srcOrd="2" destOrd="0" parTransId="{00F66460-340E-4759-8B69-1B5F4AAA13EE}" sibTransId="{60080022-2597-46FF-84BE-217F32AEA370}"/>
    <dgm:cxn modelId="{C94D8140-9CA4-4BAC-8B67-FAA83031D0C5}" srcId="{0DA69DF1-08CC-456E-9CA3-3ABADB095F1D}" destId="{CFD858A5-556E-463C-B3EF-CF6FA4290379}" srcOrd="1" destOrd="0" parTransId="{EFDDCFEC-DC0F-4C73-A625-74881BB4FEE3}" sibTransId="{2F50171B-B768-49DC-B3D4-817F96A67992}"/>
    <dgm:cxn modelId="{97A30145-2C04-4622-B813-B75C0BDC6C62}" srcId="{0DA69DF1-08CC-456E-9CA3-3ABADB095F1D}" destId="{3139081C-2391-49E2-A780-26D7CFA82D1B}" srcOrd="0" destOrd="0" parTransId="{D0C56067-BF28-4CD3-B892-B6CA2539BE58}" sibTransId="{BABBD087-8DD0-46D0-9AEC-DAAE9668705A}"/>
    <dgm:cxn modelId="{0A89C15D-3BCA-454A-B98E-D743D40A025A}" type="presOf" srcId="{CFD858A5-556E-463C-B3EF-CF6FA4290379}" destId="{C9D96C0A-2E63-EB46-991D-66A085F55309}" srcOrd="0" destOrd="0" presId="urn:microsoft.com/office/officeart/2008/layout/LinedList"/>
    <dgm:cxn modelId="{E85A7ED9-58BB-BF4D-B58E-4A9CDE9A651C}" type="presOf" srcId="{0DA69DF1-08CC-456E-9CA3-3ABADB095F1D}" destId="{5ED714BA-09D2-6141-9464-DAA4C52BB213}" srcOrd="0" destOrd="0" presId="urn:microsoft.com/office/officeart/2008/layout/LinedList"/>
    <dgm:cxn modelId="{73B3F8F8-2E04-5C48-A19F-FED3D3F946DE}" type="presOf" srcId="{F826C4F3-2DC1-4E7D-BC4C-A0B718398729}" destId="{CD272722-5311-EE4C-858D-770DD27B313A}" srcOrd="0" destOrd="0" presId="urn:microsoft.com/office/officeart/2008/layout/LinedList"/>
    <dgm:cxn modelId="{7D75269B-6861-6F4F-9C68-FA2FB548146A}" type="presParOf" srcId="{5ED714BA-09D2-6141-9464-DAA4C52BB213}" destId="{37075885-DA01-1A4F-86D4-165748EDE20F}" srcOrd="0" destOrd="0" presId="urn:microsoft.com/office/officeart/2008/layout/LinedList"/>
    <dgm:cxn modelId="{5B8D8B57-3E95-8940-8950-F1D7FB7566C4}" type="presParOf" srcId="{5ED714BA-09D2-6141-9464-DAA4C52BB213}" destId="{756E5E30-D2D3-EB4E-ADC0-1D1D3182132C}" srcOrd="1" destOrd="0" presId="urn:microsoft.com/office/officeart/2008/layout/LinedList"/>
    <dgm:cxn modelId="{E6F93C54-675A-3344-984A-2BFB19491EFB}" type="presParOf" srcId="{756E5E30-D2D3-EB4E-ADC0-1D1D3182132C}" destId="{A295EDE5-8F96-764B-AC99-F5CB53CB4B54}" srcOrd="0" destOrd="0" presId="urn:microsoft.com/office/officeart/2008/layout/LinedList"/>
    <dgm:cxn modelId="{B8BF4939-DA9D-324B-8C6C-D19813286AF0}" type="presParOf" srcId="{756E5E30-D2D3-EB4E-ADC0-1D1D3182132C}" destId="{F5CFFC09-57ED-9142-9A19-2C4427FA3357}" srcOrd="1" destOrd="0" presId="urn:microsoft.com/office/officeart/2008/layout/LinedList"/>
    <dgm:cxn modelId="{CD319566-75F5-9D4C-8E85-41FF10D3CCB1}" type="presParOf" srcId="{5ED714BA-09D2-6141-9464-DAA4C52BB213}" destId="{D07F7F98-C724-584C-92F8-4CFAC0E3D1AB}" srcOrd="2" destOrd="0" presId="urn:microsoft.com/office/officeart/2008/layout/LinedList"/>
    <dgm:cxn modelId="{DE0D8CAA-C474-B541-AE3B-84473E8D3271}" type="presParOf" srcId="{5ED714BA-09D2-6141-9464-DAA4C52BB213}" destId="{1F2A301E-E7A8-5A4A-AF37-45F137A9890B}" srcOrd="3" destOrd="0" presId="urn:microsoft.com/office/officeart/2008/layout/LinedList"/>
    <dgm:cxn modelId="{F0427BB3-8247-7B47-A7BF-E1F7568F81BB}" type="presParOf" srcId="{1F2A301E-E7A8-5A4A-AF37-45F137A9890B}" destId="{C9D96C0A-2E63-EB46-991D-66A085F55309}" srcOrd="0" destOrd="0" presId="urn:microsoft.com/office/officeart/2008/layout/LinedList"/>
    <dgm:cxn modelId="{E1E2C649-AE8E-6C4E-8D83-CEADAC68DB39}" type="presParOf" srcId="{1F2A301E-E7A8-5A4A-AF37-45F137A9890B}" destId="{13365A34-36F4-AD4F-A216-5E1437DA283B}" srcOrd="1" destOrd="0" presId="urn:microsoft.com/office/officeart/2008/layout/LinedList"/>
    <dgm:cxn modelId="{6666CE84-C6A6-504A-A3CC-C2BC7F637542}" type="presParOf" srcId="{5ED714BA-09D2-6141-9464-DAA4C52BB213}" destId="{923D5ABC-248E-E041-AFB5-E9367B5DBB55}" srcOrd="4" destOrd="0" presId="urn:microsoft.com/office/officeart/2008/layout/LinedList"/>
    <dgm:cxn modelId="{EB393099-8C5A-2B45-BF35-69D752EF5927}" type="presParOf" srcId="{5ED714BA-09D2-6141-9464-DAA4C52BB213}" destId="{8424D05E-364D-DC44-A96F-96DF03DCEDA3}" srcOrd="5" destOrd="0" presId="urn:microsoft.com/office/officeart/2008/layout/LinedList"/>
    <dgm:cxn modelId="{4990782F-4328-DB48-8EA5-EC4F08F72BCC}" type="presParOf" srcId="{8424D05E-364D-DC44-A96F-96DF03DCEDA3}" destId="{CD272722-5311-EE4C-858D-770DD27B313A}" srcOrd="0" destOrd="0" presId="urn:microsoft.com/office/officeart/2008/layout/LinedList"/>
    <dgm:cxn modelId="{7F2BB991-034A-2241-8E13-0360336AC001}" type="presParOf" srcId="{8424D05E-364D-DC44-A96F-96DF03DCEDA3}" destId="{ABE2BF55-2872-BF46-8023-E5B6E168B3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27F2B0-80E4-4D3C-8521-38EEE3165AA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B7B1746-20E7-494E-B32B-DA3A26B96F9F}">
      <dgm:prSet/>
      <dgm:spPr/>
      <dgm:t>
        <a:bodyPr/>
        <a:lstStyle/>
        <a:p>
          <a:r>
            <a:rPr lang="en-US" b="1" dirty="0"/>
            <a:t>November 2023</a:t>
          </a:r>
        </a:p>
        <a:p>
          <a:r>
            <a:rPr lang="en-US" b="0" i="0" u="none" dirty="0"/>
            <a:t>DWR shares rules based on recommendations with Steering Committee. </a:t>
          </a:r>
          <a:endParaRPr lang="en-US" dirty="0"/>
        </a:p>
      </dgm:t>
    </dgm:pt>
    <dgm:pt modelId="{4266E6D9-730D-47D7-BDC8-07D78D570BA4}" type="parTrans" cxnId="{8AE0B4DD-EB40-48D9-B94D-295A8A6C96DF}">
      <dgm:prSet/>
      <dgm:spPr/>
      <dgm:t>
        <a:bodyPr/>
        <a:lstStyle/>
        <a:p>
          <a:endParaRPr lang="en-US"/>
        </a:p>
      </dgm:t>
    </dgm:pt>
    <dgm:pt modelId="{7F7F3293-178A-4BDB-BB60-71F83D349DDD}" type="sibTrans" cxnId="{8AE0B4DD-EB40-48D9-B94D-295A8A6C96DF}">
      <dgm:prSet/>
      <dgm:spPr/>
      <dgm:t>
        <a:bodyPr/>
        <a:lstStyle/>
        <a:p>
          <a:endParaRPr lang="en-US"/>
        </a:p>
      </dgm:t>
    </dgm:pt>
    <dgm:pt modelId="{B88891F6-CBAE-CB43-8D13-3CAE7CF40E9E}">
      <dgm:prSet/>
      <dgm:spPr/>
      <dgm:t>
        <a:bodyPr/>
        <a:lstStyle/>
        <a:p>
          <a:r>
            <a:rPr lang="en-US" b="1" i="0" dirty="0"/>
            <a:t>June 2023</a:t>
          </a:r>
        </a:p>
        <a:p>
          <a:r>
            <a:rPr lang="en-US" b="0" i="0" dirty="0"/>
            <a:t>Steering Committee sends report to DWR for feasibility and technical review, with rule development.</a:t>
          </a:r>
          <a:endParaRPr lang="en-US" dirty="0"/>
        </a:p>
      </dgm:t>
    </dgm:pt>
    <dgm:pt modelId="{91C24D98-F44C-CA4A-AFEA-26A58A1FAA33}" type="parTrans" cxnId="{3FD913A6-E69F-7E47-AC6E-867CB14512ED}">
      <dgm:prSet/>
      <dgm:spPr/>
      <dgm:t>
        <a:bodyPr/>
        <a:lstStyle/>
        <a:p>
          <a:endParaRPr lang="en-US"/>
        </a:p>
      </dgm:t>
    </dgm:pt>
    <dgm:pt modelId="{DBF6F970-38EF-1E43-9AE8-0B1310073343}" type="sibTrans" cxnId="{3FD913A6-E69F-7E47-AC6E-867CB14512ED}">
      <dgm:prSet/>
      <dgm:spPr/>
      <dgm:t>
        <a:bodyPr/>
        <a:lstStyle/>
        <a:p>
          <a:endParaRPr lang="en-US"/>
        </a:p>
      </dgm:t>
    </dgm:pt>
    <dgm:pt modelId="{9699F874-64FE-8141-85E0-415925FA7C95}">
      <dgm:prSet/>
      <dgm:spPr/>
      <dgm:t>
        <a:bodyPr/>
        <a:lstStyle/>
        <a:p>
          <a:r>
            <a:rPr lang="en-US" b="1" dirty="0"/>
            <a:t>December 2023</a:t>
          </a:r>
        </a:p>
        <a:p>
          <a:r>
            <a:rPr lang="en-US" b="0" i="0" u="none" dirty="0"/>
            <a:t>All Stakeholders learn about recommendations going to EMC and timeline for formal rulemaking and public comment.</a:t>
          </a:r>
          <a:endParaRPr lang="en-US" b="1" dirty="0"/>
        </a:p>
      </dgm:t>
    </dgm:pt>
    <dgm:pt modelId="{6F1EAB90-F2A8-D645-B22F-AEB0B801A75F}" type="parTrans" cxnId="{C0365A4B-EE47-A441-B662-61E3ED8FB6EE}">
      <dgm:prSet/>
      <dgm:spPr/>
      <dgm:t>
        <a:bodyPr/>
        <a:lstStyle/>
        <a:p>
          <a:endParaRPr lang="en-US"/>
        </a:p>
      </dgm:t>
    </dgm:pt>
    <dgm:pt modelId="{9A213C95-7703-5248-8FF8-17AFAA078D3E}" type="sibTrans" cxnId="{C0365A4B-EE47-A441-B662-61E3ED8FB6EE}">
      <dgm:prSet/>
      <dgm:spPr/>
      <dgm:t>
        <a:bodyPr/>
        <a:lstStyle/>
        <a:p>
          <a:endParaRPr lang="en-US"/>
        </a:p>
      </dgm:t>
    </dgm:pt>
    <dgm:pt modelId="{6B77642B-E4E0-BB48-881B-F3C188ABE09C}" type="pres">
      <dgm:prSet presAssocID="{BF27F2B0-80E4-4D3C-8521-38EEE3165AA7}" presName="hierChild1" presStyleCnt="0">
        <dgm:presLayoutVars>
          <dgm:chPref val="1"/>
          <dgm:dir/>
          <dgm:animOne val="branch"/>
          <dgm:animLvl val="lvl"/>
          <dgm:resizeHandles/>
        </dgm:presLayoutVars>
      </dgm:prSet>
      <dgm:spPr/>
    </dgm:pt>
    <dgm:pt modelId="{668B699F-9BD4-C947-B855-B13741AE1F6B}" type="pres">
      <dgm:prSet presAssocID="{B88891F6-CBAE-CB43-8D13-3CAE7CF40E9E}" presName="hierRoot1" presStyleCnt="0"/>
      <dgm:spPr/>
    </dgm:pt>
    <dgm:pt modelId="{A3B1D510-1B1E-C24A-9C4D-6B01D8C2F1D5}" type="pres">
      <dgm:prSet presAssocID="{B88891F6-CBAE-CB43-8D13-3CAE7CF40E9E}" presName="composite" presStyleCnt="0"/>
      <dgm:spPr/>
    </dgm:pt>
    <dgm:pt modelId="{27717435-7F3D-8743-9894-DA6E2947E0FA}" type="pres">
      <dgm:prSet presAssocID="{B88891F6-CBAE-CB43-8D13-3CAE7CF40E9E}" presName="background" presStyleLbl="node0" presStyleIdx="0" presStyleCnt="3"/>
      <dgm:spPr/>
    </dgm:pt>
    <dgm:pt modelId="{0E253CA0-9FCF-EA4E-A2DB-C266C6785C5A}" type="pres">
      <dgm:prSet presAssocID="{B88891F6-CBAE-CB43-8D13-3CAE7CF40E9E}" presName="text" presStyleLbl="fgAcc0" presStyleIdx="0" presStyleCnt="3">
        <dgm:presLayoutVars>
          <dgm:chPref val="3"/>
        </dgm:presLayoutVars>
      </dgm:prSet>
      <dgm:spPr/>
    </dgm:pt>
    <dgm:pt modelId="{3F878189-E26D-6943-86FA-33928B5FA615}" type="pres">
      <dgm:prSet presAssocID="{B88891F6-CBAE-CB43-8D13-3CAE7CF40E9E}" presName="hierChild2" presStyleCnt="0"/>
      <dgm:spPr/>
    </dgm:pt>
    <dgm:pt modelId="{D08C8623-0365-E848-BE2A-88A026812342}" type="pres">
      <dgm:prSet presAssocID="{CB7B1746-20E7-494E-B32B-DA3A26B96F9F}" presName="hierRoot1" presStyleCnt="0"/>
      <dgm:spPr/>
    </dgm:pt>
    <dgm:pt modelId="{16DD3114-1587-8E47-A1A4-14AFF03DFC91}" type="pres">
      <dgm:prSet presAssocID="{CB7B1746-20E7-494E-B32B-DA3A26B96F9F}" presName="composite" presStyleCnt="0"/>
      <dgm:spPr/>
    </dgm:pt>
    <dgm:pt modelId="{0F9E3815-8DB7-E948-B5C9-0EBBEBAD3B64}" type="pres">
      <dgm:prSet presAssocID="{CB7B1746-20E7-494E-B32B-DA3A26B96F9F}" presName="background" presStyleLbl="node0" presStyleIdx="1" presStyleCnt="3"/>
      <dgm:spPr/>
    </dgm:pt>
    <dgm:pt modelId="{8A31F3F8-7E12-2447-92D5-EEE16FAA81F1}" type="pres">
      <dgm:prSet presAssocID="{CB7B1746-20E7-494E-B32B-DA3A26B96F9F}" presName="text" presStyleLbl="fgAcc0" presStyleIdx="1" presStyleCnt="3">
        <dgm:presLayoutVars>
          <dgm:chPref val="3"/>
        </dgm:presLayoutVars>
      </dgm:prSet>
      <dgm:spPr/>
    </dgm:pt>
    <dgm:pt modelId="{81F712A1-9976-A54F-9F1E-7B911298911F}" type="pres">
      <dgm:prSet presAssocID="{CB7B1746-20E7-494E-B32B-DA3A26B96F9F}" presName="hierChild2" presStyleCnt="0"/>
      <dgm:spPr/>
    </dgm:pt>
    <dgm:pt modelId="{0A12B61A-54CF-8042-A02B-E0BAC7889103}" type="pres">
      <dgm:prSet presAssocID="{9699F874-64FE-8141-85E0-415925FA7C95}" presName="hierRoot1" presStyleCnt="0"/>
      <dgm:spPr/>
    </dgm:pt>
    <dgm:pt modelId="{D0B66F97-8692-EC46-9580-DEDA380E0BB4}" type="pres">
      <dgm:prSet presAssocID="{9699F874-64FE-8141-85E0-415925FA7C95}" presName="composite" presStyleCnt="0"/>
      <dgm:spPr/>
    </dgm:pt>
    <dgm:pt modelId="{C500E0E8-565F-2341-9D9B-73D401A0BC6A}" type="pres">
      <dgm:prSet presAssocID="{9699F874-64FE-8141-85E0-415925FA7C95}" presName="background" presStyleLbl="node0" presStyleIdx="2" presStyleCnt="3"/>
      <dgm:spPr/>
    </dgm:pt>
    <dgm:pt modelId="{A00428EF-4198-0647-963F-401860BFC2C2}" type="pres">
      <dgm:prSet presAssocID="{9699F874-64FE-8141-85E0-415925FA7C95}" presName="text" presStyleLbl="fgAcc0" presStyleIdx="2" presStyleCnt="3">
        <dgm:presLayoutVars>
          <dgm:chPref val="3"/>
        </dgm:presLayoutVars>
      </dgm:prSet>
      <dgm:spPr/>
    </dgm:pt>
    <dgm:pt modelId="{738813B8-7460-4945-A2C3-DF3639867542}" type="pres">
      <dgm:prSet presAssocID="{9699F874-64FE-8141-85E0-415925FA7C95}" presName="hierChild2" presStyleCnt="0"/>
      <dgm:spPr/>
    </dgm:pt>
  </dgm:ptLst>
  <dgm:cxnLst>
    <dgm:cxn modelId="{C0365A4B-EE47-A441-B662-61E3ED8FB6EE}" srcId="{BF27F2B0-80E4-4D3C-8521-38EEE3165AA7}" destId="{9699F874-64FE-8141-85E0-415925FA7C95}" srcOrd="2" destOrd="0" parTransId="{6F1EAB90-F2A8-D645-B22F-AEB0B801A75F}" sibTransId="{9A213C95-7703-5248-8FF8-17AFAA078D3E}"/>
    <dgm:cxn modelId="{814B576C-284C-BE4E-979F-34E754EC68B6}" type="presOf" srcId="{CB7B1746-20E7-494E-B32B-DA3A26B96F9F}" destId="{8A31F3F8-7E12-2447-92D5-EEE16FAA81F1}" srcOrd="0" destOrd="0" presId="urn:microsoft.com/office/officeart/2005/8/layout/hierarchy1"/>
    <dgm:cxn modelId="{73117490-16C6-B943-8E2D-FB96A081C5A6}" type="presOf" srcId="{9699F874-64FE-8141-85E0-415925FA7C95}" destId="{A00428EF-4198-0647-963F-401860BFC2C2}" srcOrd="0" destOrd="0" presId="urn:microsoft.com/office/officeart/2005/8/layout/hierarchy1"/>
    <dgm:cxn modelId="{3FD913A6-E69F-7E47-AC6E-867CB14512ED}" srcId="{BF27F2B0-80E4-4D3C-8521-38EEE3165AA7}" destId="{B88891F6-CBAE-CB43-8D13-3CAE7CF40E9E}" srcOrd="0" destOrd="0" parTransId="{91C24D98-F44C-CA4A-AFEA-26A58A1FAA33}" sibTransId="{DBF6F970-38EF-1E43-9AE8-0B1310073343}"/>
    <dgm:cxn modelId="{0BF674AE-50FA-EA45-B297-69DE8804B567}" type="presOf" srcId="{BF27F2B0-80E4-4D3C-8521-38EEE3165AA7}" destId="{6B77642B-E4E0-BB48-881B-F3C188ABE09C}" srcOrd="0" destOrd="0" presId="urn:microsoft.com/office/officeart/2005/8/layout/hierarchy1"/>
    <dgm:cxn modelId="{8C7C69CD-1F1E-B146-989F-03684BE69E2A}" type="presOf" srcId="{B88891F6-CBAE-CB43-8D13-3CAE7CF40E9E}" destId="{0E253CA0-9FCF-EA4E-A2DB-C266C6785C5A}" srcOrd="0" destOrd="0" presId="urn:microsoft.com/office/officeart/2005/8/layout/hierarchy1"/>
    <dgm:cxn modelId="{8AE0B4DD-EB40-48D9-B94D-295A8A6C96DF}" srcId="{BF27F2B0-80E4-4D3C-8521-38EEE3165AA7}" destId="{CB7B1746-20E7-494E-B32B-DA3A26B96F9F}" srcOrd="1" destOrd="0" parTransId="{4266E6D9-730D-47D7-BDC8-07D78D570BA4}" sibTransId="{7F7F3293-178A-4BDB-BB60-71F83D349DDD}"/>
    <dgm:cxn modelId="{9F562F70-677C-694D-9FAF-2F61018DA63C}" type="presParOf" srcId="{6B77642B-E4E0-BB48-881B-F3C188ABE09C}" destId="{668B699F-9BD4-C947-B855-B13741AE1F6B}" srcOrd="0" destOrd="0" presId="urn:microsoft.com/office/officeart/2005/8/layout/hierarchy1"/>
    <dgm:cxn modelId="{4FA541F9-59BB-2643-B7A0-C0F9FF6DE4E2}" type="presParOf" srcId="{668B699F-9BD4-C947-B855-B13741AE1F6B}" destId="{A3B1D510-1B1E-C24A-9C4D-6B01D8C2F1D5}" srcOrd="0" destOrd="0" presId="urn:microsoft.com/office/officeart/2005/8/layout/hierarchy1"/>
    <dgm:cxn modelId="{3DF51E33-E897-6B40-911E-A856644D63F8}" type="presParOf" srcId="{A3B1D510-1B1E-C24A-9C4D-6B01D8C2F1D5}" destId="{27717435-7F3D-8743-9894-DA6E2947E0FA}" srcOrd="0" destOrd="0" presId="urn:microsoft.com/office/officeart/2005/8/layout/hierarchy1"/>
    <dgm:cxn modelId="{71122964-E50E-C340-9694-6B0BBD27828F}" type="presParOf" srcId="{A3B1D510-1B1E-C24A-9C4D-6B01D8C2F1D5}" destId="{0E253CA0-9FCF-EA4E-A2DB-C266C6785C5A}" srcOrd="1" destOrd="0" presId="urn:microsoft.com/office/officeart/2005/8/layout/hierarchy1"/>
    <dgm:cxn modelId="{3CE64C16-758B-E347-98E0-379A7112F0FE}" type="presParOf" srcId="{668B699F-9BD4-C947-B855-B13741AE1F6B}" destId="{3F878189-E26D-6943-86FA-33928B5FA615}" srcOrd="1" destOrd="0" presId="urn:microsoft.com/office/officeart/2005/8/layout/hierarchy1"/>
    <dgm:cxn modelId="{BCCEC67A-AB0D-5D49-B1D8-24CB83D154A1}" type="presParOf" srcId="{6B77642B-E4E0-BB48-881B-F3C188ABE09C}" destId="{D08C8623-0365-E848-BE2A-88A026812342}" srcOrd="1" destOrd="0" presId="urn:microsoft.com/office/officeart/2005/8/layout/hierarchy1"/>
    <dgm:cxn modelId="{267D06F5-DE96-4A48-9556-9F76D27F566F}" type="presParOf" srcId="{D08C8623-0365-E848-BE2A-88A026812342}" destId="{16DD3114-1587-8E47-A1A4-14AFF03DFC91}" srcOrd="0" destOrd="0" presId="urn:microsoft.com/office/officeart/2005/8/layout/hierarchy1"/>
    <dgm:cxn modelId="{63C1DD9A-0ECB-D04E-8CFC-8914F738C316}" type="presParOf" srcId="{16DD3114-1587-8E47-A1A4-14AFF03DFC91}" destId="{0F9E3815-8DB7-E948-B5C9-0EBBEBAD3B64}" srcOrd="0" destOrd="0" presId="urn:microsoft.com/office/officeart/2005/8/layout/hierarchy1"/>
    <dgm:cxn modelId="{BA82B199-0D45-8445-BAEF-96D037691AEA}" type="presParOf" srcId="{16DD3114-1587-8E47-A1A4-14AFF03DFC91}" destId="{8A31F3F8-7E12-2447-92D5-EEE16FAA81F1}" srcOrd="1" destOrd="0" presId="urn:microsoft.com/office/officeart/2005/8/layout/hierarchy1"/>
    <dgm:cxn modelId="{3E48B088-78CF-944E-A4C4-2B37FC132A04}" type="presParOf" srcId="{D08C8623-0365-E848-BE2A-88A026812342}" destId="{81F712A1-9976-A54F-9F1E-7B911298911F}" srcOrd="1" destOrd="0" presId="urn:microsoft.com/office/officeart/2005/8/layout/hierarchy1"/>
    <dgm:cxn modelId="{01C3B587-4821-294C-B1B8-318A0C2A05E2}" type="presParOf" srcId="{6B77642B-E4E0-BB48-881B-F3C188ABE09C}" destId="{0A12B61A-54CF-8042-A02B-E0BAC7889103}" srcOrd="2" destOrd="0" presId="urn:microsoft.com/office/officeart/2005/8/layout/hierarchy1"/>
    <dgm:cxn modelId="{D78FF291-25F3-654D-882E-62CD9FEF4C8F}" type="presParOf" srcId="{0A12B61A-54CF-8042-A02B-E0BAC7889103}" destId="{D0B66F97-8692-EC46-9580-DEDA380E0BB4}" srcOrd="0" destOrd="0" presId="urn:microsoft.com/office/officeart/2005/8/layout/hierarchy1"/>
    <dgm:cxn modelId="{ACFB9AA9-9333-9F49-94B9-F1F5E91A34AF}" type="presParOf" srcId="{D0B66F97-8692-EC46-9580-DEDA380E0BB4}" destId="{C500E0E8-565F-2341-9D9B-73D401A0BC6A}" srcOrd="0" destOrd="0" presId="urn:microsoft.com/office/officeart/2005/8/layout/hierarchy1"/>
    <dgm:cxn modelId="{3D23F497-05B6-1E4A-A6A0-AA9DE0022C80}" type="presParOf" srcId="{D0B66F97-8692-EC46-9580-DEDA380E0BB4}" destId="{A00428EF-4198-0647-963F-401860BFC2C2}" srcOrd="1" destOrd="0" presId="urn:microsoft.com/office/officeart/2005/8/layout/hierarchy1"/>
    <dgm:cxn modelId="{2A1F7675-57DF-E645-9ADB-BD9CB72FF2EE}" type="presParOf" srcId="{0A12B61A-54CF-8042-A02B-E0BAC7889103}" destId="{738813B8-7460-4945-A2C3-DF36398675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89C39-A38B-46CF-A9C0-F0D638971F83}"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5716949E-21C9-4654-9B45-4452D7623DBB}">
      <dgm:prSet/>
      <dgm:spPr/>
      <dgm:t>
        <a:bodyPr/>
        <a:lstStyle/>
        <a:p>
          <a:r>
            <a:rPr lang="en-US" dirty="0"/>
            <a:t>Thank You!</a:t>
          </a:r>
        </a:p>
      </dgm:t>
    </dgm:pt>
    <dgm:pt modelId="{E77F34AA-9287-41AB-9513-B1A9D6CD9289}" type="parTrans" cxnId="{0D195CE3-6738-4CFA-B27E-20C2736ECE89}">
      <dgm:prSet/>
      <dgm:spPr/>
      <dgm:t>
        <a:bodyPr/>
        <a:lstStyle/>
        <a:p>
          <a:endParaRPr lang="en-US"/>
        </a:p>
      </dgm:t>
    </dgm:pt>
    <dgm:pt modelId="{A49774CC-71D9-4548-A5B5-BD5600E86FFF}" type="sibTrans" cxnId="{0D195CE3-6738-4CFA-B27E-20C2736ECE89}">
      <dgm:prSet/>
      <dgm:spPr/>
      <dgm:t>
        <a:bodyPr/>
        <a:lstStyle/>
        <a:p>
          <a:endParaRPr lang="en-US"/>
        </a:p>
      </dgm:t>
    </dgm:pt>
    <dgm:pt modelId="{72BC3588-30EE-492B-9156-A3C4F9553E35}">
      <dgm:prSet/>
      <dgm:spPr/>
      <dgm:t>
        <a:bodyPr/>
        <a:lstStyle/>
        <a:p>
          <a:r>
            <a:rPr lang="en-US"/>
            <a:t>Thank you for being here!</a:t>
          </a:r>
        </a:p>
      </dgm:t>
    </dgm:pt>
    <dgm:pt modelId="{8F4D61FE-B02B-4A65-B717-CDCB9C0D1B91}" type="parTrans" cxnId="{B49D3EEF-B455-4625-91A8-6687D02AF381}">
      <dgm:prSet/>
      <dgm:spPr/>
      <dgm:t>
        <a:bodyPr/>
        <a:lstStyle/>
        <a:p>
          <a:endParaRPr lang="en-US"/>
        </a:p>
      </dgm:t>
    </dgm:pt>
    <dgm:pt modelId="{1DEA4BD4-FA7F-499B-A139-2FFA486A97BA}" type="sibTrans" cxnId="{B49D3EEF-B455-4625-91A8-6687D02AF381}">
      <dgm:prSet/>
      <dgm:spPr/>
      <dgm:t>
        <a:bodyPr/>
        <a:lstStyle/>
        <a:p>
          <a:endParaRPr lang="en-US"/>
        </a:p>
      </dgm:t>
    </dgm:pt>
    <dgm:pt modelId="{3D1E5D48-83A0-4416-A81E-CD691B527E6A}">
      <dgm:prSet/>
      <dgm:spPr/>
      <dgm:t>
        <a:bodyPr/>
        <a:lstStyle/>
        <a:p>
          <a:r>
            <a:rPr lang="en-US" dirty="0"/>
            <a:t>Complete survey</a:t>
          </a:r>
        </a:p>
      </dgm:t>
    </dgm:pt>
    <dgm:pt modelId="{D0558DEE-B8C5-4C8D-B70E-E612F83C5CEF}" type="parTrans" cxnId="{5DACA312-8961-4EEF-B364-D85A2AE10ADF}">
      <dgm:prSet/>
      <dgm:spPr/>
      <dgm:t>
        <a:bodyPr/>
        <a:lstStyle/>
        <a:p>
          <a:endParaRPr lang="en-US"/>
        </a:p>
      </dgm:t>
    </dgm:pt>
    <dgm:pt modelId="{9B2289F8-9001-49E2-9D2C-F3FC629F2159}" type="sibTrans" cxnId="{5DACA312-8961-4EEF-B364-D85A2AE10ADF}">
      <dgm:prSet/>
      <dgm:spPr/>
      <dgm:t>
        <a:bodyPr/>
        <a:lstStyle/>
        <a:p>
          <a:endParaRPr lang="en-US"/>
        </a:p>
      </dgm:t>
    </dgm:pt>
    <dgm:pt modelId="{0168CC15-00FD-4A71-8A9D-09C2D60F12C4}">
      <dgm:prSet/>
      <dgm:spPr/>
      <dgm:t>
        <a:bodyPr/>
        <a:lstStyle/>
        <a:p>
          <a:r>
            <a:rPr lang="en-US"/>
            <a:t>Please be sure to share your feedback on the survey.  We use this information to improve the next meeting and the process!</a:t>
          </a:r>
        </a:p>
      </dgm:t>
    </dgm:pt>
    <dgm:pt modelId="{B77AC66D-1680-4C14-A0B0-254737CA70CC}" type="parTrans" cxnId="{3EE5A69D-1557-493B-9F79-4BA22A1999EB}">
      <dgm:prSet/>
      <dgm:spPr/>
      <dgm:t>
        <a:bodyPr/>
        <a:lstStyle/>
        <a:p>
          <a:endParaRPr lang="en-US"/>
        </a:p>
      </dgm:t>
    </dgm:pt>
    <dgm:pt modelId="{4FE8752B-EBEF-4048-98F6-65837A47B6B9}" type="sibTrans" cxnId="{3EE5A69D-1557-493B-9F79-4BA22A1999EB}">
      <dgm:prSet/>
      <dgm:spPr/>
      <dgm:t>
        <a:bodyPr/>
        <a:lstStyle/>
        <a:p>
          <a:endParaRPr lang="en-US"/>
        </a:p>
      </dgm:t>
    </dgm:pt>
    <dgm:pt modelId="{3CF9C2BD-F4EF-4740-88B1-97B0915A97C5}">
      <dgm:prSet/>
      <dgm:spPr/>
      <dgm:t>
        <a:bodyPr/>
        <a:lstStyle/>
        <a:p>
          <a:r>
            <a:rPr lang="en-US"/>
            <a:t>Stay around</a:t>
          </a:r>
        </a:p>
      </dgm:t>
    </dgm:pt>
    <dgm:pt modelId="{5E502C85-A732-40D0-8186-D146B75B37E7}" type="parTrans" cxnId="{43D05402-99A1-47F4-BB32-5156D229317D}">
      <dgm:prSet/>
      <dgm:spPr/>
      <dgm:t>
        <a:bodyPr/>
        <a:lstStyle/>
        <a:p>
          <a:endParaRPr lang="en-US"/>
        </a:p>
      </dgm:t>
    </dgm:pt>
    <dgm:pt modelId="{9321C0D1-43F6-4510-A1AF-4558274593EF}" type="sibTrans" cxnId="{43D05402-99A1-47F4-BB32-5156D229317D}">
      <dgm:prSet/>
      <dgm:spPr/>
      <dgm:t>
        <a:bodyPr/>
        <a:lstStyle/>
        <a:p>
          <a:endParaRPr lang="en-US"/>
        </a:p>
      </dgm:t>
    </dgm:pt>
    <dgm:pt modelId="{A43E1DAC-E028-47DC-9A35-7819B86D28A5}">
      <dgm:prSet/>
      <dgm:spPr/>
      <dgm:t>
        <a:bodyPr/>
        <a:lstStyle/>
        <a:p>
          <a:r>
            <a:rPr lang="en-US"/>
            <a:t>If you have questions or want to chat, stay around after the meeting. </a:t>
          </a:r>
        </a:p>
      </dgm:t>
    </dgm:pt>
    <dgm:pt modelId="{AC7C38A2-D35B-4E75-947C-32D78A285CE6}" type="parTrans" cxnId="{33C9C978-41C6-4B26-8EC1-CDEA530960CE}">
      <dgm:prSet/>
      <dgm:spPr/>
      <dgm:t>
        <a:bodyPr/>
        <a:lstStyle/>
        <a:p>
          <a:endParaRPr lang="en-US"/>
        </a:p>
      </dgm:t>
    </dgm:pt>
    <dgm:pt modelId="{C8172EF8-56C8-4DBB-88E1-3077EA023A92}" type="sibTrans" cxnId="{33C9C978-41C6-4B26-8EC1-CDEA530960CE}">
      <dgm:prSet/>
      <dgm:spPr/>
      <dgm:t>
        <a:bodyPr/>
        <a:lstStyle/>
        <a:p>
          <a:endParaRPr lang="en-US"/>
        </a:p>
      </dgm:t>
    </dgm:pt>
    <dgm:pt modelId="{7F0FF604-E379-7740-9F83-CA6E36F5FCED}" type="pres">
      <dgm:prSet presAssocID="{B3E89C39-A38B-46CF-A9C0-F0D638971F83}" presName="Name0" presStyleCnt="0">
        <dgm:presLayoutVars>
          <dgm:dir/>
          <dgm:animLvl val="lvl"/>
          <dgm:resizeHandles val="exact"/>
        </dgm:presLayoutVars>
      </dgm:prSet>
      <dgm:spPr/>
    </dgm:pt>
    <dgm:pt modelId="{3A957A0D-4BE0-3846-A1BD-29FECBB4DF63}" type="pres">
      <dgm:prSet presAssocID="{5716949E-21C9-4654-9B45-4452D7623DBB}" presName="composite" presStyleCnt="0"/>
      <dgm:spPr/>
    </dgm:pt>
    <dgm:pt modelId="{5CC915EF-60DD-3E4B-9B58-39B57C6358B3}" type="pres">
      <dgm:prSet presAssocID="{5716949E-21C9-4654-9B45-4452D7623DBB}" presName="parTx" presStyleLbl="alignNode1" presStyleIdx="0" presStyleCnt="3">
        <dgm:presLayoutVars>
          <dgm:chMax val="0"/>
          <dgm:chPref val="0"/>
        </dgm:presLayoutVars>
      </dgm:prSet>
      <dgm:spPr/>
    </dgm:pt>
    <dgm:pt modelId="{C8DF278A-1B1F-9C42-B921-C98E625859B8}" type="pres">
      <dgm:prSet presAssocID="{5716949E-21C9-4654-9B45-4452D7623DBB}" presName="desTx" presStyleLbl="alignAccFollowNode1" presStyleIdx="0" presStyleCnt="3">
        <dgm:presLayoutVars/>
      </dgm:prSet>
      <dgm:spPr/>
    </dgm:pt>
    <dgm:pt modelId="{F35FB1BB-FFD0-C048-B65C-AA592E80C2F4}" type="pres">
      <dgm:prSet presAssocID="{A49774CC-71D9-4548-A5B5-BD5600E86FFF}" presName="space" presStyleCnt="0"/>
      <dgm:spPr/>
    </dgm:pt>
    <dgm:pt modelId="{A3F72574-623D-7442-BB27-4D72B741C207}" type="pres">
      <dgm:prSet presAssocID="{3D1E5D48-83A0-4416-A81E-CD691B527E6A}" presName="composite" presStyleCnt="0"/>
      <dgm:spPr/>
    </dgm:pt>
    <dgm:pt modelId="{B7DD5FED-7C35-054F-B8CB-FF3BFB52FC95}" type="pres">
      <dgm:prSet presAssocID="{3D1E5D48-83A0-4416-A81E-CD691B527E6A}" presName="parTx" presStyleLbl="alignNode1" presStyleIdx="1" presStyleCnt="3">
        <dgm:presLayoutVars>
          <dgm:chMax val="0"/>
          <dgm:chPref val="0"/>
        </dgm:presLayoutVars>
      </dgm:prSet>
      <dgm:spPr/>
    </dgm:pt>
    <dgm:pt modelId="{A749E5A5-3DCE-2342-91C6-A8F31C14CDF6}" type="pres">
      <dgm:prSet presAssocID="{3D1E5D48-83A0-4416-A81E-CD691B527E6A}" presName="desTx" presStyleLbl="alignAccFollowNode1" presStyleIdx="1" presStyleCnt="3">
        <dgm:presLayoutVars/>
      </dgm:prSet>
      <dgm:spPr/>
    </dgm:pt>
    <dgm:pt modelId="{0755C169-B043-894F-88EF-EF75C31D6EFB}" type="pres">
      <dgm:prSet presAssocID="{9B2289F8-9001-49E2-9D2C-F3FC629F2159}" presName="space" presStyleCnt="0"/>
      <dgm:spPr/>
    </dgm:pt>
    <dgm:pt modelId="{60E45CAA-0002-024F-849F-0C068B575FF4}" type="pres">
      <dgm:prSet presAssocID="{3CF9C2BD-F4EF-4740-88B1-97B0915A97C5}" presName="composite" presStyleCnt="0"/>
      <dgm:spPr/>
    </dgm:pt>
    <dgm:pt modelId="{E499B0CF-D261-404A-B248-452BD3DC8594}" type="pres">
      <dgm:prSet presAssocID="{3CF9C2BD-F4EF-4740-88B1-97B0915A97C5}" presName="parTx" presStyleLbl="alignNode1" presStyleIdx="2" presStyleCnt="3">
        <dgm:presLayoutVars>
          <dgm:chMax val="0"/>
          <dgm:chPref val="0"/>
        </dgm:presLayoutVars>
      </dgm:prSet>
      <dgm:spPr/>
    </dgm:pt>
    <dgm:pt modelId="{0C282993-36A0-A845-8F5F-E08BE9F616CC}" type="pres">
      <dgm:prSet presAssocID="{3CF9C2BD-F4EF-4740-88B1-97B0915A97C5}" presName="desTx" presStyleLbl="alignAccFollowNode1" presStyleIdx="2" presStyleCnt="3">
        <dgm:presLayoutVars/>
      </dgm:prSet>
      <dgm:spPr/>
    </dgm:pt>
  </dgm:ptLst>
  <dgm:cxnLst>
    <dgm:cxn modelId="{43D05402-99A1-47F4-BB32-5156D229317D}" srcId="{B3E89C39-A38B-46CF-A9C0-F0D638971F83}" destId="{3CF9C2BD-F4EF-4740-88B1-97B0915A97C5}" srcOrd="2" destOrd="0" parTransId="{5E502C85-A732-40D0-8186-D146B75B37E7}" sibTransId="{9321C0D1-43F6-4510-A1AF-4558274593EF}"/>
    <dgm:cxn modelId="{5DACA312-8961-4EEF-B364-D85A2AE10ADF}" srcId="{B3E89C39-A38B-46CF-A9C0-F0D638971F83}" destId="{3D1E5D48-83A0-4416-A81E-CD691B527E6A}" srcOrd="1" destOrd="0" parTransId="{D0558DEE-B8C5-4C8D-B70E-E612F83C5CEF}" sibTransId="{9B2289F8-9001-49E2-9D2C-F3FC629F2159}"/>
    <dgm:cxn modelId="{00BEBE69-25F4-254C-BC62-546AAF3EFDDB}" type="presOf" srcId="{A43E1DAC-E028-47DC-9A35-7819B86D28A5}" destId="{0C282993-36A0-A845-8F5F-E08BE9F616CC}" srcOrd="0" destOrd="0" presId="urn:microsoft.com/office/officeart/2016/7/layout/HorizontalActionList"/>
    <dgm:cxn modelId="{33C9C978-41C6-4B26-8EC1-CDEA530960CE}" srcId="{3CF9C2BD-F4EF-4740-88B1-97B0915A97C5}" destId="{A43E1DAC-E028-47DC-9A35-7819B86D28A5}" srcOrd="0" destOrd="0" parTransId="{AC7C38A2-D35B-4E75-947C-32D78A285CE6}" sibTransId="{C8172EF8-56C8-4DBB-88E1-3077EA023A92}"/>
    <dgm:cxn modelId="{3EE5A69D-1557-493B-9F79-4BA22A1999EB}" srcId="{3D1E5D48-83A0-4416-A81E-CD691B527E6A}" destId="{0168CC15-00FD-4A71-8A9D-09C2D60F12C4}" srcOrd="0" destOrd="0" parTransId="{B77AC66D-1680-4C14-A0B0-254737CA70CC}" sibTransId="{4FE8752B-EBEF-4048-98F6-65837A47B6B9}"/>
    <dgm:cxn modelId="{B1BBBBCC-3A74-164A-AA85-9EEF3CD8A8BB}" type="presOf" srcId="{72BC3588-30EE-492B-9156-A3C4F9553E35}" destId="{C8DF278A-1B1F-9C42-B921-C98E625859B8}" srcOrd="0" destOrd="0" presId="urn:microsoft.com/office/officeart/2016/7/layout/HorizontalActionList"/>
    <dgm:cxn modelId="{042370D2-D6CF-9548-9A9B-03BF436B6C3C}" type="presOf" srcId="{5716949E-21C9-4654-9B45-4452D7623DBB}" destId="{5CC915EF-60DD-3E4B-9B58-39B57C6358B3}" srcOrd="0" destOrd="0" presId="urn:microsoft.com/office/officeart/2016/7/layout/HorizontalActionList"/>
    <dgm:cxn modelId="{D00B17DB-628A-DF44-86C1-DD620E564324}" type="presOf" srcId="{B3E89C39-A38B-46CF-A9C0-F0D638971F83}" destId="{7F0FF604-E379-7740-9F83-CA6E36F5FCED}" srcOrd="0" destOrd="0" presId="urn:microsoft.com/office/officeart/2016/7/layout/HorizontalActionList"/>
    <dgm:cxn modelId="{7ADF42DC-1964-E444-9E50-3BF6B65F1652}" type="presOf" srcId="{3CF9C2BD-F4EF-4740-88B1-97B0915A97C5}" destId="{E499B0CF-D261-404A-B248-452BD3DC8594}" srcOrd="0" destOrd="0" presId="urn:microsoft.com/office/officeart/2016/7/layout/HorizontalActionList"/>
    <dgm:cxn modelId="{EFEC41E0-3680-534D-83CE-8C25B7ADAE6F}" type="presOf" srcId="{0168CC15-00FD-4A71-8A9D-09C2D60F12C4}" destId="{A749E5A5-3DCE-2342-91C6-A8F31C14CDF6}" srcOrd="0" destOrd="0" presId="urn:microsoft.com/office/officeart/2016/7/layout/HorizontalActionList"/>
    <dgm:cxn modelId="{0D195CE3-6738-4CFA-B27E-20C2736ECE89}" srcId="{B3E89C39-A38B-46CF-A9C0-F0D638971F83}" destId="{5716949E-21C9-4654-9B45-4452D7623DBB}" srcOrd="0" destOrd="0" parTransId="{E77F34AA-9287-41AB-9513-B1A9D6CD9289}" sibTransId="{A49774CC-71D9-4548-A5B5-BD5600E86FFF}"/>
    <dgm:cxn modelId="{B49D3EEF-B455-4625-91A8-6687D02AF381}" srcId="{5716949E-21C9-4654-9B45-4452D7623DBB}" destId="{72BC3588-30EE-492B-9156-A3C4F9553E35}" srcOrd="0" destOrd="0" parTransId="{8F4D61FE-B02B-4A65-B717-CDCB9C0D1B91}" sibTransId="{1DEA4BD4-FA7F-499B-A139-2FFA486A97BA}"/>
    <dgm:cxn modelId="{B63287F9-E810-CE4C-8D96-BB3478165D9B}" type="presOf" srcId="{3D1E5D48-83A0-4416-A81E-CD691B527E6A}" destId="{B7DD5FED-7C35-054F-B8CB-FF3BFB52FC95}" srcOrd="0" destOrd="0" presId="urn:microsoft.com/office/officeart/2016/7/layout/HorizontalActionList"/>
    <dgm:cxn modelId="{60B43FF0-74C6-B448-94C5-95A1ED818925}" type="presParOf" srcId="{7F0FF604-E379-7740-9F83-CA6E36F5FCED}" destId="{3A957A0D-4BE0-3846-A1BD-29FECBB4DF63}" srcOrd="0" destOrd="0" presId="urn:microsoft.com/office/officeart/2016/7/layout/HorizontalActionList"/>
    <dgm:cxn modelId="{F44A3975-8AC4-4741-B0DB-9DB2A1DF0E88}" type="presParOf" srcId="{3A957A0D-4BE0-3846-A1BD-29FECBB4DF63}" destId="{5CC915EF-60DD-3E4B-9B58-39B57C6358B3}" srcOrd="0" destOrd="0" presId="urn:microsoft.com/office/officeart/2016/7/layout/HorizontalActionList"/>
    <dgm:cxn modelId="{3BA3D5B2-C3AB-4F48-867F-FEA50CF91F6F}" type="presParOf" srcId="{3A957A0D-4BE0-3846-A1BD-29FECBB4DF63}" destId="{C8DF278A-1B1F-9C42-B921-C98E625859B8}" srcOrd="1" destOrd="0" presId="urn:microsoft.com/office/officeart/2016/7/layout/HorizontalActionList"/>
    <dgm:cxn modelId="{C070C6D5-5FE1-C84E-B929-6BFD3EBBD2F8}" type="presParOf" srcId="{7F0FF604-E379-7740-9F83-CA6E36F5FCED}" destId="{F35FB1BB-FFD0-C048-B65C-AA592E80C2F4}" srcOrd="1" destOrd="0" presId="urn:microsoft.com/office/officeart/2016/7/layout/HorizontalActionList"/>
    <dgm:cxn modelId="{E9B41B7B-49FA-0D40-8DF7-3F6C9D039241}" type="presParOf" srcId="{7F0FF604-E379-7740-9F83-CA6E36F5FCED}" destId="{A3F72574-623D-7442-BB27-4D72B741C207}" srcOrd="2" destOrd="0" presId="urn:microsoft.com/office/officeart/2016/7/layout/HorizontalActionList"/>
    <dgm:cxn modelId="{0C58E82A-D22C-9F47-BB9B-FB6D6FF7F868}" type="presParOf" srcId="{A3F72574-623D-7442-BB27-4D72B741C207}" destId="{B7DD5FED-7C35-054F-B8CB-FF3BFB52FC95}" srcOrd="0" destOrd="0" presId="urn:microsoft.com/office/officeart/2016/7/layout/HorizontalActionList"/>
    <dgm:cxn modelId="{C224CAD5-2DD5-5D49-B9EF-E2BE2663D0B8}" type="presParOf" srcId="{A3F72574-623D-7442-BB27-4D72B741C207}" destId="{A749E5A5-3DCE-2342-91C6-A8F31C14CDF6}" srcOrd="1" destOrd="0" presId="urn:microsoft.com/office/officeart/2016/7/layout/HorizontalActionList"/>
    <dgm:cxn modelId="{8933DFFB-0AA6-1E4F-9C99-9F377EC9FB21}" type="presParOf" srcId="{7F0FF604-E379-7740-9F83-CA6E36F5FCED}" destId="{0755C169-B043-894F-88EF-EF75C31D6EFB}" srcOrd="3" destOrd="0" presId="urn:microsoft.com/office/officeart/2016/7/layout/HorizontalActionList"/>
    <dgm:cxn modelId="{3A67DECA-9B9B-D946-80AA-1B9983294013}" type="presParOf" srcId="{7F0FF604-E379-7740-9F83-CA6E36F5FCED}" destId="{60E45CAA-0002-024F-849F-0C068B575FF4}" srcOrd="4" destOrd="0" presId="urn:microsoft.com/office/officeart/2016/7/layout/HorizontalActionList"/>
    <dgm:cxn modelId="{5E6618B2-36B2-B949-B526-911A0A0E9B26}" type="presParOf" srcId="{60E45CAA-0002-024F-849F-0C068B575FF4}" destId="{E499B0CF-D261-404A-B248-452BD3DC8594}" srcOrd="0" destOrd="0" presId="urn:microsoft.com/office/officeart/2016/7/layout/HorizontalActionList"/>
    <dgm:cxn modelId="{F8478F4C-A7DF-F742-A348-6951625D38A8}" type="presParOf" srcId="{60E45CAA-0002-024F-849F-0C068B575FF4}" destId="{0C282993-36A0-A845-8F5F-E08BE9F616CC}"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EB6F1-C970-CC47-B0AC-6AE435F6841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4432-C3C2-2948-951A-9E7905CB4581}">
      <dsp:nvSpPr>
        <dsp:cNvPr id="0" name=""/>
        <dsp:cNvSpPr/>
      </dsp:nvSpPr>
      <dsp:spPr>
        <a:xfrm>
          <a:off x="0" y="0"/>
          <a:ext cx="6900512" cy="553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ts val="2208"/>
            </a:spcAft>
            <a:buNone/>
          </a:pPr>
          <a:r>
            <a:rPr lang="en-US" sz="2300" kern="1200" dirty="0"/>
            <a:t>Inform stakeholders about ongoing nutrient issues that impact the water quality and ecological health of High Rock Lake and limit the lake’s use by the surrounding population and residents of the state. </a:t>
          </a:r>
          <a:endParaRPr lang="en-US" sz="2300" b="1" kern="1200" dirty="0"/>
        </a:p>
        <a:p>
          <a:pPr marL="0" lvl="0" indent="0" algn="l" defTabSz="1022350">
            <a:lnSpc>
              <a:spcPct val="90000"/>
            </a:lnSpc>
            <a:spcBef>
              <a:spcPct val="0"/>
            </a:spcBef>
            <a:spcAft>
              <a:spcPts val="2208"/>
            </a:spcAft>
            <a:buNone/>
          </a:pPr>
          <a:r>
            <a:rPr lang="en-US" sz="2300" b="1" kern="1200" dirty="0"/>
            <a:t>Solicit input from anyone who will potentially be impacted by regulations to control nutrient sources such as stormwater runoff and wastewater. </a:t>
          </a:r>
        </a:p>
        <a:p>
          <a:pPr marL="0" lvl="0" indent="0" algn="l" defTabSz="1022350">
            <a:lnSpc>
              <a:spcPct val="90000"/>
            </a:lnSpc>
            <a:spcBef>
              <a:spcPct val="0"/>
            </a:spcBef>
            <a:spcAft>
              <a:spcPts val="2208"/>
            </a:spcAft>
            <a:buNone/>
          </a:pPr>
          <a:r>
            <a:rPr lang="en-US" sz="2300" kern="1200" dirty="0"/>
            <a:t>Describe statutory obligations to address the water quality impairment and outline the plan for developing a reasonable and effective regulatory strategy that will help achieve long-term water quality improvement in High Rock Lake for all users. </a:t>
          </a:r>
        </a:p>
        <a:p>
          <a:pPr marL="0" lvl="0" indent="0" algn="l" defTabSz="1022350">
            <a:lnSpc>
              <a:spcPct val="90000"/>
            </a:lnSpc>
            <a:spcBef>
              <a:spcPct val="0"/>
            </a:spcBef>
            <a:spcAft>
              <a:spcPts val="2208"/>
            </a:spcAft>
            <a:buNone/>
          </a:pPr>
          <a:r>
            <a:rPr lang="en-US" sz="2300" b="1" kern="1200" dirty="0"/>
            <a:t>Offer sign-ups for technical workgroups and steering committee. </a:t>
          </a:r>
          <a:endParaRPr lang="en-US" sz="2300" kern="1200" dirty="0"/>
        </a:p>
      </dsp:txBody>
      <dsp:txXfrm>
        <a:off x="0" y="0"/>
        <a:ext cx="6900512" cy="553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7BC0-5872-8C45-B0D6-541AD8F93A85}">
      <dsp:nvSpPr>
        <dsp:cNvPr id="0" name=""/>
        <dsp:cNvSpPr/>
      </dsp:nvSpPr>
      <dsp:spPr>
        <a:xfrm>
          <a:off x="0" y="613"/>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5FEB2-BABA-0343-BEFE-581DA1B69A0A}">
      <dsp:nvSpPr>
        <dsp:cNvPr id="0" name=""/>
        <dsp:cNvSpPr/>
      </dsp:nvSpPr>
      <dsp:spPr>
        <a:xfrm>
          <a:off x="0" y="613"/>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Purpose of the Process</a:t>
          </a:r>
          <a:r>
            <a:rPr lang="en-US" sz="2000" kern="1200" dirty="0"/>
            <a:t>		Joey Hester &amp; Rich Gannon, Division of Water Resources</a:t>
          </a:r>
        </a:p>
      </dsp:txBody>
      <dsp:txXfrm>
        <a:off x="0" y="613"/>
        <a:ext cx="9752003" cy="502145"/>
      </dsp:txXfrm>
    </dsp:sp>
    <dsp:sp modelId="{0FE99EB6-C0F0-D249-B483-D9E636E35EA3}">
      <dsp:nvSpPr>
        <dsp:cNvPr id="0" name=""/>
        <dsp:cNvSpPr/>
      </dsp:nvSpPr>
      <dsp:spPr>
        <a:xfrm>
          <a:off x="0" y="502758"/>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EED53-8A8E-AE4A-8988-6328D441A4EA}">
      <dsp:nvSpPr>
        <dsp:cNvPr id="0" name=""/>
        <dsp:cNvSpPr/>
      </dsp:nvSpPr>
      <dsp:spPr>
        <a:xfrm>
          <a:off x="0" y="502758"/>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Working together today</a:t>
          </a:r>
          <a:r>
            <a:rPr lang="en-US" sz="2000" kern="1200"/>
            <a:t>			Maggie Chotas, Facilitation Team</a:t>
          </a:r>
        </a:p>
      </dsp:txBody>
      <dsp:txXfrm>
        <a:off x="0" y="502758"/>
        <a:ext cx="9752003" cy="502145"/>
      </dsp:txXfrm>
    </dsp:sp>
    <dsp:sp modelId="{161A3CA6-F51D-C445-BA25-9471CA004DD5}">
      <dsp:nvSpPr>
        <dsp:cNvPr id="0" name=""/>
        <dsp:cNvSpPr/>
      </dsp:nvSpPr>
      <dsp:spPr>
        <a:xfrm>
          <a:off x="0" y="1004903"/>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96D0A-05E7-B44E-BE76-18DC2F48D5D4}">
      <dsp:nvSpPr>
        <dsp:cNvPr id="0" name=""/>
        <dsp:cNvSpPr/>
      </dsp:nvSpPr>
      <dsp:spPr>
        <a:xfrm>
          <a:off x="0" y="1004903"/>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Who’s in the room? </a:t>
          </a:r>
          <a:r>
            <a:rPr lang="en-US" sz="2000" kern="1200"/>
            <a:t>			Will Dudenhausen, Facilitation Team</a:t>
          </a:r>
        </a:p>
      </dsp:txBody>
      <dsp:txXfrm>
        <a:off x="0" y="1004903"/>
        <a:ext cx="9752003" cy="502145"/>
      </dsp:txXfrm>
    </dsp:sp>
    <dsp:sp modelId="{3B1CB439-B797-0242-8363-5AE615B3EE1A}">
      <dsp:nvSpPr>
        <dsp:cNvPr id="0" name=""/>
        <dsp:cNvSpPr/>
      </dsp:nvSpPr>
      <dsp:spPr>
        <a:xfrm>
          <a:off x="0" y="1507048"/>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F4152-1B41-4544-AE6B-17AF974FF530}">
      <dsp:nvSpPr>
        <dsp:cNvPr id="0" name=""/>
        <dsp:cNvSpPr/>
      </dsp:nvSpPr>
      <dsp:spPr>
        <a:xfrm>
          <a:off x="0" y="1507048"/>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Table Talk #1				</a:t>
          </a:r>
          <a:endParaRPr lang="en-US" sz="2000" kern="1200" dirty="0"/>
        </a:p>
      </dsp:txBody>
      <dsp:txXfrm>
        <a:off x="0" y="1507048"/>
        <a:ext cx="9752003" cy="502145"/>
      </dsp:txXfrm>
    </dsp:sp>
    <dsp:sp modelId="{6EAD22F4-E9DD-194E-8E59-B1D6BB791467}">
      <dsp:nvSpPr>
        <dsp:cNvPr id="0" name=""/>
        <dsp:cNvSpPr/>
      </dsp:nvSpPr>
      <dsp:spPr>
        <a:xfrm>
          <a:off x="0" y="2009193"/>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1961C-7B36-0843-BF62-F4553F84FCF8}">
      <dsp:nvSpPr>
        <dsp:cNvPr id="0" name=""/>
        <dsp:cNvSpPr/>
      </dsp:nvSpPr>
      <dsp:spPr>
        <a:xfrm>
          <a:off x="0" y="2009193"/>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Diving deeper into the lake’s condition</a:t>
          </a:r>
          <a:r>
            <a:rPr lang="en-US" sz="2000" kern="1200"/>
            <a:t>	Joey Hester &amp; Rich Gannon</a:t>
          </a:r>
        </a:p>
      </dsp:txBody>
      <dsp:txXfrm>
        <a:off x="0" y="2009193"/>
        <a:ext cx="9752003" cy="502145"/>
      </dsp:txXfrm>
    </dsp:sp>
    <dsp:sp modelId="{ABFBEFEE-B9FE-3249-92D3-0BA059CE1CDE}">
      <dsp:nvSpPr>
        <dsp:cNvPr id="0" name=""/>
        <dsp:cNvSpPr/>
      </dsp:nvSpPr>
      <dsp:spPr>
        <a:xfrm>
          <a:off x="0" y="2511338"/>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B8BD7-8FA2-E14F-8D6F-76F7F1EB38D7}">
      <dsp:nvSpPr>
        <dsp:cNvPr id="0" name=""/>
        <dsp:cNvSpPr/>
      </dsp:nvSpPr>
      <dsp:spPr>
        <a:xfrm>
          <a:off x="0" y="2511338"/>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Table Talk #2				</a:t>
          </a:r>
          <a:r>
            <a:rPr lang="en-US" sz="2000" kern="1200" dirty="0"/>
            <a:t>Monica </a:t>
          </a:r>
          <a:r>
            <a:rPr lang="en-US" sz="2000" kern="1200" dirty="0" err="1"/>
            <a:t>Veno</a:t>
          </a:r>
          <a:r>
            <a:rPr lang="en-US" sz="2000" kern="1200" dirty="0"/>
            <a:t>, Facilitation Team </a:t>
          </a:r>
        </a:p>
      </dsp:txBody>
      <dsp:txXfrm>
        <a:off x="0" y="2511338"/>
        <a:ext cx="9752003" cy="502145"/>
      </dsp:txXfrm>
    </dsp:sp>
    <dsp:sp modelId="{25121EC3-F7BD-FC42-8A46-484AC33137F5}">
      <dsp:nvSpPr>
        <dsp:cNvPr id="0" name=""/>
        <dsp:cNvSpPr/>
      </dsp:nvSpPr>
      <dsp:spPr>
        <a:xfrm>
          <a:off x="0" y="3013483"/>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5B2FC-C77F-0941-BEEC-7B4B86C1D750}">
      <dsp:nvSpPr>
        <dsp:cNvPr id="0" name=""/>
        <dsp:cNvSpPr/>
      </dsp:nvSpPr>
      <dsp:spPr>
        <a:xfrm>
          <a:off x="0" y="3013483"/>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Mandate, action status, lake needs</a:t>
          </a:r>
          <a:r>
            <a:rPr lang="en-US" sz="2000" kern="1200"/>
            <a:t>	Joey Hester &amp; Rich Gannon	</a:t>
          </a:r>
        </a:p>
      </dsp:txBody>
      <dsp:txXfrm>
        <a:off x="0" y="3013483"/>
        <a:ext cx="9752003" cy="502145"/>
      </dsp:txXfrm>
    </dsp:sp>
    <dsp:sp modelId="{7F60DEE9-DE69-7B4B-BEBE-4FEC6A4A77DC}">
      <dsp:nvSpPr>
        <dsp:cNvPr id="0" name=""/>
        <dsp:cNvSpPr/>
      </dsp:nvSpPr>
      <dsp:spPr>
        <a:xfrm>
          <a:off x="0" y="3515628"/>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158CE-760B-464B-BA2E-C5838BFBC890}">
      <dsp:nvSpPr>
        <dsp:cNvPr id="0" name=""/>
        <dsp:cNvSpPr/>
      </dsp:nvSpPr>
      <dsp:spPr>
        <a:xfrm>
          <a:off x="0" y="3515628"/>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About this process	</a:t>
          </a:r>
          <a:r>
            <a:rPr lang="en-US" sz="2000" kern="1200"/>
            <a:t>		Maggie Chotas	</a:t>
          </a:r>
        </a:p>
      </dsp:txBody>
      <dsp:txXfrm>
        <a:off x="0" y="3515628"/>
        <a:ext cx="9752003" cy="502145"/>
      </dsp:txXfrm>
    </dsp:sp>
    <dsp:sp modelId="{9C724493-CBD8-7640-BAD9-03F50018FCBD}">
      <dsp:nvSpPr>
        <dsp:cNvPr id="0" name=""/>
        <dsp:cNvSpPr/>
      </dsp:nvSpPr>
      <dsp:spPr>
        <a:xfrm>
          <a:off x="0" y="4017773"/>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0576A-F5ED-6149-82C7-56D03D5FB8DF}">
      <dsp:nvSpPr>
        <dsp:cNvPr id="0" name=""/>
        <dsp:cNvSpPr/>
      </dsp:nvSpPr>
      <dsp:spPr>
        <a:xfrm>
          <a:off x="0" y="4017773"/>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How you can engage			</a:t>
          </a:r>
          <a:r>
            <a:rPr lang="en-US" sz="2000" kern="1200"/>
            <a:t>Laura Swartz, Facilitation Team </a:t>
          </a:r>
        </a:p>
      </dsp:txBody>
      <dsp:txXfrm>
        <a:off x="0" y="4017773"/>
        <a:ext cx="9752003" cy="502145"/>
      </dsp:txXfrm>
    </dsp:sp>
    <dsp:sp modelId="{8B65693B-FED0-8B48-997B-70DCE1B09EBF}">
      <dsp:nvSpPr>
        <dsp:cNvPr id="0" name=""/>
        <dsp:cNvSpPr/>
      </dsp:nvSpPr>
      <dsp:spPr>
        <a:xfrm>
          <a:off x="0" y="4519918"/>
          <a:ext cx="9752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F74DA-1D02-E645-8E0D-C016F051212A}">
      <dsp:nvSpPr>
        <dsp:cNvPr id="0" name=""/>
        <dsp:cNvSpPr/>
      </dsp:nvSpPr>
      <dsp:spPr>
        <a:xfrm>
          <a:off x="0" y="4519918"/>
          <a:ext cx="9752003" cy="502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Next Steps &amp; Survey</a:t>
          </a:r>
          <a:r>
            <a:rPr lang="en-US" sz="2000" kern="1200" dirty="0"/>
            <a:t>								</a:t>
          </a:r>
        </a:p>
      </dsp:txBody>
      <dsp:txXfrm>
        <a:off x="0" y="4519918"/>
        <a:ext cx="9752003" cy="50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75885-DA01-1A4F-86D4-165748EDE20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5EDE5-8F96-764B-AC99-F5CB53CB4B5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u="none" kern="1200" dirty="0"/>
            <a:t>The intent for this process </a:t>
          </a:r>
          <a:r>
            <a:rPr lang="en-US" sz="2300" b="0" i="0" kern="1200" dirty="0"/>
            <a:t>Steering Committee and the Technical Advisory Groups will strive to make decisions by consensus whenever possible. </a:t>
          </a:r>
          <a:endParaRPr lang="en-US" sz="2300" kern="1200" dirty="0"/>
        </a:p>
      </dsp:txBody>
      <dsp:txXfrm>
        <a:off x="0" y="2703"/>
        <a:ext cx="6900512" cy="1843578"/>
      </dsp:txXfrm>
    </dsp:sp>
    <dsp:sp modelId="{D07F7F98-C724-584C-92F8-4CFAC0E3D1AB}">
      <dsp:nvSpPr>
        <dsp:cNvPr id="0" name=""/>
        <dsp:cNvSpPr/>
      </dsp:nvSpPr>
      <dsp:spPr>
        <a:xfrm>
          <a:off x="0" y="1846281"/>
          <a:ext cx="6900512"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96C0A-2E63-EB46-991D-66A085F55309}">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Part of DSC’s role will be to facilitate the implementation of this approach. Consensus requires the active participation of everyone in the group and an atmosphere where disagreements are respected.  </a:t>
          </a:r>
          <a:endParaRPr lang="en-US" sz="2300" kern="1200" dirty="0"/>
        </a:p>
      </dsp:txBody>
      <dsp:txXfrm>
        <a:off x="0" y="1846281"/>
        <a:ext cx="6900512" cy="1843578"/>
      </dsp:txXfrm>
    </dsp:sp>
    <dsp:sp modelId="{923D5ABC-248E-E041-AFB5-E9367B5DBB55}">
      <dsp:nvSpPr>
        <dsp:cNvPr id="0" name=""/>
        <dsp:cNvSpPr/>
      </dsp:nvSpPr>
      <dsp:spPr>
        <a:xfrm>
          <a:off x="0" y="3689859"/>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72722-5311-EE4C-858D-770DD27B313A}">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When someone disagrees, the goal of the group shall be to discover the reason for the objection and to find a way to work toward meeting that need in a revised agreement. Consensus is being defined as at a minimum, “I can live with and support the decision.”  </a:t>
          </a:r>
          <a:endParaRPr lang="en-US" sz="2300" kern="1200" dirty="0"/>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17435-7F3D-8743-9894-DA6E2947E0FA}">
      <dsp:nvSpPr>
        <dsp:cNvPr id="0" name=""/>
        <dsp:cNvSpPr/>
      </dsp:nvSpPr>
      <dsp:spPr>
        <a:xfrm>
          <a:off x="0" y="728692"/>
          <a:ext cx="3094254" cy="1964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53CA0-9FCF-EA4E-A2DB-C266C6785C5A}">
      <dsp:nvSpPr>
        <dsp:cNvPr id="0" name=""/>
        <dsp:cNvSpPr/>
      </dsp:nvSpPr>
      <dsp:spPr>
        <a:xfrm>
          <a:off x="343806" y="1055308"/>
          <a:ext cx="3094254" cy="1964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dirty="0"/>
            <a:t>June 2023</a:t>
          </a:r>
        </a:p>
        <a:p>
          <a:pPr marL="0" lvl="0" indent="0" algn="ctr" defTabSz="844550">
            <a:lnSpc>
              <a:spcPct val="90000"/>
            </a:lnSpc>
            <a:spcBef>
              <a:spcPct val="0"/>
            </a:spcBef>
            <a:spcAft>
              <a:spcPct val="35000"/>
            </a:spcAft>
            <a:buNone/>
          </a:pPr>
          <a:r>
            <a:rPr lang="en-US" sz="1900" b="0" i="0" kern="1200" dirty="0"/>
            <a:t>Steering Committee sends report to DWR for feasibility and technical review, with rule development.</a:t>
          </a:r>
          <a:endParaRPr lang="en-US" sz="1900" kern="1200" dirty="0"/>
        </a:p>
      </dsp:txBody>
      <dsp:txXfrm>
        <a:off x="401355" y="1112857"/>
        <a:ext cx="2979156" cy="1849753"/>
      </dsp:txXfrm>
    </dsp:sp>
    <dsp:sp modelId="{0F9E3815-8DB7-E948-B5C9-0EBBEBAD3B64}">
      <dsp:nvSpPr>
        <dsp:cNvPr id="0" name=""/>
        <dsp:cNvSpPr/>
      </dsp:nvSpPr>
      <dsp:spPr>
        <a:xfrm>
          <a:off x="3781866" y="728692"/>
          <a:ext cx="3094254" cy="1964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1F3F8-7E12-2447-92D5-EEE16FAA81F1}">
      <dsp:nvSpPr>
        <dsp:cNvPr id="0" name=""/>
        <dsp:cNvSpPr/>
      </dsp:nvSpPr>
      <dsp:spPr>
        <a:xfrm>
          <a:off x="4125672" y="1055308"/>
          <a:ext cx="3094254" cy="1964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November 2023</a:t>
          </a:r>
        </a:p>
        <a:p>
          <a:pPr marL="0" lvl="0" indent="0" algn="ctr" defTabSz="844550">
            <a:lnSpc>
              <a:spcPct val="90000"/>
            </a:lnSpc>
            <a:spcBef>
              <a:spcPct val="0"/>
            </a:spcBef>
            <a:spcAft>
              <a:spcPct val="35000"/>
            </a:spcAft>
            <a:buNone/>
          </a:pPr>
          <a:r>
            <a:rPr lang="en-US" sz="1900" b="0" i="0" u="none" kern="1200" dirty="0"/>
            <a:t>DWR shares rules based on recommendations with Steering Committee. </a:t>
          </a:r>
          <a:endParaRPr lang="en-US" sz="1900" kern="1200" dirty="0"/>
        </a:p>
      </dsp:txBody>
      <dsp:txXfrm>
        <a:off x="4183221" y="1112857"/>
        <a:ext cx="2979156" cy="1849753"/>
      </dsp:txXfrm>
    </dsp:sp>
    <dsp:sp modelId="{C500E0E8-565F-2341-9D9B-73D401A0BC6A}">
      <dsp:nvSpPr>
        <dsp:cNvPr id="0" name=""/>
        <dsp:cNvSpPr/>
      </dsp:nvSpPr>
      <dsp:spPr>
        <a:xfrm>
          <a:off x="7563733" y="728692"/>
          <a:ext cx="3094254" cy="1964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428EF-4198-0647-963F-401860BFC2C2}">
      <dsp:nvSpPr>
        <dsp:cNvPr id="0" name=""/>
        <dsp:cNvSpPr/>
      </dsp:nvSpPr>
      <dsp:spPr>
        <a:xfrm>
          <a:off x="7907539" y="1055308"/>
          <a:ext cx="3094254" cy="1964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December 2023</a:t>
          </a:r>
        </a:p>
        <a:p>
          <a:pPr marL="0" lvl="0" indent="0" algn="ctr" defTabSz="844550">
            <a:lnSpc>
              <a:spcPct val="90000"/>
            </a:lnSpc>
            <a:spcBef>
              <a:spcPct val="0"/>
            </a:spcBef>
            <a:spcAft>
              <a:spcPct val="35000"/>
            </a:spcAft>
            <a:buNone/>
          </a:pPr>
          <a:r>
            <a:rPr lang="en-US" sz="1900" b="0" i="0" u="none" kern="1200" dirty="0"/>
            <a:t>All Stakeholders learn about recommendations going to EMC and timeline for formal rulemaking and public comment.</a:t>
          </a:r>
          <a:endParaRPr lang="en-US" sz="1900" b="1" kern="1200" dirty="0"/>
        </a:p>
      </dsp:txBody>
      <dsp:txXfrm>
        <a:off x="7965088" y="1112857"/>
        <a:ext cx="2979156" cy="1849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15EF-60DD-3E4B-9B58-39B57C6358B3}">
      <dsp:nvSpPr>
        <dsp:cNvPr id="0" name=""/>
        <dsp:cNvSpPr/>
      </dsp:nvSpPr>
      <dsp:spPr>
        <a:xfrm>
          <a:off x="10090" y="78847"/>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466850">
            <a:lnSpc>
              <a:spcPct val="90000"/>
            </a:lnSpc>
            <a:spcBef>
              <a:spcPct val="0"/>
            </a:spcBef>
            <a:spcAft>
              <a:spcPct val="35000"/>
            </a:spcAft>
            <a:buNone/>
          </a:pPr>
          <a:r>
            <a:rPr lang="en-US" sz="3300" kern="1200" dirty="0"/>
            <a:t>Thank You!</a:t>
          </a:r>
        </a:p>
      </dsp:txBody>
      <dsp:txXfrm>
        <a:off x="10090" y="78847"/>
        <a:ext cx="3426543" cy="1027963"/>
      </dsp:txXfrm>
    </dsp:sp>
    <dsp:sp modelId="{C8DF278A-1B1F-9C42-B921-C98E625859B8}">
      <dsp:nvSpPr>
        <dsp:cNvPr id="0" name=""/>
        <dsp:cNvSpPr/>
      </dsp:nvSpPr>
      <dsp:spPr>
        <a:xfrm>
          <a:off x="10090" y="1106810"/>
          <a:ext cx="3426543" cy="31656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11250">
            <a:lnSpc>
              <a:spcPct val="90000"/>
            </a:lnSpc>
            <a:spcBef>
              <a:spcPct val="0"/>
            </a:spcBef>
            <a:spcAft>
              <a:spcPct val="35000"/>
            </a:spcAft>
            <a:buNone/>
          </a:pPr>
          <a:r>
            <a:rPr lang="en-US" sz="2500" kern="1200"/>
            <a:t>Thank you for being here!</a:t>
          </a:r>
        </a:p>
      </dsp:txBody>
      <dsp:txXfrm>
        <a:off x="10090" y="1106810"/>
        <a:ext cx="3426543" cy="3165679"/>
      </dsp:txXfrm>
    </dsp:sp>
    <dsp:sp modelId="{B7DD5FED-7C35-054F-B8CB-FF3BFB52FC95}">
      <dsp:nvSpPr>
        <dsp:cNvPr id="0" name=""/>
        <dsp:cNvSpPr/>
      </dsp:nvSpPr>
      <dsp:spPr>
        <a:xfrm>
          <a:off x="3544528" y="78847"/>
          <a:ext cx="3426543" cy="1027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466850">
            <a:lnSpc>
              <a:spcPct val="90000"/>
            </a:lnSpc>
            <a:spcBef>
              <a:spcPct val="0"/>
            </a:spcBef>
            <a:spcAft>
              <a:spcPct val="35000"/>
            </a:spcAft>
            <a:buNone/>
          </a:pPr>
          <a:r>
            <a:rPr lang="en-US" sz="3300" kern="1200" dirty="0"/>
            <a:t>Complete survey</a:t>
          </a:r>
        </a:p>
      </dsp:txBody>
      <dsp:txXfrm>
        <a:off x="3544528" y="78847"/>
        <a:ext cx="3426543" cy="1027963"/>
      </dsp:txXfrm>
    </dsp:sp>
    <dsp:sp modelId="{A749E5A5-3DCE-2342-91C6-A8F31C14CDF6}">
      <dsp:nvSpPr>
        <dsp:cNvPr id="0" name=""/>
        <dsp:cNvSpPr/>
      </dsp:nvSpPr>
      <dsp:spPr>
        <a:xfrm>
          <a:off x="3544528" y="1106810"/>
          <a:ext cx="3426543" cy="31656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11250">
            <a:lnSpc>
              <a:spcPct val="90000"/>
            </a:lnSpc>
            <a:spcBef>
              <a:spcPct val="0"/>
            </a:spcBef>
            <a:spcAft>
              <a:spcPct val="35000"/>
            </a:spcAft>
            <a:buNone/>
          </a:pPr>
          <a:r>
            <a:rPr lang="en-US" sz="2500" kern="1200"/>
            <a:t>Please be sure to share your feedback on the survey.  We use this information to improve the next meeting and the process!</a:t>
          </a:r>
        </a:p>
      </dsp:txBody>
      <dsp:txXfrm>
        <a:off x="3544528" y="1106810"/>
        <a:ext cx="3426543" cy="3165679"/>
      </dsp:txXfrm>
    </dsp:sp>
    <dsp:sp modelId="{E499B0CF-D261-404A-B248-452BD3DC8594}">
      <dsp:nvSpPr>
        <dsp:cNvPr id="0" name=""/>
        <dsp:cNvSpPr/>
      </dsp:nvSpPr>
      <dsp:spPr>
        <a:xfrm>
          <a:off x="7078966" y="78847"/>
          <a:ext cx="3426543" cy="10279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466850">
            <a:lnSpc>
              <a:spcPct val="90000"/>
            </a:lnSpc>
            <a:spcBef>
              <a:spcPct val="0"/>
            </a:spcBef>
            <a:spcAft>
              <a:spcPct val="35000"/>
            </a:spcAft>
            <a:buNone/>
          </a:pPr>
          <a:r>
            <a:rPr lang="en-US" sz="3300" kern="1200"/>
            <a:t>Stay around</a:t>
          </a:r>
        </a:p>
      </dsp:txBody>
      <dsp:txXfrm>
        <a:off x="7078966" y="78847"/>
        <a:ext cx="3426543" cy="1027963"/>
      </dsp:txXfrm>
    </dsp:sp>
    <dsp:sp modelId="{0C282993-36A0-A845-8F5F-E08BE9F616CC}">
      <dsp:nvSpPr>
        <dsp:cNvPr id="0" name=""/>
        <dsp:cNvSpPr/>
      </dsp:nvSpPr>
      <dsp:spPr>
        <a:xfrm>
          <a:off x="7078966" y="1106810"/>
          <a:ext cx="3426543" cy="31656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11250">
            <a:lnSpc>
              <a:spcPct val="90000"/>
            </a:lnSpc>
            <a:spcBef>
              <a:spcPct val="0"/>
            </a:spcBef>
            <a:spcAft>
              <a:spcPct val="35000"/>
            </a:spcAft>
            <a:buNone/>
          </a:pPr>
          <a:r>
            <a:rPr lang="en-US" sz="2500" kern="1200"/>
            <a:t>If you have questions or want to chat, stay around after the meeting. </a:t>
          </a:r>
        </a:p>
      </dsp:txBody>
      <dsp:txXfrm>
        <a:off x="7078966" y="1106810"/>
        <a:ext cx="3426543" cy="31656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20:42:43.0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2034 341 16383,'-79'17'0,"17"-8"0,-2-2 0,-4 11 0,-17 4 0,0 0 0,17-4 0,4-11 0,10-5 0,-14 6 0,15 2 0,10-7 0,20 8 0,5-7 0,4-3 0,-5 3 0,0-4 0,0 5 0,4-4 0,-11 8 0,9-7 0,-9 7 0,6-3 0,1 3 0,0-4 0,0 0 0,-21 2 0,19-1 0,-18 7 0,28-3 0,-7-1 0,8 1 0,-8-5 0,7 3 0,-7 2 0,3 0 0,1 4 0,0-8 0,-12 2 0,8 1 0,-8 2 0,8 3 0,7-5 0,-7 5 0,8-8 0,-8 11 0,7-10 0,-3 6 0,0 1 0,4-3 0,-4 3 0,5-5 0,-5 5 0,3-4 0,-2 4 0,3 4 0,1-6 0,-1 6 0,0-9 0,1 5 0,-1 1 0,5 0 0,-8 3 0,7-8 0,-8 4 0,5 0 0,-1-4 0,1 4 0,-5 0 0,3-4 0,-2 4 0,3-4 0,1 3 0,-1-2 0,1 3 0,-1-1 0,-6 10 0,5-6 0,-5 4 0,11-7 0,-8 1 0,7 4 0,-4-5 0,6 0 0,4 4 0,0-6 0,-4 10 0,2-7 0,-2 0 0,4 3 0,0-4 0,0 1 0,-4 3 0,3-3 0,-3 0 0,4 3 0,-6 4 0,1-5 0,-2 5 0,3-9 0,4-2 0,-4 11 0,3-10 0,-3 6 0,4 7 0,0-7 0,0 9 0,0-1 0,-5-14 0,4 21 0,-3-20 0,4 8 0,-5 5 0,3-12 0,-3 11 0,5-11 0,0 1 0,-4 4 0,-2 0 0,1-4 0,1 7 0,4-10 0,0 10 0,-4-7 0,3 0 0,-4 2 0,5-2 0,-4 4 0,3-4 0,-3 3 0,4 1 0,-6 9 0,5-7 0,-4 5 0,5-12 0,0 5 0,-15 22 0,11-9 0,-11 11 0,11-21 0,3 4 0,-4-9 0,5 17 0,-4-13 0,3 6 0,-3-8 0,4-4 0,-8 24 0,6-11 0,-5 11 0,7-14 0,0-2 0,0-6 0,0 4 0,0-7 0,0 1 0,0 8 0,0-7 0,0 2 0,0 0 0,0-7 0,0 24 0,0-22 0,0 13 0,0-8 0,0-2 0,0 3 0,0 6 0,0-12 0,0 8 0,0-7 0,0 5 0,0 1 0,4-1 0,-3-5 0,12 4 0,-11-6 0,6 10 0,-8 0 0,0-1 0,5 2 0,-4-1 0,3 16 0,0-10 0,-3 25 0,3-35 0,4 33 0,-6-26 0,5 16 0,-7-22 0,15 21 0,-11 2 0,11 0 0,-9 14 0,-5-42 0,12 42 0,0-24 0,5 12 0,-5-13 0,4-8 0,-15 5 0,11-3 0,-8 6 0,5-11 0,-5-1 0,3 3 0,-1 2 0,-2-3 0,12 21 0,-10-28 0,9 16 0,-7 26 0,5-31 0,-3 37 0,2-39 0,-7-3 0,2 3 0,8 8 0,-8-9 0,18 33 0,-13-22 0,5 7 0,-1-6 0,-7-17 0,14 45 0,-6-18 0,15 23 0,-16-34 0,2 10 0,-9-24 0,2 24 0,2-23 0,-7 7 0,33 32 0,-33-30 0,28 30 0,-24-28 0,-5-13 0,12 12 0,-7-11 0,5 8 0,16 13 0,-12-6 0,17 5 0,-21-19 0,13 18 0,-17-23 0,8 15 0,0 0 0,-4-12 0,5 25 0,2-22 0,-4 14 0,5-14 0,26 48 0,-28-43 0,31 57 0,-36-59 0,12 22 0,-13-22 0,9 7 0,-14-14 0,5 4 0,-6-7 0,3-3 0,1 28 0,1-23 0,20 42 0,-20-42 0,22 16 0,6 24 0,-21-30 0,27 44 0,-25-41 0,0 4 0,3-4 0,-12-10 0,-1-1 0,-5-4 0,5 5 0,-4 1 0,4-1 0,18 26 0,-16-11 0,27 35 0,-11-23 0,24 25 0,-14-23 0,4 0 0,-10-7 0,-6-17 0,32 37 0,-21-31 0,14 19 0,4-20 0,-17-3 0,9 1 0,-2-6 0,11 7 0,25 1 0,0 1 0,-37-12 0,-1 1 0,39 10 0,-37-13 0,1-1 0,35 5 0,10 6 0,-10-21 0,-36 3 0,1 1 0,6-3 0,1-2 0,2 2 0,-1 0 0,0 0 0,0 0 0,-1 0 0,-1-2 0,1-4 0,-1 0 0,2 0 0,1 0 0,12 0 0,2 0 0,-1 0 0,4 0 0,-4 0 0,4 0 0,-3 0 0,16 0 0,-1 0 0,10 0 0,-4 0 0,-28 0 0,-5 0 0,38 0 0,-14 0 0,-3 0 0,-36 0 0,2 0 0,-31 4 0,16-3 0,-20 3 0,8-4 0,5 0 0,-12 0 0,23 0 0,-24 0 0,12 0 0,28 0 0,-24 0 0,49 0 0,-32 0 0,8 0 0,10 0 0,-10 0 0,-8 0 0,16 0 0,-29 0 0,17-5 0,0-12 0,4 1 0,14-9 0,13 7 0,-9-7 0,9 5 0,1-5 0,3 6 0,0-7 0,-3 6 0,-36-1 0,16 5 0,-16-6 0,30-8 0,-20 10 0,22-26 0,-37 34 0,15-21 0,31 4 0,-38 18 0,30-16 0,-36 21 0,15-26 0,-6 20 0,2-15 0,0-1 0,8 6 0,22-11 0,-4 0 0,-36 23 0,36-17 0,-36 5 0,0 6 0,-9-4 0,-6 2 0,-8 6 0,5-6 0,-2 0 0,-7 7 0,9-12 0,5-2 0,-8 7 0,12-10 0,-4 12 0,-9-4 0,5 4 0,5-16 0,13-4 0,-1-6 0,3 4 0,-24 15 0,5-5 0,-7 7 0,21-21 0,-1 1 0,15-32 0,-14 31 0,1-11 0,0 3 0,-12 23 0,38-41 0,-28 13 0,-14 20 0,17-29 0,-17 19 0,-4 14 0,15-18 0,-8 10 0,1-6 0,-4 0 0,-8 9 0,14-23 0,-7 17 0,2-17 0,4-7 0,-16 22 0,11-23 0,2-5 0,-14 34 0,12-25 0,-3 6 0,-10 21 0,10-23 0,-8 16 0,-4 12 0,7-14 0,-7 16 0,14-29 0,-18-4 0,16-4 0,-6-13 0,2 46 0,12-23 0,-14 25 0,13-28 0,-5 18 0,-2-1 0,9-8 0,-15 14 0,3-8 0,1 6 0,-4-13 0,0 16 0,6-30 0,-13 42 0,9-50 0,-10 49 0,4-56 0,2 52 0,-8-25 0,11-6 0,-13 25 0,10-37 0,0 31 0,1-27 0,-5 27 0,0-17 0,-10 26 0,12-22 0,-12 26 0,6-23 0,0 9 0,-6-11 0,5 8 0,-7 5 0,0 2 0,0 11 0,0-9 0,0 4 0,0 1 0,-4-7 0,-3-2 0,-4 9 0,5 1 0,-15-8 0,18 23 0,-21-24 0,18 21 0,-18-27 0,12 25 0,-15-23 0,14 17 0,-9-4 0,-12-25 0,2 32 0,-11-28 0,20 37 0,0-9 0,9-1 0,-19-12 0,10-1 0,-6 2 0,0-5 0,-2 2 0,-5-10 0,-2 8 0,-2-16 0,3 21 0,3-13 0,-7 10 0,11 13 0,-6-9 0,5 13 0,-12-7 0,18 6 0,-41-29 0,34 23 0,-12-15 0,1 16 0,6-9 0,-25-6 0,15 2 0,-28-18 0,13 2 0,-1 8 0,24 13 0,0 3 0,-17 4 0,-21-20 0,33 21 0,-1 1 0,-28-13 0,30 14 0,-3-2 0,-10-4 0,1-1 0,-29-20 0,11 10 0,3 2 0,3-1 0,15 15 0,1 5 0,9 12 0,-23-27 0,-3 17 0,25-12 0,-35 1 0,54 17 0,-69-12 0,45 7 0,-2 1 0,-3 9 0,-2 0 0,-1-10 0,0 0 0,1 11 0,-2 2 0,-10-9 0,-3-2 0,2 4 0,-4 0 0,-23 1 0,3 0 0,37 2 0,0-1 0,-38-6 0,-1 1 0,30 7 0,2-1 0,-12-7 0,1 3 0,16 12 0,-2 0 0,-35-7 0,1-2 0,0 5 0,3-4 0,0 0 0,38 3 0,3 2 0,-13 2 0,1 0 0,8-2 0,0-1 0,-11-5 0,4 0 0,-1 5 0,6-5 0,-4 0 0,-1 8 0,4 2 0,-17-1 0,20 0 0,-1 0 0,-22 0 0,6 0 0,-12 0 0,7 0 0,9 0 0,-20 0 0,-7 0 0,21 0 0,22 0 0,0 0 0,-8 0 0,-38 0 0,52 0 0,-45 0 0,3 0 0,24 0 0,-16 0 0,40 0 0,3 0 0,-23 0 0,18 0 0,-30 0 0,33 0 0,-17 0 0,38 0 0,-15 4 0,15-3 0,-16 8 0,15-4 0,-47 0 0,24 9 0,-17-11 0,7 16 0,31-17 0,-33 12 0,29-4 0,-16-4 0,3 7 0,8-12 0,-7 3 0,8-4 0,6 4 0,-1-3 0,-8 8 0,-9 7 0,2-4 0,-15 4 0,25-7 0,-5-4 0,13 0 0,1 8 0,3-7 0,1 4 0,-12-1 0,13-7 0,-8 7 0,0-2 0,8 3 0,-8 0 0,7-4 0,3 2 0,-11 6 0,10-3 0,-6 7 0,5-8 0,2-1 0,-7 5 0,8-3 0,-8 7 0,6 4 0,-2-9 0,3 3 0,-7-12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20:02:48.24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2714 337 16383,'-75'-25'0,"19"14"0,24-7 0,0 7 0,-10 8 0,-21-22 0,-3 14 0,1-10 0,-20 6 0,17 7 0,20-3 0,-2 0 0,-5 4 0,-2 2 0,-6-7 0,-2-2 0,-10-4 0,0 1 0,6 9 0,-1 1 0,-5-10 0,3 1 0,18 14 0,2 2 0,-8-7 0,0-2 0,2 4 0,4 0 0,-20-5 0,-8 2 0,63 8 0,3 0 0,2 0 0,2 3 0,-6 5 0,3 0 0,4 2 0,-9-1 0,7 2 0,-5-2 0,-1 6 0,-5 8 0,4-7 0,-2 6 0,12-12 0,1-2 0,-8 6 0,5-2 0,-6 2 0,7-2 0,-3-5 0,-1 3 0,3-5 0,-9 9 0,9-3 0,-6 1 0,7-2 0,-6-2 0,4-1 0,-1 0 0,-4 1 0,9-1 0,-8 4 0,6 0 0,-4 0 0,4 0 0,-3 0 0,2 0 0,1 4 0,-3-1 0,9 7 0,-5-8 0,10 4 0,-7-4 0,3 0 0,-7 5 0,3-7 0,-2 3 0,2 1 0,1-3 0,0 5 0,-1-2 0,1 0 0,-1 3 0,-4 3 0,3 1 0,-7 0 0,10 5 0,-7-11 0,7 11 0,-5-11 0,2 10 0,5-9 0,-7 3 0,6-5 0,-6 6 0,6-8 0,1 3 0,-2 11 0,5-11 0,-5 15 0,6-19 0,0-1 0,-6 6 0,1-4 0,-3 8 0,5-6 0,3 3 0,0-3 0,0 12 0,0-10 0,0 7 0,0-9 0,0-4 0,0 9 0,0-7 0,0 8 0,0-6 0,0 5 0,0-4 0,0 2 0,-3-1 0,2 4 0,-2-4 0,3 23 0,0-24 0,0 21 0,0-21 0,8 11 0,-6-11 0,12 22 0,-9-20 0,2 20 0,-1-22 0,-5 11 0,10-5 0,-8-3 0,9 6 0,-11-12 0,7 8 0,-3 0 0,-1-8 0,0 6 0,-4-1 0,7-2 0,-6 11 0,6-15 0,-7 5 0,0 0 0,3-4 0,4 24 0,3-2 0,9 18 0,-10-18 0,6 3 0,-10-22 0,0 1 0,4 14 0,-8-19 0,9 25 0,-5-28 0,3 8 0,-1-3 0,1-2 0,2 6 0,-2-6 0,7 11 0,-10-13 0,6 13 0,-4-11 0,1 2 0,11 10 0,-4-1 0,3 9 0,-6-10 0,14 19 0,-6-4 0,11 8 0,13 19 0,4 15 0,10 0 0,-23-23 0,-1-1 0,15 12 0,-4 0 0,-5-20 0,-19-17 0,1-6 0,8 23 0,8 2 0,-7-2 0,27 11 0,-41-43 0,39 34 0,-16-8 0,18 4 0,2 13 0,-7-28 0,7 20 0,-12-16 0,7 3 0,-5 3 0,-13-20 0,4 10 0,-19-25 0,11 21 0,-4-22 0,-5 17 0,13-14 0,-22 4 0,17 0 0,-12 0 0,3-3 0,16 3 0,-17-3 0,26 4 0,-16-1 0,20 2 0,-16-6 0,12 10 0,9 1 0,1-3 0,26 0 0,-7 8 0,2-11 0,-3 18 0,9-14 0,-6-9 0,-23 5 0,0 0 0,15-8 0,0 16 0,-32-19 0,-14 3 0,12-4 0,-2 0 0,-10 0 0,8 0 0,-18-3 0,6-2 0,-8 0 0,10-2 0,-14 6 0,8-2 0,11 3 0,7-6 0,1 5 0,1-13 0,-20 8 0,9-7 0,18 9 0,11-21 0,21 13 0,1-10 0,-22 7 0,-12 13 0,-16-15 0,40-3 0,-13-14 0,-6 16 0,2-1 0,20-25 0,17 10 0,-8-10 0,-2 18 0,-10-16 0,-3 24 0,-22-7 0,6 13 0,-26-1 0,-3 4 0,1-7 0,-9 5 0,2-10 0,2-1 0,-5 3 0,2-1 0,-4 9 0,4-10 0,-3 5 0,4-14 0,-9 13 0,4-7 0,-7 9 0,9-27 0,-3 4 0,1-8 0,4-2 0,-10 32 0,3-15 0,-5 20 0,0-10 0,0 5 0,0-1 0,-4-3 0,3 10 0,-3-16 0,4 8 0,0-11 0,0 11 0,0-8 0,0 16 0,0-10 0,6-8 0,-5 3 0,12-35 0,-8 32 0,2-10 0,5 18 0,-10 7 0,11-14 0,-12 14 0,3-23 0,-4 3 0,3-2 0,5-24 0,-3 21 0,1-25 0,-6 27 0,0 8 0,0 14 0,0 3 0,0-11 0,0 9 0,0-16 0,0 15 0,0-27 0,0 16 0,0-4 0,0 12 0,0 1 0,0-3 0,0-9 0,0 9 0,0-7 0,0 7 0,0-3 0,0 1 0,0 10 0,0-10 0,0 8 0,0-8 0,0 6 0,-5-16 0,-10-15 0,2 7 0,-1-3 0,7 28 0,-14-29 0,9 22 0,-17-27 0,15 26 0,-5-7 0,5 1 0,-16-14 0,18 16 0,-14-16 0,15 26 0,-3-10 0,2 9 0,-14-14 0,15 13 0,-11-4 0,7-1 0,0 3 0,-11-3 0,-9-14 0,13 23 0,-30-31 0,29 27 0,-11-8 0,17 12 0,9 7 0,-5-1 0,-3 1 0,-3-4 0,5 3 0,-6-3 0,10 3 0,-21-14 0,20 11 0,-13-11 0,12 12 0,-15-6 0,9 0 0,-9-3 0,12 5 0,4-1 0,0 4 0,-3-3 0,2 2 0,-2 1 0,0-3 0,2 3 0,1-1 0,-3 2 0,-1-1 0,-6-2 0,5 1 0,-28-15 0,21 10 0,-16-9 0,18 12 0,0-3 0,-14 3 0,13-1 0,-11 3 0,16-1 0,4 5 0,-13-6 0,13 3 0,-13 2 0,9-2 0,0 2 0,0 2 0,8 0 0,-8-4 0,2 3 0,0-6 0,0 9 0,-12-8 0,15 11 0,-50-7 0,8-13 0,-23 6 0,12-17 0,22 18 0,18 4 0,8 4 0,9 6 0,-9-12 0,1 8 0,-3-6 0,-1 8 0,7 3 0,-14-4 0,13 3 0,-5-4 0,11 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20:16:56.4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910 0 16383,'-58'25'0,"15"-4"0,17-11 0,12-3 0,-4-1 0,-3 1 0,11-2 0,-7 3 0,6 3 0,-1 1 0,-3 4 0,3-5 0,-2 0 0,2 1 0,0-4 0,-6 10 0,5-9 0,-5 9 0,2-6 0,4 0 0,-2-1 0,-1 3 0,2-4 0,-5 7 0,6-5 0,-3 0 0,3-1 0,-8 2 0,9-4 0,-9 4 0,8-5 0,0-1 0,-2 4 0,2 1 0,0-3 0,1 4 0,0-4 0,2 3 0,-2 2 0,0 1 0,-1 1 0,0 0 0,1-2 0,4-5 0,-1 8 0,-3-4 0,2 12 0,-6-12 0,6 5 0,-2-11 0,0 8 0,5-3 0,-4 7 0,6-7 0,-5 9 0,5-8 0,-5 15 0,8-11 0,-6 1 0,6-4 0,-9-2 0,8 3 0,-8 1 0,9 2 0,-6-5 0,6 5 0,-6-6 0,6 3 0,-2 4 0,3-7 0,-3 6 0,-2 1 0,1-6 0,-4 15 0,7-15 0,-3 15 0,4-11 0,-4 10 0,3-13 0,-4 13 0,5-17 0,0 7 0,0 0 0,0-7 0,0 24 0,0-19 0,0 13 0,0-6 0,0-6 0,0 6 0,0-10 0,-4 8 0,3-6 0,-3 7 0,-5 1 0,7-5 0,-7 1 0,9-4 0,0-2 0,0 16 0,0-13 0,0 9 0,0-6 0,0-8 0,0 20 0,0-19 0,0 9 0,4-5 0,-4-2 0,7 9 0,-6-10 0,2 6 0,2 0 0,-1-1 0,10 11 0,-8-11 0,6 4 0,-8-6 0,7 1 0,3 8 0,-1 0 0,4 3 0,-8-6 0,2-5 0,-7-5 0,10 11 0,-8-12 0,9 17 0,11 8 0,-13-8 0,13 16 0,-18-26 0,1 4 0,2-5 0,-3-5 0,14 36 0,-8-27 0,5 27 0,-8-35 0,-1 20 0,-2-20 0,6 20 0,-5-23 0,5 5 0,-9-2 0,9 3 0,-9-3 0,21 14 0,-2-10 0,2 7 0,-6-11 0,1 4 0,-1-5 0,7 9 0,0-5 0,-13-6 0,13 8 0,-8-6 0,10 4 0,16 16 0,-18-15 0,38 14 0,-25-9 0,8-4 0,13 18 0,-38-16 0,23 7 0,4-2 0,-15-10 0,34 17 0,-41-26 0,-11 3 0,4 0 0,-5 0 0,-5 0 0,7-4 0,-5-1 0,9-3 0,-6 0 0,3 0 0,0 0 0,3 0 0,-2 0 0,8 0 0,19 0 0,-1 0 0,22 0 0,-3 0 0,-8 6 0,22-4 0,-22 16 0,-10-15 0,-2 9 0,-30-12 0,13 0 0,-9 0 0,-3 0 0,-1 0 0,9 0 0,-13 0 0,19 0 0,-16 0 0,14 0 0,-12 0 0,12 0 0,-11 0 0,1 0 0,-4 0 0,4-4 0,5 3 0,18-10 0,-15 10 0,19-5 0,-30 6 0,19-5 0,-21 4 0,9-3 0,-1-5 0,-4 7 0,1-10 0,-3 8 0,-3 0 0,3-7 0,4 6 0,-3-9 0,9 4 0,-9-1 0,9-1 0,-12 7 0,5-5 0,7-3 0,-1 2 0,3-5 0,-3 7 0,0-13 0,-3 10 0,3-10 0,-10 14 0,-6 1 0,13-6 0,-11 4 0,11-1 0,-9 0 0,0 5 0,2-9 0,-2 2 0,0 0 0,-1-6 0,-4 9 0,4-9 0,-2 10 0,9-10 0,-6 5 0,13-3 0,-8-2 0,2-2 0,3-7 0,-11 4 0,10 4 0,-12-5 0,6 10 0,0-17 0,1 4 0,-1-3 0,-6 4 0,7-9 0,-10 17 0,12-41 0,-13 36 0,9-29 0,-11 36 0,9-2 0,-12-3 0,4 8 0,-4-15 0,0 11 0,0-22 0,0 2 0,0 4 0,0-5 0,0 24 0,0-4 0,0-3 0,0 11 0,0-16 0,0 12 0,0-11 0,0 13 0,0-6 0,-4-1 0,4 6 0,-4-9 0,1 7 0,-2-7 0,0 5 0,-4-10 0,8 14 0,-12-15 0,11 15 0,-10-8 0,11 3 0,-5 4 0,-1-24 0,-2 22 0,-6-23 0,6 23 0,-4-6 0,9 10 0,-6-2 0,4 2 0,-5-3 0,4-1 0,3-5 0,-7 4 0,6-4 0,-6 9 0,4 1 0,-4 0 0,2-1 0,-11-13 0,7 7 0,-4-7 0,3 10 0,2 0 0,-4-1 0,1 1 0,0 0 0,-4-4 0,6 6 0,-4-4 0,8 8 0,-2-2 0,-11-11 0,7 10 0,-12-13 0,6 15 0,8-1 0,-8 2 0,9 2 0,-9-6 0,-18-14 0,6 5 0,-5-9 0,10 17 0,11-1 0,-10 0 0,13 3 0,-52-25 0,43 20 0,-44-20 0,44 19 0,0 4 0,-23-11 0,25 11 0,-47-17 0,45 17 0,-21-5 0,23 15 0,-7-17 0,4 16 0,-3-16 0,5 15 0,-1-2 0,0 2 0,2-5 0,-1 5 0,6-5 0,-2 6 0,-14-5 0,16 5 0,-24-8 0,17 3 0,-1 2 0,-19-17 0,26 19 0,-49-31 0,29 21 0,-19-8 0,4 11 0,26 5 0,-35 0 0,10-4 0,1-2 0,-3 0 0,-33 2 0,5-11 0,22 22 0,35-11 0,-1 11 0,1-6 0,13 7 0,-13 0 0,9 0 0,-1 0 0,-3 0 0,-9 0 0,12 0 0,-17 0 0,19 0 0,-7 0 0,6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20:21:38.9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3095 283 16383,'-36'-17'0,"4"0"0,20 16 0,-3-2 0,-3-2 0,1 4 0,-1-6 0,-13 0 0,14-5 0,-15 1 0,16 0 0,-16-5 0,6 5 0,-8-6 0,6 12 0,-6-4 0,8 7 0,-7-11 0,12 12 0,4-10 0,-11 11 0,15-4 0,-4 1 0,2 2 0,-1-6 0,-3 6 0,3-2 0,-4 3 0,10 0 0,-11-4 0,2 0 0,2-3 0,-5 2 0,11 2 0,-13 3 0,9 0 0,-16 0 0,14-3 0,-10 2 0,10-3 0,-11 4 0,-6 0 0,8 0 0,-24 0 0,13 0 0,0 0 0,-13-6 0,13 5 0,0-5 0,-2-3 0,26 7 0,-8-7 0,9 6 0,-3 2 0,-4-2 0,3 3 0,1 0 0,-6-7 0,11 5 0,-12-5 0,7 7 0,-1 0 0,-3 0 0,1 0 0,5 0 0,-5 0 0,3 0 0,-1 0 0,-3 0 0,4 0 0,-4 0 0,6 0 0,-4 0 0,-2 0 0,3 4 0,-12-3 0,15 2 0,-8 4 0,9-6 0,-3 6 0,-4-3 0,6-3 0,-11 2 0,14-3 0,-10 0 0,4 0 0,0 3 0,-2-2 0,-1 3 0,-3 0 0,5-3 0,-10 3 0,7 5 0,-3-7 0,5 7 0,7-6 0,-3 1 0,1 4 0,-9 3 0,6-6 0,1 5 0,0-9 0,3 6 0,-3-3 0,-4 4 0,7 0 0,-6-1 0,6 4 0,0-6 0,-9 6 0,11-6 0,-10 7 0,8-7 0,0 5 0,-6-2 0,9-3 0,-9 5 0,6-6 0,0 4 0,-2 3 0,-2 1 0,4 0 0,-6 2 0,3-5 0,2 2 0,-5-4 0,6 1 0,0 0 0,-9 3 0,10 7 0,-7-5 0,9 4 0,2-9 0,-4 3 0,-5 4 0,4 1 0,-3 0 0,8-2 0,-4 1 0,2-2 0,-2 2 0,3-4 0,-3-3 0,-1 10 0,4-9 0,-2 6 0,2-4 0,-4-3 0,-3 7 0,0-10 0,3 5 0,-6-2 0,9 0 0,-6 3 0,4 0 0,3-2 0,-7 8 0,10-7 0,-5 8 0,2-7 0,0 1 0,-3 3 0,3 0 0,4-2 0,-6 5 0,0 3 0,-2-7 0,4 7 0,-3-7 0,6-4 0,-2 11 0,-3-8 0,1 5 0,1-6 0,-3 3 0,7-3 0,0 3 0,1 7 0,3-5 0,0 2 0,0 1 0,0-10 0,0 14 0,0-11 0,0 2 0,0 3 0,0-5 0,0 6 0,-4-1 0,3-2 0,-2 0 0,-4-2 0,1 4 0,-5-1 0,2 4 0,5-5 0,1 5 0,3-7 0,-5 12 0,1-16 0,-1 11 0,-3 1 0,7-8 0,-4 6 0,5-5 0,0 7 0,0-4 0,0 2 0,0-2 0,0-1 0,0 5 0,0-3 0,0 5 0,0-9 0,0 26 0,0-21 0,0 13 0,4-14 0,0 3 0,5 1 0,-5-3 0,13 25 0,-10-30 0,7 23 0,2 2 0,-6-18 0,8 21 0,1-7 0,-5-16 0,6 16 0,-4-21 0,-5-3 0,1 9 0,3-4 0,-5 5 0,10 3 0,-4-1 0,4 8 0,10 4 0,-13-12 0,36 38 0,-28-40 0,44 41 0,-42-46 0,24 21 0,-9-3 0,-3-2 0,9 5 0,-1-1 0,-13-13 0,13 10 0,-11-9 0,-11-14 0,9 10 0,-20-13 0,6 4 0,-11-4 0,10 13 0,-2-11 0,1 7 0,-4-13 0,-3 0 0,5 3 0,0-2 0,-1 2 0,6-3 0,-11-1 0,12 1 0,-4 1 0,-5-2 0,14-3 0,4 12 0,-5-9 0,24 9 0,-31-8 0,31-4 0,0 4 0,8 2 0,20 2 0,-21 0 0,-2-1 0,-4 5 0,-19-9 0,20 10 0,-26-13 0,24 0 0,-31 0 0,31 0 0,-20 0 0,29 0 0,-22 0 0,4 0 0,-13 0 0,-5 0 0,6 0 0,-6 0 0,5 0 0,6 0 0,-2 0 0,2 0 0,-13 0 0,23-8 0,-25 7 0,42-6 0,-39 2 0,18 0 0,-10-1 0,-1-7 0,0 3 0,18-19 0,-2 3 0,5 1 0,-9 3 0,10-6 0,-22 8 0,15-7 0,-32 16 0,8 3 0,5-15 0,-1 8 0,14-23 0,-13 18 0,-1-4 0,-3 8 0,-9 4 0,3 0 0,2-9 0,-4 11 0,0-10 0,-5-2 0,3 5 0,-1-5 0,6 1 0,-10 11 0,9-10 0,-6 8 0,-1 0 0,6-2 0,-4-4 0,-1 4 0,3-7 0,-8 10 0,22-26 0,-14 20 0,10-16 0,-12-7 0,4 4 0,2-29 0,1 28 0,-10 4 0,-3 18 0,0-7 0,-3 5 0,10-11 0,-9 11 0,5-5 0,-7 7 0,0-7 0,0 5 0,0-10 0,0 10 0,0-11 0,0 11 0,0-21 0,0 11 0,4-13 0,-3 16 0,3 3 0,-4-1 0,0 5 0,0-1 0,0-2 0,0 6 0,0-13 0,0 0 0,0 3 0,-3-1 0,2 13 0,-2-2 0,-1-1 0,0-5 0,0 1 0,0 3 0,4 2 0,0-1 0,0-11 0,0 5 0,0-1 0,-4 2 0,-6 0 0,-1-9 0,-2 9 0,5 3 0,-5 0 0,4 7 0,-13-20 0,9 19 0,-7-10 0,-5 5 0,7 6 0,-7-6 0,-3-4 0,3 9 0,-5-13 0,12 15 0,7-2 0,0 3 0,-1-3 0,-3 6 0,0-9 0,3 9 0,1-9 0,0 2 0,2 0 0,-5-2 0,5 2 0,-2 0 0,0-3 0,3 7 0,-6-6 0,2 2 0,0-4 0,-3 1 0,7 0 0,-3 3 0,-15-17 0,14 17 0,-14-11 0,9 11 0,7 7 0,-7-8 0,2 5 0,6 0 0,-16 1 0,15-1 0,-11 1 0,9 2 0,0-1 0,-13 1 0,14-2 0,-13-1 0,12 0 0,-3 4 0,-1-3 0,-5 6 0,7-5 0,-6 5 0,2-3 0,4 4 0,-10 0 0,5-8 0,-7 6 0,3-10 0,-5 11 0,15-3 0,-21-4 0,23 6 0,-23-7 0,14 9 0,-10-9 0,1 3 0,9-7 0,3 7 0,6 3 0,-5 0 0,0 2 0,-2-3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9/28/22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0954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9/28/22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4098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9/28/22</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9482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9/28/22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6395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9/28/22</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6800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9/28/22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2155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9/28/22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0906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9/28/22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3812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9/28/22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24877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9/28/22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3222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9/28/22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877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9/28/22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4613244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631C-DF97-0A56-859D-AAA59FC0E2D1}"/>
              </a:ext>
            </a:extLst>
          </p:cNvPr>
          <p:cNvSpPr>
            <a:spLocks noGrp="1"/>
          </p:cNvSpPr>
          <p:nvPr>
            <p:ph type="title"/>
          </p:nvPr>
        </p:nvSpPr>
        <p:spPr>
          <a:xfrm>
            <a:off x="640080" y="325369"/>
            <a:ext cx="4368602" cy="1956841"/>
          </a:xfrm>
        </p:spPr>
        <p:txBody>
          <a:bodyPr anchor="b">
            <a:normAutofit/>
          </a:bodyPr>
          <a:lstStyle/>
          <a:p>
            <a:r>
              <a:rPr lang="en-US" sz="5400"/>
              <a:t>Welcome!  </a:t>
            </a:r>
          </a:p>
        </p:txBody>
      </p:sp>
      <p:sp>
        <p:nvSpPr>
          <p:cNvPr id="3" name="Content Placeholder 2">
            <a:extLst>
              <a:ext uri="{FF2B5EF4-FFF2-40B4-BE49-F238E27FC236}">
                <a16:creationId xmlns:a16="http://schemas.microsoft.com/office/drawing/2014/main" id="{8D2A3B88-5824-0C2B-BFA5-B251052C199C}"/>
              </a:ext>
            </a:extLst>
          </p:cNvPr>
          <p:cNvSpPr>
            <a:spLocks noGrp="1"/>
          </p:cNvSpPr>
          <p:nvPr>
            <p:ph idx="1"/>
          </p:nvPr>
        </p:nvSpPr>
        <p:spPr>
          <a:xfrm>
            <a:off x="640080" y="2872899"/>
            <a:ext cx="4243589" cy="3320668"/>
          </a:xfrm>
        </p:spPr>
        <p:txBody>
          <a:bodyPr>
            <a:normAutofit/>
          </a:bodyPr>
          <a:lstStyle/>
          <a:p>
            <a:pPr marL="0" indent="0">
              <a:buNone/>
            </a:pPr>
            <a:r>
              <a:rPr lang="en-US" dirty="0"/>
              <a:t>Please take a seat anywhere and we will get started soon. </a:t>
            </a:r>
          </a:p>
          <a:p>
            <a:pPr marL="0" indent="0">
              <a:buNone/>
            </a:pPr>
            <a:endParaRPr lang="en-US" dirty="0"/>
          </a:p>
          <a:p>
            <a:pPr marL="0" indent="0">
              <a:buNone/>
            </a:pPr>
            <a:r>
              <a:rPr lang="en-US" dirty="0"/>
              <a:t>Thank you! </a:t>
            </a:r>
          </a:p>
        </p:txBody>
      </p:sp>
      <p:pic>
        <p:nvPicPr>
          <p:cNvPr id="5" name="Picture 4" descr="Bench in the park">
            <a:extLst>
              <a:ext uri="{FF2B5EF4-FFF2-40B4-BE49-F238E27FC236}">
                <a16:creationId xmlns:a16="http://schemas.microsoft.com/office/drawing/2014/main" id="{CF34A084-99A1-6873-75D2-4D33F3F8EC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6888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385E-45CC-37E7-AEFD-21BCF034C278}"/>
              </a:ext>
            </a:extLst>
          </p:cNvPr>
          <p:cNvSpPr>
            <a:spLocks noGrp="1"/>
          </p:cNvSpPr>
          <p:nvPr>
            <p:ph type="title"/>
          </p:nvPr>
        </p:nvSpPr>
        <p:spPr>
          <a:xfrm>
            <a:off x="640080" y="505251"/>
            <a:ext cx="4368602" cy="1956841"/>
          </a:xfrm>
        </p:spPr>
        <p:txBody>
          <a:bodyPr vert="horz" lIns="91440" tIns="45720" rIns="91440" bIns="45720" rtlCol="0" anchor="b">
            <a:normAutofit fontScale="90000"/>
          </a:bodyPr>
          <a:lstStyle/>
          <a:p>
            <a:r>
              <a:rPr lang="en-US" sz="5000" b="1" dirty="0"/>
              <a:t>Diving deeper into the lake’s condition</a:t>
            </a:r>
            <a:endParaRPr lang="en-US" sz="4200" dirty="0"/>
          </a:p>
        </p:txBody>
      </p:sp>
      <p:sp>
        <p:nvSpPr>
          <p:cNvPr id="3" name="Content Placeholder 8">
            <a:extLst>
              <a:ext uri="{FF2B5EF4-FFF2-40B4-BE49-F238E27FC236}">
                <a16:creationId xmlns:a16="http://schemas.microsoft.com/office/drawing/2014/main" id="{502584C7-2034-5D59-3B21-6C5598AB0AAE}"/>
              </a:ext>
            </a:extLst>
          </p:cNvPr>
          <p:cNvSpPr>
            <a:spLocks noGrp="1"/>
          </p:cNvSpPr>
          <p:nvPr>
            <p:ph idx="1"/>
          </p:nvPr>
        </p:nvSpPr>
        <p:spPr>
          <a:xfrm>
            <a:off x="640080" y="2872899"/>
            <a:ext cx="4243589" cy="3320668"/>
          </a:xfrm>
        </p:spPr>
        <p:txBody>
          <a:bodyPr>
            <a:normAutofit/>
          </a:bodyPr>
          <a:lstStyle/>
          <a:p>
            <a:pPr marL="0" indent="0">
              <a:buNone/>
            </a:pPr>
            <a:r>
              <a:rPr lang="en-US" sz="4000" dirty="0"/>
              <a:t>Joey Hester &amp; </a:t>
            </a:r>
          </a:p>
          <a:p>
            <a:pPr marL="0" indent="0">
              <a:buNone/>
            </a:pPr>
            <a:r>
              <a:rPr lang="en-US" sz="4000" dirty="0"/>
              <a:t>Rich Gannon</a:t>
            </a:r>
          </a:p>
          <a:p>
            <a:pPr marL="0" indent="0">
              <a:buNone/>
            </a:pPr>
            <a:r>
              <a:rPr lang="en-US" sz="4000" i="1" dirty="0">
                <a:solidFill>
                  <a:srgbClr val="002060"/>
                </a:solidFill>
              </a:rPr>
              <a:t>NC Division of Water Resources</a:t>
            </a:r>
          </a:p>
          <a:p>
            <a:pPr lvl="1"/>
            <a:endParaRPr lang="en-US" sz="2200" dirty="0"/>
          </a:p>
        </p:txBody>
      </p:sp>
      <p:pic>
        <p:nvPicPr>
          <p:cNvPr id="5" name="Picture 4" descr="Bird's eye view of a river in a lush forest">
            <a:extLst>
              <a:ext uri="{FF2B5EF4-FFF2-40B4-BE49-F238E27FC236}">
                <a16:creationId xmlns:a16="http://schemas.microsoft.com/office/drawing/2014/main" id="{00BFE011-9E1F-5302-AB35-A914B38A70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0389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385E-45CC-37E7-AEFD-21BCF034C278}"/>
              </a:ext>
            </a:extLst>
          </p:cNvPr>
          <p:cNvSpPr>
            <a:spLocks noGrp="1"/>
          </p:cNvSpPr>
          <p:nvPr>
            <p:ph type="title"/>
          </p:nvPr>
        </p:nvSpPr>
        <p:spPr>
          <a:xfrm>
            <a:off x="469662" y="715113"/>
            <a:ext cx="4368602" cy="1956841"/>
          </a:xfrm>
        </p:spPr>
        <p:txBody>
          <a:bodyPr vert="horz" lIns="91440" tIns="45720" rIns="91440" bIns="45720" rtlCol="0" anchor="b">
            <a:noAutofit/>
          </a:bodyPr>
          <a:lstStyle/>
          <a:p>
            <a:r>
              <a:rPr lang="en-US" sz="5000" b="1" dirty="0"/>
              <a:t>Mandate, action status, lake needs</a:t>
            </a:r>
          </a:p>
        </p:txBody>
      </p:sp>
      <p:pic>
        <p:nvPicPr>
          <p:cNvPr id="5" name="Picture 4" descr="Bird's eye view of a river in a lush forest">
            <a:extLst>
              <a:ext uri="{FF2B5EF4-FFF2-40B4-BE49-F238E27FC236}">
                <a16:creationId xmlns:a16="http://schemas.microsoft.com/office/drawing/2014/main" id="{00BFE011-9E1F-5302-AB35-A914B38A70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Content Placeholder 8">
            <a:extLst>
              <a:ext uri="{FF2B5EF4-FFF2-40B4-BE49-F238E27FC236}">
                <a16:creationId xmlns:a16="http://schemas.microsoft.com/office/drawing/2014/main" id="{48A93A75-467B-BB99-91CE-DB2257462DAF}"/>
              </a:ext>
            </a:extLst>
          </p:cNvPr>
          <p:cNvSpPr txBox="1">
            <a:spLocks/>
          </p:cNvSpPr>
          <p:nvPr/>
        </p:nvSpPr>
        <p:spPr>
          <a:xfrm>
            <a:off x="469662" y="3387967"/>
            <a:ext cx="4243589" cy="2364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Joey Hester &amp; </a:t>
            </a:r>
          </a:p>
          <a:p>
            <a:pPr marL="0" indent="0">
              <a:buFont typeface="Arial" panose="020B0604020202020204" pitchFamily="34" charset="0"/>
              <a:buNone/>
            </a:pPr>
            <a:r>
              <a:rPr lang="en-US" sz="4000" dirty="0"/>
              <a:t>Rich Gannon</a:t>
            </a:r>
          </a:p>
          <a:p>
            <a:pPr marL="0" indent="0">
              <a:buFont typeface="Arial" panose="020B0604020202020204" pitchFamily="34" charset="0"/>
              <a:buNone/>
            </a:pPr>
            <a:r>
              <a:rPr lang="en-US" sz="4000" i="1" dirty="0">
                <a:solidFill>
                  <a:srgbClr val="002060"/>
                </a:solidFill>
              </a:rPr>
              <a:t>NC Division of Water Resources</a:t>
            </a:r>
          </a:p>
          <a:p>
            <a:pPr lvl="1"/>
            <a:endParaRPr lang="en-US" sz="2200" dirty="0"/>
          </a:p>
        </p:txBody>
      </p:sp>
    </p:spTree>
    <p:extLst>
      <p:ext uri="{BB962C8B-B14F-4D97-AF65-F5344CB8AC3E}">
        <p14:creationId xmlns:p14="http://schemas.microsoft.com/office/powerpoint/2010/main" val="280515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592E-3C78-9F03-8E01-55B7B89F1C76}"/>
              </a:ext>
            </a:extLst>
          </p:cNvPr>
          <p:cNvSpPr>
            <a:spLocks noGrp="1"/>
          </p:cNvSpPr>
          <p:nvPr>
            <p:ph type="title"/>
          </p:nvPr>
        </p:nvSpPr>
        <p:spPr>
          <a:xfrm>
            <a:off x="453141" y="2954226"/>
            <a:ext cx="6223703" cy="2232199"/>
          </a:xfrm>
        </p:spPr>
        <p:txBody>
          <a:bodyPr vert="horz" lIns="91440" tIns="45720" rIns="91440" bIns="45720" rtlCol="0" anchor="t">
            <a:normAutofit/>
          </a:bodyPr>
          <a:lstStyle/>
          <a:p>
            <a:r>
              <a:rPr lang="en-US" sz="5400" dirty="0"/>
              <a:t>About this process	</a:t>
            </a:r>
          </a:p>
        </p:txBody>
      </p:sp>
      <p:pic>
        <p:nvPicPr>
          <p:cNvPr id="7" name="Graphic 6" descr="Check List">
            <a:extLst>
              <a:ext uri="{FF2B5EF4-FFF2-40B4-BE49-F238E27FC236}">
                <a16:creationId xmlns:a16="http://schemas.microsoft.com/office/drawing/2014/main" id="{76F9220D-3E10-69F8-80F3-2D78327A53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53790" y="988340"/>
            <a:ext cx="4997188" cy="4997188"/>
          </a:xfrm>
          <a:prstGeom prst="rect">
            <a:avLst/>
          </a:prstGeom>
        </p:spPr>
      </p:pic>
    </p:spTree>
    <p:extLst>
      <p:ext uri="{BB962C8B-B14F-4D97-AF65-F5344CB8AC3E}">
        <p14:creationId xmlns:p14="http://schemas.microsoft.com/office/powerpoint/2010/main" val="163950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21">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C308F7-9BA7-A4AB-7A01-1E6814BAE7E7}"/>
              </a:ext>
            </a:extLst>
          </p:cNvPr>
          <p:cNvSpPr>
            <a:spLocks noGrp="1"/>
          </p:cNvSpPr>
          <p:nvPr>
            <p:ph type="title"/>
          </p:nvPr>
        </p:nvSpPr>
        <p:spPr>
          <a:xfrm>
            <a:off x="358098" y="2054029"/>
            <a:ext cx="5020056" cy="4432358"/>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High Rock Lake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Stakeholder Rules</a:t>
            </a:r>
            <a:br>
              <a:rPr lang="en-US" sz="4200" b="1" kern="1200" dirty="0">
                <a:solidFill>
                  <a:schemeClr val="tx1"/>
                </a:solidFill>
                <a:latin typeface="+mj-lt"/>
                <a:ea typeface="+mj-ea"/>
                <a:cs typeface="+mj-cs"/>
              </a:rPr>
            </a:br>
            <a:br>
              <a:rPr lang="en-US" sz="4200" b="1" kern="1200" dirty="0">
                <a:solidFill>
                  <a:schemeClr val="tx1"/>
                </a:solidFill>
                <a:latin typeface="+mj-lt"/>
                <a:ea typeface="+mj-ea"/>
                <a:cs typeface="+mj-cs"/>
              </a:rPr>
            </a:br>
            <a:r>
              <a:rPr lang="en-US" sz="3100" dirty="0">
                <a:solidFill>
                  <a:srgbClr val="002060"/>
                </a:solidFill>
              </a:rPr>
              <a:t>Purpose: </a:t>
            </a:r>
            <a:r>
              <a:rPr lang="en-US" sz="3100" b="0" i="0" u="none" strike="noStrike" dirty="0">
                <a:solidFill>
                  <a:srgbClr val="000000"/>
                </a:solidFill>
                <a:effectLst/>
                <a:latin typeface="Calibri" panose="020F0502020204030204" pitchFamily="34" charset="0"/>
              </a:rPr>
              <a:t>to identify the most mutually satisfactory set of draft regulations that will achieve the objective of reducing nutrient inputs to High Rock Lake over time. </a:t>
            </a:r>
            <a:br>
              <a:rPr lang="en-US" sz="6600" dirty="0"/>
            </a:br>
            <a:br>
              <a:rPr lang="en-US" sz="4200" kern="1200" dirty="0">
                <a:solidFill>
                  <a:schemeClr val="tx1"/>
                </a:solidFill>
                <a:latin typeface="+mj-lt"/>
                <a:ea typeface="+mj-ea"/>
                <a:cs typeface="+mj-cs"/>
              </a:rPr>
            </a:br>
            <a:r>
              <a:rPr lang="en-US" sz="4200" b="1" kern="1200" dirty="0">
                <a:solidFill>
                  <a:schemeClr val="tx1"/>
                </a:solidFill>
                <a:latin typeface="+mj-lt"/>
                <a:ea typeface="+mj-ea"/>
                <a:cs typeface="+mj-cs"/>
              </a:rPr>
              <a:t>15-18 month process</a:t>
            </a:r>
          </a:p>
        </p:txBody>
      </p:sp>
      <p:sp>
        <p:nvSpPr>
          <p:cNvPr id="10" name="TextBox 9">
            <a:extLst>
              <a:ext uri="{FF2B5EF4-FFF2-40B4-BE49-F238E27FC236}">
                <a16:creationId xmlns:a16="http://schemas.microsoft.com/office/drawing/2014/main" id="{59EEEC98-E340-32CA-623E-6DDDFF85F26A}"/>
              </a:ext>
            </a:extLst>
          </p:cNvPr>
          <p:cNvSpPr txBox="1"/>
          <p:nvPr/>
        </p:nvSpPr>
        <p:spPr>
          <a:xfrm>
            <a:off x="5378154" y="589156"/>
            <a:ext cx="5917310" cy="1335024"/>
          </a:xfrm>
          <a:prstGeom prst="rect">
            <a:avLst/>
          </a:prstGeom>
        </p:spPr>
        <p:txBody>
          <a:bodyPr vert="horz" lIns="91440" tIns="45720" rIns="91440" bIns="45720" rtlCol="0">
            <a:normAutofit/>
          </a:bodyPr>
          <a:lstStyle/>
          <a:p>
            <a:pPr defTabSz="914400">
              <a:lnSpc>
                <a:spcPct val="90000"/>
              </a:lnSpc>
              <a:spcBef>
                <a:spcPts val="1000"/>
              </a:spcBef>
            </a:pPr>
            <a:r>
              <a:rPr lang="en-US" sz="2800" b="1" kern="1200" dirty="0">
                <a:solidFill>
                  <a:schemeClr val="tx1"/>
                </a:solidFill>
                <a:latin typeface="+mn-lt"/>
                <a:ea typeface="+mn-ea"/>
                <a:cs typeface="+mn-cs"/>
              </a:rPr>
              <a:t>In this process, YOU as stakeholders have the opportunity…</a:t>
            </a:r>
            <a:endParaRPr lang="en-US" sz="2800" kern="1200" dirty="0">
              <a:solidFill>
                <a:schemeClr val="tx1"/>
              </a:solidFill>
              <a:latin typeface="+mn-lt"/>
              <a:ea typeface="+mn-ea"/>
              <a:cs typeface="+mn-cs"/>
            </a:endParaRPr>
          </a:p>
        </p:txBody>
      </p:sp>
      <p:sp>
        <p:nvSpPr>
          <p:cNvPr id="24" name="Rectangle 23">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0513463-B407-DACD-6B4B-4DFB72909753}"/>
              </a:ext>
            </a:extLst>
          </p:cNvPr>
          <p:cNvSpPr txBox="1"/>
          <p:nvPr/>
        </p:nvSpPr>
        <p:spPr>
          <a:xfrm>
            <a:off x="5390338" y="3772167"/>
            <a:ext cx="6099858" cy="2677656"/>
          </a:xfrm>
          <a:prstGeom prst="rect">
            <a:avLst/>
          </a:prstGeom>
          <a:noFill/>
        </p:spPr>
        <p:txBody>
          <a:bodyPr wrap="square">
            <a:spAutoFit/>
          </a:bodyPr>
          <a:lstStyle/>
          <a:p>
            <a:pPr>
              <a:spcAft>
                <a:spcPts val="600"/>
              </a:spcAft>
            </a:pPr>
            <a:r>
              <a:rPr lang="en-US" sz="2400" dirty="0">
                <a:solidFill>
                  <a:srgbClr val="000000"/>
                </a:solidFill>
                <a:latin typeface="Calibri" panose="020F0502020204030204" pitchFamily="34" charset="0"/>
              </a:rPr>
              <a:t>2.  To w</a:t>
            </a:r>
            <a:r>
              <a:rPr lang="en-US" sz="2400" b="0" i="0" u="none" strike="noStrike" dirty="0">
                <a:solidFill>
                  <a:srgbClr val="000000"/>
                </a:solidFill>
                <a:effectLst/>
                <a:latin typeface="Calibri" panose="020F0502020204030204" pitchFamily="34" charset="0"/>
              </a:rPr>
              <a:t>ork together &amp; with DWR to develop draft proposals </a:t>
            </a:r>
            <a:r>
              <a:rPr lang="en-US" sz="2400" b="1" i="0" u="none" strike="noStrike" dirty="0">
                <a:solidFill>
                  <a:srgbClr val="000000"/>
                </a:solidFill>
                <a:effectLst/>
                <a:latin typeface="Calibri" panose="020F0502020204030204" pitchFamily="34" charset="0"/>
              </a:rPr>
              <a:t>for fair, reasonable and proportionate strategies to </a:t>
            </a:r>
            <a:r>
              <a:rPr lang="en-US" sz="2400" b="0" i="0" u="none" strike="noStrike" dirty="0">
                <a:solidFill>
                  <a:srgbClr val="000000"/>
                </a:solidFill>
                <a:effectLst/>
                <a:latin typeface="Calibri" panose="020F0502020204030204" pitchFamily="34" charset="0"/>
              </a:rPr>
              <a:t>reduce phosphorus and nitrogen inputs into the High Rock Lake watershed, &amp; to provide a report </a:t>
            </a:r>
            <a:r>
              <a:rPr lang="en-US" sz="2400" dirty="0">
                <a:solidFill>
                  <a:srgbClr val="000000"/>
                </a:solidFill>
                <a:latin typeface="Calibri" panose="020F0502020204030204" pitchFamily="34" charset="0"/>
              </a:rPr>
              <a:t>with</a:t>
            </a:r>
            <a:r>
              <a:rPr lang="en-US" sz="2400" b="0" i="0" u="none" strike="noStrike" dirty="0">
                <a:solidFill>
                  <a:srgbClr val="000000"/>
                </a:solidFill>
                <a:effectLst/>
                <a:latin typeface="Calibri" panose="020F0502020204030204" pitchFamily="34" charset="0"/>
              </a:rPr>
              <a:t> proposals to </a:t>
            </a:r>
            <a:r>
              <a:rPr lang="en-US" sz="2400" dirty="0">
                <a:solidFill>
                  <a:srgbClr val="000000"/>
                </a:solidFill>
                <a:latin typeface="Calibri" panose="020F0502020204030204" pitchFamily="34" charset="0"/>
              </a:rPr>
              <a:t>DWR for </a:t>
            </a:r>
            <a:r>
              <a:rPr lang="en-US" sz="2400" b="0" i="0" u="none" strike="noStrike" dirty="0">
                <a:solidFill>
                  <a:srgbClr val="000000"/>
                </a:solidFill>
                <a:effectLst/>
                <a:latin typeface="Calibri" panose="020F0502020204030204" pitchFamily="34" charset="0"/>
              </a:rPr>
              <a:t>recommended rulemaking. </a:t>
            </a:r>
            <a:endParaRPr lang="en-US" sz="2400" dirty="0"/>
          </a:p>
        </p:txBody>
      </p:sp>
      <p:sp>
        <p:nvSpPr>
          <p:cNvPr id="13" name="TextBox 12">
            <a:extLst>
              <a:ext uri="{FF2B5EF4-FFF2-40B4-BE49-F238E27FC236}">
                <a16:creationId xmlns:a16="http://schemas.microsoft.com/office/drawing/2014/main" id="{B0E60AD1-479C-0597-E55B-397E4D15277E}"/>
              </a:ext>
            </a:extLst>
          </p:cNvPr>
          <p:cNvSpPr txBox="1"/>
          <p:nvPr/>
        </p:nvSpPr>
        <p:spPr>
          <a:xfrm>
            <a:off x="5378154" y="1794330"/>
            <a:ext cx="6112042" cy="1569660"/>
          </a:xfrm>
          <a:prstGeom prst="rect">
            <a:avLst/>
          </a:prstGeom>
          <a:noFill/>
        </p:spPr>
        <p:txBody>
          <a:bodyPr wrap="square">
            <a:spAutoFit/>
          </a:bodyPr>
          <a:lstStyle/>
          <a:p>
            <a:pPr>
              <a:spcAft>
                <a:spcPts val="600"/>
              </a:spcAft>
            </a:pPr>
            <a:r>
              <a:rPr lang="en-US" sz="2400" dirty="0"/>
              <a:t>1. To</a:t>
            </a:r>
            <a:r>
              <a:rPr lang="en-US" sz="2400" b="0" i="0" u="none" strike="noStrike" kern="1200" dirty="0">
                <a:solidFill>
                  <a:schemeClr val="tx1"/>
                </a:solidFill>
                <a:effectLst/>
                <a:latin typeface="+mn-lt"/>
                <a:ea typeface="+mn-ea"/>
                <a:cs typeface="+mn-cs"/>
              </a:rPr>
              <a:t> </a:t>
            </a:r>
            <a:r>
              <a:rPr lang="en-US" sz="2400" dirty="0"/>
              <a:t>g</a:t>
            </a:r>
            <a:r>
              <a:rPr lang="en-US" sz="2400" b="0" i="0" u="none" strike="noStrike" kern="1200" dirty="0">
                <a:solidFill>
                  <a:schemeClr val="tx1"/>
                </a:solidFill>
                <a:effectLst/>
                <a:latin typeface="+mn-lt"/>
                <a:ea typeface="+mn-ea"/>
                <a:cs typeface="+mn-cs"/>
              </a:rPr>
              <a:t>ain </a:t>
            </a:r>
            <a:r>
              <a:rPr lang="en-US" sz="2400" b="1" i="0" u="none" strike="noStrike" kern="1200" dirty="0">
                <a:solidFill>
                  <a:schemeClr val="tx1"/>
                </a:solidFill>
                <a:effectLst/>
                <a:latin typeface="+mn-lt"/>
                <a:ea typeface="+mn-ea"/>
                <a:cs typeface="+mn-cs"/>
              </a:rPr>
              <a:t>deeper understanding of</a:t>
            </a:r>
            <a:r>
              <a:rPr lang="en-US" sz="2400" dirty="0"/>
              <a:t> </a:t>
            </a:r>
            <a:r>
              <a:rPr lang="en-US" sz="2400" b="0" i="0" u="none" strike="noStrike" kern="1200" dirty="0">
                <a:solidFill>
                  <a:schemeClr val="tx1"/>
                </a:solidFill>
                <a:effectLst/>
                <a:latin typeface="+mn-lt"/>
                <a:ea typeface="+mn-ea"/>
                <a:cs typeface="+mn-cs"/>
              </a:rPr>
              <a:t>the water quality</a:t>
            </a:r>
            <a:r>
              <a:rPr lang="en-US" sz="2400" dirty="0"/>
              <a:t> </a:t>
            </a:r>
            <a:r>
              <a:rPr lang="en-US" sz="2400" b="0" i="0" u="none" strike="noStrike" kern="1200" dirty="0">
                <a:solidFill>
                  <a:schemeClr val="tx1"/>
                </a:solidFill>
                <a:effectLst/>
                <a:latin typeface="+mn-lt"/>
                <a:ea typeface="+mn-ea"/>
                <a:cs typeface="+mn-cs"/>
              </a:rPr>
              <a:t>need; the state’s legal mandate to take action; and the components of a strategy considered necessary to improve water quality. </a:t>
            </a:r>
            <a:endParaRPr lang="en-US" sz="2400" dirty="0"/>
          </a:p>
        </p:txBody>
      </p:sp>
    </p:spTree>
    <p:extLst>
      <p:ext uri="{BB962C8B-B14F-4D97-AF65-F5344CB8AC3E}">
        <p14:creationId xmlns:p14="http://schemas.microsoft.com/office/powerpoint/2010/main" val="36733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1F5ADB55-8B68-8E5D-B3A9-E4F78A0974B2}"/>
              </a:ext>
            </a:extLst>
          </p:cNvPr>
          <p:cNvPicPr>
            <a:picLocks noChangeAspect="1"/>
          </p:cNvPicPr>
          <p:nvPr/>
        </p:nvPicPr>
        <p:blipFill>
          <a:blip r:embed="rId2"/>
          <a:stretch>
            <a:fillRect/>
          </a:stretch>
        </p:blipFill>
        <p:spPr>
          <a:xfrm>
            <a:off x="2767292" y="914400"/>
            <a:ext cx="6581216" cy="4968819"/>
          </a:xfrm>
          <a:prstGeom prst="rect">
            <a:avLst/>
          </a:prstGeom>
        </p:spPr>
      </p:pic>
    </p:spTree>
    <p:extLst>
      <p:ext uri="{BB962C8B-B14F-4D97-AF65-F5344CB8AC3E}">
        <p14:creationId xmlns:p14="http://schemas.microsoft.com/office/powerpoint/2010/main" val="211267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A7F5-C138-7CF7-98B6-A6E9AF169072}"/>
              </a:ext>
            </a:extLst>
          </p:cNvPr>
          <p:cNvSpPr>
            <a:spLocks noGrp="1"/>
          </p:cNvSpPr>
          <p:nvPr>
            <p:ph type="title"/>
          </p:nvPr>
        </p:nvSpPr>
        <p:spPr/>
        <p:txBody>
          <a:bodyPr/>
          <a:lstStyle/>
          <a:p>
            <a:r>
              <a:rPr lang="en-US" sz="4400" i="0" u="none" strike="noStrike" dirty="0">
                <a:solidFill>
                  <a:srgbClr val="002060"/>
                </a:solidFill>
                <a:effectLst/>
                <a:latin typeface="Calibri" panose="020F0502020204030204" pitchFamily="34" charset="0"/>
              </a:rPr>
              <a:t>All Stakeholders</a:t>
            </a:r>
            <a:br>
              <a:rPr lang="en-US" b="1" dirty="0">
                <a:effectLst/>
              </a:rPr>
            </a:br>
            <a:endParaRPr lang="en-US" dirty="0"/>
          </a:p>
        </p:txBody>
      </p:sp>
      <p:sp>
        <p:nvSpPr>
          <p:cNvPr id="3" name="Content Placeholder 2">
            <a:extLst>
              <a:ext uri="{FF2B5EF4-FFF2-40B4-BE49-F238E27FC236}">
                <a16:creationId xmlns:a16="http://schemas.microsoft.com/office/drawing/2014/main" id="{8D633C74-B380-CBEA-7B96-321FDA4DC791}"/>
              </a:ext>
            </a:extLst>
          </p:cNvPr>
          <p:cNvSpPr>
            <a:spLocks noGrp="1"/>
          </p:cNvSpPr>
          <p:nvPr>
            <p:ph idx="1"/>
          </p:nvPr>
        </p:nvSpPr>
        <p:spPr>
          <a:xfrm>
            <a:off x="269824" y="1158520"/>
            <a:ext cx="5140468" cy="5699479"/>
          </a:xfrm>
        </p:spPr>
        <p:txBody>
          <a:bodyPr>
            <a:normAutofit fontScale="62500" lnSpcReduction="20000"/>
          </a:bodyPr>
          <a:lstStyle/>
          <a:p>
            <a:pPr indent="0" rtl="0">
              <a:spcBef>
                <a:spcPts val="0"/>
              </a:spcBef>
              <a:spcAft>
                <a:spcPts val="0"/>
              </a:spcAft>
              <a:buNone/>
            </a:pPr>
            <a:r>
              <a:rPr lang="en-US" sz="4000" dirty="0">
                <a:solidFill>
                  <a:srgbClr val="002060"/>
                </a:solidFill>
                <a:latin typeface="Calibri" panose="020F0502020204030204" pitchFamily="34" charset="0"/>
              </a:rPr>
              <a:t>WHO</a:t>
            </a:r>
          </a:p>
          <a:p>
            <a:pPr indent="0" rtl="0">
              <a:lnSpc>
                <a:spcPct val="120000"/>
              </a:lnSpc>
              <a:spcBef>
                <a:spcPts val="0"/>
              </a:spcBef>
              <a:spcAft>
                <a:spcPts val="0"/>
              </a:spcAft>
              <a:buNone/>
            </a:pPr>
            <a:r>
              <a:rPr lang="en-US" sz="3200" dirty="0">
                <a:solidFill>
                  <a:srgbClr val="000000"/>
                </a:solidFill>
                <a:latin typeface="Calibri" panose="020F0502020204030204" pitchFamily="34" charset="0"/>
              </a:rPr>
              <a:t>Anyone interested, INCLUDING </a:t>
            </a:r>
            <a:r>
              <a:rPr lang="en-US" sz="3200" b="0" i="0" u="none" strike="noStrike" dirty="0">
                <a:solidFill>
                  <a:srgbClr val="000000"/>
                </a:solidFill>
                <a:effectLst/>
                <a:latin typeface="Calibri" panose="020F0502020204030204" pitchFamily="34" charset="0"/>
              </a:rPr>
              <a:t>those who will take a more hands-on role in one of the working teams.</a:t>
            </a:r>
          </a:p>
          <a:p>
            <a:pPr indent="0" rtl="0">
              <a:spcBef>
                <a:spcPts val="0"/>
              </a:spcBef>
              <a:spcAft>
                <a:spcPts val="0"/>
              </a:spcAft>
              <a:buNone/>
            </a:pPr>
            <a:endParaRPr lang="en-US" sz="2200" b="0" i="0" u="none" strike="noStrike" dirty="0">
              <a:solidFill>
                <a:srgbClr val="000000"/>
              </a:solidFill>
              <a:effectLst/>
              <a:latin typeface="Calibri" panose="020F0502020204030204" pitchFamily="34" charset="0"/>
            </a:endParaRPr>
          </a:p>
          <a:p>
            <a:pPr indent="0" rtl="0">
              <a:spcBef>
                <a:spcPts val="0"/>
              </a:spcBef>
              <a:spcAft>
                <a:spcPts val="0"/>
              </a:spcAft>
              <a:buNone/>
            </a:pPr>
            <a:endParaRPr lang="en-US" sz="1800" dirty="0">
              <a:solidFill>
                <a:srgbClr val="000000"/>
              </a:solidFill>
              <a:latin typeface="Calibri" panose="020F0502020204030204" pitchFamily="34" charset="0"/>
            </a:endParaRPr>
          </a:p>
          <a:p>
            <a:pPr indent="0" rtl="0">
              <a:spcBef>
                <a:spcPts val="0"/>
              </a:spcBef>
              <a:spcAft>
                <a:spcPts val="0"/>
              </a:spcAft>
              <a:buNone/>
            </a:pPr>
            <a:r>
              <a:rPr lang="en-US" sz="4000" b="0" i="0" u="none" strike="noStrike" dirty="0">
                <a:solidFill>
                  <a:srgbClr val="002060"/>
                </a:solidFill>
                <a:effectLst/>
                <a:latin typeface="Calibri" panose="020F0502020204030204" pitchFamily="34" charset="0"/>
              </a:rPr>
              <a:t>WHAT</a:t>
            </a:r>
          </a:p>
          <a:p>
            <a:pPr marL="514350" indent="-285750">
              <a:lnSpc>
                <a:spcPct val="120000"/>
              </a:lnSpc>
              <a:spcBef>
                <a:spcPts val="0"/>
              </a:spcBef>
            </a:pPr>
            <a:r>
              <a:rPr lang="en-US" sz="3200" b="0" i="0" u="none" strike="noStrike" dirty="0">
                <a:solidFill>
                  <a:srgbClr val="000000"/>
                </a:solidFill>
                <a:effectLst/>
                <a:latin typeface="Calibri" panose="020F0502020204030204" pitchFamily="34" charset="0"/>
              </a:rPr>
              <a:t>Learn about nutrient-driven water quality issues in High Rock Lake &amp; associated need for watershed management actions</a:t>
            </a:r>
          </a:p>
          <a:p>
            <a:pPr marL="514350" indent="-285750">
              <a:lnSpc>
                <a:spcPct val="120000"/>
              </a:lnSpc>
              <a:spcBef>
                <a:spcPts val="0"/>
              </a:spcBef>
            </a:pPr>
            <a:r>
              <a:rPr lang="en-US" sz="3200" dirty="0">
                <a:solidFill>
                  <a:srgbClr val="000000"/>
                </a:solidFill>
                <a:latin typeface="Calibri" panose="020F0502020204030204" pitchFamily="34" charset="0"/>
              </a:rPr>
              <a:t>R</a:t>
            </a:r>
            <a:r>
              <a:rPr lang="en-US" sz="3200" b="0" i="0" u="none" strike="noStrike" dirty="0">
                <a:solidFill>
                  <a:srgbClr val="000000"/>
                </a:solidFill>
                <a:effectLst/>
                <a:latin typeface="Calibri" panose="020F0502020204030204" pitchFamily="34" charset="0"/>
              </a:rPr>
              <a:t>aise issues &amp; ideas for the working teams to consider</a:t>
            </a:r>
          </a:p>
          <a:p>
            <a:pPr marL="514350" indent="-285750">
              <a:lnSpc>
                <a:spcPct val="120000"/>
              </a:lnSpc>
              <a:spcBef>
                <a:spcPts val="0"/>
              </a:spcBef>
            </a:pPr>
            <a:r>
              <a:rPr lang="en-US" sz="3200" b="0" i="0" u="none" strike="noStrike" dirty="0">
                <a:solidFill>
                  <a:srgbClr val="000000"/>
                </a:solidFill>
                <a:effectLst/>
                <a:latin typeface="Calibri" panose="020F0502020204030204" pitchFamily="34" charset="0"/>
              </a:rPr>
              <a:t>Comment on the potential impacts of draft working team recommendations</a:t>
            </a:r>
          </a:p>
          <a:p>
            <a:pPr indent="0" rtl="0">
              <a:spcBef>
                <a:spcPts val="0"/>
              </a:spcBef>
              <a:spcAft>
                <a:spcPts val="0"/>
              </a:spcAft>
              <a:buNone/>
            </a:pPr>
            <a:endParaRPr lang="en-US" sz="3000" dirty="0">
              <a:solidFill>
                <a:srgbClr val="002060"/>
              </a:solidFill>
              <a:latin typeface="Calibri" panose="020F0502020204030204" pitchFamily="34" charset="0"/>
            </a:endParaRPr>
          </a:p>
          <a:p>
            <a:pPr indent="0" rtl="0">
              <a:spcBef>
                <a:spcPts val="0"/>
              </a:spcBef>
              <a:spcAft>
                <a:spcPts val="0"/>
              </a:spcAft>
              <a:buNone/>
            </a:pPr>
            <a:r>
              <a:rPr lang="en-US" sz="4000" dirty="0">
                <a:solidFill>
                  <a:srgbClr val="002060"/>
                </a:solidFill>
                <a:latin typeface="Calibri" panose="020F0502020204030204" pitchFamily="34" charset="0"/>
              </a:rPr>
              <a:t>WHEN </a:t>
            </a:r>
          </a:p>
          <a:p>
            <a:pPr indent="0" rtl="0">
              <a:lnSpc>
                <a:spcPct val="120000"/>
              </a:lnSpc>
              <a:spcBef>
                <a:spcPts val="0"/>
              </a:spcBef>
              <a:spcAft>
                <a:spcPts val="0"/>
              </a:spcAft>
              <a:buNone/>
            </a:pPr>
            <a:r>
              <a:rPr lang="en-US" sz="3200" b="0" i="0" u="none" strike="noStrike" dirty="0">
                <a:solidFill>
                  <a:srgbClr val="000000"/>
                </a:solidFill>
                <a:effectLst/>
                <a:latin typeface="Calibri" panose="020F0502020204030204" pitchFamily="34" charset="0"/>
              </a:rPr>
              <a:t>Meeting 3-4 times, roughly every 4-5 months.</a:t>
            </a:r>
            <a:endParaRPr lang="en-US" sz="3200" dirty="0"/>
          </a:p>
        </p:txBody>
      </p:sp>
      <p:pic>
        <p:nvPicPr>
          <p:cNvPr id="4" name="Content Placeholder 3">
            <a:extLst>
              <a:ext uri="{FF2B5EF4-FFF2-40B4-BE49-F238E27FC236}">
                <a16:creationId xmlns:a16="http://schemas.microsoft.com/office/drawing/2014/main" id="{66633F87-B59D-5A0B-2B56-1C848BC1E90A}"/>
              </a:ext>
            </a:extLst>
          </p:cNvPr>
          <p:cNvPicPr>
            <a:picLocks noChangeAspect="1"/>
          </p:cNvPicPr>
          <p:nvPr/>
        </p:nvPicPr>
        <p:blipFill>
          <a:blip r:embed="rId2"/>
          <a:stretch>
            <a:fillRect/>
          </a:stretch>
        </p:blipFill>
        <p:spPr>
          <a:xfrm>
            <a:off x="5588923" y="862782"/>
            <a:ext cx="6221230" cy="469857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4FB2706-FE72-9281-3A8A-45789280941B}"/>
                  </a:ext>
                </a:extLst>
              </p14:cNvPr>
              <p14:cNvContentPartPr/>
              <p14:nvPr/>
            </p14:nvContentPartPr>
            <p14:xfrm>
              <a:off x="5433226" y="1475197"/>
              <a:ext cx="3742920" cy="2692080"/>
            </p14:xfrm>
          </p:contentPart>
        </mc:Choice>
        <mc:Fallback xmlns="">
          <p:pic>
            <p:nvPicPr>
              <p:cNvPr id="9" name="Ink 8">
                <a:extLst>
                  <a:ext uri="{FF2B5EF4-FFF2-40B4-BE49-F238E27FC236}">
                    <a16:creationId xmlns:a16="http://schemas.microsoft.com/office/drawing/2014/main" id="{E4FB2706-FE72-9281-3A8A-45789280941B}"/>
                  </a:ext>
                </a:extLst>
              </p:cNvPr>
              <p:cNvPicPr/>
              <p:nvPr/>
            </p:nvPicPr>
            <p:blipFill>
              <a:blip r:embed="rId4"/>
              <a:stretch>
                <a:fillRect/>
              </a:stretch>
            </p:blipFill>
            <p:spPr>
              <a:xfrm>
                <a:off x="5379586" y="1367557"/>
                <a:ext cx="3850560" cy="2907720"/>
              </a:xfrm>
              <a:prstGeom prst="rect">
                <a:avLst/>
              </a:prstGeom>
            </p:spPr>
          </p:pic>
        </mc:Fallback>
      </mc:AlternateContent>
    </p:spTree>
    <p:extLst>
      <p:ext uri="{BB962C8B-B14F-4D97-AF65-F5344CB8AC3E}">
        <p14:creationId xmlns:p14="http://schemas.microsoft.com/office/powerpoint/2010/main" val="172906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5ADB55-8B68-8E5D-B3A9-E4F78A097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4004" y="1220854"/>
            <a:ext cx="5209354" cy="3905801"/>
          </a:xfrm>
          <a:prstGeom prst="rect">
            <a:avLst/>
          </a:prstGeom>
        </p:spPr>
      </p:pic>
      <p:sp>
        <p:nvSpPr>
          <p:cNvPr id="2" name="TextBox 1">
            <a:extLst>
              <a:ext uri="{FF2B5EF4-FFF2-40B4-BE49-F238E27FC236}">
                <a16:creationId xmlns:a16="http://schemas.microsoft.com/office/drawing/2014/main" id="{64245BA6-B42C-8D40-3AB6-149C59F2B1BA}"/>
              </a:ext>
            </a:extLst>
          </p:cNvPr>
          <p:cNvSpPr txBox="1"/>
          <p:nvPr/>
        </p:nvSpPr>
        <p:spPr>
          <a:xfrm>
            <a:off x="759698" y="1369689"/>
            <a:ext cx="5814365" cy="5416868"/>
          </a:xfrm>
          <a:prstGeom prst="rect">
            <a:avLst/>
          </a:prstGeom>
          <a:noFill/>
        </p:spPr>
        <p:txBody>
          <a:bodyPr wrap="square" rtlCol="0">
            <a:spAutoFit/>
          </a:bodyPr>
          <a:lstStyle/>
          <a:p>
            <a:pPr indent="0" rtl="0">
              <a:spcBef>
                <a:spcPts val="0"/>
              </a:spcBef>
              <a:spcAft>
                <a:spcPts val="0"/>
              </a:spcAft>
              <a:buNone/>
            </a:pPr>
            <a:r>
              <a:rPr lang="en-US" sz="2800" i="0" u="none" strike="noStrike" dirty="0">
                <a:solidFill>
                  <a:srgbClr val="002060"/>
                </a:solidFill>
                <a:effectLst/>
                <a:latin typeface="Calibri" panose="020F0502020204030204" pitchFamily="34" charset="0"/>
              </a:rPr>
              <a:t>ROLE: </a:t>
            </a:r>
            <a:r>
              <a:rPr lang="en-US" sz="2000" dirty="0">
                <a:solidFill>
                  <a:srgbClr val="000000"/>
                </a:solidFill>
                <a:latin typeface="Calibri" panose="020F0502020204030204" pitchFamily="34" charset="0"/>
              </a:rPr>
              <a:t>To g</a:t>
            </a:r>
            <a:r>
              <a:rPr lang="en-US" sz="2000" b="0" i="0" u="none" strike="noStrike" dirty="0">
                <a:solidFill>
                  <a:srgbClr val="000000"/>
                </a:solidFill>
                <a:effectLst/>
                <a:latin typeface="Calibri" panose="020F0502020204030204" pitchFamily="34" charset="0"/>
              </a:rPr>
              <a:t>enerate recommendations to the state on regulations &amp; other actions to improve the water quality of HRL, with guidance from the Steering Committee &amp; the </a:t>
            </a:r>
            <a:r>
              <a:rPr lang="en-US" sz="2000" b="0" i="0" u="none" strike="noStrike">
                <a:solidFill>
                  <a:srgbClr val="000000"/>
                </a:solidFill>
                <a:effectLst/>
                <a:latin typeface="Calibri" panose="020F0502020204030204" pitchFamily="34" charset="0"/>
              </a:rPr>
              <a:t>Division + </a:t>
            </a:r>
            <a:r>
              <a:rPr lang="en-US" sz="2000" b="0" i="0" u="none" strike="noStrike" dirty="0">
                <a:solidFill>
                  <a:srgbClr val="000000"/>
                </a:solidFill>
                <a:effectLst/>
                <a:latin typeface="Calibri" panose="020F0502020204030204" pitchFamily="34" charset="0"/>
              </a:rPr>
              <a:t>input from stakeholders.</a:t>
            </a:r>
          </a:p>
          <a:p>
            <a:pPr indent="0" rtl="0">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indent="0" rtl="0">
              <a:spcBef>
                <a:spcPts val="0"/>
              </a:spcBef>
              <a:spcAft>
                <a:spcPts val="0"/>
              </a:spcAft>
              <a:buNone/>
            </a:pPr>
            <a:r>
              <a:rPr lang="en-US" sz="2800" dirty="0">
                <a:solidFill>
                  <a:srgbClr val="002060"/>
                </a:solidFill>
                <a:latin typeface="Calibri" panose="020F0502020204030204" pitchFamily="34" charset="0"/>
              </a:rPr>
              <a:t>WHO: </a:t>
            </a:r>
            <a:r>
              <a:rPr lang="en-US" sz="2000" b="0" i="0" u="none" strike="noStrike" dirty="0">
                <a:solidFill>
                  <a:srgbClr val="000000"/>
                </a:solidFill>
                <a:effectLst/>
                <a:latin typeface="Calibri" panose="020F0502020204030204" pitchFamily="34" charset="0"/>
              </a:rPr>
              <a:t>All perspectives, with weight toward stakeholders who have most knowledge &amp;/or investment in rule outcomes. Consistent participation requested. </a:t>
            </a:r>
          </a:p>
          <a:p>
            <a:pPr indent="0" rtl="0">
              <a:spcBef>
                <a:spcPts val="0"/>
              </a:spcBef>
              <a:spcAft>
                <a:spcPts val="0"/>
              </a:spcAft>
              <a:buNone/>
            </a:pPr>
            <a:endParaRPr lang="en-US" sz="1800" dirty="0">
              <a:solidFill>
                <a:srgbClr val="000000"/>
              </a:solidFill>
              <a:latin typeface="Calibri" panose="020F0502020204030204" pitchFamily="34" charset="0"/>
            </a:endParaRPr>
          </a:p>
          <a:p>
            <a:pPr indent="0" rtl="0">
              <a:spcBef>
                <a:spcPts val="0"/>
              </a:spcBef>
              <a:spcAft>
                <a:spcPts val="0"/>
              </a:spcAft>
              <a:buNone/>
            </a:pPr>
            <a:r>
              <a:rPr lang="en-US" sz="2800" b="0" i="0" u="none" strike="noStrike" dirty="0">
                <a:solidFill>
                  <a:srgbClr val="002060"/>
                </a:solidFill>
                <a:effectLst/>
                <a:latin typeface="Calibri" panose="020F0502020204030204" pitchFamily="34" charset="0"/>
              </a:rPr>
              <a:t>WHAT: </a:t>
            </a:r>
            <a:r>
              <a:rPr lang="en-US" sz="2000" b="0" i="0" u="none" strike="noStrike" dirty="0">
                <a:solidFill>
                  <a:srgbClr val="000000"/>
                </a:solidFill>
                <a:effectLst/>
                <a:latin typeface="Calibri" panose="020F0502020204030204" pitchFamily="34" charset="0"/>
              </a:rPr>
              <a:t>Four teams: Agriculture; Wastewater; Stormwater; Riparian Buffers. </a:t>
            </a:r>
          </a:p>
          <a:p>
            <a:pPr indent="0" rtl="0">
              <a:spcBef>
                <a:spcPts val="0"/>
              </a:spcBef>
              <a:spcAft>
                <a:spcPts val="0"/>
              </a:spcAft>
              <a:buNone/>
            </a:pPr>
            <a:endParaRPr lang="en-US" dirty="0">
              <a:solidFill>
                <a:srgbClr val="002060"/>
              </a:solidFill>
              <a:latin typeface="Calibri" panose="020F0502020204030204" pitchFamily="34" charset="0"/>
            </a:endParaRPr>
          </a:p>
          <a:p>
            <a:pPr indent="0" rtl="0">
              <a:spcBef>
                <a:spcPts val="0"/>
              </a:spcBef>
              <a:spcAft>
                <a:spcPts val="0"/>
              </a:spcAft>
              <a:buNone/>
            </a:pPr>
            <a:r>
              <a:rPr lang="en-US" sz="2800" dirty="0">
                <a:solidFill>
                  <a:srgbClr val="002060"/>
                </a:solidFill>
                <a:latin typeface="Calibri" panose="020F0502020204030204" pitchFamily="34" charset="0"/>
              </a:rPr>
              <a:t>WHEN</a:t>
            </a:r>
            <a:r>
              <a:rPr lang="en-US" sz="3000" dirty="0">
                <a:solidFill>
                  <a:srgbClr val="002060"/>
                </a:solidFill>
                <a:latin typeface="Calibri" panose="020F0502020204030204" pitchFamily="34" charset="0"/>
              </a:rPr>
              <a:t>: </a:t>
            </a:r>
            <a:r>
              <a:rPr lang="en-US" sz="2000" dirty="0">
                <a:solidFill>
                  <a:srgbClr val="000000"/>
                </a:solidFill>
              </a:rPr>
              <a:t>4-8 v</a:t>
            </a:r>
            <a:r>
              <a:rPr lang="en-US" sz="2000" b="0" i="0" u="none" strike="noStrike" dirty="0">
                <a:solidFill>
                  <a:srgbClr val="000000"/>
                </a:solidFill>
                <a:effectLst/>
              </a:rPr>
              <a:t>irtual meetings, 2 hours each over 6-8 months. Beginning late October.</a:t>
            </a:r>
            <a:endParaRPr lang="en-US" sz="2000" dirty="0"/>
          </a:p>
          <a:p>
            <a:endParaRPr lang="en-US" dirty="0"/>
          </a:p>
        </p:txBody>
      </p:sp>
      <p:sp>
        <p:nvSpPr>
          <p:cNvPr id="8" name="TextBox 7">
            <a:extLst>
              <a:ext uri="{FF2B5EF4-FFF2-40B4-BE49-F238E27FC236}">
                <a16:creationId xmlns:a16="http://schemas.microsoft.com/office/drawing/2014/main" id="{68BA75DB-D3D8-2F92-167A-D8E447F7EE84}"/>
              </a:ext>
            </a:extLst>
          </p:cNvPr>
          <p:cNvSpPr txBox="1"/>
          <p:nvPr/>
        </p:nvSpPr>
        <p:spPr>
          <a:xfrm>
            <a:off x="659757" y="451413"/>
            <a:ext cx="7720314"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2060"/>
                </a:solidFill>
                <a:effectLst/>
                <a:uLnTx/>
                <a:uFillTx/>
                <a:latin typeface="Calibri Light" panose="020F0302020204030204"/>
                <a:ea typeface="+mj-ea"/>
                <a:cs typeface="+mj-cs"/>
              </a:rPr>
              <a:t>Technical Advisory Groups (TAGs</a:t>
            </a: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t>
            </a:r>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2570071-4EE3-5CDA-7D8F-7BE8305160A5}"/>
                  </a:ext>
                </a:extLst>
              </p14:cNvPr>
              <p14:cNvContentPartPr/>
              <p14:nvPr/>
            </p14:nvContentPartPr>
            <p14:xfrm>
              <a:off x="7895566" y="1956837"/>
              <a:ext cx="1735920" cy="1517760"/>
            </p14:xfrm>
          </p:contentPart>
        </mc:Choice>
        <mc:Fallback xmlns="">
          <p:pic>
            <p:nvPicPr>
              <p:cNvPr id="9" name="Ink 8">
                <a:extLst>
                  <a:ext uri="{FF2B5EF4-FFF2-40B4-BE49-F238E27FC236}">
                    <a16:creationId xmlns:a16="http://schemas.microsoft.com/office/drawing/2014/main" id="{82570071-4EE3-5CDA-7D8F-7BE8305160A5}"/>
                  </a:ext>
                </a:extLst>
              </p:cNvPr>
              <p:cNvPicPr/>
              <p:nvPr/>
            </p:nvPicPr>
            <p:blipFill>
              <a:blip r:embed="rId4"/>
              <a:stretch>
                <a:fillRect/>
              </a:stretch>
            </p:blipFill>
            <p:spPr>
              <a:xfrm>
                <a:off x="7841926" y="1848837"/>
                <a:ext cx="1843560" cy="1733400"/>
              </a:xfrm>
              <a:prstGeom prst="rect">
                <a:avLst/>
              </a:prstGeom>
            </p:spPr>
          </p:pic>
        </mc:Fallback>
      </mc:AlternateContent>
    </p:spTree>
    <p:extLst>
      <p:ext uri="{BB962C8B-B14F-4D97-AF65-F5344CB8AC3E}">
        <p14:creationId xmlns:p14="http://schemas.microsoft.com/office/powerpoint/2010/main" val="153269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5ADB55-8B68-8E5D-B3A9-E4F78A097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6266" y="1220854"/>
            <a:ext cx="5087092" cy="3814133"/>
          </a:xfrm>
          <a:prstGeom prst="rect">
            <a:avLst/>
          </a:prstGeom>
        </p:spPr>
      </p:pic>
      <p:sp>
        <p:nvSpPr>
          <p:cNvPr id="2" name="TextBox 1">
            <a:extLst>
              <a:ext uri="{FF2B5EF4-FFF2-40B4-BE49-F238E27FC236}">
                <a16:creationId xmlns:a16="http://schemas.microsoft.com/office/drawing/2014/main" id="{64245BA6-B42C-8D40-3AB6-149C59F2B1BA}"/>
              </a:ext>
            </a:extLst>
          </p:cNvPr>
          <p:cNvSpPr txBox="1"/>
          <p:nvPr/>
        </p:nvSpPr>
        <p:spPr>
          <a:xfrm>
            <a:off x="424389" y="1076067"/>
            <a:ext cx="6371877" cy="5847755"/>
          </a:xfrm>
          <a:prstGeom prst="rect">
            <a:avLst/>
          </a:prstGeom>
          <a:noFill/>
        </p:spPr>
        <p:txBody>
          <a:bodyPr wrap="square" rtlCol="0">
            <a:spAutoFit/>
          </a:bodyPr>
          <a:lstStyle/>
          <a:p>
            <a:pPr indent="0" rtl="0">
              <a:spcBef>
                <a:spcPts val="0"/>
              </a:spcBef>
              <a:spcAft>
                <a:spcPts val="0"/>
              </a:spcAft>
              <a:buNone/>
            </a:pPr>
            <a:r>
              <a:rPr lang="en-US" sz="2800" i="0" u="none" strike="noStrike" dirty="0">
                <a:solidFill>
                  <a:srgbClr val="002060"/>
                </a:solidFill>
                <a:effectLst/>
                <a:latin typeface="Calibri" panose="020F0502020204030204" pitchFamily="34" charset="0"/>
              </a:rPr>
              <a:t>ROLES</a:t>
            </a:r>
          </a:p>
          <a:p>
            <a:pPr marL="285750" indent="-285750" rtl="0">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D</a:t>
            </a:r>
            <a:r>
              <a:rPr lang="en-US" sz="1800" b="0" i="0" u="none" strike="noStrike" dirty="0">
                <a:solidFill>
                  <a:srgbClr val="000000"/>
                </a:solidFill>
                <a:effectLst/>
                <a:latin typeface="Calibri" panose="020F0502020204030204" pitchFamily="34" charset="0"/>
              </a:rPr>
              <a:t>raft nutrient management strategy goals </a:t>
            </a:r>
          </a:p>
          <a:p>
            <a:pPr marL="285750" indent="-285750" rtl="0">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G</a:t>
            </a:r>
            <a:r>
              <a:rPr lang="en-US" sz="1800" b="0" i="0" u="none" strike="noStrike" dirty="0">
                <a:solidFill>
                  <a:srgbClr val="000000"/>
                </a:solidFill>
                <a:effectLst/>
                <a:latin typeface="Calibri" panose="020F0502020204030204" pitchFamily="34" charset="0"/>
              </a:rPr>
              <a:t>uide &amp; oversee the TAGs</a:t>
            </a:r>
          </a:p>
          <a:p>
            <a:pPr marL="2857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initial recommendations to the TAGs at the outset &amp; again after reviewing draft TAG proposals &amp; considering feedback from All Stakeholders</a:t>
            </a:r>
          </a:p>
          <a:p>
            <a:pPr marL="2857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Develop a report to the Division that recaps meeting process &amp; outlines conceptual rule proposals &amp; other action recommendations </a:t>
            </a:r>
          </a:p>
          <a:p>
            <a:pPr rtl="0">
              <a:spcBef>
                <a:spcPts val="0"/>
              </a:spcBef>
              <a:spcAft>
                <a:spcPts val="0"/>
              </a:spcAft>
            </a:pPr>
            <a:endParaRPr lang="en-US" sz="1200" b="0" i="0" u="none" strike="noStrike" dirty="0">
              <a:solidFill>
                <a:srgbClr val="000000"/>
              </a:solidFill>
              <a:effectLst/>
              <a:latin typeface="Calibri" panose="020F0502020204030204" pitchFamily="34" charset="0"/>
            </a:endParaRPr>
          </a:p>
          <a:p>
            <a:pPr rtl="0">
              <a:spcBef>
                <a:spcPts val="0"/>
              </a:spcBef>
              <a:spcAft>
                <a:spcPts val="0"/>
              </a:spcAft>
            </a:pPr>
            <a:r>
              <a:rPr lang="en-US" sz="2800" dirty="0">
                <a:solidFill>
                  <a:srgbClr val="002060"/>
                </a:solidFill>
                <a:latin typeface="Calibri" panose="020F0502020204030204" pitchFamily="34" charset="0"/>
              </a:rPr>
              <a:t>WHO: </a:t>
            </a:r>
            <a:r>
              <a:rPr lang="en-US" sz="1800" b="0" i="0" u="none" strike="noStrike" dirty="0">
                <a:solidFill>
                  <a:srgbClr val="000000"/>
                </a:solidFill>
                <a:effectLst/>
                <a:latin typeface="Calibri" panose="020F0502020204030204" pitchFamily="34" charset="0"/>
              </a:rPr>
              <a:t>Maximum 15 individuals, selected from sign-up list by DWR with input from DSC to balance interests &amp; perspectives.</a:t>
            </a:r>
          </a:p>
          <a:p>
            <a:pPr rtl="0">
              <a:spcBef>
                <a:spcPts val="0"/>
              </a:spcBef>
              <a:spcAft>
                <a:spcPts val="0"/>
              </a:spcAft>
            </a:pPr>
            <a:endParaRPr lang="en-US" sz="1200" dirty="0">
              <a:solidFill>
                <a:srgbClr val="000000"/>
              </a:solidFill>
              <a:latin typeface="Calibri" panose="020F0502020204030204" pitchFamily="34" charset="0"/>
            </a:endParaRPr>
          </a:p>
          <a:p>
            <a:pPr marL="11113" indent="-411163" rtl="0"/>
            <a:r>
              <a:rPr lang="en-US" sz="2800" b="0" i="0" u="none" strike="noStrike" dirty="0">
                <a:solidFill>
                  <a:srgbClr val="002060"/>
                </a:solidFill>
                <a:effectLst/>
                <a:latin typeface="Calibri" panose="020F0502020204030204" pitchFamily="34" charset="0"/>
              </a:rPr>
              <a:t>WHAT: </a:t>
            </a:r>
            <a:r>
              <a:rPr lang="en-US" dirty="0">
                <a:solidFill>
                  <a:srgbClr val="000000"/>
                </a:solidFill>
                <a:latin typeface="Calibri" panose="020F0502020204030204" pitchFamily="34" charset="0"/>
              </a:rPr>
              <a:t>I</a:t>
            </a:r>
            <a:r>
              <a:rPr lang="en-US" sz="1800" b="0" i="0" u="none" strike="noStrike" dirty="0">
                <a:solidFill>
                  <a:srgbClr val="000000"/>
                </a:solidFill>
                <a:effectLst/>
                <a:latin typeface="Calibri" panose="020F0502020204030204" pitchFamily="34" charset="0"/>
              </a:rPr>
              <a:t>n-person &amp; virtual meetings. Initial 3-4 hour in-person meeting, then 2-hour meetings.</a:t>
            </a:r>
          </a:p>
          <a:p>
            <a:pPr marL="11113" indent="-411163" rtl="0">
              <a:spcBef>
                <a:spcPts val="1200"/>
              </a:spcBef>
              <a:spcAft>
                <a:spcPts val="1200"/>
              </a:spcAft>
            </a:pPr>
            <a:r>
              <a:rPr lang="en-US" sz="2800" dirty="0">
                <a:solidFill>
                  <a:srgbClr val="002060"/>
                </a:solidFill>
                <a:latin typeface="Calibri" panose="020F0502020204030204" pitchFamily="34" charset="0"/>
              </a:rPr>
              <a:t>WHEN</a:t>
            </a:r>
            <a:r>
              <a:rPr lang="en-US" sz="3000" dirty="0">
                <a:solidFill>
                  <a:srgbClr val="002060"/>
                </a:solidFill>
                <a:latin typeface="Calibri" panose="020F0502020204030204" pitchFamily="34" charset="0"/>
              </a:rPr>
              <a:t>: </a:t>
            </a:r>
            <a:r>
              <a:rPr lang="en-US" sz="1800" b="0" i="0" u="none" strike="noStrike" dirty="0">
                <a:solidFill>
                  <a:srgbClr val="000000"/>
                </a:solidFill>
                <a:effectLst/>
                <a:latin typeface="Calibri" panose="020F0502020204030204" pitchFamily="34" charset="0"/>
              </a:rPr>
              <a:t> 5-8  meetings; grouped at start, midpoint &amp; end of TAGs processes, otherwise ad hoc as needed. </a:t>
            </a:r>
            <a:endParaRPr lang="en-US" dirty="0"/>
          </a:p>
          <a:p>
            <a:endParaRPr lang="en-US" dirty="0"/>
          </a:p>
        </p:txBody>
      </p:sp>
      <p:sp>
        <p:nvSpPr>
          <p:cNvPr id="8" name="TextBox 7">
            <a:extLst>
              <a:ext uri="{FF2B5EF4-FFF2-40B4-BE49-F238E27FC236}">
                <a16:creationId xmlns:a16="http://schemas.microsoft.com/office/drawing/2014/main" id="{68BA75DB-D3D8-2F92-167A-D8E447F7EE84}"/>
              </a:ext>
            </a:extLst>
          </p:cNvPr>
          <p:cNvSpPr txBox="1"/>
          <p:nvPr/>
        </p:nvSpPr>
        <p:spPr>
          <a:xfrm>
            <a:off x="424389" y="246876"/>
            <a:ext cx="7720314"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2060"/>
                </a:solidFill>
                <a:effectLst/>
                <a:uLnTx/>
                <a:uFillTx/>
                <a:latin typeface="Calibri Light" panose="020F0302020204030204"/>
                <a:ea typeface="+mj-ea"/>
                <a:cs typeface="+mj-cs"/>
              </a:rPr>
              <a:t>Steering Committee</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33CCC78-ACD3-2BEF-CA8E-37A6C799A0E8}"/>
                  </a:ext>
                </a:extLst>
              </p14:cNvPr>
              <p14:cNvContentPartPr/>
              <p14:nvPr/>
            </p14:nvContentPartPr>
            <p14:xfrm>
              <a:off x="7055015" y="2441160"/>
              <a:ext cx="1222560" cy="1082880"/>
            </p14:xfrm>
          </p:contentPart>
        </mc:Choice>
        <mc:Fallback xmlns="">
          <p:pic>
            <p:nvPicPr>
              <p:cNvPr id="3" name="Ink 2">
                <a:extLst>
                  <a:ext uri="{FF2B5EF4-FFF2-40B4-BE49-F238E27FC236}">
                    <a16:creationId xmlns:a16="http://schemas.microsoft.com/office/drawing/2014/main" id="{533CCC78-ACD3-2BEF-CA8E-37A6C799A0E8}"/>
                  </a:ext>
                </a:extLst>
              </p:cNvPr>
              <p:cNvPicPr/>
              <p:nvPr/>
            </p:nvPicPr>
            <p:blipFill>
              <a:blip r:embed="rId4"/>
              <a:stretch>
                <a:fillRect/>
              </a:stretch>
            </p:blipFill>
            <p:spPr>
              <a:xfrm>
                <a:off x="7001015" y="2333160"/>
                <a:ext cx="1330200" cy="1298520"/>
              </a:xfrm>
              <a:prstGeom prst="rect">
                <a:avLst/>
              </a:prstGeom>
            </p:spPr>
          </p:pic>
        </mc:Fallback>
      </mc:AlternateContent>
    </p:spTree>
    <p:extLst>
      <p:ext uri="{BB962C8B-B14F-4D97-AF65-F5344CB8AC3E}">
        <p14:creationId xmlns:p14="http://schemas.microsoft.com/office/powerpoint/2010/main" val="298536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5ADB55-8B68-8E5D-B3A9-E4F78A097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6266" y="1220854"/>
            <a:ext cx="5087092" cy="3814133"/>
          </a:xfrm>
          <a:prstGeom prst="rect">
            <a:avLst/>
          </a:prstGeom>
        </p:spPr>
      </p:pic>
      <p:sp>
        <p:nvSpPr>
          <p:cNvPr id="2" name="TextBox 1">
            <a:extLst>
              <a:ext uri="{FF2B5EF4-FFF2-40B4-BE49-F238E27FC236}">
                <a16:creationId xmlns:a16="http://schemas.microsoft.com/office/drawing/2014/main" id="{64245BA6-B42C-8D40-3AB6-149C59F2B1BA}"/>
              </a:ext>
            </a:extLst>
          </p:cNvPr>
          <p:cNvSpPr txBox="1"/>
          <p:nvPr/>
        </p:nvSpPr>
        <p:spPr>
          <a:xfrm>
            <a:off x="424389" y="1076067"/>
            <a:ext cx="6371877" cy="5447645"/>
          </a:xfrm>
          <a:prstGeom prst="rect">
            <a:avLst/>
          </a:prstGeom>
          <a:noFill/>
        </p:spPr>
        <p:txBody>
          <a:bodyPr wrap="square" rtlCol="0">
            <a:spAutoFit/>
          </a:bodyPr>
          <a:lstStyle/>
          <a:p>
            <a:pPr indent="0" rtl="0">
              <a:spcBef>
                <a:spcPts val="0"/>
              </a:spcBef>
              <a:spcAft>
                <a:spcPts val="0"/>
              </a:spcAft>
              <a:buNone/>
            </a:pPr>
            <a:r>
              <a:rPr lang="en-US" sz="2800" i="0" u="none" strike="noStrike" dirty="0">
                <a:solidFill>
                  <a:srgbClr val="002060"/>
                </a:solidFill>
                <a:effectLst/>
                <a:latin typeface="Calibri" panose="020F0502020204030204" pitchFamily="34" charset="0"/>
              </a:rPr>
              <a:t>ROLES</a:t>
            </a:r>
          </a:p>
          <a:p>
            <a:pPr marL="287338" indent="-276225" rtl="0">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L</a:t>
            </a:r>
            <a:r>
              <a:rPr lang="en-US" sz="2000" b="0" i="0" u="none" strike="noStrike" dirty="0">
                <a:solidFill>
                  <a:srgbClr val="000000"/>
                </a:solidFill>
                <a:effectLst/>
                <a:latin typeface="Calibri" panose="020F0502020204030204" pitchFamily="34" charset="0"/>
              </a:rPr>
              <a:t>isten to stakeholders</a:t>
            </a:r>
          </a:p>
          <a:p>
            <a:pPr marL="287338" indent="-276225" rtl="0">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A</a:t>
            </a:r>
            <a:r>
              <a:rPr lang="en-US" sz="2000" b="0" i="0" u="none" strike="noStrike" dirty="0">
                <a:solidFill>
                  <a:srgbClr val="000000"/>
                </a:solidFill>
                <a:effectLst/>
                <a:latin typeface="Calibri" panose="020F0502020204030204" pitchFamily="34" charset="0"/>
              </a:rPr>
              <a:t>ssist with recommendation development</a:t>
            </a:r>
          </a:p>
          <a:p>
            <a:pPr marL="287338" indent="-276225" rtl="0">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P</a:t>
            </a:r>
            <a:r>
              <a:rPr lang="en-US" sz="2000" b="0" i="0" u="none" strike="noStrike" dirty="0">
                <a:solidFill>
                  <a:srgbClr val="000000"/>
                </a:solidFill>
                <a:effectLst/>
                <a:latin typeface="Calibri" panose="020F0502020204030204" pitchFamily="34" charset="0"/>
              </a:rPr>
              <a:t>rovide policy &amp; technical guidance </a:t>
            </a:r>
          </a:p>
          <a:p>
            <a:pPr marL="287338" indent="-276225" rtl="0">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A</a:t>
            </a:r>
            <a:r>
              <a:rPr lang="en-US" sz="2000" b="0" i="0" u="none" strike="noStrike" dirty="0">
                <a:solidFill>
                  <a:srgbClr val="000000"/>
                </a:solidFill>
                <a:effectLst/>
                <a:latin typeface="Calibri" panose="020F0502020204030204" pitchFamily="34" charset="0"/>
              </a:rPr>
              <a:t>dvise stakeholders where proposals appear fundamentally problematic from a staff standpoint</a:t>
            </a:r>
          </a:p>
          <a:p>
            <a:pPr marL="287338" indent="-276225" rtl="0">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O</a:t>
            </a:r>
            <a:r>
              <a:rPr lang="en-US" sz="2000" b="0" i="0" u="none" strike="noStrike" dirty="0">
                <a:solidFill>
                  <a:srgbClr val="000000"/>
                </a:solidFill>
                <a:effectLst/>
                <a:latin typeface="Calibri" panose="020F0502020204030204" pitchFamily="34" charset="0"/>
              </a:rPr>
              <a:t>ffer potential alternatives for consideration</a:t>
            </a:r>
          </a:p>
          <a:p>
            <a:pPr rtl="0">
              <a:spcBef>
                <a:spcPts val="0"/>
              </a:spcBef>
              <a:spcAft>
                <a:spcPts val="0"/>
              </a:spcAft>
            </a:pPr>
            <a:endParaRPr lang="en-US" sz="1200" dirty="0">
              <a:solidFill>
                <a:srgbClr val="002060"/>
              </a:solidFill>
              <a:latin typeface="Calibri" panose="020F0502020204030204" pitchFamily="34" charset="0"/>
            </a:endParaRPr>
          </a:p>
          <a:p>
            <a:pPr rtl="0">
              <a:spcBef>
                <a:spcPts val="0"/>
              </a:spcBef>
              <a:spcAft>
                <a:spcPts val="0"/>
              </a:spcAft>
            </a:pPr>
            <a:r>
              <a:rPr lang="en-US" sz="2800" dirty="0">
                <a:solidFill>
                  <a:srgbClr val="002060"/>
                </a:solidFill>
                <a:latin typeface="Calibri" panose="020F0502020204030204" pitchFamily="34" charset="0"/>
              </a:rPr>
              <a:t>WHO: </a:t>
            </a:r>
            <a:r>
              <a:rPr lang="en-US" sz="1800" b="0"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Joey Hester, Rich Gannon, others as necessary</a:t>
            </a:r>
          </a:p>
          <a:p>
            <a:pPr rtl="0">
              <a:spcBef>
                <a:spcPts val="0"/>
              </a:spcBef>
              <a:spcAft>
                <a:spcPts val="0"/>
              </a:spcAft>
            </a:pPr>
            <a:endParaRPr lang="en-US" sz="1200" dirty="0">
              <a:solidFill>
                <a:srgbClr val="000000"/>
              </a:solidFill>
              <a:latin typeface="Calibri" panose="020F0502020204030204" pitchFamily="34" charset="0"/>
            </a:endParaRPr>
          </a:p>
          <a:p>
            <a:pPr marL="11112" rtl="0">
              <a:spcBef>
                <a:spcPts val="0"/>
              </a:spcBef>
              <a:spcAft>
                <a:spcPts val="0"/>
              </a:spcAft>
            </a:pPr>
            <a:r>
              <a:rPr lang="en-US" sz="2800" b="0" i="0" u="none" strike="noStrike" dirty="0">
                <a:solidFill>
                  <a:srgbClr val="002060"/>
                </a:solidFill>
                <a:effectLst/>
                <a:latin typeface="Calibri" panose="020F0502020204030204" pitchFamily="34" charset="0"/>
              </a:rPr>
              <a:t>WHAT: </a:t>
            </a:r>
            <a:r>
              <a:rPr lang="en-US" sz="2000" b="0" i="0" u="none" strike="noStrike" dirty="0">
                <a:solidFill>
                  <a:srgbClr val="000000"/>
                </a:solidFill>
                <a:effectLst/>
                <a:latin typeface="Calibri" panose="020F0502020204030204" pitchFamily="34" charset="0"/>
              </a:rPr>
              <a:t>At the end of the 15-18 month informal stakeholder process, draft rules content, possibly including options, for further consideration by the Steering Committee &amp; stakeholders.</a:t>
            </a:r>
          </a:p>
          <a:p>
            <a:pPr marL="11112" rtl="0">
              <a:spcBef>
                <a:spcPts val="0"/>
              </a:spcBef>
              <a:spcAft>
                <a:spcPts val="0"/>
              </a:spcAft>
            </a:pPr>
            <a:r>
              <a:rPr lang="en-US" sz="2000" b="0" i="0" u="none" strike="noStrike" dirty="0">
                <a:solidFill>
                  <a:srgbClr val="000000"/>
                </a:solidFill>
                <a:effectLst/>
                <a:latin typeface="Calibri" panose="020F0502020204030204" pitchFamily="34" charset="0"/>
              </a:rPr>
              <a:t>At the end of the informal process, present the stakeholders’ report to the NC Environmental Management Commission.</a:t>
            </a:r>
            <a:endParaRPr lang="en-US" sz="2000" b="0" dirty="0">
              <a:effectLst/>
            </a:endParaRPr>
          </a:p>
        </p:txBody>
      </p:sp>
      <p:sp>
        <p:nvSpPr>
          <p:cNvPr id="8" name="TextBox 7">
            <a:extLst>
              <a:ext uri="{FF2B5EF4-FFF2-40B4-BE49-F238E27FC236}">
                <a16:creationId xmlns:a16="http://schemas.microsoft.com/office/drawing/2014/main" id="{68BA75DB-D3D8-2F92-167A-D8E447F7EE84}"/>
              </a:ext>
            </a:extLst>
          </p:cNvPr>
          <p:cNvSpPr txBox="1"/>
          <p:nvPr/>
        </p:nvSpPr>
        <p:spPr>
          <a:xfrm>
            <a:off x="424389" y="246876"/>
            <a:ext cx="7720314" cy="769441"/>
          </a:xfrm>
          <a:prstGeom prst="rect">
            <a:avLst/>
          </a:prstGeom>
          <a:noFill/>
        </p:spPr>
        <p:txBody>
          <a:bodyPr wrap="square" rtlCol="0">
            <a:spAutoFit/>
          </a:bodyPr>
          <a:lstStyle/>
          <a:p>
            <a:r>
              <a:rPr lang="en-US" sz="4400" dirty="0">
                <a:solidFill>
                  <a:srgbClr val="002060"/>
                </a:solidFill>
                <a:latin typeface="Calibri Light" panose="020F0302020204030204"/>
                <a:ea typeface="+mj-ea"/>
                <a:cs typeface="+mj-cs"/>
              </a:rPr>
              <a:t>Division of Water Resources</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BC9EEDE-525D-CFC0-28B3-A52064CAB859}"/>
                  </a:ext>
                </a:extLst>
              </p14:cNvPr>
              <p14:cNvContentPartPr/>
              <p14:nvPr/>
            </p14:nvContentPartPr>
            <p14:xfrm>
              <a:off x="8877335" y="3579897"/>
              <a:ext cx="1255680" cy="1088280"/>
            </p14:xfrm>
          </p:contentPart>
        </mc:Choice>
        <mc:Fallback xmlns="">
          <p:pic>
            <p:nvPicPr>
              <p:cNvPr id="5" name="Ink 4">
                <a:extLst>
                  <a:ext uri="{FF2B5EF4-FFF2-40B4-BE49-F238E27FC236}">
                    <a16:creationId xmlns:a16="http://schemas.microsoft.com/office/drawing/2014/main" id="{BBC9EEDE-525D-CFC0-28B3-A52064CAB859}"/>
                  </a:ext>
                </a:extLst>
              </p:cNvPr>
              <p:cNvPicPr/>
              <p:nvPr/>
            </p:nvPicPr>
            <p:blipFill>
              <a:blip r:embed="rId4"/>
              <a:stretch>
                <a:fillRect/>
              </a:stretch>
            </p:blipFill>
            <p:spPr>
              <a:xfrm>
                <a:off x="8823335" y="3471897"/>
                <a:ext cx="1363320" cy="1303920"/>
              </a:xfrm>
              <a:prstGeom prst="rect">
                <a:avLst/>
              </a:prstGeom>
            </p:spPr>
          </p:pic>
        </mc:Fallback>
      </mc:AlternateContent>
    </p:spTree>
    <p:extLst>
      <p:ext uri="{BB962C8B-B14F-4D97-AF65-F5344CB8AC3E}">
        <p14:creationId xmlns:p14="http://schemas.microsoft.com/office/powerpoint/2010/main" val="331128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63DC4-2DF9-9B18-FD72-D28A9B697BC5}"/>
              </a:ext>
            </a:extLst>
          </p:cNvPr>
          <p:cNvSpPr txBox="1"/>
          <p:nvPr/>
        </p:nvSpPr>
        <p:spPr>
          <a:xfrm>
            <a:off x="359763" y="1334131"/>
            <a:ext cx="6344115" cy="5523869"/>
          </a:xfrm>
          <a:prstGeom prst="rect">
            <a:avLst/>
          </a:prstGeom>
        </p:spPr>
        <p:txBody>
          <a:bodyPr vert="horz" lIns="91440" tIns="45720" rIns="91440" bIns="45720" rtlCol="0">
            <a:normAutofit fontScale="55000" lnSpcReduction="20000"/>
          </a:bodyPr>
          <a:lstStyle/>
          <a:p>
            <a:pPr marL="58738">
              <a:lnSpc>
                <a:spcPct val="120000"/>
              </a:lnSpc>
            </a:pPr>
            <a:r>
              <a:rPr lang="en-US" sz="5100" b="1" i="0" u="none" strike="noStrike" dirty="0">
                <a:solidFill>
                  <a:srgbClr val="002060"/>
                </a:solidFill>
                <a:effectLst/>
              </a:rPr>
              <a:t>ROLES</a:t>
            </a:r>
          </a:p>
          <a:p>
            <a:pPr marL="287338" indent="-228600">
              <a:lnSpc>
                <a:spcPct val="120000"/>
              </a:lnSpc>
              <a:spcBef>
                <a:spcPts val="0"/>
              </a:spcBef>
              <a:spcAft>
                <a:spcPts val="0"/>
              </a:spcAft>
              <a:buFont typeface="Arial" panose="020B0604020202020204" pitchFamily="34" charset="0"/>
              <a:buChar char="•"/>
            </a:pPr>
            <a:r>
              <a:rPr lang="en-US" sz="3600" b="0" i="0" u="none" strike="noStrike" dirty="0">
                <a:effectLst/>
              </a:rPr>
              <a:t>Provide technical grounding &amp; insights from a content standpoin</a:t>
            </a:r>
            <a:r>
              <a:rPr lang="en-US" sz="3600" dirty="0"/>
              <a:t>t</a:t>
            </a:r>
          </a:p>
          <a:p>
            <a:pPr marL="287338" indent="-228600">
              <a:lnSpc>
                <a:spcPct val="120000"/>
              </a:lnSpc>
              <a:spcBef>
                <a:spcPts val="0"/>
              </a:spcBef>
              <a:spcAft>
                <a:spcPts val="0"/>
              </a:spcAft>
              <a:buFont typeface="Arial" panose="020B0604020202020204" pitchFamily="34" charset="0"/>
              <a:buChar char="•"/>
            </a:pPr>
            <a:r>
              <a:rPr lang="en-US" sz="3600" dirty="0"/>
              <a:t>M</a:t>
            </a:r>
            <a:r>
              <a:rPr lang="en-US" sz="3600" b="0" i="0" u="none" strike="noStrike" dirty="0">
                <a:effectLst/>
              </a:rPr>
              <a:t>ay or may not weigh in on policy recommendations, depending on their expertise, but don’t typically participate in decision-making actions</a:t>
            </a:r>
          </a:p>
          <a:p>
            <a:pPr marL="58738" indent="-228600">
              <a:lnSpc>
                <a:spcPct val="120000"/>
              </a:lnSpc>
              <a:spcBef>
                <a:spcPts val="0"/>
              </a:spcBef>
              <a:spcAft>
                <a:spcPts val="0"/>
              </a:spcAft>
              <a:buFont typeface="Arial" panose="020B0604020202020204" pitchFamily="34" charset="0"/>
              <a:buChar char="•"/>
            </a:pPr>
            <a:endParaRPr lang="en-US" sz="3200" dirty="0"/>
          </a:p>
          <a:p>
            <a:pPr marL="58738">
              <a:lnSpc>
                <a:spcPct val="120000"/>
              </a:lnSpc>
              <a:spcBef>
                <a:spcPts val="0"/>
              </a:spcBef>
              <a:spcAft>
                <a:spcPts val="0"/>
              </a:spcAft>
            </a:pPr>
            <a:r>
              <a:rPr lang="en-US" sz="5100" b="1" dirty="0">
                <a:solidFill>
                  <a:srgbClr val="002060"/>
                </a:solidFill>
              </a:rPr>
              <a:t>WHO:  </a:t>
            </a:r>
            <a:r>
              <a:rPr lang="en-US" sz="3200" b="0" i="0" u="none" strike="noStrike" dirty="0">
                <a:effectLst/>
              </a:rPr>
              <a:t>Invited from:</a:t>
            </a:r>
          </a:p>
          <a:p>
            <a:pPr marL="344488" indent="-228600">
              <a:lnSpc>
                <a:spcPct val="120000"/>
              </a:lnSpc>
              <a:spcBef>
                <a:spcPts val="0"/>
              </a:spcBef>
              <a:spcAft>
                <a:spcPts val="0"/>
              </a:spcAft>
              <a:buFont typeface="Arial" panose="020B0604020202020204" pitchFamily="34" charset="0"/>
              <a:buChar char="•"/>
            </a:pPr>
            <a:r>
              <a:rPr lang="en-US" sz="3600" dirty="0"/>
              <a:t>A</a:t>
            </a:r>
            <a:r>
              <a:rPr lang="en-US" sz="3600" b="0" i="0" u="none" strike="noStrike" dirty="0">
                <a:effectLst/>
              </a:rPr>
              <a:t>gricultural agencies</a:t>
            </a:r>
            <a:endParaRPr lang="en-US" sz="3600" dirty="0"/>
          </a:p>
          <a:p>
            <a:pPr marL="344488" indent="-228600">
              <a:lnSpc>
                <a:spcPct val="120000"/>
              </a:lnSpc>
              <a:spcBef>
                <a:spcPts val="0"/>
              </a:spcBef>
              <a:spcAft>
                <a:spcPts val="0"/>
              </a:spcAft>
              <a:buFont typeface="Arial" panose="020B0604020202020204" pitchFamily="34" charset="0"/>
              <a:buChar char="•"/>
            </a:pPr>
            <a:r>
              <a:rPr lang="en-US" sz="3600" dirty="0"/>
              <a:t>U</a:t>
            </a:r>
            <a:r>
              <a:rPr lang="en-US" sz="3600" b="0" i="0" u="none" strike="noStrike" dirty="0">
                <a:effectLst/>
              </a:rPr>
              <a:t>niversity researchers</a:t>
            </a:r>
            <a:endParaRPr lang="en-US" sz="3600" dirty="0"/>
          </a:p>
          <a:p>
            <a:pPr marL="344488" indent="-228600">
              <a:lnSpc>
                <a:spcPct val="120000"/>
              </a:lnSpc>
              <a:spcBef>
                <a:spcPts val="0"/>
              </a:spcBef>
              <a:spcAft>
                <a:spcPts val="0"/>
              </a:spcAft>
              <a:buFont typeface="Arial" panose="020B0604020202020204" pitchFamily="34" charset="0"/>
              <a:buChar char="•"/>
            </a:pPr>
            <a:r>
              <a:rPr lang="en-US" sz="3600" b="0" i="0" u="none" strike="noStrike" dirty="0">
                <a:effectLst/>
              </a:rPr>
              <a:t>State on-site wastewater staff</a:t>
            </a:r>
            <a:endParaRPr lang="en-US" sz="3600" dirty="0"/>
          </a:p>
          <a:p>
            <a:pPr marL="344488" indent="-228600">
              <a:lnSpc>
                <a:spcPct val="120000"/>
              </a:lnSpc>
              <a:spcBef>
                <a:spcPts val="0"/>
              </a:spcBef>
              <a:spcAft>
                <a:spcPts val="0"/>
              </a:spcAft>
              <a:buFont typeface="Arial" panose="020B0604020202020204" pitchFamily="34" charset="0"/>
              <a:buChar char="•"/>
            </a:pPr>
            <a:r>
              <a:rPr lang="en-US" sz="3600" dirty="0"/>
              <a:t>S</a:t>
            </a:r>
            <a:r>
              <a:rPr lang="en-US" sz="3600" b="0" i="0" u="none" strike="noStrike" dirty="0">
                <a:effectLst/>
              </a:rPr>
              <a:t>tate stormwater agency staff</a:t>
            </a:r>
            <a:endParaRPr lang="en-US" sz="3600" dirty="0"/>
          </a:p>
          <a:p>
            <a:pPr marL="344488" indent="-228600">
              <a:lnSpc>
                <a:spcPct val="120000"/>
              </a:lnSpc>
              <a:spcBef>
                <a:spcPts val="0"/>
              </a:spcBef>
              <a:spcAft>
                <a:spcPts val="0"/>
              </a:spcAft>
              <a:buFont typeface="Arial" panose="020B0604020202020204" pitchFamily="34" charset="0"/>
              <a:buChar char="•"/>
            </a:pPr>
            <a:r>
              <a:rPr lang="en-US" sz="3600" b="0" i="0" u="none" strike="noStrike" dirty="0">
                <a:effectLst/>
              </a:rPr>
              <a:t>DWR wastewater permitting</a:t>
            </a:r>
            <a:r>
              <a:rPr lang="en-US" sz="3600" dirty="0"/>
              <a:t>, </a:t>
            </a:r>
            <a:r>
              <a:rPr lang="en-US" sz="3600" b="0" i="0" u="none" strike="noStrike" dirty="0">
                <a:effectLst/>
              </a:rPr>
              <a:t>modeling, standards, and Buffer permitting staff</a:t>
            </a:r>
            <a:endParaRPr lang="en-US" sz="3600" dirty="0"/>
          </a:p>
          <a:p>
            <a:pPr marL="344488" indent="-228600">
              <a:lnSpc>
                <a:spcPct val="120000"/>
              </a:lnSpc>
              <a:spcBef>
                <a:spcPts val="0"/>
              </a:spcBef>
              <a:spcAft>
                <a:spcPts val="0"/>
              </a:spcAft>
              <a:buFont typeface="Arial" panose="020B0604020202020204" pitchFamily="34" charset="0"/>
              <a:buChar char="•"/>
            </a:pPr>
            <a:r>
              <a:rPr lang="en-US" sz="3600" dirty="0"/>
              <a:t>Other </a:t>
            </a:r>
            <a:r>
              <a:rPr lang="en-US" sz="3600" b="0" i="0" u="none" strike="noStrike" dirty="0">
                <a:effectLst/>
              </a:rPr>
              <a:t>professionals or researchers with relevant experience</a:t>
            </a:r>
            <a:br>
              <a:rPr lang="en-US" sz="1400" b="0" dirty="0">
                <a:effectLst/>
              </a:rPr>
            </a:br>
            <a:br>
              <a:rPr lang="en-US" sz="1400" dirty="0"/>
            </a:br>
            <a:endParaRPr lang="en-US" sz="1400" dirty="0"/>
          </a:p>
        </p:txBody>
      </p:sp>
      <p:pic>
        <p:nvPicPr>
          <p:cNvPr id="12" name="Picture 11" descr="Angled view of a multicolored building facade">
            <a:extLst>
              <a:ext uri="{FF2B5EF4-FFF2-40B4-BE49-F238E27FC236}">
                <a16:creationId xmlns:a16="http://schemas.microsoft.com/office/drawing/2014/main" id="{19535CFF-C3F7-FCD3-65A1-B0473C55A7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7199440" y="10"/>
            <a:ext cx="4992560" cy="6857990"/>
          </a:xfrm>
          <a:prstGeom prst="rect">
            <a:avLst/>
          </a:prstGeom>
          <a:effectLst/>
        </p:spPr>
      </p:pic>
      <p:sp>
        <p:nvSpPr>
          <p:cNvPr id="13" name="Title 12">
            <a:extLst>
              <a:ext uri="{FF2B5EF4-FFF2-40B4-BE49-F238E27FC236}">
                <a16:creationId xmlns:a16="http://schemas.microsoft.com/office/drawing/2014/main" id="{30D13FA0-D4B8-17AC-9456-A5555874748F}"/>
              </a:ext>
            </a:extLst>
          </p:cNvPr>
          <p:cNvSpPr>
            <a:spLocks noGrp="1"/>
          </p:cNvSpPr>
          <p:nvPr>
            <p:ph type="title"/>
          </p:nvPr>
        </p:nvSpPr>
        <p:spPr>
          <a:xfrm>
            <a:off x="359763" y="764550"/>
            <a:ext cx="10169577" cy="744148"/>
          </a:xfrm>
        </p:spPr>
        <p:txBody>
          <a:bodyPr>
            <a:normAutofit fontScale="90000"/>
          </a:bodyPr>
          <a:lstStyle/>
          <a:p>
            <a:r>
              <a:rPr lang="en-US" sz="4400" b="1" i="0" u="none" strike="noStrike" dirty="0">
                <a:solidFill>
                  <a:srgbClr val="002060"/>
                </a:solidFill>
                <a:effectLst/>
              </a:rPr>
              <a:t>Subject Matter Experts (SMEs)</a:t>
            </a:r>
            <a:br>
              <a:rPr lang="en-US" sz="4400" b="1" dirty="0">
                <a:effectLst/>
              </a:rPr>
            </a:br>
            <a:endParaRPr lang="en-US" dirty="0"/>
          </a:p>
        </p:txBody>
      </p:sp>
    </p:spTree>
    <p:extLst>
      <p:ext uri="{BB962C8B-B14F-4D97-AF65-F5344CB8AC3E}">
        <p14:creationId xmlns:p14="http://schemas.microsoft.com/office/powerpoint/2010/main" val="358756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9BA2A29D-780F-724A-70F9-378C6C0AD1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B2878185-2F72-1396-7C90-62EA9EF2C22E}"/>
              </a:ext>
            </a:extLst>
          </p:cNvPr>
          <p:cNvSpPr>
            <a:spLocks noGrp="1"/>
          </p:cNvSpPr>
          <p:nvPr>
            <p:ph type="ctrTitle"/>
          </p:nvPr>
        </p:nvSpPr>
        <p:spPr>
          <a:xfrm>
            <a:off x="477981" y="1122363"/>
            <a:ext cx="4023360" cy="3204134"/>
          </a:xfrm>
        </p:spPr>
        <p:txBody>
          <a:bodyPr anchor="b">
            <a:normAutofit/>
          </a:bodyPr>
          <a:lstStyle/>
          <a:p>
            <a:pPr algn="l"/>
            <a:r>
              <a:rPr lang="en-US" sz="4800" dirty="0"/>
              <a:t>High Rock Lake Stakeholder Meeting </a:t>
            </a:r>
          </a:p>
        </p:txBody>
      </p:sp>
      <p:sp>
        <p:nvSpPr>
          <p:cNvPr id="3" name="Subtitle 2">
            <a:extLst>
              <a:ext uri="{FF2B5EF4-FFF2-40B4-BE49-F238E27FC236}">
                <a16:creationId xmlns:a16="http://schemas.microsoft.com/office/drawing/2014/main" id="{8712F3F5-A616-70DE-DEF5-93B0AF53A2B4}"/>
              </a:ext>
            </a:extLst>
          </p:cNvPr>
          <p:cNvSpPr>
            <a:spLocks noGrp="1"/>
          </p:cNvSpPr>
          <p:nvPr>
            <p:ph type="subTitle" idx="1"/>
          </p:nvPr>
        </p:nvSpPr>
        <p:spPr>
          <a:xfrm>
            <a:off x="477981" y="4872922"/>
            <a:ext cx="3933306" cy="1208141"/>
          </a:xfrm>
        </p:spPr>
        <p:txBody>
          <a:bodyPr>
            <a:normAutofit/>
          </a:bodyPr>
          <a:lstStyle/>
          <a:p>
            <a:pPr algn="l"/>
            <a:r>
              <a:rPr lang="en-US" dirty="0"/>
              <a:t>September 29, 2022 </a:t>
            </a:r>
          </a:p>
          <a:p>
            <a:pPr algn="l"/>
            <a:r>
              <a:rPr lang="en-US" dirty="0"/>
              <a:t>Yadkinville, NC</a:t>
            </a:r>
          </a:p>
        </p:txBody>
      </p:sp>
    </p:spTree>
    <p:extLst>
      <p:ext uri="{BB962C8B-B14F-4D97-AF65-F5344CB8AC3E}">
        <p14:creationId xmlns:p14="http://schemas.microsoft.com/office/powerpoint/2010/main" val="192879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BAF978-837A-D46D-4F40-D5BEBC5A6AE4}"/>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dirty="0"/>
              <a:t>Facilitation Team </a:t>
            </a:r>
          </a:p>
        </p:txBody>
      </p:sp>
      <p:pic>
        <p:nvPicPr>
          <p:cNvPr id="9" name="Picture 8" descr="Team rowing boat at dawn">
            <a:extLst>
              <a:ext uri="{FF2B5EF4-FFF2-40B4-BE49-F238E27FC236}">
                <a16:creationId xmlns:a16="http://schemas.microsoft.com/office/drawing/2014/main" id="{3DC1DC95-C6A6-C2AE-FDD3-C98F351469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TextBox 10">
            <a:extLst>
              <a:ext uri="{FF2B5EF4-FFF2-40B4-BE49-F238E27FC236}">
                <a16:creationId xmlns:a16="http://schemas.microsoft.com/office/drawing/2014/main" id="{52D363D0-B423-D245-06AE-96423C46B1AC}"/>
              </a:ext>
            </a:extLst>
          </p:cNvPr>
          <p:cNvSpPr txBox="1"/>
          <p:nvPr/>
        </p:nvSpPr>
        <p:spPr>
          <a:xfrm>
            <a:off x="152361" y="1690688"/>
            <a:ext cx="6789799" cy="4802187"/>
          </a:xfrm>
          <a:prstGeom prst="rect">
            <a:avLst/>
          </a:prstGeom>
        </p:spPr>
        <p:txBody>
          <a:bodyPr vert="horz" lIns="91440" tIns="45720" rIns="91440" bIns="45720" rtlCol="0" anchor="t">
            <a:normAutofit/>
          </a:bodyPr>
          <a:lstStyle/>
          <a:p>
            <a:pPr marL="228600">
              <a:lnSpc>
                <a:spcPct val="90000"/>
              </a:lnSpc>
              <a:spcAft>
                <a:spcPts val="600"/>
              </a:spcAft>
            </a:pPr>
            <a:r>
              <a:rPr lang="en-US" sz="2800" i="0" u="none" strike="noStrike" dirty="0">
                <a:solidFill>
                  <a:srgbClr val="002060"/>
                </a:solidFill>
                <a:effectLst/>
              </a:rPr>
              <a:t>ROLES</a:t>
            </a:r>
          </a:p>
          <a:p>
            <a:pPr marL="742950" indent="-228600">
              <a:spcBef>
                <a:spcPts val="0"/>
              </a:spcBef>
              <a:spcAft>
                <a:spcPts val="600"/>
              </a:spcAft>
              <a:buFont typeface="Arial" panose="020B0604020202020204" pitchFamily="34" charset="0"/>
              <a:buChar char="•"/>
            </a:pPr>
            <a:r>
              <a:rPr lang="en-US" sz="2000" dirty="0"/>
              <a:t>N</a:t>
            </a:r>
            <a:r>
              <a:rPr lang="en-US" sz="2000" b="0" i="0" u="none" strike="noStrike" dirty="0">
                <a:effectLst/>
              </a:rPr>
              <a:t>eutral convener for the process</a:t>
            </a:r>
          </a:p>
          <a:p>
            <a:pPr marL="742950" indent="-228600">
              <a:spcBef>
                <a:spcPts val="0"/>
              </a:spcBef>
              <a:spcAft>
                <a:spcPts val="600"/>
              </a:spcAft>
              <a:buFont typeface="Arial" panose="020B0604020202020204" pitchFamily="34" charset="0"/>
              <a:buChar char="•"/>
            </a:pPr>
            <a:r>
              <a:rPr lang="en-US" sz="2000" b="0" i="0" u="none" strike="noStrike" dirty="0" err="1">
                <a:effectLst/>
              </a:rPr>
              <a:t>esign</a:t>
            </a:r>
            <a:r>
              <a:rPr lang="en-US" sz="2000" b="0" i="0" u="none" strike="noStrike" dirty="0">
                <a:effectLst/>
              </a:rPr>
              <a:t> meetings &amp; processes that value everyone’s time, maintain momentum &amp; work toward process goals</a:t>
            </a:r>
          </a:p>
          <a:p>
            <a:pPr marL="742950" indent="-228600">
              <a:spcBef>
                <a:spcPts val="0"/>
              </a:spcBef>
              <a:spcAft>
                <a:spcPts val="600"/>
              </a:spcAft>
              <a:buFont typeface="Arial" panose="020B0604020202020204" pitchFamily="34" charset="0"/>
              <a:buChar char="•"/>
            </a:pPr>
            <a:r>
              <a:rPr lang="en-US" sz="2000" dirty="0"/>
              <a:t>Ensure e</a:t>
            </a:r>
            <a:r>
              <a:rPr lang="en-US" sz="2000" b="0" i="0" u="none" strike="noStrike" dirty="0">
                <a:effectLst/>
              </a:rPr>
              <a:t>quitable participation</a:t>
            </a:r>
          </a:p>
          <a:p>
            <a:pPr marL="742950" indent="-228600">
              <a:spcBef>
                <a:spcPts val="0"/>
              </a:spcBef>
              <a:spcAft>
                <a:spcPts val="600"/>
              </a:spcAft>
              <a:buFont typeface="Arial" panose="020B0604020202020204" pitchFamily="34" charset="0"/>
              <a:buChar char="•"/>
            </a:pPr>
            <a:r>
              <a:rPr lang="en-US" sz="2000" dirty="0"/>
              <a:t>Support </a:t>
            </a:r>
            <a:r>
              <a:rPr lang="en-US" sz="2000" b="0" i="0" u="none" strike="noStrike" dirty="0">
                <a:effectLst/>
              </a:rPr>
              <a:t>teams in upholding working agreements, including implementing a consensus approach to decision-making </a:t>
            </a:r>
          </a:p>
          <a:p>
            <a:pPr marL="742950" indent="-228600">
              <a:spcBef>
                <a:spcPts val="0"/>
              </a:spcBef>
              <a:spcAft>
                <a:spcPts val="600"/>
              </a:spcAft>
              <a:buFont typeface="Arial" panose="020B0604020202020204" pitchFamily="34" charset="0"/>
              <a:buChar char="•"/>
            </a:pPr>
            <a:r>
              <a:rPr lang="en-US" sz="2000" b="0" i="0" u="none" strike="noStrike" dirty="0">
                <a:effectLst/>
              </a:rPr>
              <a:t>Document the process &amp; administer post-meeting surveys</a:t>
            </a:r>
          </a:p>
          <a:p>
            <a:pPr marL="285750">
              <a:lnSpc>
                <a:spcPct val="90000"/>
              </a:lnSpc>
              <a:spcBef>
                <a:spcPts val="0"/>
              </a:spcBef>
              <a:spcAft>
                <a:spcPts val="600"/>
              </a:spcAft>
            </a:pPr>
            <a:br>
              <a:rPr lang="en-US" sz="1700" b="0" dirty="0">
                <a:effectLst/>
              </a:rPr>
            </a:br>
            <a:r>
              <a:rPr lang="en-US" sz="2800" dirty="0">
                <a:solidFill>
                  <a:srgbClr val="002060"/>
                </a:solidFill>
              </a:rPr>
              <a:t>WHO: </a:t>
            </a:r>
            <a:r>
              <a:rPr lang="en-US" sz="2800" i="0" u="none" strike="noStrike" dirty="0">
                <a:solidFill>
                  <a:srgbClr val="002060"/>
                </a:solidFill>
                <a:effectLst/>
              </a:rPr>
              <a:t> </a:t>
            </a:r>
            <a:r>
              <a:rPr lang="en-US" sz="2000" b="0" i="0" u="none" strike="noStrike" dirty="0">
                <a:effectLst/>
              </a:rPr>
              <a:t>A team of 4 professional facilitators from DSC</a:t>
            </a:r>
            <a:endParaRPr lang="en-US" sz="2000" b="0" dirty="0">
              <a:effectLst/>
            </a:endParaRPr>
          </a:p>
        </p:txBody>
      </p:sp>
    </p:spTree>
    <p:extLst>
      <p:ext uri="{BB962C8B-B14F-4D97-AF65-F5344CB8AC3E}">
        <p14:creationId xmlns:p14="http://schemas.microsoft.com/office/powerpoint/2010/main" val="96980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5476-D740-89D1-5721-F2E71297A4BE}"/>
              </a:ext>
            </a:extLst>
          </p:cNvPr>
          <p:cNvSpPr>
            <a:spLocks noGrp="1"/>
          </p:cNvSpPr>
          <p:nvPr>
            <p:ph type="title"/>
          </p:nvPr>
        </p:nvSpPr>
        <p:spPr/>
        <p:txBody>
          <a:bodyPr/>
          <a:lstStyle/>
          <a:p>
            <a:r>
              <a:rPr lang="en-US" sz="4400" b="0" i="0" u="none" strike="noStrike" dirty="0">
                <a:solidFill>
                  <a:srgbClr val="002060"/>
                </a:solidFill>
                <a:effectLst/>
                <a:latin typeface="Calibri" panose="020F0502020204030204" pitchFamily="34" charset="0"/>
              </a:rPr>
              <a:t>Roles and Responsibilities of Participants</a:t>
            </a:r>
            <a:br>
              <a:rPr lang="en-US" b="1" dirty="0">
                <a:effectLst/>
              </a:rPr>
            </a:br>
            <a:endParaRPr lang="en-US" dirty="0"/>
          </a:p>
        </p:txBody>
      </p:sp>
      <p:sp>
        <p:nvSpPr>
          <p:cNvPr id="3" name="TextBox 2">
            <a:extLst>
              <a:ext uri="{FF2B5EF4-FFF2-40B4-BE49-F238E27FC236}">
                <a16:creationId xmlns:a16="http://schemas.microsoft.com/office/drawing/2014/main" id="{A2643904-C9FD-C1EC-96AB-3ED2849BDB19}"/>
              </a:ext>
            </a:extLst>
          </p:cNvPr>
          <p:cNvSpPr txBox="1"/>
          <p:nvPr/>
        </p:nvSpPr>
        <p:spPr>
          <a:xfrm>
            <a:off x="339777" y="1304143"/>
            <a:ext cx="11512446" cy="6001643"/>
          </a:xfrm>
          <a:prstGeom prst="rect">
            <a:avLst/>
          </a:prstGeom>
          <a:noFill/>
        </p:spPr>
        <p:txBody>
          <a:bodyPr wrap="square" rtlCol="0">
            <a:spAutoFit/>
          </a:bodyPr>
          <a:lstStyle/>
          <a:p>
            <a:pPr marL="228600" rtl="0">
              <a:spcBef>
                <a:spcPts val="0"/>
              </a:spcBef>
              <a:spcAft>
                <a:spcPts val="1200"/>
              </a:spcAft>
            </a:pPr>
            <a:r>
              <a:rPr lang="en-US" sz="2000" b="0" i="0" u="none" strike="noStrike" dirty="0">
                <a:solidFill>
                  <a:srgbClr val="000000"/>
                </a:solidFill>
                <a:effectLst/>
              </a:rPr>
              <a:t>1.  Make </a:t>
            </a:r>
            <a:r>
              <a:rPr lang="en-US" sz="2000" i="0" u="none" strike="noStrike" dirty="0">
                <a:solidFill>
                  <a:srgbClr val="000000"/>
                </a:solidFill>
                <a:effectLst/>
              </a:rPr>
              <a:t>all </a:t>
            </a:r>
            <a:r>
              <a:rPr lang="en-US" sz="2400" b="1" i="0" u="none" strike="noStrike" dirty="0">
                <a:solidFill>
                  <a:srgbClr val="000000"/>
                </a:solidFill>
                <a:effectLst/>
              </a:rPr>
              <a:t>reasonable efforts to attend all meetings </a:t>
            </a:r>
            <a:r>
              <a:rPr lang="en-US" sz="2000" b="0" i="0" u="none" strike="noStrike" dirty="0">
                <a:solidFill>
                  <a:srgbClr val="000000"/>
                </a:solidFill>
                <a:effectLst/>
              </a:rPr>
              <a:t>that are scheduled with adequate notice.</a:t>
            </a:r>
            <a:endParaRPr lang="en-US" sz="2000" b="0" dirty="0">
              <a:effectLst/>
            </a:endParaRPr>
          </a:p>
          <a:p>
            <a:pPr marL="228600" rtl="0">
              <a:spcBef>
                <a:spcPts val="0"/>
              </a:spcBef>
              <a:spcAft>
                <a:spcPts val="1200"/>
              </a:spcAft>
            </a:pPr>
            <a:r>
              <a:rPr lang="en-US" sz="2000" b="0" i="0" u="none" strike="noStrike" dirty="0">
                <a:solidFill>
                  <a:srgbClr val="000000"/>
                </a:solidFill>
                <a:effectLst/>
              </a:rPr>
              <a:t>2.  In meetings, </a:t>
            </a:r>
            <a:r>
              <a:rPr lang="en-US" sz="2400" b="1" i="0" u="none" strike="noStrike" dirty="0">
                <a:solidFill>
                  <a:srgbClr val="000000"/>
                </a:solidFill>
                <a:effectLst/>
              </a:rPr>
              <a:t>explain interests openly and fully, </a:t>
            </a:r>
            <a:r>
              <a:rPr lang="en-US" sz="2000" b="0" i="0" u="none" strike="noStrike" dirty="0">
                <a:solidFill>
                  <a:srgbClr val="000000"/>
                </a:solidFill>
                <a:effectLst/>
              </a:rPr>
              <a:t>and look for mutually beneficial solutions.</a:t>
            </a:r>
            <a:endParaRPr lang="en-US" sz="2000" b="0" dirty="0">
              <a:effectLst/>
            </a:endParaRPr>
          </a:p>
          <a:p>
            <a:pPr marL="228600" rtl="0">
              <a:spcBef>
                <a:spcPts val="0"/>
              </a:spcBef>
              <a:spcAft>
                <a:spcPts val="1200"/>
              </a:spcAft>
            </a:pPr>
            <a:r>
              <a:rPr lang="en-US" sz="2000" b="0" i="0" u="none" strike="noStrike" dirty="0">
                <a:solidFill>
                  <a:srgbClr val="000000"/>
                </a:solidFill>
                <a:effectLst/>
              </a:rPr>
              <a:t>3.  </a:t>
            </a:r>
            <a:r>
              <a:rPr lang="en-US" sz="2400" b="1" i="0" u="none" strike="noStrike" dirty="0">
                <a:solidFill>
                  <a:srgbClr val="000000"/>
                </a:solidFill>
                <a:effectLst/>
              </a:rPr>
              <a:t>Follow through on commitments</a:t>
            </a:r>
            <a:r>
              <a:rPr lang="en-US" sz="2400" b="0" i="0" u="none" strike="noStrike" dirty="0">
                <a:solidFill>
                  <a:srgbClr val="000000"/>
                </a:solidFill>
                <a:effectLst/>
              </a:rPr>
              <a:t>, </a:t>
            </a:r>
            <a:r>
              <a:rPr lang="en-US" sz="2000" b="0" i="0" u="none" strike="noStrike" dirty="0">
                <a:solidFill>
                  <a:srgbClr val="000000"/>
                </a:solidFill>
                <a:effectLst/>
              </a:rPr>
              <a:t>such as providing contact information on potential stakeholders for teams, gathering information, doing background reading, and reviewing draft rule language.</a:t>
            </a:r>
            <a:endParaRPr lang="en-US" sz="2000" b="0" dirty="0">
              <a:effectLst/>
            </a:endParaRPr>
          </a:p>
          <a:p>
            <a:pPr marL="228600" rtl="0">
              <a:spcBef>
                <a:spcPts val="0"/>
              </a:spcBef>
              <a:spcAft>
                <a:spcPts val="1200"/>
              </a:spcAft>
            </a:pPr>
            <a:r>
              <a:rPr lang="en-US" sz="2000" b="0" i="0" u="none" strike="noStrike" dirty="0">
                <a:solidFill>
                  <a:srgbClr val="000000"/>
                </a:solidFill>
                <a:effectLst/>
              </a:rPr>
              <a:t>4.  </a:t>
            </a:r>
            <a:r>
              <a:rPr lang="en-US" sz="2400" b="1" i="0" u="none" strike="noStrike" dirty="0">
                <a:solidFill>
                  <a:srgbClr val="000000"/>
                </a:solidFill>
                <a:effectLst/>
              </a:rPr>
              <a:t>Report back to the groups they represent.  Explain and support any consensus agreements reached by the team.  </a:t>
            </a:r>
            <a:r>
              <a:rPr lang="en-US" sz="2000" b="0" i="0" u="none" strike="noStrike" dirty="0">
                <a:solidFill>
                  <a:srgbClr val="000000"/>
                </a:solidFill>
                <a:effectLst/>
              </a:rPr>
              <a:t>Bring their organization’s feedback or unresolved issues  to the relevant team or Production Team. </a:t>
            </a:r>
            <a:endParaRPr lang="en-US" sz="2000" b="0" dirty="0">
              <a:effectLst/>
            </a:endParaRPr>
          </a:p>
          <a:p>
            <a:pPr marL="228600" rtl="0">
              <a:spcBef>
                <a:spcPts val="0"/>
              </a:spcBef>
              <a:spcAft>
                <a:spcPts val="1200"/>
              </a:spcAft>
            </a:pPr>
            <a:r>
              <a:rPr lang="en-US" sz="2000" b="0" i="0" u="none" strike="noStrike" dirty="0">
                <a:solidFill>
                  <a:srgbClr val="000000"/>
                </a:solidFill>
                <a:effectLst/>
              </a:rPr>
              <a:t>5.  </a:t>
            </a:r>
            <a:r>
              <a:rPr lang="en-US" sz="2400" b="1" i="0" u="none" strike="noStrike" dirty="0">
                <a:solidFill>
                  <a:srgbClr val="000000"/>
                </a:solidFill>
                <a:effectLst/>
              </a:rPr>
              <a:t>Steering Committee members provide constructive input </a:t>
            </a:r>
            <a:r>
              <a:rPr lang="en-US" sz="2000" b="0" i="0" u="none" strike="noStrike" dirty="0">
                <a:solidFill>
                  <a:srgbClr val="000000"/>
                </a:solidFill>
                <a:effectLst/>
              </a:rPr>
              <a:t>on draft recommendations developed by the Technical Advisory Groups. </a:t>
            </a:r>
            <a:endParaRPr lang="en-US" sz="2000" b="0" dirty="0">
              <a:effectLst/>
            </a:endParaRPr>
          </a:p>
          <a:p>
            <a:pPr rtl="0">
              <a:spcBef>
                <a:spcPts val="0"/>
              </a:spcBef>
              <a:spcAft>
                <a:spcPts val="1200"/>
              </a:spcAft>
            </a:pPr>
            <a:r>
              <a:rPr lang="en-US" sz="2000" b="0" i="0" u="none" strike="noStrike" dirty="0">
                <a:solidFill>
                  <a:srgbClr val="000000"/>
                </a:solidFill>
                <a:effectLst/>
              </a:rPr>
              <a:t>Members of each team or committee are encouraged to work within their realms of influence and in their organizations to contribute to successful implementation of adopted recommendations and rules even after the informal engagement process has concluded.</a:t>
            </a:r>
            <a:endParaRPr lang="en-US" sz="2000" b="0" dirty="0">
              <a:effectLst/>
            </a:endParaRPr>
          </a:p>
          <a:p>
            <a:br>
              <a:rPr lang="en-US" sz="2000" dirty="0"/>
            </a:br>
            <a:endParaRPr lang="en-US" sz="2000" dirty="0"/>
          </a:p>
        </p:txBody>
      </p:sp>
    </p:spTree>
    <p:extLst>
      <p:ext uri="{BB962C8B-B14F-4D97-AF65-F5344CB8AC3E}">
        <p14:creationId xmlns:p14="http://schemas.microsoft.com/office/powerpoint/2010/main" val="121197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35633-183C-46BD-6B19-945C5E2A1521}"/>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b="1" i="0" u="none" strike="noStrike" kern="1200" dirty="0">
                <a:solidFill>
                  <a:schemeClr val="tx1"/>
                </a:solidFill>
                <a:effectLst/>
                <a:latin typeface="+mj-lt"/>
                <a:ea typeface="+mj-ea"/>
                <a:cs typeface="+mj-cs"/>
              </a:rPr>
              <a:t>Decision-Making Process</a:t>
            </a:r>
            <a:endParaRPr lang="en-US" sz="54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4BCFB589-7849-733E-4BD5-EE800E6A65BB}"/>
              </a:ext>
            </a:extLst>
          </p:cNvPr>
          <p:cNvGraphicFramePr/>
          <p:nvPr>
            <p:extLst>
              <p:ext uri="{D42A27DB-BD31-4B8C-83A1-F6EECF244321}">
                <p14:modId xmlns:p14="http://schemas.microsoft.com/office/powerpoint/2010/main" val="207304267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49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descr="Blue arrows pointing at a red button">
            <a:extLst>
              <a:ext uri="{FF2B5EF4-FFF2-40B4-BE49-F238E27FC236}">
                <a16:creationId xmlns:a16="http://schemas.microsoft.com/office/drawing/2014/main" id="{E880A017-B5DE-C879-CAB8-DB9AEC6746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2522358" y="10"/>
            <a:ext cx="9669642" cy="6857990"/>
          </a:xfrm>
          <a:prstGeom prst="rect">
            <a:avLst/>
          </a:prstGeom>
        </p:spPr>
      </p:pic>
      <p:sp>
        <p:nvSpPr>
          <p:cNvPr id="2" name="Title 1">
            <a:extLst>
              <a:ext uri="{FF2B5EF4-FFF2-40B4-BE49-F238E27FC236}">
                <a16:creationId xmlns:a16="http://schemas.microsoft.com/office/drawing/2014/main" id="{0278A9ED-8455-165D-3F96-5A714E1D1FDF}"/>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Process Flow </a:t>
            </a:r>
          </a:p>
        </p:txBody>
      </p:sp>
    </p:spTree>
    <p:extLst>
      <p:ext uri="{BB962C8B-B14F-4D97-AF65-F5344CB8AC3E}">
        <p14:creationId xmlns:p14="http://schemas.microsoft.com/office/powerpoint/2010/main" val="8338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0C08-D260-23C2-7386-56CC4501F97B}"/>
              </a:ext>
            </a:extLst>
          </p:cNvPr>
          <p:cNvSpPr>
            <a:spLocks noGrp="1"/>
          </p:cNvSpPr>
          <p:nvPr>
            <p:ph type="title"/>
          </p:nvPr>
        </p:nvSpPr>
        <p:spPr/>
        <p:txBody>
          <a:bodyPr/>
          <a:lstStyle/>
          <a:p>
            <a:r>
              <a:rPr lang="en-US" dirty="0"/>
              <a:t>Phase 1: September 2022- June 2023ish</a:t>
            </a:r>
          </a:p>
        </p:txBody>
      </p:sp>
      <p:sp>
        <p:nvSpPr>
          <p:cNvPr id="3" name="TextBox 2">
            <a:extLst>
              <a:ext uri="{FF2B5EF4-FFF2-40B4-BE49-F238E27FC236}">
                <a16:creationId xmlns:a16="http://schemas.microsoft.com/office/drawing/2014/main" id="{413F7BAF-977C-A5AC-790B-004831948500}"/>
              </a:ext>
            </a:extLst>
          </p:cNvPr>
          <p:cNvSpPr txBox="1"/>
          <p:nvPr/>
        </p:nvSpPr>
        <p:spPr>
          <a:xfrm>
            <a:off x="2167953" y="1500447"/>
            <a:ext cx="4898967" cy="2000548"/>
          </a:xfrm>
          <a:prstGeom prst="rect">
            <a:avLst/>
          </a:prstGeom>
          <a:noFill/>
        </p:spPr>
        <p:txBody>
          <a:bodyPr wrap="square" rtlCol="0">
            <a:spAutoFit/>
          </a:bodyPr>
          <a:lstStyle/>
          <a:p>
            <a:r>
              <a:rPr lang="en-US" sz="2800" dirty="0">
                <a:solidFill>
                  <a:srgbClr val="002060"/>
                </a:solidFill>
              </a:rPr>
              <a:t>September 2022-January 2023</a:t>
            </a:r>
          </a:p>
          <a:p>
            <a:endParaRPr lang="en-US" sz="2400" dirty="0"/>
          </a:p>
          <a:p>
            <a:r>
              <a:rPr lang="en-US" sz="2400" dirty="0"/>
              <a:t>All Stakeholders meet TODAY</a:t>
            </a:r>
          </a:p>
          <a:p>
            <a:r>
              <a:rPr lang="en-US" sz="2400" dirty="0"/>
              <a:t>	Steering Committee meets</a:t>
            </a:r>
          </a:p>
          <a:p>
            <a:r>
              <a:rPr lang="en-US" sz="2400" dirty="0"/>
              <a:t>		TAGs meet 3 times</a:t>
            </a:r>
          </a:p>
        </p:txBody>
      </p:sp>
      <p:sp>
        <p:nvSpPr>
          <p:cNvPr id="4" name="TextBox 3">
            <a:extLst>
              <a:ext uri="{FF2B5EF4-FFF2-40B4-BE49-F238E27FC236}">
                <a16:creationId xmlns:a16="http://schemas.microsoft.com/office/drawing/2014/main" id="{883A60BE-261B-B529-8514-FD90F53CE88A}"/>
              </a:ext>
            </a:extLst>
          </p:cNvPr>
          <p:cNvSpPr txBox="1"/>
          <p:nvPr/>
        </p:nvSpPr>
        <p:spPr>
          <a:xfrm>
            <a:off x="1990677" y="4076961"/>
            <a:ext cx="5939789" cy="2277547"/>
          </a:xfrm>
          <a:prstGeom prst="rect">
            <a:avLst/>
          </a:prstGeom>
          <a:noFill/>
        </p:spPr>
        <p:txBody>
          <a:bodyPr wrap="square" rtlCol="0">
            <a:spAutoFit/>
          </a:bodyPr>
          <a:lstStyle/>
          <a:p>
            <a:r>
              <a:rPr lang="en-US" sz="2800" dirty="0">
                <a:solidFill>
                  <a:srgbClr val="002060"/>
                </a:solidFill>
              </a:rPr>
              <a:t>February 2023-Early May 2023</a:t>
            </a:r>
          </a:p>
          <a:p>
            <a:endParaRPr lang="en-US" dirty="0"/>
          </a:p>
          <a:p>
            <a:r>
              <a:rPr lang="en-US" dirty="0"/>
              <a:t>	</a:t>
            </a:r>
            <a:r>
              <a:rPr lang="en-US" sz="2400" dirty="0"/>
              <a:t>Steering Committee meets</a:t>
            </a:r>
          </a:p>
          <a:p>
            <a:r>
              <a:rPr lang="en-US" sz="2400" dirty="0"/>
              <a:t>		All Stakeholders meet – March 2023</a:t>
            </a:r>
          </a:p>
          <a:p>
            <a:r>
              <a:rPr lang="en-US" sz="2400" dirty="0"/>
              <a:t>			Steering Committee meets</a:t>
            </a:r>
          </a:p>
          <a:p>
            <a:r>
              <a:rPr lang="en-US" sz="2400" dirty="0"/>
              <a:t>				TAGs meet 2 times</a:t>
            </a:r>
          </a:p>
        </p:txBody>
      </p:sp>
      <p:sp>
        <p:nvSpPr>
          <p:cNvPr id="6" name="TextBox 5">
            <a:extLst>
              <a:ext uri="{FF2B5EF4-FFF2-40B4-BE49-F238E27FC236}">
                <a16:creationId xmlns:a16="http://schemas.microsoft.com/office/drawing/2014/main" id="{7F5E047A-E7B3-5787-3F19-095321403D8F}"/>
              </a:ext>
            </a:extLst>
          </p:cNvPr>
          <p:cNvSpPr txBox="1"/>
          <p:nvPr/>
        </p:nvSpPr>
        <p:spPr>
          <a:xfrm>
            <a:off x="6669578" y="2474892"/>
            <a:ext cx="6749934" cy="1908215"/>
          </a:xfrm>
          <a:prstGeom prst="rect">
            <a:avLst/>
          </a:prstGeom>
          <a:noFill/>
        </p:spPr>
        <p:txBody>
          <a:bodyPr wrap="square" rtlCol="0">
            <a:spAutoFit/>
          </a:bodyPr>
          <a:lstStyle/>
          <a:p>
            <a:r>
              <a:rPr lang="en-US" sz="2800" dirty="0">
                <a:solidFill>
                  <a:srgbClr val="002060"/>
                </a:solidFill>
              </a:rPr>
              <a:t>Later May 2023-June 2023</a:t>
            </a:r>
          </a:p>
          <a:p>
            <a:endParaRPr lang="en-US" dirty="0"/>
          </a:p>
          <a:p>
            <a:r>
              <a:rPr lang="en-US" dirty="0"/>
              <a:t>	</a:t>
            </a:r>
            <a:r>
              <a:rPr lang="en-US" sz="2400" dirty="0"/>
              <a:t>Steering Committee meets</a:t>
            </a:r>
          </a:p>
          <a:p>
            <a:r>
              <a:rPr lang="en-US" sz="2400" dirty="0"/>
              <a:t>		All Stakeholders meet – May 2023</a:t>
            </a:r>
          </a:p>
          <a:p>
            <a:r>
              <a:rPr lang="en-US" sz="2400" dirty="0"/>
              <a:t>			Steering Committee meets</a:t>
            </a:r>
          </a:p>
        </p:txBody>
      </p:sp>
      <p:sp>
        <p:nvSpPr>
          <p:cNvPr id="7" name="Rectangle 6" descr="Firecracker">
            <a:extLst>
              <a:ext uri="{FF2B5EF4-FFF2-40B4-BE49-F238E27FC236}">
                <a16:creationId xmlns:a16="http://schemas.microsoft.com/office/drawing/2014/main" id="{810F358F-9505-C3FF-50C3-2B2D281A90C3}"/>
              </a:ext>
            </a:extLst>
          </p:cNvPr>
          <p:cNvSpPr/>
          <p:nvPr/>
        </p:nvSpPr>
        <p:spPr>
          <a:xfrm>
            <a:off x="478677" y="1470117"/>
            <a:ext cx="1512000" cy="1512000"/>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Meeting">
            <a:extLst>
              <a:ext uri="{FF2B5EF4-FFF2-40B4-BE49-F238E27FC236}">
                <a16:creationId xmlns:a16="http://schemas.microsoft.com/office/drawing/2014/main" id="{D1492ADD-8CBD-D416-118D-42AFEFED3168}"/>
              </a:ext>
            </a:extLst>
          </p:cNvPr>
          <p:cNvSpPr/>
          <p:nvPr/>
        </p:nvSpPr>
        <p:spPr>
          <a:xfrm>
            <a:off x="439884" y="4219167"/>
            <a:ext cx="1512000" cy="1512000"/>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6366461"/>
              <a:satOff val="10800"/>
              <a:lumOff val="-392"/>
              <a:alphaOff val="0"/>
            </a:schemeClr>
          </a:effectRef>
          <a:fontRef idx="minor">
            <a:schemeClr val="lt1"/>
          </a:fontRef>
        </p:style>
      </p:sp>
      <p:pic>
        <p:nvPicPr>
          <p:cNvPr id="17" name="Graphic 16" descr="Beehive with solid fill">
            <a:extLst>
              <a:ext uri="{FF2B5EF4-FFF2-40B4-BE49-F238E27FC236}">
                <a16:creationId xmlns:a16="http://schemas.microsoft.com/office/drawing/2014/main" id="{E2CDE838-C9CB-2E6E-CFD6-9DAE8D5B44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30145" y="1470117"/>
            <a:ext cx="914400" cy="914400"/>
          </a:xfrm>
          <a:prstGeom prst="rect">
            <a:avLst/>
          </a:prstGeom>
        </p:spPr>
      </p:pic>
      <p:sp>
        <p:nvSpPr>
          <p:cNvPr id="19" name="TextBox 18">
            <a:extLst>
              <a:ext uri="{FF2B5EF4-FFF2-40B4-BE49-F238E27FC236}">
                <a16:creationId xmlns:a16="http://schemas.microsoft.com/office/drawing/2014/main" id="{547BBF60-8D8F-5ADB-0C09-15DC565E0B5F}"/>
              </a:ext>
            </a:extLst>
          </p:cNvPr>
          <p:cNvSpPr txBox="1"/>
          <p:nvPr/>
        </p:nvSpPr>
        <p:spPr>
          <a:xfrm>
            <a:off x="13549745" y="-2959331"/>
            <a:ext cx="184731" cy="369332"/>
          </a:xfrm>
          <a:prstGeom prst="rect">
            <a:avLst/>
          </a:prstGeom>
          <a:solidFill>
            <a:schemeClr val="accent5"/>
          </a:solidFill>
        </p:spPr>
        <p:txBody>
          <a:bodyPr wrap="none" rtlCol="0">
            <a:spAutoFit/>
          </a:bodyPr>
          <a:lstStyle/>
          <a:p>
            <a:endParaRPr lang="en-US" dirty="0"/>
          </a:p>
        </p:txBody>
      </p:sp>
    </p:spTree>
    <p:extLst>
      <p:ext uri="{BB962C8B-B14F-4D97-AF65-F5344CB8AC3E}">
        <p14:creationId xmlns:p14="http://schemas.microsoft.com/office/powerpoint/2010/main" val="16773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C2B5C-4AD3-C191-0385-CE229EF0C96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kern="1200" dirty="0">
                <a:solidFill>
                  <a:srgbClr val="002060"/>
                </a:solidFill>
                <a:latin typeface="+mj-lt"/>
                <a:ea typeface="+mj-ea"/>
                <a:cs typeface="+mj-cs"/>
              </a:rPr>
              <a:t>June-December 2023ish: Hand off + Phase 2</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45BD0359-3847-D334-0CE0-4BBAAEF8BBF5}"/>
              </a:ext>
            </a:extLst>
          </p:cNvPr>
          <p:cNvGraphicFramePr/>
          <p:nvPr>
            <p:extLst>
              <p:ext uri="{D42A27DB-BD31-4B8C-83A1-F6EECF244321}">
                <p14:modId xmlns:p14="http://schemas.microsoft.com/office/powerpoint/2010/main" val="2575804164"/>
              </p:ext>
            </p:extLst>
          </p:nvPr>
        </p:nvGraphicFramePr>
        <p:xfrm>
          <a:off x="640079" y="2364379"/>
          <a:ext cx="11001794" cy="3748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4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27717435-7F3D-8743-9894-DA6E2947E0FA}"/>
                                            </p:graphicEl>
                                          </p:spTgt>
                                        </p:tgtEl>
                                        <p:attrNameLst>
                                          <p:attrName>style.visibility</p:attrName>
                                        </p:attrNameLst>
                                      </p:cBhvr>
                                      <p:to>
                                        <p:strVal val="visible"/>
                                      </p:to>
                                    </p:set>
                                    <p:anim calcmode="lin" valueType="num">
                                      <p:cBhvr additive="base">
                                        <p:cTn id="7" dur="500" fill="hold"/>
                                        <p:tgtEl>
                                          <p:spTgt spid="5">
                                            <p:graphicEl>
                                              <a:dgm id="{27717435-7F3D-8743-9894-DA6E2947E0F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27717435-7F3D-8743-9894-DA6E2947E0F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0E253CA0-9FCF-EA4E-A2DB-C266C6785C5A}"/>
                                            </p:graphicEl>
                                          </p:spTgt>
                                        </p:tgtEl>
                                        <p:attrNameLst>
                                          <p:attrName>style.visibility</p:attrName>
                                        </p:attrNameLst>
                                      </p:cBhvr>
                                      <p:to>
                                        <p:strVal val="visible"/>
                                      </p:to>
                                    </p:set>
                                    <p:anim calcmode="lin" valueType="num">
                                      <p:cBhvr additive="base">
                                        <p:cTn id="11" dur="500" fill="hold"/>
                                        <p:tgtEl>
                                          <p:spTgt spid="5">
                                            <p:graphicEl>
                                              <a:dgm id="{0E253CA0-9FCF-EA4E-A2DB-C266C6785C5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0E253CA0-9FCF-EA4E-A2DB-C266C6785C5A}"/>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0F9E3815-8DB7-E948-B5C9-0EBBEBAD3B64}"/>
                                            </p:graphicEl>
                                          </p:spTgt>
                                        </p:tgtEl>
                                        <p:attrNameLst>
                                          <p:attrName>style.visibility</p:attrName>
                                        </p:attrNameLst>
                                      </p:cBhvr>
                                      <p:to>
                                        <p:strVal val="visible"/>
                                      </p:to>
                                    </p:set>
                                    <p:anim calcmode="lin" valueType="num">
                                      <p:cBhvr additive="base">
                                        <p:cTn id="17" dur="500" fill="hold"/>
                                        <p:tgtEl>
                                          <p:spTgt spid="5">
                                            <p:graphicEl>
                                              <a:dgm id="{0F9E3815-8DB7-E948-B5C9-0EBBEBAD3B6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0F9E3815-8DB7-E948-B5C9-0EBBEBAD3B64}"/>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8A31F3F8-7E12-2447-92D5-EEE16FAA81F1}"/>
                                            </p:graphicEl>
                                          </p:spTgt>
                                        </p:tgtEl>
                                        <p:attrNameLst>
                                          <p:attrName>style.visibility</p:attrName>
                                        </p:attrNameLst>
                                      </p:cBhvr>
                                      <p:to>
                                        <p:strVal val="visible"/>
                                      </p:to>
                                    </p:set>
                                    <p:anim calcmode="lin" valueType="num">
                                      <p:cBhvr additive="base">
                                        <p:cTn id="21" dur="500" fill="hold"/>
                                        <p:tgtEl>
                                          <p:spTgt spid="5">
                                            <p:graphicEl>
                                              <a:dgm id="{8A31F3F8-7E12-2447-92D5-EEE16FAA81F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8A31F3F8-7E12-2447-92D5-EEE16FAA81F1}"/>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C500E0E8-565F-2341-9D9B-73D401A0BC6A}"/>
                                            </p:graphicEl>
                                          </p:spTgt>
                                        </p:tgtEl>
                                        <p:attrNameLst>
                                          <p:attrName>style.visibility</p:attrName>
                                        </p:attrNameLst>
                                      </p:cBhvr>
                                      <p:to>
                                        <p:strVal val="visible"/>
                                      </p:to>
                                    </p:set>
                                    <p:anim calcmode="lin" valueType="num">
                                      <p:cBhvr additive="base">
                                        <p:cTn id="27" dur="500" fill="hold"/>
                                        <p:tgtEl>
                                          <p:spTgt spid="5">
                                            <p:graphicEl>
                                              <a:dgm id="{C500E0E8-565F-2341-9D9B-73D401A0BC6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C500E0E8-565F-2341-9D9B-73D401A0BC6A}"/>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A00428EF-4198-0647-963F-401860BFC2C2}"/>
                                            </p:graphicEl>
                                          </p:spTgt>
                                        </p:tgtEl>
                                        <p:attrNameLst>
                                          <p:attrName>style.visibility</p:attrName>
                                        </p:attrNameLst>
                                      </p:cBhvr>
                                      <p:to>
                                        <p:strVal val="visible"/>
                                      </p:to>
                                    </p:set>
                                    <p:anim calcmode="lin" valueType="num">
                                      <p:cBhvr additive="base">
                                        <p:cTn id="31" dur="500" fill="hold"/>
                                        <p:tgtEl>
                                          <p:spTgt spid="5">
                                            <p:graphicEl>
                                              <a:dgm id="{A00428EF-4198-0647-963F-401860BFC2C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A00428EF-4198-0647-963F-401860BFC2C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B7AA2-530E-4213-B6EF-A7139C2AF95C}"/>
              </a:ext>
            </a:extLst>
          </p:cNvPr>
          <p:cNvSpPr>
            <a:spLocks noGrp="1"/>
          </p:cNvSpPr>
          <p:nvPr>
            <p:ph type="title"/>
          </p:nvPr>
        </p:nvSpPr>
        <p:spPr>
          <a:xfrm>
            <a:off x="630936" y="640080"/>
            <a:ext cx="4818888" cy="1481328"/>
          </a:xfrm>
        </p:spPr>
        <p:txBody>
          <a:bodyPr anchor="b">
            <a:normAutofit/>
          </a:bodyPr>
          <a:lstStyle/>
          <a:p>
            <a:r>
              <a:rPr lang="en-US" sz="5000" dirty="0"/>
              <a:t>Next steps &amp; Survey</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85098E-59A6-FDEA-F3F0-A1B3423575EA}"/>
              </a:ext>
            </a:extLst>
          </p:cNvPr>
          <p:cNvSpPr>
            <a:spLocks noGrp="1"/>
          </p:cNvSpPr>
          <p:nvPr>
            <p:ph idx="1"/>
          </p:nvPr>
        </p:nvSpPr>
        <p:spPr>
          <a:xfrm>
            <a:off x="630936" y="2660904"/>
            <a:ext cx="4818888" cy="3547872"/>
          </a:xfrm>
        </p:spPr>
        <p:txBody>
          <a:bodyPr anchor="t">
            <a:normAutofit/>
          </a:bodyPr>
          <a:lstStyle/>
          <a:p>
            <a:pPr marL="0" indent="0">
              <a:buNone/>
            </a:pPr>
            <a:r>
              <a:rPr lang="en-US" sz="3600" dirty="0">
                <a:solidFill>
                  <a:srgbClr val="002060"/>
                </a:solidFill>
              </a:rPr>
              <a:t>Be part of this effort – cards at your table to indicate interest</a:t>
            </a:r>
          </a:p>
          <a:p>
            <a:pPr marL="0" indent="0" algn="ctr">
              <a:buNone/>
            </a:pPr>
            <a:endParaRPr lang="en-US" sz="3600" dirty="0">
              <a:solidFill>
                <a:srgbClr val="002060"/>
              </a:solidFill>
            </a:endParaRPr>
          </a:p>
          <a:p>
            <a:pPr marL="0" indent="0">
              <a:buNone/>
            </a:pPr>
            <a:r>
              <a:rPr lang="en-US" sz="3600" dirty="0">
                <a:solidFill>
                  <a:srgbClr val="002060"/>
                </a:solidFill>
              </a:rPr>
              <a:t>QR codes – for website + Survey </a:t>
            </a:r>
          </a:p>
          <a:p>
            <a:pPr marL="0" indent="0">
              <a:buNone/>
            </a:pPr>
            <a:endParaRPr lang="en-US" sz="2200" dirty="0"/>
          </a:p>
          <a:p>
            <a:pPr marL="0" indent="0">
              <a:buNone/>
            </a:pPr>
            <a:endParaRPr lang="en-US" sz="2200" dirty="0"/>
          </a:p>
          <a:p>
            <a:endParaRPr lang="en-US" sz="2200" dirty="0"/>
          </a:p>
          <a:p>
            <a:pPr marL="0" indent="0">
              <a:buNone/>
            </a:pPr>
            <a:endParaRPr lang="en-US" sz="2200" dirty="0"/>
          </a:p>
        </p:txBody>
      </p:sp>
      <p:pic>
        <p:nvPicPr>
          <p:cNvPr id="5" name="Picture 4" descr="Multi-coloured paper-craft art">
            <a:extLst>
              <a:ext uri="{FF2B5EF4-FFF2-40B4-BE49-F238E27FC236}">
                <a16:creationId xmlns:a16="http://schemas.microsoft.com/office/drawing/2014/main" id="{78681EEE-8F18-0DDA-441E-7E99F499DF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332473" y="640080"/>
            <a:ext cx="4992117" cy="5577840"/>
          </a:xfrm>
          <a:prstGeom prst="rect">
            <a:avLst/>
          </a:prstGeom>
        </p:spPr>
      </p:pic>
      <p:sp>
        <p:nvSpPr>
          <p:cNvPr id="4" name="5-Point Star 3">
            <a:extLst>
              <a:ext uri="{FF2B5EF4-FFF2-40B4-BE49-F238E27FC236}">
                <a16:creationId xmlns:a16="http://schemas.microsoft.com/office/drawing/2014/main" id="{9957F60B-FADB-12FD-C6F4-9A32A17EF6C8}"/>
              </a:ext>
            </a:extLst>
          </p:cNvPr>
          <p:cNvSpPr/>
          <p:nvPr/>
        </p:nvSpPr>
        <p:spPr>
          <a:xfrm>
            <a:off x="2778326" y="4192775"/>
            <a:ext cx="524107" cy="4841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86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39D049A-804F-EB1F-3E23-3BFC1685D3CE}"/>
              </a:ext>
            </a:extLst>
          </p:cNvPr>
          <p:cNvGraphicFramePr>
            <a:graphicFrameLocks noGrp="1"/>
          </p:cNvGraphicFramePr>
          <p:nvPr>
            <p:ph idx="1"/>
            <p:extLst>
              <p:ext uri="{D42A27DB-BD31-4B8C-83A1-F6EECF244321}">
                <p14:modId xmlns:p14="http://schemas.microsoft.com/office/powerpoint/2010/main" val="2686626285"/>
              </p:ext>
            </p:extLst>
          </p:nvPr>
        </p:nvGraphicFramePr>
        <p:xfrm>
          <a:off x="838200" y="127680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66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7C363-44AD-9B92-B066-0B446724B6DC}"/>
              </a:ext>
            </a:extLst>
          </p:cNvPr>
          <p:cNvSpPr>
            <a:spLocks noGrp="1"/>
          </p:cNvSpPr>
          <p:nvPr>
            <p:ph type="title"/>
          </p:nvPr>
        </p:nvSpPr>
        <p:spPr>
          <a:xfrm>
            <a:off x="635000" y="640823"/>
            <a:ext cx="3418659" cy="5583148"/>
          </a:xfrm>
        </p:spPr>
        <p:txBody>
          <a:bodyPr anchor="ctr">
            <a:normAutofit/>
          </a:bodyPr>
          <a:lstStyle/>
          <a:p>
            <a:r>
              <a:rPr lang="en-US" sz="5400" dirty="0"/>
              <a:t>Meeting Goals</a:t>
            </a:r>
          </a:p>
        </p:txBody>
      </p:sp>
      <p:sp>
        <p:nvSpPr>
          <p:cNvPr id="7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Content Placeholder 2">
            <a:extLst>
              <a:ext uri="{FF2B5EF4-FFF2-40B4-BE49-F238E27FC236}">
                <a16:creationId xmlns:a16="http://schemas.microsoft.com/office/drawing/2014/main" id="{A7BA7573-0CF5-A7E7-1201-1992C5346FD7}"/>
              </a:ext>
            </a:extLst>
          </p:cNvPr>
          <p:cNvGraphicFramePr>
            <a:graphicFrameLocks noGrp="1"/>
          </p:cNvGraphicFramePr>
          <p:nvPr>
            <p:ph idx="1"/>
            <p:extLst>
              <p:ext uri="{D42A27DB-BD31-4B8C-83A1-F6EECF244321}">
                <p14:modId xmlns:p14="http://schemas.microsoft.com/office/powerpoint/2010/main" val="12339822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96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56A3-33D1-F8D4-4ED5-9C12921C9281}"/>
              </a:ext>
            </a:extLst>
          </p:cNvPr>
          <p:cNvSpPr>
            <a:spLocks noGrp="1"/>
          </p:cNvSpPr>
          <p:nvPr>
            <p:ph type="title"/>
          </p:nvPr>
        </p:nvSpPr>
        <p:spPr/>
        <p:txBody>
          <a:bodyPr>
            <a:normAutofit/>
          </a:bodyPr>
          <a:lstStyle/>
          <a:p>
            <a:r>
              <a:rPr lang="en-US" sz="5400" dirty="0">
                <a:solidFill>
                  <a:srgbClr val="002060"/>
                </a:solidFill>
              </a:rPr>
              <a:t>Today’s Agenda</a:t>
            </a:r>
            <a:r>
              <a:rPr lang="en-US" sz="5400" dirty="0"/>
              <a:t>		</a:t>
            </a:r>
          </a:p>
        </p:txBody>
      </p:sp>
      <p:graphicFrame>
        <p:nvGraphicFramePr>
          <p:cNvPr id="7" name="Content Placeholder 2">
            <a:extLst>
              <a:ext uri="{FF2B5EF4-FFF2-40B4-BE49-F238E27FC236}">
                <a16:creationId xmlns:a16="http://schemas.microsoft.com/office/drawing/2014/main" id="{F7112652-578C-BB40-3979-483E69737237}"/>
              </a:ext>
            </a:extLst>
          </p:cNvPr>
          <p:cNvGraphicFramePr>
            <a:graphicFrameLocks noGrp="1"/>
          </p:cNvGraphicFramePr>
          <p:nvPr>
            <p:ph idx="1"/>
            <p:extLst>
              <p:ext uri="{D42A27DB-BD31-4B8C-83A1-F6EECF244321}">
                <p14:modId xmlns:p14="http://schemas.microsoft.com/office/powerpoint/2010/main" val="3530779668"/>
              </p:ext>
            </p:extLst>
          </p:nvPr>
        </p:nvGraphicFramePr>
        <p:xfrm>
          <a:off x="1686379" y="1484026"/>
          <a:ext cx="9752003" cy="5022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84A1415-38AD-92EC-1DAF-F01817270020}"/>
              </a:ext>
            </a:extLst>
          </p:cNvPr>
          <p:cNvSpPr txBox="1"/>
          <p:nvPr/>
        </p:nvSpPr>
        <p:spPr>
          <a:xfrm>
            <a:off x="383677" y="1484026"/>
            <a:ext cx="1194619" cy="461665"/>
          </a:xfrm>
          <a:prstGeom prst="rect">
            <a:avLst/>
          </a:prstGeom>
          <a:noFill/>
        </p:spPr>
        <p:txBody>
          <a:bodyPr wrap="square" rtlCol="0">
            <a:spAutoFit/>
          </a:bodyPr>
          <a:lstStyle/>
          <a:p>
            <a:r>
              <a:rPr lang="en-US" sz="2400" b="1" dirty="0">
                <a:solidFill>
                  <a:srgbClr val="002060"/>
                </a:solidFill>
              </a:rPr>
              <a:t>1</a:t>
            </a:r>
            <a:r>
              <a:rPr lang="en-US" sz="2400" b="1" baseline="30000" dirty="0">
                <a:solidFill>
                  <a:srgbClr val="002060"/>
                </a:solidFill>
              </a:rPr>
              <a:t>st</a:t>
            </a:r>
            <a:r>
              <a:rPr lang="en-US" sz="2400" b="1" dirty="0">
                <a:solidFill>
                  <a:srgbClr val="002060"/>
                </a:solidFill>
              </a:rPr>
              <a:t> hour</a:t>
            </a:r>
          </a:p>
        </p:txBody>
      </p:sp>
      <p:sp>
        <p:nvSpPr>
          <p:cNvPr id="5" name="TextBox 4">
            <a:extLst>
              <a:ext uri="{FF2B5EF4-FFF2-40B4-BE49-F238E27FC236}">
                <a16:creationId xmlns:a16="http://schemas.microsoft.com/office/drawing/2014/main" id="{243E2C20-BA9C-1FD7-64EC-323E6D405699}"/>
              </a:ext>
            </a:extLst>
          </p:cNvPr>
          <p:cNvSpPr txBox="1"/>
          <p:nvPr/>
        </p:nvSpPr>
        <p:spPr>
          <a:xfrm>
            <a:off x="275596" y="4466952"/>
            <a:ext cx="1410783" cy="461665"/>
          </a:xfrm>
          <a:prstGeom prst="rect">
            <a:avLst/>
          </a:prstGeom>
          <a:noFill/>
        </p:spPr>
        <p:txBody>
          <a:bodyPr wrap="square" rtlCol="0">
            <a:spAutoFit/>
          </a:bodyPr>
          <a:lstStyle/>
          <a:p>
            <a:r>
              <a:rPr lang="en-US" sz="2400" b="1" dirty="0">
                <a:solidFill>
                  <a:srgbClr val="002060"/>
                </a:solidFill>
              </a:rPr>
              <a:t>2</a:t>
            </a:r>
            <a:r>
              <a:rPr lang="en-US" sz="2400" b="1" baseline="30000" dirty="0">
                <a:solidFill>
                  <a:srgbClr val="002060"/>
                </a:solidFill>
              </a:rPr>
              <a:t>nd</a:t>
            </a:r>
            <a:r>
              <a:rPr lang="en-US" sz="2400" b="1" dirty="0">
                <a:solidFill>
                  <a:srgbClr val="002060"/>
                </a:solidFill>
              </a:rPr>
              <a:t>  hour</a:t>
            </a:r>
          </a:p>
        </p:txBody>
      </p:sp>
    </p:spTree>
    <p:extLst>
      <p:ext uri="{BB962C8B-B14F-4D97-AF65-F5344CB8AC3E}">
        <p14:creationId xmlns:p14="http://schemas.microsoft.com/office/powerpoint/2010/main" val="198464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2761-63EE-0DE9-9AF1-80926664C959}"/>
              </a:ext>
            </a:extLst>
          </p:cNvPr>
          <p:cNvSpPr>
            <a:spLocks noGrp="1"/>
          </p:cNvSpPr>
          <p:nvPr>
            <p:ph type="title"/>
          </p:nvPr>
        </p:nvSpPr>
        <p:spPr>
          <a:xfrm>
            <a:off x="640080" y="325369"/>
            <a:ext cx="4368602" cy="1956841"/>
          </a:xfrm>
        </p:spPr>
        <p:txBody>
          <a:bodyPr anchor="b">
            <a:normAutofit/>
          </a:bodyPr>
          <a:lstStyle/>
          <a:p>
            <a:r>
              <a:rPr lang="en-US" sz="5400"/>
              <a:t>Purpose of the Process		</a:t>
            </a:r>
          </a:p>
        </p:txBody>
      </p:sp>
      <p:sp>
        <p:nvSpPr>
          <p:cNvPr id="9" name="Content Placeholder 8">
            <a:extLst>
              <a:ext uri="{FF2B5EF4-FFF2-40B4-BE49-F238E27FC236}">
                <a16:creationId xmlns:a16="http://schemas.microsoft.com/office/drawing/2014/main" id="{257AEA14-39AC-F93D-27B6-959F4B52C347}"/>
              </a:ext>
            </a:extLst>
          </p:cNvPr>
          <p:cNvSpPr>
            <a:spLocks noGrp="1"/>
          </p:cNvSpPr>
          <p:nvPr>
            <p:ph idx="1"/>
          </p:nvPr>
        </p:nvSpPr>
        <p:spPr>
          <a:xfrm>
            <a:off x="640080" y="2872899"/>
            <a:ext cx="4243589" cy="3320668"/>
          </a:xfrm>
        </p:spPr>
        <p:txBody>
          <a:bodyPr>
            <a:normAutofit/>
          </a:bodyPr>
          <a:lstStyle/>
          <a:p>
            <a:pPr marL="0" indent="0">
              <a:buNone/>
            </a:pPr>
            <a:r>
              <a:rPr lang="en-US" sz="4400" dirty="0">
                <a:solidFill>
                  <a:srgbClr val="002060"/>
                </a:solidFill>
              </a:rPr>
              <a:t>Joey Hester &amp; Rich Gannon</a:t>
            </a:r>
          </a:p>
          <a:p>
            <a:pPr marL="0" indent="0">
              <a:buNone/>
            </a:pPr>
            <a:r>
              <a:rPr lang="en-US" sz="4000" i="1" dirty="0"/>
              <a:t>NC Division of Water Resources</a:t>
            </a:r>
          </a:p>
          <a:p>
            <a:pPr lvl="1"/>
            <a:endParaRPr lang="en-US" sz="2200" dirty="0"/>
          </a:p>
        </p:txBody>
      </p:sp>
      <p:pic>
        <p:nvPicPr>
          <p:cNvPr id="5" name="Content Placeholder 4" descr="A body of water with land in the distance&#10;&#10;Description automatically generated with medium confidence">
            <a:extLst>
              <a:ext uri="{FF2B5EF4-FFF2-40B4-BE49-F238E27FC236}">
                <a16:creationId xmlns:a16="http://schemas.microsoft.com/office/drawing/2014/main" id="{AD38C6A4-8D2F-0043-EB36-CEDC47339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9012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715F8-2E6D-E399-D331-9BE38ADD0D57}"/>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Working together </a:t>
            </a:r>
            <a:r>
              <a:rPr lang="en-US" sz="5400" i="1" kern="1200" dirty="0">
                <a:solidFill>
                  <a:srgbClr val="002060"/>
                </a:solidFill>
                <a:latin typeface="+mj-lt"/>
                <a:ea typeface="+mj-ea"/>
                <a:cs typeface="+mj-cs"/>
              </a:rPr>
              <a:t>today</a:t>
            </a:r>
            <a:endParaRPr lang="en-US" sz="5400" kern="1200" dirty="0">
              <a:solidFill>
                <a:srgbClr val="002060"/>
              </a:solidFill>
              <a:latin typeface="+mj-lt"/>
              <a:ea typeface="+mj-ea"/>
              <a:cs typeface="+mj-cs"/>
            </a:endParaRPr>
          </a:p>
        </p:txBody>
      </p:sp>
      <p:sp>
        <p:nvSpPr>
          <p:cNvPr id="3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17">
            <a:extLst>
              <a:ext uri="{FF2B5EF4-FFF2-40B4-BE49-F238E27FC236}">
                <a16:creationId xmlns:a16="http://schemas.microsoft.com/office/drawing/2014/main" id="{C77AC52A-5450-2E9D-E7A4-29D5777B9D3A}"/>
              </a:ext>
            </a:extLst>
          </p:cNvPr>
          <p:cNvSpPr txBox="1"/>
          <p:nvPr/>
        </p:nvSpPr>
        <p:spPr>
          <a:xfrm>
            <a:off x="4924826" y="552091"/>
            <a:ext cx="6506959" cy="5726046"/>
          </a:xfrm>
          <a:prstGeom prst="rect">
            <a:avLst/>
          </a:prstGeom>
        </p:spPr>
        <p:txBody>
          <a:bodyPr vert="horz" lIns="91440" tIns="45720" rIns="91440" bIns="45720" rtlCol="0" anchor="ctr">
            <a:normAutofit fontScale="85000" lnSpcReduction="20000"/>
          </a:bodyPr>
          <a:lstStyle/>
          <a:p>
            <a:pPr marL="457200" indent="-457200" defTabSz="914400">
              <a:lnSpc>
                <a:spcPct val="120000"/>
              </a:lnSpc>
              <a:spcAft>
                <a:spcPts val="600"/>
              </a:spcAft>
              <a:buFont typeface="Arial" panose="020B0604020202020204" pitchFamily="34" charset="0"/>
              <a:buChar char="•"/>
            </a:pPr>
            <a:r>
              <a:rPr lang="en-US" sz="3200" dirty="0"/>
              <a:t>Begin &amp; Adjourn on time</a:t>
            </a:r>
          </a:p>
          <a:p>
            <a:pPr marL="457200" indent="-457200" defTabSz="914400">
              <a:lnSpc>
                <a:spcPct val="120000"/>
              </a:lnSpc>
              <a:spcAft>
                <a:spcPts val="600"/>
              </a:spcAft>
              <a:buFont typeface="Arial" panose="020B0604020202020204" pitchFamily="34" charset="0"/>
              <a:buChar char="•"/>
            </a:pPr>
            <a:r>
              <a:rPr lang="en-US" sz="3200" b="1" dirty="0"/>
              <a:t>One speaker at a time</a:t>
            </a:r>
          </a:p>
          <a:p>
            <a:pPr marL="457200" indent="-457200" defTabSz="914400">
              <a:lnSpc>
                <a:spcPct val="120000"/>
              </a:lnSpc>
              <a:spcAft>
                <a:spcPts val="600"/>
              </a:spcAft>
              <a:buFont typeface="Arial" panose="020B0604020202020204" pitchFamily="34" charset="0"/>
              <a:buChar char="•"/>
            </a:pPr>
            <a:r>
              <a:rPr lang="en-US" sz="3200" dirty="0"/>
              <a:t>Listen for understanding</a:t>
            </a:r>
          </a:p>
          <a:p>
            <a:pPr marL="457200" indent="-457200" defTabSz="914400">
              <a:lnSpc>
                <a:spcPct val="120000"/>
              </a:lnSpc>
              <a:spcAft>
                <a:spcPts val="600"/>
              </a:spcAft>
              <a:buFont typeface="Arial" panose="020B0604020202020204" pitchFamily="34" charset="0"/>
              <a:buChar char="•"/>
            </a:pPr>
            <a:r>
              <a:rPr lang="en-US" sz="3200" b="1" dirty="0"/>
              <a:t>Say what you need to say &amp; make room for others to say what they need to say</a:t>
            </a:r>
          </a:p>
          <a:p>
            <a:pPr marL="457200" indent="-457200" defTabSz="914400">
              <a:lnSpc>
                <a:spcPct val="120000"/>
              </a:lnSpc>
              <a:spcAft>
                <a:spcPts val="600"/>
              </a:spcAft>
              <a:buFont typeface="Arial" panose="020B0604020202020204" pitchFamily="34" charset="0"/>
              <a:buChar char="•"/>
            </a:pPr>
            <a:r>
              <a:rPr lang="en-US" sz="3200" dirty="0"/>
              <a:t>Embrace a learning mindset</a:t>
            </a:r>
          </a:p>
          <a:p>
            <a:pPr marL="457200" indent="-457200" defTabSz="914400">
              <a:lnSpc>
                <a:spcPct val="120000"/>
              </a:lnSpc>
              <a:spcAft>
                <a:spcPts val="600"/>
              </a:spcAft>
              <a:buFont typeface="Arial" panose="020B0604020202020204" pitchFamily="34" charset="0"/>
              <a:buChar char="•"/>
            </a:pPr>
            <a:r>
              <a:rPr lang="en-US" sz="3200" b="1" dirty="0"/>
              <a:t>Be mindful of assumptions &amp; ask questions</a:t>
            </a:r>
          </a:p>
          <a:p>
            <a:pPr marL="457200" indent="-457200" defTabSz="914400">
              <a:lnSpc>
                <a:spcPct val="120000"/>
              </a:lnSpc>
              <a:spcAft>
                <a:spcPts val="600"/>
              </a:spcAft>
              <a:buFont typeface="Arial" panose="020B0604020202020204" pitchFamily="34" charset="0"/>
              <a:buChar char="•"/>
            </a:pPr>
            <a:r>
              <a:rPr lang="en-US" sz="3200" dirty="0"/>
              <a:t>It’s okay to disagree … please do so respectfully</a:t>
            </a:r>
          </a:p>
          <a:p>
            <a:pPr marL="457200" indent="-457200" defTabSz="914400">
              <a:lnSpc>
                <a:spcPct val="120000"/>
              </a:lnSpc>
              <a:spcAft>
                <a:spcPts val="600"/>
              </a:spcAft>
              <a:buFont typeface="Arial" panose="020B0604020202020204" pitchFamily="34" charset="0"/>
              <a:buChar char="•"/>
            </a:pPr>
            <a:r>
              <a:rPr lang="en-US" sz="3200" b="1" dirty="0"/>
              <a:t>Share your own perspective &amp; respect the perspectives of others	</a:t>
            </a:r>
            <a:r>
              <a:rPr lang="en-US" sz="2200" dirty="0"/>
              <a:t>	</a:t>
            </a:r>
          </a:p>
        </p:txBody>
      </p:sp>
    </p:spTree>
    <p:extLst>
      <p:ext uri="{BB962C8B-B14F-4D97-AF65-F5344CB8AC3E}">
        <p14:creationId xmlns:p14="http://schemas.microsoft.com/office/powerpoint/2010/main" val="196276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42B7-ED1F-DAA6-EC11-2DD0F603F052}"/>
              </a:ext>
            </a:extLst>
          </p:cNvPr>
          <p:cNvSpPr>
            <a:spLocks noGrp="1"/>
          </p:cNvSpPr>
          <p:nvPr>
            <p:ph type="title"/>
          </p:nvPr>
        </p:nvSpPr>
        <p:spPr>
          <a:xfrm>
            <a:off x="622091" y="2210377"/>
            <a:ext cx="4952999" cy="2057046"/>
          </a:xfrm>
        </p:spPr>
        <p:txBody>
          <a:bodyPr>
            <a:normAutofit/>
          </a:bodyPr>
          <a:lstStyle/>
          <a:p>
            <a:r>
              <a:rPr lang="en-US" dirty="0">
                <a:solidFill>
                  <a:srgbClr val="002060"/>
                </a:solidFill>
              </a:rPr>
              <a:t>Who’s in the room? </a:t>
            </a:r>
          </a:p>
        </p:txBody>
      </p:sp>
      <p:pic>
        <p:nvPicPr>
          <p:cNvPr id="5" name="Content Placeholder 4" descr="A picture containing outdoor, mountain, water, nature&#10;&#10;Description automatically generated">
            <a:extLst>
              <a:ext uri="{FF2B5EF4-FFF2-40B4-BE49-F238E27FC236}">
                <a16:creationId xmlns:a16="http://schemas.microsoft.com/office/drawing/2014/main" id="{E8757667-FDEE-E750-A0F1-46EEE1B7E3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9228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4DFE-75C2-3591-904C-9EFE5C502E0C}"/>
              </a:ext>
            </a:extLst>
          </p:cNvPr>
          <p:cNvSpPr>
            <a:spLocks noGrp="1"/>
          </p:cNvSpPr>
          <p:nvPr>
            <p:ph type="title"/>
          </p:nvPr>
        </p:nvSpPr>
        <p:spPr>
          <a:xfrm>
            <a:off x="1132964" y="773723"/>
            <a:ext cx="6338353" cy="4387224"/>
          </a:xfrm>
        </p:spPr>
        <p:txBody>
          <a:bodyPr vert="horz" lIns="91440" tIns="45720" rIns="91440" bIns="45720" rtlCol="0" anchor="b">
            <a:normAutofit fontScale="90000"/>
          </a:bodyPr>
          <a:lstStyle/>
          <a:p>
            <a:pPr>
              <a:spcAft>
                <a:spcPts val="0"/>
              </a:spcAft>
            </a:pPr>
            <a:r>
              <a:rPr lang="en-US" sz="4000" b="1" dirty="0">
                <a:solidFill>
                  <a:srgbClr val="002060"/>
                </a:solidFill>
              </a:rPr>
              <a:t>Table talk #1</a:t>
            </a:r>
            <a:br>
              <a:rPr lang="en-US" sz="4000" dirty="0"/>
            </a:br>
            <a:br>
              <a:rPr lang="en-US" sz="4000" dirty="0"/>
            </a:br>
            <a:r>
              <a:rPr lang="en-US" sz="3600" b="1" i="1" u="none" strike="noStrike" dirty="0">
                <a:solidFill>
                  <a:schemeClr val="accent1"/>
                </a:solidFill>
                <a:effectLst/>
                <a:latin typeface="+mn-lt"/>
              </a:rPr>
              <a:t>At your table, you’ll have 10 minutes </a:t>
            </a:r>
            <a:r>
              <a:rPr lang="en-US" sz="3600" b="1" i="1" dirty="0">
                <a:solidFill>
                  <a:schemeClr val="accent1"/>
                </a:solidFill>
                <a:latin typeface="+mn-lt"/>
              </a:rPr>
              <a:t>to introduce yourself and share</a:t>
            </a:r>
            <a:br>
              <a:rPr lang="en-US" sz="3600" b="0" i="0" u="none" strike="noStrike" dirty="0">
                <a:effectLst/>
              </a:rPr>
            </a:br>
            <a:r>
              <a:rPr lang="en-US" sz="3600" b="0" i="0" u="none" strike="noStrike" dirty="0">
                <a:effectLst/>
              </a:rPr>
              <a:t>--What brought you to this session </a:t>
            </a:r>
            <a:br>
              <a:rPr lang="en-US" sz="3600" b="0" i="0" u="none" strike="noStrike" dirty="0">
                <a:effectLst/>
              </a:rPr>
            </a:br>
            <a:r>
              <a:rPr lang="en-US" sz="3600" b="0" i="0" u="none" strike="noStrike" dirty="0">
                <a:effectLst/>
              </a:rPr>
              <a:t>--</a:t>
            </a:r>
            <a:r>
              <a:rPr lang="en-US" sz="3600" dirty="0"/>
              <a:t> </a:t>
            </a:r>
            <a:r>
              <a:rPr lang="en-US" sz="3600" b="0" i="0" u="none" strike="noStrike" dirty="0">
                <a:effectLst/>
              </a:rPr>
              <a:t>One hope you have for High Rock Lake &amp; its watershed</a:t>
            </a:r>
            <a:br>
              <a:rPr lang="en-US" sz="2000" b="0" i="0" u="none" strike="noStrike" dirty="0">
                <a:effectLst/>
              </a:rPr>
            </a:br>
            <a:endParaRPr lang="en-US" sz="2000" dirty="0"/>
          </a:p>
        </p:txBody>
      </p:sp>
      <p:pic>
        <p:nvPicPr>
          <p:cNvPr id="5" name="Picture 4" descr="Conference room table">
            <a:extLst>
              <a:ext uri="{FF2B5EF4-FFF2-40B4-BE49-F238E27FC236}">
                <a16:creationId xmlns:a16="http://schemas.microsoft.com/office/drawing/2014/main" id="{70FD1D89-03C1-9812-31E0-2DF3CD91C2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26003" y="773723"/>
            <a:ext cx="4690375" cy="469037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 name="TextBox 2">
            <a:extLst>
              <a:ext uri="{FF2B5EF4-FFF2-40B4-BE49-F238E27FC236}">
                <a16:creationId xmlns:a16="http://schemas.microsoft.com/office/drawing/2014/main" id="{B7B68A06-04F1-BD8F-8A77-D35E9D85E590}"/>
              </a:ext>
            </a:extLst>
          </p:cNvPr>
          <p:cNvSpPr txBox="1"/>
          <p:nvPr/>
        </p:nvSpPr>
        <p:spPr>
          <a:xfrm>
            <a:off x="1442831" y="5272459"/>
            <a:ext cx="7446334" cy="1200329"/>
          </a:xfrm>
          <a:prstGeom prst="rect">
            <a:avLst/>
          </a:prstGeom>
          <a:noFill/>
        </p:spPr>
        <p:txBody>
          <a:bodyPr wrap="none" rtlCol="0">
            <a:spAutoFit/>
          </a:bodyPr>
          <a:lstStyle/>
          <a:p>
            <a:r>
              <a:rPr lang="en-US" sz="2400" dirty="0">
                <a:solidFill>
                  <a:srgbClr val="002060"/>
                </a:solidFill>
              </a:rPr>
              <a:t>Have a notetaker record responses on the paper provided </a:t>
            </a:r>
          </a:p>
          <a:p>
            <a:pPr algn="ctr"/>
            <a:r>
              <a:rPr lang="en-US" sz="2400" dirty="0">
                <a:solidFill>
                  <a:srgbClr val="002060"/>
                </a:solidFill>
              </a:rPr>
              <a:t>&amp; post in the room. </a:t>
            </a:r>
          </a:p>
          <a:p>
            <a:endParaRPr lang="en-US" sz="2400" dirty="0"/>
          </a:p>
        </p:txBody>
      </p:sp>
    </p:spTree>
    <p:extLst>
      <p:ext uri="{BB962C8B-B14F-4D97-AF65-F5344CB8AC3E}">
        <p14:creationId xmlns:p14="http://schemas.microsoft.com/office/powerpoint/2010/main" val="367878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4DFE-75C2-3591-904C-9EFE5C502E0C}"/>
              </a:ext>
            </a:extLst>
          </p:cNvPr>
          <p:cNvSpPr>
            <a:spLocks noGrp="1"/>
          </p:cNvSpPr>
          <p:nvPr>
            <p:ph type="title"/>
          </p:nvPr>
        </p:nvSpPr>
        <p:spPr/>
        <p:txBody>
          <a:bodyPr vert="horz" lIns="91440" tIns="45720" rIns="91440" bIns="45720" rtlCol="0" anchor="b">
            <a:normAutofit/>
          </a:bodyPr>
          <a:lstStyle/>
          <a:p>
            <a:pPr rtl="0">
              <a:spcBef>
                <a:spcPts val="0"/>
              </a:spcBef>
              <a:spcAft>
                <a:spcPts val="0"/>
              </a:spcAft>
            </a:pPr>
            <a:br>
              <a:rPr lang="en-US" b="0" i="0" u="none" strike="noStrike" dirty="0">
                <a:solidFill>
                  <a:srgbClr val="002060"/>
                </a:solidFill>
                <a:effectLst/>
                <a:latin typeface="Calibri" panose="020F0502020204030204" pitchFamily="34" charset="0"/>
              </a:rPr>
            </a:br>
            <a:r>
              <a:rPr lang="en-US" b="0" i="0" u="none" strike="noStrike" dirty="0">
                <a:solidFill>
                  <a:srgbClr val="002060"/>
                </a:solidFill>
                <a:effectLst/>
                <a:latin typeface="Calibri" panose="020F0502020204030204" pitchFamily="34" charset="0"/>
              </a:rPr>
              <a:t>Table Talk #2</a:t>
            </a:r>
            <a:endParaRPr lang="en-US" dirty="0">
              <a:solidFill>
                <a:srgbClr val="002060"/>
              </a:solidFill>
            </a:endParaRPr>
          </a:p>
        </p:txBody>
      </p:sp>
      <p:pic>
        <p:nvPicPr>
          <p:cNvPr id="5" name="Picture 4" descr="Conference room table">
            <a:extLst>
              <a:ext uri="{FF2B5EF4-FFF2-40B4-BE49-F238E27FC236}">
                <a16:creationId xmlns:a16="http://schemas.microsoft.com/office/drawing/2014/main" id="{70FD1D89-03C1-9812-31E0-2DF3CD91C2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33288" y="803703"/>
            <a:ext cx="4292953" cy="429295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6" name="TextBox 5">
            <a:extLst>
              <a:ext uri="{FF2B5EF4-FFF2-40B4-BE49-F238E27FC236}">
                <a16:creationId xmlns:a16="http://schemas.microsoft.com/office/drawing/2014/main" id="{C7182E40-6B21-5017-8D6E-0E450A6E0479}"/>
              </a:ext>
            </a:extLst>
          </p:cNvPr>
          <p:cNvSpPr txBox="1"/>
          <p:nvPr/>
        </p:nvSpPr>
        <p:spPr>
          <a:xfrm>
            <a:off x="952953" y="1977501"/>
            <a:ext cx="7906233" cy="2862322"/>
          </a:xfrm>
          <a:prstGeom prst="rect">
            <a:avLst/>
          </a:prstGeom>
          <a:noFill/>
        </p:spPr>
        <p:txBody>
          <a:bodyPr wrap="square">
            <a:spAutoFit/>
          </a:bodyPr>
          <a:lstStyle/>
          <a:p>
            <a:pPr>
              <a:spcBef>
                <a:spcPts val="0"/>
              </a:spcBef>
            </a:pPr>
            <a:r>
              <a:rPr lang="en-US" sz="2800" b="1" i="1" dirty="0">
                <a:solidFill>
                  <a:schemeClr val="accent1"/>
                </a:solidFill>
              </a:rPr>
              <a:t>At your table, you’ll have 10 minutes to reflect on the presentation and share with your table group </a:t>
            </a:r>
            <a:br>
              <a:rPr lang="en-US" sz="2800" b="1" i="1" dirty="0">
                <a:solidFill>
                  <a:schemeClr val="accent1"/>
                </a:solidFill>
              </a:rPr>
            </a:br>
            <a:br>
              <a:rPr lang="en-US" sz="2800" dirty="0"/>
            </a:br>
            <a:r>
              <a:rPr lang="en-US" sz="2800" dirty="0">
                <a:latin typeface="+mn-lt"/>
              </a:rPr>
              <a:t>-- 1</a:t>
            </a:r>
            <a:r>
              <a:rPr lang="en-US" sz="2800" dirty="0">
                <a:solidFill>
                  <a:srgbClr val="000000"/>
                </a:solidFill>
                <a:latin typeface="Calibri" panose="020F0502020204030204" pitchFamily="34" charset="0"/>
              </a:rPr>
              <a:t>-2  immediate reactions to the information shared</a:t>
            </a:r>
            <a:br>
              <a:rPr lang="en-US" sz="2800" dirty="0">
                <a:solidFill>
                  <a:srgbClr val="000000"/>
                </a:solidFill>
                <a:latin typeface="Calibri" panose="020F0502020204030204" pitchFamily="34" charset="0"/>
              </a:rPr>
            </a:br>
            <a:r>
              <a:rPr lang="en-US" sz="2800" dirty="0">
                <a:solidFill>
                  <a:srgbClr val="000000"/>
                </a:solidFill>
                <a:latin typeface="Calibri" panose="020F0502020204030204" pitchFamily="34" charset="0"/>
              </a:rPr>
              <a:t>-- 1-2 questions this presentation raised for you</a:t>
            </a:r>
            <a:br>
              <a:rPr lang="en-US" sz="2800" dirty="0">
                <a:solidFill>
                  <a:srgbClr val="000000"/>
                </a:solidFill>
                <a:latin typeface="Calibri" panose="020F0502020204030204" pitchFamily="34" charset="0"/>
              </a:rPr>
            </a:br>
            <a:r>
              <a:rPr lang="en-US" sz="2800" dirty="0">
                <a:solidFill>
                  <a:srgbClr val="000000"/>
                </a:solidFill>
                <a:latin typeface="Calibri" panose="020F0502020204030204" pitchFamily="34" charset="0"/>
              </a:rPr>
              <a:t>-- 1-2 topics you would like to learn more about</a:t>
            </a:r>
            <a:br>
              <a:rPr lang="en-US" sz="1100" dirty="0">
                <a:solidFill>
                  <a:srgbClr val="000000"/>
                </a:solidFill>
                <a:latin typeface="Calibri" panose="020F0502020204030204" pitchFamily="34" charset="0"/>
              </a:rPr>
            </a:br>
            <a:endParaRPr lang="en-US" sz="1200" dirty="0"/>
          </a:p>
        </p:txBody>
      </p:sp>
      <p:sp>
        <p:nvSpPr>
          <p:cNvPr id="7" name="TextBox 6">
            <a:extLst>
              <a:ext uri="{FF2B5EF4-FFF2-40B4-BE49-F238E27FC236}">
                <a16:creationId xmlns:a16="http://schemas.microsoft.com/office/drawing/2014/main" id="{0E7211D5-3703-1C61-756E-98A987269DF1}"/>
              </a:ext>
            </a:extLst>
          </p:cNvPr>
          <p:cNvSpPr txBox="1"/>
          <p:nvPr/>
        </p:nvSpPr>
        <p:spPr>
          <a:xfrm>
            <a:off x="952953" y="5366479"/>
            <a:ext cx="9120189" cy="954107"/>
          </a:xfrm>
          <a:prstGeom prst="rect">
            <a:avLst/>
          </a:prstGeom>
          <a:noFill/>
        </p:spPr>
        <p:txBody>
          <a:bodyPr wrap="none" rtlCol="0">
            <a:spAutoFit/>
          </a:bodyPr>
          <a:lstStyle/>
          <a:p>
            <a:r>
              <a:rPr lang="en-US" sz="2800" dirty="0">
                <a:solidFill>
                  <a:srgbClr val="002060"/>
                </a:solidFill>
              </a:rPr>
              <a:t>Have a notetaker record responses on the template provided </a:t>
            </a:r>
          </a:p>
          <a:p>
            <a:pPr algn="ctr"/>
            <a:r>
              <a:rPr lang="en-US" sz="2800" dirty="0">
                <a:solidFill>
                  <a:srgbClr val="002060"/>
                </a:solidFill>
              </a:rPr>
              <a:t>to be collected for the notes. </a:t>
            </a:r>
          </a:p>
        </p:txBody>
      </p:sp>
    </p:spTree>
    <p:extLst>
      <p:ext uri="{BB962C8B-B14F-4D97-AF65-F5344CB8AC3E}">
        <p14:creationId xmlns:p14="http://schemas.microsoft.com/office/powerpoint/2010/main" val="2173396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889</TotalTime>
  <Words>1639</Words>
  <Application>Microsoft Macintosh PowerPoint</Application>
  <PresentationFormat>Widescreen</PresentationFormat>
  <Paragraphs>170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Welcome!  </vt:lpstr>
      <vt:lpstr>High Rock Lake Stakeholder Meeting </vt:lpstr>
      <vt:lpstr>Meeting Goals</vt:lpstr>
      <vt:lpstr>Today’s Agenda  </vt:lpstr>
      <vt:lpstr>Purpose of the Process  </vt:lpstr>
      <vt:lpstr>Working together today</vt:lpstr>
      <vt:lpstr>Who’s in the room? </vt:lpstr>
      <vt:lpstr>Table talk #1  At your table, you’ll have 10 minutes to introduce yourself and share --What brought you to this session  -- One hope you have for High Rock Lake &amp; its watershed </vt:lpstr>
      <vt:lpstr> Table Talk #2</vt:lpstr>
      <vt:lpstr>Diving deeper into the lake’s condition</vt:lpstr>
      <vt:lpstr>Mandate, action status, lake needs</vt:lpstr>
      <vt:lpstr>About this process </vt:lpstr>
      <vt:lpstr>High Rock Lake  Stakeholder Rules  Purpose: to identify the most mutually satisfactory set of draft regulations that will achieve the objective of reducing nutrient inputs to High Rock Lake over time.   15-18 month process</vt:lpstr>
      <vt:lpstr>PowerPoint Presentation</vt:lpstr>
      <vt:lpstr>All Stakeholders </vt:lpstr>
      <vt:lpstr>PowerPoint Presentation</vt:lpstr>
      <vt:lpstr>PowerPoint Presentation</vt:lpstr>
      <vt:lpstr>PowerPoint Presentation</vt:lpstr>
      <vt:lpstr>Subject Matter Experts (SMEs) </vt:lpstr>
      <vt:lpstr>Facilitation Team </vt:lpstr>
      <vt:lpstr>Roles and Responsibilities of Participants </vt:lpstr>
      <vt:lpstr>Decision-Making Process</vt:lpstr>
      <vt:lpstr>Process Flow </vt:lpstr>
      <vt:lpstr>Phase 1: September 2022- June 2023ish</vt:lpstr>
      <vt:lpstr>June-December 2023ish: Hand off + Phase 2</vt:lpstr>
      <vt:lpstr>Next steps &amp;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Laura S</dc:creator>
  <cp:lastModifiedBy>Maggie Chotas</cp:lastModifiedBy>
  <cp:revision>23</cp:revision>
  <dcterms:created xsi:type="dcterms:W3CDTF">2022-09-23T12:47:57Z</dcterms:created>
  <dcterms:modified xsi:type="dcterms:W3CDTF">2022-09-29T01:11:10Z</dcterms:modified>
</cp:coreProperties>
</file>