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9" r:id="rId5"/>
    <p:sldId id="428" r:id="rId6"/>
    <p:sldId id="447" r:id="rId7"/>
    <p:sldId id="432" r:id="rId8"/>
    <p:sldId id="440" r:id="rId9"/>
    <p:sldId id="441" r:id="rId10"/>
    <p:sldId id="443" r:id="rId11"/>
    <p:sldId id="446" r:id="rId12"/>
    <p:sldId id="444" r:id="rId13"/>
    <p:sldId id="445" r:id="rId14"/>
    <p:sldId id="430" r:id="rId15"/>
    <p:sldId id="438" r:id="rId16"/>
    <p:sldId id="4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ggs, Patrick" initials="BP" lastIdx="2" clrIdx="0">
    <p:extLst>
      <p:ext uri="{19B8F6BF-5375-455C-9EA6-DF929625EA0E}">
        <p15:presenceInfo xmlns:p15="http://schemas.microsoft.com/office/powerpoint/2012/main" userId="S::Patrick.Beggs@ncdenr.gov::96f3b42f-85fa-4f03-9b1e-197e4335ed27" providerId="AD"/>
      </p:ext>
    </p:extLst>
  </p:cmAuthor>
  <p:cmAuthor id="2" name="Gannon, Rich" initials="GR" lastIdx="1" clrIdx="1">
    <p:extLst>
      <p:ext uri="{19B8F6BF-5375-455C-9EA6-DF929625EA0E}">
        <p15:presenceInfo xmlns:p15="http://schemas.microsoft.com/office/powerpoint/2012/main" userId="S-1-5-21-2744878847-1876734302-662453930-10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3" autoAdjust="0"/>
    <p:restoredTop sz="61750" autoAdjust="0"/>
  </p:normalViewPr>
  <p:slideViewPr>
    <p:cSldViewPr snapToGrid="0">
      <p:cViewPr varScale="1">
        <p:scale>
          <a:sx n="41" d="100"/>
          <a:sy n="41" d="100"/>
        </p:scale>
        <p:origin x="1252" y="3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7B6CA-26E9-4E9A-AA32-BB47CFD2ADC2}" type="datetimeFigureOut">
              <a:rPr lang="en-US" smtClean="0"/>
              <a:t>3/2/21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32474-90CD-4DE9-BD0A-DDB650FCE60E}" type="slidenum">
              <a:rPr lang="en-US" smtClean="0"/>
              <a:t>‹#›</a:t>
            </a:fld>
            <a:endParaRPr lang="en-US"/>
          </a:p>
        </p:txBody>
      </p:sp>
    </p:spTree>
    <p:extLst>
      <p:ext uri="{BB962C8B-B14F-4D97-AF65-F5344CB8AC3E}">
        <p14:creationId xmlns:p14="http://schemas.microsoft.com/office/powerpoint/2010/main" val="95906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q.nc.gov/about/divisions/water-resources/planning/nonpoint-source-management/nutrient-offset-inform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cdenr.maps.arcgis.com/apps/webappviewer/index.html?id=13a3a215e56343bca5389fc9913b98f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has a set of watershed specific Nutrient Management Strategies. </a:t>
            </a:r>
          </a:p>
          <a:p>
            <a:r>
              <a:rPr lang="en-US" dirty="0"/>
              <a:t>And Buffers can be a part of these strategies. </a:t>
            </a:r>
          </a:p>
          <a:p>
            <a:pPr marL="0" indent="0">
              <a:buFont typeface="Arial" panose="020B0604020202020204" pitchFamily="34" charset="0"/>
              <a:buNone/>
            </a:pPr>
            <a:r>
              <a:rPr lang="en-US" dirty="0"/>
              <a:t>I’d like to:</a:t>
            </a:r>
          </a:p>
          <a:p>
            <a:pPr marL="171450" indent="-171450">
              <a:buFont typeface="Arial" panose="020B0604020202020204" pitchFamily="34" charset="0"/>
              <a:buChar char="•"/>
            </a:pPr>
            <a:r>
              <a:rPr lang="en-US" dirty="0"/>
              <a:t>give you an overview of where we have Nutrient Management Strategies, </a:t>
            </a:r>
          </a:p>
          <a:p>
            <a:pPr marL="171450" indent="-171450">
              <a:buFont typeface="Arial" panose="020B0604020202020204" pitchFamily="34" charset="0"/>
              <a:buChar char="•"/>
            </a:pPr>
            <a:r>
              <a:rPr lang="en-US" dirty="0"/>
              <a:t>explain a bit about what they entail, and</a:t>
            </a:r>
          </a:p>
          <a:p>
            <a:pPr marL="171450" indent="-171450">
              <a:buFont typeface="Arial" panose="020B0604020202020204" pitchFamily="34" charset="0"/>
              <a:buChar char="•"/>
            </a:pPr>
            <a:r>
              <a:rPr lang="en-US" dirty="0"/>
              <a:t>share which of them include buffers.</a:t>
            </a:r>
          </a:p>
          <a:p>
            <a:pPr marL="171450" indent="-171450">
              <a:buFont typeface="Arial" panose="020B0604020202020204" pitchFamily="34" charset="0"/>
              <a:buChar char="•"/>
            </a:pPr>
            <a:r>
              <a:rPr lang="en-US" dirty="0"/>
              <a:t>In addition, a survey this past year identified a couple items that I can clarify for you at the end.</a:t>
            </a:r>
          </a:p>
        </p:txBody>
      </p:sp>
      <p:sp>
        <p:nvSpPr>
          <p:cNvPr id="4" name="Slide Number Placeholder 3"/>
          <p:cNvSpPr>
            <a:spLocks noGrp="1"/>
          </p:cNvSpPr>
          <p:nvPr>
            <p:ph type="sldNum" sz="quarter" idx="5"/>
          </p:nvPr>
        </p:nvSpPr>
        <p:spPr/>
        <p:txBody>
          <a:bodyPr/>
          <a:lstStyle/>
          <a:p>
            <a:fld id="{08A32474-90CD-4DE9-BD0A-DDB650FCE60E}" type="slidenum">
              <a:rPr lang="en-US" smtClean="0"/>
              <a:t>1</a:t>
            </a:fld>
            <a:endParaRPr lang="en-US"/>
          </a:p>
        </p:txBody>
      </p:sp>
    </p:spTree>
    <p:extLst>
      <p:ext uri="{BB962C8B-B14F-4D97-AF65-F5344CB8AC3E}">
        <p14:creationId xmlns:p14="http://schemas.microsoft.com/office/powerpoint/2010/main" val="14808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F497D"/>
                </a:solidFill>
                <a:effectLst/>
                <a:latin typeface="Calibri" panose="020F0502020204030204" pitchFamily="34" charset="0"/>
                <a:ea typeface="Calibri" panose="020F0502020204030204" pitchFamily="34" charset="0"/>
              </a:rPr>
              <a:t>High Rock Lake watershed is planned to receive an NMS.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F497D"/>
                </a:solidFill>
                <a:effectLst/>
                <a:latin typeface="Calibri" panose="020F0502020204030204" pitchFamily="34" charset="0"/>
                <a:ea typeface="Calibri" panose="020F0502020204030204" pitchFamily="34" charset="0"/>
              </a:rPr>
              <a:t>It’s has had a lot of studies performed in anticipation of a strategy.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F497D"/>
                </a:solidFill>
                <a:effectLst/>
                <a:latin typeface="Calibri" panose="020F0502020204030204" pitchFamily="34" charset="0"/>
                <a:ea typeface="Calibri" panose="020F0502020204030204" pitchFamily="34" charset="0"/>
              </a:rPr>
              <a:t>Modeling has been done</a:t>
            </a:r>
            <a:r>
              <a:rPr lang="en-US" sz="1200" u="none" dirty="0">
                <a:solidFill>
                  <a:srgbClr val="1F497D"/>
                </a:solidFill>
                <a:effectLst/>
                <a:latin typeface="Calibri" panose="020F0502020204030204" pitchFamily="34" charset="0"/>
                <a:ea typeface="Calibri" panose="020F0502020204030204" pitchFamily="34" charset="0"/>
              </a:rPr>
              <a:t>., both</a:t>
            </a:r>
            <a:r>
              <a:rPr lang="en-US" sz="1200" u="none" baseline="0" dirty="0">
                <a:solidFill>
                  <a:srgbClr val="1F497D"/>
                </a:solidFill>
                <a:effectLst/>
                <a:latin typeface="Calibri" panose="020F0502020204030204" pitchFamily="34" charset="0"/>
                <a:ea typeface="Calibri" panose="020F0502020204030204" pitchFamily="34" charset="0"/>
              </a:rPr>
              <a:t> watershed nutrient delivery and lake nutrient response.</a:t>
            </a:r>
            <a:endParaRPr lang="en-US" sz="1200" u="none" dirty="0">
              <a:solidFill>
                <a:srgbClr val="1F497D"/>
              </a:solidFill>
              <a:effectLst/>
              <a:latin typeface="Calibri" panose="020F050202020403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F497D"/>
                </a:solidFill>
                <a:effectLst/>
                <a:latin typeface="Calibri" panose="020F0502020204030204" pitchFamily="34" charset="0"/>
                <a:ea typeface="Calibri" panose="020F0502020204030204" pitchFamily="34" charset="0"/>
              </a:rPr>
              <a:t>The next step is nutrient criteria rulemaking.  We have an initial rule drafted and expect it to go the EMC this Spring so that nutrient management strategy rulemaking can start, </a:t>
            </a:r>
            <a:r>
              <a:rPr lang="en-US" sz="1200" u="none" dirty="0">
                <a:solidFill>
                  <a:srgbClr val="1F497D"/>
                </a:solidFill>
                <a:effectLst/>
                <a:latin typeface="Calibri" panose="020F0502020204030204" pitchFamily="34" charset="0"/>
                <a:ea typeface="Calibri" panose="020F0502020204030204" pitchFamily="34" charset="0"/>
              </a:rPr>
              <a:t>which may take a year or two. </a:t>
            </a:r>
            <a:endParaRPr lang="en-US" sz="1200" u="none" baseline="0" dirty="0">
              <a:solidFill>
                <a:srgbClr val="1F497D"/>
              </a:solidFill>
              <a:effectLst/>
              <a:latin typeface="Calibri" panose="020F050202020403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baseline="0" dirty="0">
                <a:solidFill>
                  <a:srgbClr val="1F497D"/>
                </a:solidFill>
                <a:effectLst/>
                <a:latin typeface="Calibri" panose="020F0502020204030204" pitchFamily="34" charset="0"/>
                <a:ea typeface="Calibri" panose="020F0502020204030204" pitchFamily="34" charset="0"/>
              </a:rPr>
              <a:t>The nutrient management strategy will likely involve rulemaking, which would take another 2 or 3 years.</a:t>
            </a:r>
            <a:endParaRPr lang="en-US" sz="1200" u="none"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endParaRPr lang="en-US" sz="1200" dirty="0">
              <a:solidFill>
                <a:srgbClr val="1F497D"/>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8A32474-90CD-4DE9-BD0A-DDB650FCE60E}" type="slidenum">
              <a:rPr lang="en-US" smtClean="0"/>
              <a:t>10</a:t>
            </a:fld>
            <a:endParaRPr lang="en-US"/>
          </a:p>
        </p:txBody>
      </p:sp>
    </p:spTree>
    <p:extLst>
      <p:ext uri="{BB962C8B-B14F-4D97-AF65-F5344CB8AC3E}">
        <p14:creationId xmlns:p14="http://schemas.microsoft.com/office/powerpoint/2010/main" val="75675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a:cs typeface="Calibri"/>
              </a:rPr>
              <a:t>I mentioned a survey that went out. One of the issues mentioned by respondents was the confusion between NSW and NMS.</a:t>
            </a:r>
          </a:p>
          <a:p>
            <a:endParaRPr lang="en-US" sz="1200" u="non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ontserrat" pitchFamily="2" charset="77"/>
              </a:rPr>
              <a:t>A nutrient management strategy is a program approved by the EMC, the Environmental Management Commission, to help alleviate excess nutrient inputs.</a:t>
            </a:r>
          </a:p>
          <a:p>
            <a:endParaRPr lang="en-US" sz="1200" u="non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cs typeface="Calibri"/>
              </a:rPr>
              <a:t>NSW is Nutrient Sensitive Waters water classification: The definition is a</a:t>
            </a:r>
            <a:r>
              <a:rPr lang="en-US" sz="1200" dirty="0">
                <a:effectLst/>
                <a:latin typeface="Montserrat" pitchFamily="2" charset="77"/>
              </a:rPr>
              <a:t> supplemental surface water classification intended for waters needing additional nutrient management due to their being subject to excessive growth of microscopic or macroscopic vegetation.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ontserrat" pitchFamily="2" charset="77"/>
            </a:endParaRPr>
          </a:p>
          <a:p>
            <a:endParaRPr lang="en-US" sz="1200" u="none" baseline="0" dirty="0">
              <a:cs typeface="Calibri"/>
            </a:endParaRPr>
          </a:p>
          <a:p>
            <a:r>
              <a:rPr lang="en-US" sz="1200" b="1" u="none" baseline="0" dirty="0">
                <a:cs typeface="Calibri"/>
              </a:rPr>
              <a:t>NSW classification is viewed</a:t>
            </a:r>
            <a:r>
              <a:rPr lang="en-US" sz="1200" b="1" u="none" dirty="0">
                <a:cs typeface="Calibri"/>
              </a:rPr>
              <a:t> as an unnecessary procedural step since the EMC has been given explicit legislative authority to develop restoration strategies to address impaired waters.</a:t>
            </a:r>
          </a:p>
        </p:txBody>
      </p:sp>
      <p:sp>
        <p:nvSpPr>
          <p:cNvPr id="4" name="Slide Number Placeholder 3"/>
          <p:cNvSpPr>
            <a:spLocks noGrp="1"/>
          </p:cNvSpPr>
          <p:nvPr>
            <p:ph type="sldNum" sz="quarter" idx="5"/>
          </p:nvPr>
        </p:nvSpPr>
        <p:spPr/>
        <p:txBody>
          <a:bodyPr/>
          <a:lstStyle/>
          <a:p>
            <a:fld id="{08A32474-90CD-4DE9-BD0A-DDB650FCE60E}" type="slidenum">
              <a:rPr lang="en-US" smtClean="0"/>
              <a:t>11</a:t>
            </a:fld>
            <a:endParaRPr lang="en-US"/>
          </a:p>
        </p:txBody>
      </p:sp>
    </p:spTree>
    <p:extLst>
      <p:ext uri="{BB962C8B-B14F-4D97-AF65-F5344CB8AC3E}">
        <p14:creationId xmlns:p14="http://schemas.microsoft.com/office/powerpoint/2010/main" val="3416453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cs typeface="Calibri" panose="020F0502020204030204"/>
              </a:rPr>
              <a:t>Another item mentioned by respondents in the survey that went out was the SNAP tool.</a:t>
            </a:r>
          </a:p>
          <a:p>
            <a:endParaRPr lang="en-US" u="none" dirty="0">
              <a:cs typeface="Calibri" panose="020F0502020204030204"/>
            </a:endParaRPr>
          </a:p>
          <a:p>
            <a:pPr marL="0" indent="0">
              <a:buNone/>
            </a:pPr>
            <a:r>
              <a:rPr lang="en-US" sz="1200" b="1" dirty="0">
                <a:latin typeface="Montserrat" pitchFamily="2" charset="77"/>
              </a:rPr>
              <a:t>SNAP</a:t>
            </a:r>
            <a:r>
              <a:rPr lang="en-US" sz="1200" dirty="0">
                <a:latin typeface="Montserrat" pitchFamily="2" charset="77"/>
              </a:rPr>
              <a:t> is a</a:t>
            </a:r>
            <a:r>
              <a:rPr lang="en-US" sz="1200" dirty="0">
                <a:solidFill>
                  <a:srgbClr val="222222"/>
                </a:solidFill>
                <a:effectLst/>
                <a:latin typeface="Montserrat" pitchFamily="2" charset="77"/>
              </a:rPr>
              <a:t> project-scale tool for estimating:</a:t>
            </a:r>
          </a:p>
          <a:p>
            <a:pPr marL="171450" indent="-171450">
              <a:buFont typeface="Arial" panose="020B0604020202020204" pitchFamily="34" charset="0"/>
              <a:buChar char="•"/>
            </a:pPr>
            <a:r>
              <a:rPr lang="en-US" sz="1200" dirty="0">
                <a:solidFill>
                  <a:srgbClr val="222222"/>
                </a:solidFill>
                <a:effectLst/>
                <a:latin typeface="Montserrat" pitchFamily="2" charset="77"/>
              </a:rPr>
              <a:t>nitrogen and phosphorus in stormwater runoff from development sites and </a:t>
            </a:r>
          </a:p>
          <a:p>
            <a:pPr marL="171450" indent="-171450">
              <a:buFont typeface="Arial" panose="020B0604020202020204" pitchFamily="34" charset="0"/>
              <a:buChar char="•"/>
            </a:pPr>
            <a:r>
              <a:rPr lang="en-US" sz="1200" dirty="0">
                <a:solidFill>
                  <a:srgbClr val="222222"/>
                </a:solidFill>
                <a:effectLst/>
                <a:latin typeface="Montserrat" pitchFamily="2" charset="77"/>
              </a:rPr>
              <a:t>nutrient reductions provided by stormwater treatment.</a:t>
            </a:r>
          </a:p>
          <a:p>
            <a:endParaRPr lang="en-US" u="none" dirty="0">
              <a:cs typeface="Calibri" panose="020F0502020204030204"/>
            </a:endParaRPr>
          </a:p>
          <a:p>
            <a:pPr marL="171450" indent="-171450">
              <a:buFont typeface="Arial" panose="020B0604020202020204" pitchFamily="34" charset="0"/>
              <a:buChar char="•"/>
            </a:pPr>
            <a:r>
              <a:rPr lang="en-US" u="none" dirty="0">
                <a:cs typeface="Calibri" panose="020F0502020204030204"/>
              </a:rPr>
              <a:t>The SNAP Tool only applies to the New Development and Existing Development stormwater rules.  </a:t>
            </a:r>
          </a:p>
          <a:p>
            <a:pPr marL="171450" indent="-171450">
              <a:buFont typeface="Arial" panose="020B0604020202020204" pitchFamily="34" charset="0"/>
              <a:buChar char="•"/>
            </a:pPr>
            <a:r>
              <a:rPr lang="en-US" u="none" dirty="0">
                <a:cs typeface="Calibri" panose="020F0502020204030204"/>
              </a:rPr>
              <a:t>It is not used for nutrient accounting with buffers.</a:t>
            </a:r>
          </a:p>
          <a:p>
            <a:r>
              <a:rPr lang="en-US" u="none" dirty="0">
                <a:cs typeface="Calibri" panose="020F0502020204030204"/>
              </a:rPr>
              <a:t>-------------------------------------------------</a:t>
            </a:r>
          </a:p>
          <a:p>
            <a:r>
              <a:rPr lang="en-US" u="none" dirty="0">
                <a:cs typeface="Calibri" panose="020F0502020204030204"/>
              </a:rPr>
              <a:t>It estimates nutrient</a:t>
            </a:r>
            <a:r>
              <a:rPr lang="en-US" u="none" baseline="0" dirty="0">
                <a:cs typeface="Calibri" panose="020F0502020204030204"/>
              </a:rPr>
              <a:t> load reduction benefits of stormwater SCMs (BMPs), whether retrofits or on New Development sites.</a:t>
            </a:r>
            <a:endParaRPr lang="en-US" u="none" dirty="0">
              <a:cs typeface="Calibri" panose="020F0502020204030204"/>
            </a:endParaRPr>
          </a:p>
          <a:p>
            <a:r>
              <a:rPr lang="en-US" u="none" dirty="0">
                <a:cs typeface="Calibri" panose="020F0502020204030204"/>
              </a:rPr>
              <a:t>Other rules, such as Agriculture and Wastewater, use their own load accounting methods.</a:t>
            </a:r>
          </a:p>
          <a:p>
            <a:r>
              <a:rPr lang="en-US" u="none" dirty="0">
                <a:cs typeface="Calibri" panose="020F0502020204030204"/>
              </a:rPr>
              <a:t>Buffer rules operate on a habitat acreage bases with respect to impacts and mitigation.</a:t>
            </a:r>
          </a:p>
          <a:p>
            <a:endParaRPr lang="en-US" u="none" dirty="0">
              <a:cs typeface="Calibri" panose="020F0502020204030204"/>
            </a:endParaRPr>
          </a:p>
          <a:p>
            <a:r>
              <a:rPr lang="en-US" u="none" dirty="0">
                <a:cs typeface="Calibri" panose="020F0502020204030204"/>
              </a:rPr>
              <a:t>The SNAP Tool can be found here: </a:t>
            </a:r>
            <a:endParaRPr lang="en-US" sz="1800" dirty="0">
              <a:solidFill>
                <a:srgbClr val="222222"/>
              </a:solidFill>
              <a:effectLst/>
              <a:latin typeface="Calibri" panose="020F0502020204030204" pitchFamily="34" charset="0"/>
            </a:endParaRPr>
          </a:p>
          <a:p>
            <a:r>
              <a:rPr lang="en-US" dirty="0">
                <a:hlinkClick r:id="rId3"/>
              </a:rPr>
              <a:t>https://deq.nc.gov/about/divisions/water-resources/planning/nonpoint-source-management/nutrient-offset-information</a:t>
            </a:r>
            <a:endParaRPr lang="en-US" dirty="0"/>
          </a:p>
          <a:p>
            <a:endParaRPr lang="en-US" u="none" dirty="0"/>
          </a:p>
        </p:txBody>
      </p:sp>
      <p:sp>
        <p:nvSpPr>
          <p:cNvPr id="4" name="Slide Number Placeholder 3"/>
          <p:cNvSpPr>
            <a:spLocks noGrp="1"/>
          </p:cNvSpPr>
          <p:nvPr>
            <p:ph type="sldNum" sz="quarter" idx="5"/>
          </p:nvPr>
        </p:nvSpPr>
        <p:spPr/>
        <p:txBody>
          <a:bodyPr/>
          <a:lstStyle/>
          <a:p>
            <a:fld id="{08A32474-90CD-4DE9-BD0A-DDB650FCE60E}" type="slidenum">
              <a:rPr lang="en-US" smtClean="0"/>
              <a:t>12</a:t>
            </a:fld>
            <a:endParaRPr lang="en-US"/>
          </a:p>
        </p:txBody>
      </p:sp>
    </p:spTree>
    <p:extLst>
      <p:ext uri="{BB962C8B-B14F-4D97-AF65-F5344CB8AC3E}">
        <p14:creationId xmlns:p14="http://schemas.microsoft.com/office/powerpoint/2010/main" val="338996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The goals of Nutrient Management Strategies is to reduce </a:t>
            </a:r>
            <a:r>
              <a:rPr lang="en-US" sz="1200" b="0" u="none" baseline="0" dirty="0">
                <a:solidFill>
                  <a:srgbClr val="FF0000"/>
                </a:solidFill>
              </a:rPr>
              <a:t>nutrient inputs to our waters, resulting in </a:t>
            </a:r>
            <a:r>
              <a:rPr lang="en-US" sz="1200" b="0" dirty="0">
                <a:solidFill>
                  <a:srgbClr val="1C4584"/>
                </a:solidFill>
                <a:latin typeface="Montserrat" pitchFamily="2" charset="77"/>
                <a:ea typeface="Calibri" panose="020F0502020204030204" pitchFamily="34" charset="0"/>
              </a:rPr>
              <a:t>Environmental, Social, &amp; Economic Benefits</a:t>
            </a:r>
            <a:endParaRPr lang="en-US" b="0" u="none" dirty="0"/>
          </a:p>
        </p:txBody>
      </p:sp>
      <p:sp>
        <p:nvSpPr>
          <p:cNvPr id="4" name="Slide Number Placeholder 3"/>
          <p:cNvSpPr>
            <a:spLocks noGrp="1"/>
          </p:cNvSpPr>
          <p:nvPr>
            <p:ph type="sldNum" sz="quarter" idx="5"/>
          </p:nvPr>
        </p:nvSpPr>
        <p:spPr/>
        <p:txBody>
          <a:bodyPr/>
          <a:lstStyle/>
          <a:p>
            <a:fld id="{08A32474-90CD-4DE9-BD0A-DDB650FCE60E}" type="slidenum">
              <a:rPr lang="en-US" smtClean="0"/>
              <a:t>13</a:t>
            </a:fld>
            <a:endParaRPr lang="en-US"/>
          </a:p>
        </p:txBody>
      </p:sp>
    </p:spTree>
    <p:extLst>
      <p:ext uri="{BB962C8B-B14F-4D97-AF65-F5344CB8AC3E}">
        <p14:creationId xmlns:p14="http://schemas.microsoft.com/office/powerpoint/2010/main" val="65075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a:solidFill>
                  <a:srgbClr val="FF0000"/>
                </a:solidFill>
              </a:rPr>
              <a:t>First, why do we have nutrient management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a:solidFill>
                  <a:srgbClr val="FF0000"/>
                </a:solidFill>
              </a:rPr>
              <a:t>The earliest ones go back to the 80s.  The impacts of excess nutrients on our waters required us to develop them. The i</a:t>
            </a:r>
            <a:r>
              <a:rPr lang="en-US" sz="1200" baseline="0" dirty="0">
                <a:solidFill>
                  <a:srgbClr val="FF0000"/>
                </a:solidFill>
              </a:rPr>
              <a:t>mpacts of excessive nutrients include fish kills, over production of algae, and generally reduced ecosystem benefits downstream, whether that is a lake, a river or an estuary.</a:t>
            </a:r>
          </a:p>
          <a:p>
            <a:r>
              <a:rPr lang="en-US" sz="1200" baseline="0" dirty="0">
                <a:solidFill>
                  <a:srgbClr val="FF0000"/>
                </a:solidFill>
              </a:rPr>
              <a:t>Problems in our estuaries is what initially prompted nutrient management strategies.</a:t>
            </a:r>
          </a:p>
          <a:p>
            <a:endParaRPr lang="en-US" sz="1200" baseline="0" dirty="0">
              <a:solidFill>
                <a:srgbClr val="FF0000"/>
              </a:solidFill>
            </a:endParaRPr>
          </a:p>
          <a:p>
            <a:r>
              <a:rPr lang="en-US" sz="1200" u="none" baseline="0" dirty="0">
                <a:solidFill>
                  <a:srgbClr val="FF0000"/>
                </a:solidFill>
              </a:rPr>
              <a:t>Another problem related to algae production is its impact on drinking water and the need for water treatment plants to remove it.  It can produce toxins that that are harmful to breathe and also affect fishing, swimming, and general bodily contact, including contacts for pets.</a:t>
            </a:r>
          </a:p>
          <a:p>
            <a:endParaRPr lang="en-US" sz="1200" u="none" baseline="0" dirty="0">
              <a:solidFill>
                <a:srgbClr val="FF0000"/>
              </a:solidFill>
            </a:endParaRPr>
          </a:p>
          <a:p>
            <a:r>
              <a:rPr lang="en-US" sz="1200" u="none" baseline="0" dirty="0">
                <a:solidFill>
                  <a:srgbClr val="FF0000"/>
                </a:solidFill>
              </a:rPr>
              <a:t>All of these impacts I just mentioned have Environmental, Social, and Economic components.</a:t>
            </a:r>
          </a:p>
          <a:p>
            <a:endParaRPr lang="en-US" sz="1200" u="none" baseline="0" dirty="0">
              <a:solidFill>
                <a:srgbClr val="FF0000"/>
              </a:solidFill>
            </a:endParaRPr>
          </a:p>
        </p:txBody>
      </p:sp>
      <p:sp>
        <p:nvSpPr>
          <p:cNvPr id="4" name="Slide Number Placeholder 3"/>
          <p:cNvSpPr>
            <a:spLocks noGrp="1"/>
          </p:cNvSpPr>
          <p:nvPr>
            <p:ph type="sldNum" sz="quarter" idx="5"/>
          </p:nvPr>
        </p:nvSpPr>
        <p:spPr/>
        <p:txBody>
          <a:bodyPr/>
          <a:lstStyle/>
          <a:p>
            <a:fld id="{08A32474-90CD-4DE9-BD0A-DDB650FCE60E}" type="slidenum">
              <a:rPr lang="en-US" smtClean="0"/>
              <a:t>2</a:t>
            </a:fld>
            <a:endParaRPr lang="en-US"/>
          </a:p>
        </p:txBody>
      </p:sp>
    </p:spTree>
    <p:extLst>
      <p:ext uri="{BB962C8B-B14F-4D97-AF65-F5344CB8AC3E}">
        <p14:creationId xmlns:p14="http://schemas.microsoft.com/office/powerpoint/2010/main" val="342718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a:solidFill>
                  <a:srgbClr val="FF0000"/>
                </a:solidFill>
              </a:rPr>
              <a:t>I mentioned these strategies are watershed specific. That might be an entire </a:t>
            </a:r>
            <a:r>
              <a:rPr lang="en-US" sz="1200" u="none" baseline="0" dirty="0" err="1">
                <a:solidFill>
                  <a:srgbClr val="FF0000"/>
                </a:solidFill>
              </a:rPr>
              <a:t>riverbasin</a:t>
            </a:r>
            <a:r>
              <a:rPr lang="en-US" sz="1200" u="none" baseline="0" dirty="0">
                <a:solidFill>
                  <a:srgbClr val="FF0000"/>
                </a:solidFill>
              </a:rPr>
              <a:t> like Neuse and Tar-Pamlico, or a specific smaller river like the New River, in the White Oak </a:t>
            </a:r>
            <a:r>
              <a:rPr lang="en-US" sz="1200" u="none" baseline="0" dirty="0" err="1">
                <a:solidFill>
                  <a:srgbClr val="FF0000"/>
                </a:solidFill>
              </a:rPr>
              <a:t>Riverbasin</a:t>
            </a:r>
            <a:r>
              <a:rPr lang="en-US" sz="1200" u="none" baseline="0" dirty="0">
                <a:solidFill>
                  <a:srgbClr val="FF0000"/>
                </a:solidFill>
              </a:rPr>
              <a:t>, or a lake watershed, like the rest here – Falls, Jordan, Randleman, and High Rock.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a:solidFill>
                  <a:srgbClr val="FF0000"/>
                </a:solidFill>
              </a:rPr>
              <a:t>I want to specifically point out - </a:t>
            </a:r>
            <a:r>
              <a:rPr lang="en-US" dirty="0"/>
              <a:t>High Rock Lake does not yet have a Nutrient Management Strategy but we are planning for one.</a:t>
            </a:r>
          </a:p>
          <a:p>
            <a:endParaRPr lang="en-US" sz="1200" u="none" baseline="0" dirty="0">
              <a:solidFill>
                <a:srgbClr val="FF0000"/>
              </a:solidFill>
            </a:endParaRPr>
          </a:p>
          <a:p>
            <a:r>
              <a:rPr lang="en-US" sz="1200" u="none" baseline="0" dirty="0">
                <a:solidFill>
                  <a:srgbClr val="FF0000"/>
                </a:solidFill>
              </a:rPr>
              <a:t>The goal of the strategies is to control nutrients at their sources.  And this is authorized under the federal Clean Water Act, and by state statute. Trying to remove nutrients once they reach their destination is largely ineffective and is contrary to these laws. An example of this is the Jordan Lake </a:t>
            </a:r>
            <a:r>
              <a:rPr lang="en-US" sz="1200" u="none" baseline="0" dirty="0" err="1">
                <a:solidFill>
                  <a:srgbClr val="FF0000"/>
                </a:solidFill>
              </a:rPr>
              <a:t>Solarbees</a:t>
            </a:r>
            <a:r>
              <a:rPr lang="en-US" sz="1200" u="none" baseline="0" dirty="0">
                <a:solidFill>
                  <a:srgbClr val="FF0000"/>
                </a:solidFill>
              </a:rPr>
              <a:t> from a few years ago. They didn’t work and they go against these laws.</a:t>
            </a:r>
          </a:p>
          <a:p>
            <a:endParaRPr lang="en-US" sz="1200" u="none" baseline="0" dirty="0">
              <a:solidFill>
                <a:srgbClr val="FF0000"/>
              </a:solidFill>
            </a:endParaRPr>
          </a:p>
          <a:p>
            <a:r>
              <a:rPr lang="en-US" dirty="0"/>
              <a:t>One more thing to note about this map.  I mentioned that buffers can be a part of these strategies, but buffers can also be present without these strategies. Goose Creek  and Catawba River are examples of buffer programs that do not have Nutrient Management Strategies, so they are not on this map. The reverse is also true - Chowan and New River, the earliest strategies - do not have buffer rules.</a:t>
            </a:r>
          </a:p>
          <a:p>
            <a:endParaRPr lang="en-US" dirty="0"/>
          </a:p>
          <a:p>
            <a:r>
              <a:rPr lang="en-US" dirty="0"/>
              <a:t>--------------------------------------------------------------------</a:t>
            </a:r>
          </a:p>
          <a:p>
            <a:endParaRPr lang="en-US" dirty="0"/>
          </a:p>
          <a:p>
            <a:r>
              <a:rPr lang="en-US" dirty="0"/>
              <a:t>In the Chowan strategy only the NC section is subject to our strategy, but we do have agreements with Virginia including through the Albemarle Pamlico National Estuary Program or APNEP.</a:t>
            </a:r>
          </a:p>
          <a:p>
            <a:endParaRPr lang="en-US" dirty="0"/>
          </a:p>
          <a:p>
            <a:pPr marL="171450" indent="-171450">
              <a:buFont typeface="Arial" panose="020B0604020202020204" pitchFamily="34" charset="0"/>
              <a:buChar char="•"/>
            </a:pPr>
            <a:r>
              <a:rPr lang="en-US" sz="1200" dirty="0">
                <a:latin typeface="Montserrat" pitchFamily="2" charset="77"/>
              </a:rPr>
              <a:t>Chowan </a:t>
            </a:r>
            <a:r>
              <a:rPr lang="en-US" sz="1200" dirty="0" err="1">
                <a:latin typeface="Montserrat" pitchFamily="2" charset="77"/>
              </a:rPr>
              <a:t>riverbasin</a:t>
            </a:r>
            <a:r>
              <a:rPr lang="en-US" sz="1200" dirty="0">
                <a:latin typeface="Montserrat" pitchFamily="2" charset="77"/>
              </a:rPr>
              <a:t> – leads to Albemarle Sound</a:t>
            </a:r>
          </a:p>
          <a:p>
            <a:pPr marL="171450" indent="-171450">
              <a:buFont typeface="Arial" panose="020B0604020202020204" pitchFamily="34" charset="0"/>
              <a:buChar char="•"/>
            </a:pPr>
            <a:r>
              <a:rPr lang="en-US" sz="1200" dirty="0">
                <a:latin typeface="Montserrat" pitchFamily="2" charset="77"/>
              </a:rPr>
              <a:t>New River – part of the White Oak </a:t>
            </a:r>
            <a:r>
              <a:rPr lang="en-US" sz="1200" dirty="0" err="1">
                <a:latin typeface="Montserrat" pitchFamily="2" charset="77"/>
              </a:rPr>
              <a:t>riverbasin</a:t>
            </a:r>
            <a:r>
              <a:rPr lang="en-US" sz="1200" dirty="0">
                <a:latin typeface="Montserrat" pitchFamily="2" charset="77"/>
              </a:rPr>
              <a:t> that drains to the </a:t>
            </a:r>
            <a:r>
              <a:rPr lang="en-US" b="0" i="0" dirty="0">
                <a:effectLst/>
                <a:latin typeface="Times New Roman" panose="02020603050405020304" pitchFamily="18" charset="0"/>
              </a:rPr>
              <a:t>Back, Core and Bogue sounds</a:t>
            </a:r>
            <a:endParaRPr lang="en-US" sz="1200" dirty="0">
              <a:latin typeface="Montserrat" pitchFamily="2"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ontserrat" pitchFamily="2" charset="77"/>
              </a:rPr>
              <a:t>Tar Pamlico </a:t>
            </a:r>
            <a:r>
              <a:rPr lang="en-US" sz="1200" dirty="0" err="1">
                <a:latin typeface="Montserrat" pitchFamily="2" charset="77"/>
              </a:rPr>
              <a:t>riverbasin</a:t>
            </a:r>
            <a:r>
              <a:rPr lang="en-US" sz="1200" dirty="0">
                <a:latin typeface="Montserrat" pitchFamily="2" charset="77"/>
              </a:rPr>
              <a:t> leads to the Pamlico Sound</a:t>
            </a:r>
          </a:p>
          <a:p>
            <a:pPr marL="171450" indent="-171450">
              <a:buFont typeface="Arial" panose="020B0604020202020204" pitchFamily="34" charset="0"/>
              <a:buChar char="•"/>
            </a:pPr>
            <a:r>
              <a:rPr lang="en-US" sz="1200" dirty="0">
                <a:latin typeface="Montserrat" pitchFamily="2" charset="77"/>
              </a:rPr>
              <a:t>Neuse – also leads to the Pamlico Sound</a:t>
            </a:r>
            <a:endParaRPr lang="en-US" sz="1200" dirty="0">
              <a:highlight>
                <a:srgbClr val="FFFF00"/>
              </a:highlight>
              <a:latin typeface="Montserrat" pitchFamily="2" charset="77"/>
            </a:endParaRPr>
          </a:p>
          <a:p>
            <a:pPr marL="171450" indent="-171450">
              <a:buFont typeface="Arial" panose="020B0604020202020204" pitchFamily="34" charset="0"/>
              <a:buChar char="•"/>
            </a:pPr>
            <a:r>
              <a:rPr lang="en-US" sz="1200" dirty="0">
                <a:latin typeface="Montserrat" pitchFamily="2" charset="77"/>
              </a:rPr>
              <a:t>Falls Lake watershed is the upper part of the Neuse </a:t>
            </a:r>
            <a:r>
              <a:rPr lang="en-US" sz="1200" dirty="0" err="1">
                <a:latin typeface="Montserrat" pitchFamily="2" charset="77"/>
              </a:rPr>
              <a:t>riverbasin</a:t>
            </a:r>
            <a:r>
              <a:rPr lang="en-US" sz="1200" dirty="0">
                <a:latin typeface="Montserrat" pitchFamily="2" charset="77"/>
              </a:rPr>
              <a:t> and has its own Nutrient management strategy</a:t>
            </a:r>
          </a:p>
          <a:p>
            <a:pPr marL="171450" indent="-171450">
              <a:buFont typeface="Arial" panose="020B0604020202020204" pitchFamily="34" charset="0"/>
              <a:buChar char="•"/>
            </a:pPr>
            <a:r>
              <a:rPr lang="en-US" sz="1200" dirty="0">
                <a:latin typeface="Montserrat" pitchFamily="2" charset="77"/>
              </a:rPr>
              <a:t>Jordan Lake watershed drains the Haw River and New Hope Creek. Initially New Hope creek drained into the Haw River but now flows directly into Jordan Lake.  Below the Jordan Lake dam, the Haw River meets join the Deep River and becomes the Cape Fear River which becomes the Cape Fear Estuary at the coast.</a:t>
            </a:r>
          </a:p>
          <a:p>
            <a:pPr marL="171450" indent="-171450">
              <a:buFont typeface="Arial" panose="020B0604020202020204" pitchFamily="34" charset="0"/>
              <a:buChar char="•"/>
            </a:pPr>
            <a:r>
              <a:rPr lang="en-US" sz="1200" dirty="0">
                <a:latin typeface="Montserrat" pitchFamily="2" charset="77"/>
              </a:rPr>
              <a:t>Randleman Lake watershed drains the upper Deep River.</a:t>
            </a:r>
          </a:p>
          <a:p>
            <a:pPr marL="171450" indent="-171450">
              <a:buFont typeface="Arial" panose="020B0604020202020204" pitchFamily="34" charset="0"/>
              <a:buChar char="•"/>
            </a:pPr>
            <a:r>
              <a:rPr lang="en-US" sz="1200" dirty="0">
                <a:highlight>
                  <a:srgbClr val="FFFF00"/>
                </a:highlight>
                <a:latin typeface="Montserrat" pitchFamily="2" charset="77"/>
              </a:rPr>
              <a:t>Finally, the High Rock Lake watershed on the Yadkin </a:t>
            </a:r>
            <a:r>
              <a:rPr lang="en-US" sz="1200" u="none" dirty="0">
                <a:highlight>
                  <a:srgbClr val="FFFF00"/>
                </a:highlight>
                <a:latin typeface="Montserrat" pitchFamily="2" charset="77"/>
              </a:rPr>
              <a:t>River will have a nutrient management </a:t>
            </a:r>
            <a:r>
              <a:rPr lang="en-US" sz="1200" dirty="0">
                <a:highlight>
                  <a:srgbClr val="FFFF00"/>
                </a:highlight>
                <a:latin typeface="Montserrat" pitchFamily="2" charset="77"/>
              </a:rPr>
              <a:t>strategy developed for it.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A32474-90CD-4DE9-BD0A-DDB650FCE60E}" type="slidenum">
              <a:rPr lang="en-US" smtClean="0"/>
              <a:t>3</a:t>
            </a:fld>
            <a:endParaRPr lang="en-US"/>
          </a:p>
        </p:txBody>
      </p:sp>
    </p:spTree>
    <p:extLst>
      <p:ext uri="{BB962C8B-B14F-4D97-AF65-F5344CB8AC3E}">
        <p14:creationId xmlns:p14="http://schemas.microsoft.com/office/powerpoint/2010/main" val="67729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cs typeface="Calibri"/>
            </a:endParaRPr>
          </a:p>
          <a:p>
            <a:r>
              <a:rPr lang="en-US" u="none" dirty="0">
                <a:cs typeface="Calibri"/>
              </a:rPr>
              <a:t>Potential elements of Nutrient strategies include:</a:t>
            </a:r>
          </a:p>
          <a:p>
            <a:endParaRPr lang="en-US" u="none" dirty="0">
              <a:cs typeface="Calibri"/>
            </a:endParaRPr>
          </a:p>
          <a:p>
            <a:pPr marL="171450" indent="-171450">
              <a:buFont typeface="Arial" panose="020B0604020202020204" pitchFamily="34" charset="0"/>
              <a:buChar char="•"/>
            </a:pPr>
            <a:r>
              <a:rPr lang="en-US" u="none" dirty="0">
                <a:cs typeface="Calibri"/>
              </a:rPr>
              <a:t>Wastewater discharge</a:t>
            </a:r>
          </a:p>
          <a:p>
            <a:pPr marL="171450" indent="-171450">
              <a:buFont typeface="Arial" panose="020B0604020202020204" pitchFamily="34" charset="0"/>
              <a:buChar char="•"/>
            </a:pPr>
            <a:r>
              <a:rPr lang="en-US" u="none" dirty="0">
                <a:cs typeface="Calibri"/>
              </a:rPr>
              <a:t>Agriculture runoff</a:t>
            </a:r>
          </a:p>
          <a:p>
            <a:pPr marL="171450" indent="-171450">
              <a:buFont typeface="Arial" panose="020B0604020202020204" pitchFamily="34" charset="0"/>
              <a:buChar char="•"/>
            </a:pPr>
            <a:r>
              <a:rPr lang="en-US" u="none" dirty="0">
                <a:cs typeface="Calibri"/>
              </a:rPr>
              <a:t>Buffer rules</a:t>
            </a:r>
          </a:p>
          <a:p>
            <a:pPr marL="171450" indent="-171450">
              <a:buFont typeface="Arial" panose="020B0604020202020204" pitchFamily="34" charset="0"/>
              <a:buChar char="•"/>
            </a:pPr>
            <a:r>
              <a:rPr lang="en-US" u="none" dirty="0">
                <a:cs typeface="Calibri"/>
              </a:rPr>
              <a:t>New Development stormwater – from changes in land use and runoff due to development </a:t>
            </a:r>
          </a:p>
          <a:p>
            <a:pPr marL="171450" indent="-171450">
              <a:buFont typeface="Arial" panose="020B0604020202020204" pitchFamily="34" charset="0"/>
              <a:buChar char="•"/>
            </a:pPr>
            <a:r>
              <a:rPr lang="en-US" u="none" dirty="0">
                <a:cs typeface="Calibri"/>
              </a:rPr>
              <a:t>Existing Development Stormwater – concerned with stormwater that we never really dealt with in the past</a:t>
            </a:r>
          </a:p>
          <a:p>
            <a:pPr marL="171450" indent="-171450">
              <a:buFont typeface="Arial" panose="020B0604020202020204" pitchFamily="34" charset="0"/>
              <a:buChar char="•"/>
            </a:pPr>
            <a:r>
              <a:rPr lang="en-US" u="none" dirty="0">
                <a:cs typeface="Calibri"/>
              </a:rPr>
              <a:t>Offset trading rules which allow for an option of doing work in a different area of the watershed </a:t>
            </a:r>
            <a:r>
              <a:rPr lang="en-US" u="none" baseline="0" dirty="0">
                <a:cs typeface="Calibri"/>
              </a:rPr>
              <a:t>where it is easier and more cost-effective to implement.</a:t>
            </a:r>
          </a:p>
          <a:p>
            <a:endParaRPr lang="en-US" u="none" dirty="0">
              <a:cs typeface="Calibri"/>
            </a:endParaRPr>
          </a:p>
          <a:p>
            <a:r>
              <a:rPr lang="en-US" b="0" dirty="0">
                <a:effectLst/>
              </a:rPr>
              <a:t>Quote by Ralph Waldo Emerson:  </a:t>
            </a:r>
          </a:p>
          <a:p>
            <a:r>
              <a:rPr lang="en-US" b="0" dirty="0"/>
              <a:t>“The voyage of the best ship is a zigzag line of a hundred tacks. See the line from a sufficient distance, and it straightens itself to the average tendency.”</a:t>
            </a:r>
          </a:p>
          <a:p>
            <a:endParaRPr lang="en-US" dirty="0"/>
          </a:p>
          <a:p>
            <a:r>
              <a:rPr lang="en-US" dirty="0"/>
              <a:t>That’s what I think the best science and the best decision making and the best adaptive management can do.</a:t>
            </a:r>
          </a:p>
          <a:p>
            <a:endParaRPr lang="en-US" u="none" dirty="0">
              <a:cs typeface="Calibri"/>
            </a:endParaRPr>
          </a:p>
          <a:p>
            <a:r>
              <a:rPr lang="en-US" u="none" dirty="0">
                <a:cs typeface="Calibri"/>
              </a:rPr>
              <a:t>----------------------------------------------------------------------------------------</a:t>
            </a:r>
          </a:p>
          <a:p>
            <a:endParaRPr lang="en-US" u="none" dirty="0">
              <a:cs typeface="Calibri"/>
            </a:endParaRPr>
          </a:p>
          <a:p>
            <a:r>
              <a:rPr lang="en-US" u="none" dirty="0">
                <a:cs typeface="Calibri"/>
              </a:rPr>
              <a:t>Something to note, which you’ve heard today, buffer rules are unlike the source control rules, in that:</a:t>
            </a:r>
          </a:p>
          <a:p>
            <a:pPr marL="171450" indent="-171450">
              <a:buFont typeface="Arial" panose="020B0604020202020204" pitchFamily="34" charset="0"/>
              <a:buChar char="•"/>
            </a:pPr>
            <a:r>
              <a:rPr lang="en-US" u="none" dirty="0">
                <a:cs typeface="Calibri"/>
              </a:rPr>
              <a:t>They apply across all land uses.  </a:t>
            </a:r>
          </a:p>
          <a:p>
            <a:pPr marL="171450" indent="-171450">
              <a:buFont typeface="Arial" panose="020B0604020202020204" pitchFamily="34" charset="0"/>
              <a:buChar char="•"/>
            </a:pPr>
            <a:r>
              <a:rPr lang="en-US" u="none" dirty="0">
                <a:cs typeface="Calibri"/>
              </a:rPr>
              <a:t>They’re not designed</a:t>
            </a:r>
            <a:r>
              <a:rPr lang="en-US" u="none" baseline="0" dirty="0">
                <a:cs typeface="Calibri"/>
              </a:rPr>
              <a:t> to achieve new nutrient reductions; instead, they help “buffer” against increases of nutrient loading.</a:t>
            </a:r>
            <a:endParaRPr lang="en-US" u="none" dirty="0">
              <a:cs typeface="Calibri"/>
            </a:endParaRPr>
          </a:p>
          <a:p>
            <a:pPr marL="171450" indent="-171450">
              <a:buFont typeface="Arial" panose="020B0604020202020204" pitchFamily="34" charset="0"/>
              <a:buChar char="•"/>
            </a:pPr>
            <a:r>
              <a:rPr lang="en-US" u="none" dirty="0">
                <a:cs typeface="Calibri"/>
              </a:rPr>
              <a:t>They include a requirement that when there is a change in land use, e.g., development, a buffer must be established. </a:t>
            </a:r>
          </a:p>
          <a:p>
            <a:pPr marL="171450" indent="-171450">
              <a:buFont typeface="Arial" panose="020B0604020202020204" pitchFamily="34" charset="0"/>
              <a:buChar char="•"/>
            </a:pPr>
            <a:r>
              <a:rPr lang="en-US" u="none" dirty="0">
                <a:cs typeface="Calibri"/>
              </a:rPr>
              <a:t>Once established, the buffer is permanent.</a:t>
            </a:r>
          </a:p>
          <a:p>
            <a:pPr marL="171450" indent="-171450">
              <a:buFont typeface="Arial" panose="020B0604020202020204" pitchFamily="34" charset="0"/>
              <a:buChar char="•"/>
            </a:pPr>
            <a:endParaRPr lang="en-US" u="none" dirty="0">
              <a:cs typeface="Calibri"/>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A32474-90CD-4DE9-BD0A-DDB650FCE60E}" type="slidenum">
              <a:rPr lang="en-US" smtClean="0"/>
              <a:t>4</a:t>
            </a:fld>
            <a:endParaRPr lang="en-US"/>
          </a:p>
        </p:txBody>
      </p:sp>
    </p:spTree>
    <p:extLst>
      <p:ext uri="{BB962C8B-B14F-4D97-AF65-F5344CB8AC3E}">
        <p14:creationId xmlns:p14="http://schemas.microsoft.com/office/powerpoint/2010/main" val="410745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cs typeface="Calibri"/>
              </a:rPr>
              <a:t>Chowan and New River are our earliest strategies, and they don’t have all the potential elements I just mentioned.</a:t>
            </a:r>
          </a:p>
          <a:p>
            <a:pPr marL="171450" marR="0" indent="-171450">
              <a:spcBef>
                <a:spcPts val="0"/>
              </a:spcBef>
              <a:spcAft>
                <a:spcPts val="0"/>
              </a:spcAft>
              <a:buFont typeface="Arial" panose="020B0604020202020204" pitchFamily="34" charset="0"/>
              <a:buChar char="•"/>
            </a:pPr>
            <a:endParaRPr lang="en-US" sz="1200" u="none" dirty="0">
              <a:solidFill>
                <a:srgbClr val="1F497D"/>
              </a:solidFill>
              <a:effectLst/>
              <a:latin typeface="Calibri" panose="020F0502020204030204" pitchFamily="34" charset="0"/>
              <a:ea typeface="Calibri" panose="020F0502020204030204" pitchFamily="34" charset="0"/>
            </a:endParaRPr>
          </a:p>
          <a:p>
            <a:pPr marL="0" marR="0" indent="0">
              <a:spcBef>
                <a:spcPts val="0"/>
              </a:spcBef>
              <a:spcAft>
                <a:spcPts val="0"/>
              </a:spcAft>
              <a:buFont typeface="Arial" panose="020B0604020202020204" pitchFamily="34" charset="0"/>
              <a:buNone/>
            </a:pPr>
            <a:r>
              <a:rPr lang="en-US" sz="1200" u="none" dirty="0">
                <a:solidFill>
                  <a:srgbClr val="1F497D"/>
                </a:solidFill>
                <a:effectLst/>
                <a:latin typeface="Calibri" panose="020F0502020204030204" pitchFamily="34" charset="0"/>
                <a:ea typeface="Calibri" panose="020F0502020204030204" pitchFamily="34" charset="0"/>
              </a:rPr>
              <a:t>----------------------------------------------------------------------------------</a:t>
            </a:r>
          </a:p>
          <a:p>
            <a:pPr marL="0" marR="0" indent="0">
              <a:spcBef>
                <a:spcPts val="0"/>
              </a:spcBef>
              <a:spcAft>
                <a:spcPts val="0"/>
              </a:spcAft>
              <a:buFont typeface="Arial" panose="020B0604020202020204" pitchFamily="34" charset="0"/>
              <a:buNone/>
            </a:pPr>
            <a:endParaRPr lang="en-US" sz="1200" u="none"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The Chowan River basin and New River watershed are both have Nutrient Management Strategies.</a:t>
            </a: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These are our earliest strategies. </a:t>
            </a: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cs typeface="Calibri"/>
              </a:rPr>
              <a:t>T</a:t>
            </a:r>
            <a:r>
              <a:rPr lang="en-US" u="none" dirty="0">
                <a:cs typeface="Calibri"/>
              </a:rPr>
              <a:t>hey don’t have all the potential elements I just mentioned.</a:t>
            </a: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They include point sources, Ag Cost Share Programs, phosphate detergent bans, nutrient reduction goals, and discharger limits,  but they do not include regulatory mandates on nonpoint sources, nor do they have buffer rules.</a:t>
            </a: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Both strategies were successful</a:t>
            </a:r>
            <a:r>
              <a:rPr lang="en-US" sz="1200" u="none" baseline="0" dirty="0">
                <a:solidFill>
                  <a:srgbClr val="1F497D"/>
                </a:solidFill>
                <a:effectLst/>
                <a:latin typeface="Calibri" panose="020F0502020204030204" pitchFamily="34" charset="0"/>
                <a:ea typeface="Calibri" panose="020F0502020204030204" pitchFamily="34" charset="0"/>
              </a:rPr>
              <a:t> for years. However, now both waterbodies are again </a:t>
            </a:r>
            <a:r>
              <a:rPr lang="en-US" sz="1200" u="none" dirty="0">
                <a:solidFill>
                  <a:srgbClr val="1F497D"/>
                </a:solidFill>
                <a:effectLst/>
                <a:latin typeface="Calibri" panose="020F0502020204030204" pitchFamily="34" charset="0"/>
                <a:ea typeface="Calibri" panose="020F0502020204030204" pitchFamily="34" charset="0"/>
              </a:rPr>
              <a:t>struggling with excess algal production, especially the Chowan.</a:t>
            </a: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Both strategies need revisiting and adaptation. Probably</a:t>
            </a:r>
            <a:r>
              <a:rPr lang="en-US" sz="1200" u="none" baseline="0" dirty="0">
                <a:solidFill>
                  <a:srgbClr val="1F497D"/>
                </a:solidFill>
                <a:effectLst/>
                <a:latin typeface="Calibri" panose="020F0502020204030204" pitchFamily="34" charset="0"/>
                <a:ea typeface="Calibri" panose="020F0502020204030204" pitchFamily="34" charset="0"/>
              </a:rPr>
              <a:t> with more focus on nonpoint sources.</a:t>
            </a:r>
            <a:endParaRPr lang="en-US" sz="1200" u="none" dirty="0">
              <a:solidFill>
                <a:srgbClr val="1F497D"/>
              </a:solidFill>
              <a:effectLst/>
              <a:latin typeface="Calibri" panose="020F0502020204030204" pitchFamily="34" charset="0"/>
              <a:ea typeface="Calibri" panose="020F0502020204030204" pitchFamily="34" charset="0"/>
            </a:endParaRP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This could mean developing rules for the nonpoint sources but there is no current plan to do that, and it would be years off.</a:t>
            </a: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In the meantime, we may seek voluntary measures.</a:t>
            </a: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Data collection is continuing, and estuarine nutrient criteria are being revisited.</a:t>
            </a:r>
          </a:p>
          <a:p>
            <a:pPr marL="171450" marR="0" indent="-171450">
              <a:spcBef>
                <a:spcPts val="0"/>
              </a:spcBef>
              <a:spcAft>
                <a:spcPts val="0"/>
              </a:spcAft>
              <a:buFont typeface="Arial" panose="020B0604020202020204" pitchFamily="34" charset="0"/>
              <a:buChar char="•"/>
            </a:pPr>
            <a:endParaRPr lang="en-US" sz="1200" dirty="0">
              <a:solidFill>
                <a:srgbClr val="1F497D"/>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8A32474-90CD-4DE9-BD0A-DDB650FCE60E}" type="slidenum">
              <a:rPr lang="en-US" smtClean="0"/>
              <a:t>5</a:t>
            </a:fld>
            <a:endParaRPr lang="en-US"/>
          </a:p>
        </p:txBody>
      </p:sp>
    </p:spTree>
    <p:extLst>
      <p:ext uri="{BB962C8B-B14F-4D97-AF65-F5344CB8AC3E}">
        <p14:creationId xmlns:p14="http://schemas.microsoft.com/office/powerpoint/2010/main" val="352527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cs typeface="Calibri"/>
              </a:rPr>
              <a:t>These strategies include regulations for point and nonpoint sources of nutrients</a:t>
            </a:r>
          </a:p>
          <a:p>
            <a:pPr marL="171450" marR="0" indent="-171450">
              <a:spcBef>
                <a:spcPts val="0"/>
              </a:spcBef>
              <a:spcAft>
                <a:spcPts val="0"/>
              </a:spcAft>
              <a:buFont typeface="Arial" panose="020B0604020202020204" pitchFamily="34" charset="0"/>
              <a:buChar char="•"/>
            </a:pPr>
            <a:endParaRPr lang="en-US" sz="1200" u="none" dirty="0">
              <a:solidFill>
                <a:srgbClr val="1F497D"/>
              </a:solidFill>
              <a:effectLst/>
              <a:latin typeface="Calibri" panose="020F0502020204030204" pitchFamily="34" charset="0"/>
              <a:ea typeface="Calibri" panose="020F0502020204030204" pitchFamily="34" charset="0"/>
            </a:endParaRPr>
          </a:p>
          <a:p>
            <a:pPr marL="0" marR="0" indent="0">
              <a:spcBef>
                <a:spcPts val="0"/>
              </a:spcBef>
              <a:spcAft>
                <a:spcPts val="0"/>
              </a:spcAft>
              <a:buFont typeface="Arial" panose="020B0604020202020204" pitchFamily="34" charset="0"/>
              <a:buNone/>
            </a:pPr>
            <a:r>
              <a:rPr lang="en-US" sz="1200" u="none" dirty="0">
                <a:solidFill>
                  <a:srgbClr val="1F497D"/>
                </a:solidFill>
                <a:effectLst/>
                <a:latin typeface="Calibri" panose="020F0502020204030204" pitchFamily="34" charset="0"/>
                <a:ea typeface="Calibri" panose="020F0502020204030204" pitchFamily="34" charset="0"/>
              </a:rPr>
              <a:t>----------------------------------------------------------------------</a:t>
            </a:r>
          </a:p>
          <a:p>
            <a:pPr marL="171450" marR="0"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The Tar-Pamlico and Neuse River basins both have Nutrient Management Strategies.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1F497D"/>
                </a:solidFill>
                <a:effectLst/>
                <a:latin typeface="Calibri" panose="020F0502020204030204" pitchFamily="34" charset="0"/>
                <a:ea typeface="Calibri" panose="020F0502020204030204" pitchFamily="34" charset="0"/>
              </a:rPr>
              <a:t>We consider these our modern nutrient strategies.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1F497D"/>
                </a:solidFill>
                <a:effectLst/>
                <a:latin typeface="Calibri" panose="020F0502020204030204" pitchFamily="34" charset="0"/>
                <a:ea typeface="Calibri" panose="020F0502020204030204" pitchFamily="34" charset="0"/>
              </a:rPr>
              <a:t>Both sets of rules were readopted in Spring 2020, except the buffer rules which were readopted earlier. Effective</a:t>
            </a:r>
            <a:r>
              <a:rPr lang="en-US" sz="1200" u="none" baseline="0" dirty="0">
                <a:solidFill>
                  <a:srgbClr val="1F497D"/>
                </a:solidFill>
                <a:effectLst/>
                <a:latin typeface="Calibri" panose="020F0502020204030204" pitchFamily="34" charset="0"/>
                <a:ea typeface="Calibri" panose="020F0502020204030204" pitchFamily="34" charset="0"/>
              </a:rPr>
              <a:t> </a:t>
            </a:r>
            <a:r>
              <a:rPr lang="en-US" sz="1200" u="none" dirty="0">
                <a:solidFill>
                  <a:srgbClr val="1F497D"/>
                </a:solidFill>
                <a:effectLst/>
                <a:latin typeface="Calibri" panose="020F0502020204030204" pitchFamily="34" charset="0"/>
                <a:ea typeface="Calibri" panose="020F0502020204030204" pitchFamily="34" charset="0"/>
              </a:rPr>
              <a:t>June 2020.</a:t>
            </a: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Very little new content was added besides some stormwater changes, including adding some local governments to the rule.</a:t>
            </a: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We consider these 2 and the next 2, Falls and Jordan, to be our modern Nutrient Management Strategies</a:t>
            </a:r>
          </a:p>
          <a:p>
            <a:pPr marL="628650" marR="0" lvl="1"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The buffer rules for both of these are implemented by DWR, with an option for Local Governments to be delegated responsible.</a:t>
            </a:r>
          </a:p>
          <a:p>
            <a:pPr marL="171450" marR="0" indent="-171450">
              <a:spcBef>
                <a:spcPts val="0"/>
              </a:spcBef>
              <a:spcAft>
                <a:spcPts val="0"/>
              </a:spcAft>
              <a:buFont typeface="Arial" panose="020B0604020202020204" pitchFamily="34" charset="0"/>
              <a:buChar char="•"/>
            </a:pPr>
            <a:endParaRPr lang="en-US" sz="1200" dirty="0">
              <a:solidFill>
                <a:srgbClr val="1F497D"/>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8A32474-90CD-4DE9-BD0A-DDB650FCE60E}" type="slidenum">
              <a:rPr lang="en-US" smtClean="0"/>
              <a:t>6</a:t>
            </a:fld>
            <a:endParaRPr lang="en-US"/>
          </a:p>
        </p:txBody>
      </p:sp>
    </p:spTree>
    <p:extLst>
      <p:ext uri="{BB962C8B-B14F-4D97-AF65-F5344CB8AC3E}">
        <p14:creationId xmlns:p14="http://schemas.microsoft.com/office/powerpoint/2010/main" val="389581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Falls Lake watershed has its own Nutrient Management Strategy, separate from the Neuse watershed Nutrient Management Strategy, but it doesn’t have its own buffer rules.</a:t>
            </a:r>
          </a:p>
          <a:p>
            <a:pPr marL="171450" marR="0" lvl="0"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Falls Lake Rules are scheduled to begin readoption in 2024 after the NC Policy Collaboratory finishes its current 3-year study.</a:t>
            </a:r>
          </a:p>
        </p:txBody>
      </p:sp>
      <p:sp>
        <p:nvSpPr>
          <p:cNvPr id="4" name="Slide Number Placeholder 3"/>
          <p:cNvSpPr>
            <a:spLocks noGrp="1"/>
          </p:cNvSpPr>
          <p:nvPr>
            <p:ph type="sldNum" sz="quarter" idx="5"/>
          </p:nvPr>
        </p:nvSpPr>
        <p:spPr/>
        <p:txBody>
          <a:bodyPr/>
          <a:lstStyle/>
          <a:p>
            <a:fld id="{08A32474-90CD-4DE9-BD0A-DDB650FCE60E}" type="slidenum">
              <a:rPr lang="en-US" smtClean="0"/>
              <a:t>7</a:t>
            </a:fld>
            <a:endParaRPr lang="en-US"/>
          </a:p>
        </p:txBody>
      </p:sp>
    </p:spTree>
    <p:extLst>
      <p:ext uri="{BB962C8B-B14F-4D97-AF65-F5344CB8AC3E}">
        <p14:creationId xmlns:p14="http://schemas.microsoft.com/office/powerpoint/2010/main" val="353405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spcBef>
                <a:spcPts val="0"/>
              </a:spcBef>
              <a:spcAft>
                <a:spcPts val="0"/>
              </a:spcAft>
              <a:buFont typeface="Arial" panose="020B0604020202020204" pitchFamily="34" charset="0"/>
              <a:buChar char="•"/>
            </a:pPr>
            <a:r>
              <a:rPr lang="en-US" sz="1200" dirty="0">
                <a:solidFill>
                  <a:srgbClr val="1F497D"/>
                </a:solidFill>
                <a:effectLst/>
                <a:latin typeface="Calibri" panose="020F0502020204030204" pitchFamily="34" charset="0"/>
                <a:ea typeface="Calibri" panose="020F0502020204030204" pitchFamily="34" charset="0"/>
              </a:rPr>
              <a:t>Jordan Lake watershed has a Nutrient Management Strategy.</a:t>
            </a:r>
          </a:p>
          <a:p>
            <a:pPr marL="171450" marR="0" lvl="0" indent="-171450">
              <a:spcBef>
                <a:spcPts val="0"/>
              </a:spcBef>
              <a:spcAft>
                <a:spcPts val="0"/>
              </a:spcAft>
              <a:buFont typeface="Arial" panose="020B0604020202020204" pitchFamily="34" charset="0"/>
              <a:buChar char="•"/>
            </a:pPr>
            <a:r>
              <a:rPr lang="en-US" sz="1200" u="none" dirty="0">
                <a:solidFill>
                  <a:srgbClr val="1F497D"/>
                </a:solidFill>
                <a:effectLst/>
                <a:latin typeface="Calibri" panose="020F0502020204030204" pitchFamily="34" charset="0"/>
                <a:ea typeface="Calibri" panose="020F0502020204030204" pitchFamily="34" charset="0"/>
              </a:rPr>
              <a:t>It is currently undergoing a stakeholder</a:t>
            </a:r>
            <a:r>
              <a:rPr lang="en-US" sz="1200" u="none" baseline="0" dirty="0">
                <a:solidFill>
                  <a:srgbClr val="1F497D"/>
                </a:solidFill>
                <a:effectLst/>
                <a:latin typeface="Calibri" panose="020F0502020204030204" pitchFamily="34" charset="0"/>
                <a:ea typeface="Calibri" panose="020F0502020204030204" pitchFamily="34" charset="0"/>
              </a:rPr>
              <a:t> process prior to </a:t>
            </a:r>
            <a:r>
              <a:rPr lang="en-US" sz="1200" u="none" dirty="0">
                <a:solidFill>
                  <a:srgbClr val="1F497D"/>
                </a:solidFill>
                <a:effectLst/>
                <a:latin typeface="Calibri" panose="020F0502020204030204" pitchFamily="34" charset="0"/>
                <a:ea typeface="Calibri" panose="020F0502020204030204" pitchFamily="34" charset="0"/>
              </a:rPr>
              <a:t>rule readoption, expected to take another 3 years</a:t>
            </a:r>
            <a:r>
              <a:rPr lang="en-US" sz="1200" dirty="0">
                <a:solidFill>
                  <a:srgbClr val="1F497D"/>
                </a:solidFill>
                <a:effectLst/>
                <a:latin typeface="Calibri" panose="020F0502020204030204" pitchFamily="34" charset="0"/>
                <a:ea typeface="Calibri" panose="020F0502020204030204" pitchFamily="34" charset="0"/>
              </a:rPr>
              <a:t>. </a:t>
            </a:r>
          </a:p>
          <a:p>
            <a:pPr marL="171450" marR="0" lvl="0" indent="-171450">
              <a:spcBef>
                <a:spcPts val="0"/>
              </a:spcBef>
              <a:spcAft>
                <a:spcPts val="0"/>
              </a:spcAft>
              <a:buFont typeface="Arial" panose="020B0604020202020204" pitchFamily="34" charset="0"/>
              <a:buChar char="•"/>
            </a:pPr>
            <a:r>
              <a:rPr lang="en-US" sz="1200" dirty="0">
                <a:solidFill>
                  <a:srgbClr val="1F497D"/>
                </a:solidFill>
                <a:effectLst/>
                <a:latin typeface="Calibri" panose="020F0502020204030204" pitchFamily="34" charset="0"/>
                <a:ea typeface="Calibri" panose="020F0502020204030204" pitchFamily="34" charset="0"/>
              </a:rPr>
              <a:t>Jordan buffer rules will also be readopted</a:t>
            </a:r>
          </a:p>
          <a:p>
            <a:pPr marL="171450" marR="0" lvl="0" indent="-171450">
              <a:spcBef>
                <a:spcPts val="0"/>
              </a:spcBef>
              <a:spcAft>
                <a:spcPts val="0"/>
              </a:spcAft>
              <a:buFont typeface="Arial" panose="020B0604020202020204" pitchFamily="34" charset="0"/>
              <a:buChar char="•"/>
            </a:pPr>
            <a:r>
              <a:rPr lang="en-US" sz="1200" dirty="0">
                <a:solidFill>
                  <a:srgbClr val="1F497D"/>
                </a:solidFill>
                <a:effectLst/>
                <a:latin typeface="Calibri" panose="020F0502020204030204" pitchFamily="34" charset="0"/>
                <a:ea typeface="Calibri" panose="020F0502020204030204" pitchFamily="34" charset="0"/>
              </a:rPr>
              <a:t>It already went through a 3-year Collaboratory study, like Falls is going through right now.</a:t>
            </a:r>
          </a:p>
          <a:p>
            <a:pPr marL="171450" marR="0" lvl="0" indent="-171450">
              <a:spcBef>
                <a:spcPts val="0"/>
              </a:spcBef>
              <a:spcAft>
                <a:spcPts val="0"/>
              </a:spcAft>
              <a:buFont typeface="Arial" panose="020B0604020202020204" pitchFamily="34" charset="0"/>
              <a:buChar char="•"/>
            </a:pPr>
            <a:r>
              <a:rPr lang="en-US" sz="1200" dirty="0">
                <a:solidFill>
                  <a:srgbClr val="1F497D"/>
                </a:solidFill>
                <a:effectLst/>
                <a:latin typeface="Calibri" panose="020F0502020204030204" pitchFamily="34" charset="0"/>
                <a:ea typeface="Calibri" panose="020F0502020204030204" pitchFamily="34" charset="0"/>
              </a:rPr>
              <a:t>Basically, the Jordan nutrient rules related to stormwater were delayed and still are, while the remainder of the Jordan rules are in affect. ( which is agriculture, wastewater, and buffers)</a:t>
            </a:r>
          </a:p>
          <a:p>
            <a:pPr marL="171450" marR="0" lvl="0" indent="-171450">
              <a:spcBef>
                <a:spcPts val="0"/>
              </a:spcBef>
              <a:spcAft>
                <a:spcPts val="0"/>
              </a:spcAft>
              <a:buFont typeface="Arial" panose="020B0604020202020204" pitchFamily="34" charset="0"/>
              <a:buChar char="•"/>
            </a:pPr>
            <a:endParaRPr lang="en-US" sz="1200" dirty="0">
              <a:solidFill>
                <a:srgbClr val="1F497D"/>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Arial" panose="020B0604020202020204" pitchFamily="34" charset="0"/>
              <a:buNone/>
            </a:pPr>
            <a:r>
              <a:rPr lang="en-US" sz="1200" dirty="0">
                <a:solidFill>
                  <a:srgbClr val="1F497D"/>
                </a:solidFill>
                <a:effectLst/>
                <a:latin typeface="Calibri" panose="020F0502020204030204" pitchFamily="34" charset="0"/>
                <a:ea typeface="Calibri" panose="020F0502020204030204" pitchFamily="34" charset="0"/>
              </a:rPr>
              <a:t>-----------------------------------------------</a:t>
            </a:r>
          </a:p>
          <a:p>
            <a:pPr marL="171450" marR="0" lvl="0" indent="-171450">
              <a:spcBef>
                <a:spcPts val="0"/>
              </a:spcBef>
              <a:spcAft>
                <a:spcPts val="0"/>
              </a:spcAft>
              <a:buFont typeface="Arial" panose="020B0604020202020204" pitchFamily="34" charset="0"/>
              <a:buChar char="•"/>
            </a:pPr>
            <a:r>
              <a:rPr lang="en-US" sz="1200" dirty="0">
                <a:solidFill>
                  <a:srgbClr val="1F497D"/>
                </a:solidFill>
                <a:effectLst/>
                <a:latin typeface="Calibri" panose="020F0502020204030204" pitchFamily="34" charset="0"/>
                <a:ea typeface="Calibri" panose="020F0502020204030204" pitchFamily="34" charset="0"/>
              </a:rPr>
              <a:t>Jordan buffer rules are implemented by the local governments except a few exceptions</a:t>
            </a:r>
          </a:p>
          <a:p>
            <a:pPr marL="171450" marR="0" lvl="0" indent="-171450">
              <a:spcBef>
                <a:spcPts val="0"/>
              </a:spcBef>
              <a:spcAft>
                <a:spcPts val="0"/>
              </a:spcAft>
              <a:buFont typeface="Arial" panose="020B0604020202020204" pitchFamily="34" charset="0"/>
              <a:buChar char="•"/>
            </a:pPr>
            <a:r>
              <a:rPr lang="en-US" sz="1200" dirty="0">
                <a:solidFill>
                  <a:srgbClr val="1F497D"/>
                </a:solidFill>
                <a:effectLst/>
                <a:latin typeface="Calibri" panose="020F0502020204030204" pitchFamily="34" charset="0"/>
                <a:ea typeface="Calibri" panose="020F0502020204030204" pitchFamily="34" charset="0"/>
              </a:rPr>
              <a:t>See map for Jordan buffer contacts: </a:t>
            </a:r>
            <a:r>
              <a:rPr lang="en-US" dirty="0">
                <a:hlinkClick r:id="rId3"/>
              </a:rPr>
              <a:t>https://ncdenr.maps.arcgis.com/apps/webappviewer/index.html?id=13a3a215e56343bca5389fc9913b98fe</a:t>
            </a:r>
            <a:endParaRPr lang="en-US" dirty="0"/>
          </a:p>
          <a:p>
            <a:pPr marL="628650" marR="0" lvl="1" indent="-171450">
              <a:spcBef>
                <a:spcPts val="0"/>
              </a:spcBef>
              <a:spcAft>
                <a:spcPts val="0"/>
              </a:spcAft>
              <a:buFont typeface="Arial" panose="020B0604020202020204" pitchFamily="34" charset="0"/>
              <a:buChar char="•"/>
            </a:pPr>
            <a:endParaRPr lang="en-US" sz="1200"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endParaRPr lang="en-US" sz="1200" dirty="0">
              <a:solidFill>
                <a:srgbClr val="1F497D"/>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8A32474-90CD-4DE9-BD0A-DDB650FCE60E}" type="slidenum">
              <a:rPr lang="en-US" smtClean="0"/>
              <a:t>8</a:t>
            </a:fld>
            <a:endParaRPr lang="en-US"/>
          </a:p>
        </p:txBody>
      </p:sp>
    </p:spTree>
    <p:extLst>
      <p:ext uri="{BB962C8B-B14F-4D97-AF65-F5344CB8AC3E}">
        <p14:creationId xmlns:p14="http://schemas.microsoft.com/office/powerpoint/2010/main" val="151026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spcBef>
                <a:spcPts val="0"/>
              </a:spcBef>
              <a:spcAft>
                <a:spcPts val="0"/>
              </a:spcAft>
              <a:buFont typeface="Arial" panose="020B0604020202020204" pitchFamily="34" charset="0"/>
              <a:buChar char="•"/>
            </a:pPr>
            <a:r>
              <a:rPr lang="en-US" sz="1200" dirty="0">
                <a:solidFill>
                  <a:srgbClr val="1F497D"/>
                </a:solidFill>
                <a:effectLst/>
                <a:latin typeface="Calibri" panose="020F0502020204030204" pitchFamily="34" charset="0"/>
                <a:ea typeface="Calibri" panose="020F0502020204030204" pitchFamily="34" charset="0"/>
              </a:rPr>
              <a:t>Randleman Lake watershed has a Nutrient Management Strategy which includes buffers.</a:t>
            </a:r>
          </a:p>
          <a:p>
            <a:pPr marL="628650" marR="0" lvl="1" indent="-171450">
              <a:spcBef>
                <a:spcPts val="0"/>
              </a:spcBef>
              <a:spcAft>
                <a:spcPts val="0"/>
              </a:spcAft>
              <a:buFont typeface="Arial" panose="020B0604020202020204" pitchFamily="34" charset="0"/>
              <a:buChar char="•"/>
            </a:pPr>
            <a:r>
              <a:rPr lang="en-US" sz="1200" dirty="0">
                <a:solidFill>
                  <a:srgbClr val="1F497D"/>
                </a:solidFill>
                <a:effectLst/>
                <a:latin typeface="Calibri" panose="020F0502020204030204" pitchFamily="34" charset="0"/>
                <a:ea typeface="Calibri" panose="020F0502020204030204" pitchFamily="34" charset="0"/>
              </a:rPr>
              <a:t>Its rule readoption became effective June 2020 including its buffer rules and little to no changes were made.</a:t>
            </a:r>
          </a:p>
          <a:p>
            <a:pPr marL="628650" marR="0" lvl="1" indent="-171450">
              <a:spcBef>
                <a:spcPts val="0"/>
              </a:spcBef>
              <a:spcAft>
                <a:spcPts val="0"/>
              </a:spcAft>
              <a:buFont typeface="Arial" panose="020B0604020202020204" pitchFamily="34" charset="0"/>
              <a:buChar char="•"/>
            </a:pPr>
            <a:r>
              <a:rPr lang="en-US" sz="1200" dirty="0">
                <a:solidFill>
                  <a:srgbClr val="1F497D"/>
                </a:solidFill>
                <a:effectLst/>
                <a:latin typeface="Calibri" panose="020F0502020204030204" pitchFamily="34" charset="0"/>
                <a:ea typeface="Calibri" panose="020F0502020204030204" pitchFamily="34" charset="0"/>
              </a:rPr>
              <a:t>Like Jordan, buffer rules are implemented by the local governments.</a:t>
            </a:r>
          </a:p>
          <a:p>
            <a:pPr marL="171450" marR="0" indent="-171450">
              <a:spcBef>
                <a:spcPts val="0"/>
              </a:spcBef>
              <a:spcAft>
                <a:spcPts val="0"/>
              </a:spcAft>
              <a:buFont typeface="Arial" panose="020B0604020202020204" pitchFamily="34" charset="0"/>
              <a:buChar char="•"/>
            </a:pPr>
            <a:endParaRPr lang="en-US" sz="1200" dirty="0">
              <a:solidFill>
                <a:srgbClr val="1F497D"/>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8A32474-90CD-4DE9-BD0A-DDB650FCE60E}" type="slidenum">
              <a:rPr lang="en-US" smtClean="0"/>
              <a:t>9</a:t>
            </a:fld>
            <a:endParaRPr lang="en-US"/>
          </a:p>
        </p:txBody>
      </p:sp>
    </p:spTree>
    <p:extLst>
      <p:ext uri="{BB962C8B-B14F-4D97-AF65-F5344CB8AC3E}">
        <p14:creationId xmlns:p14="http://schemas.microsoft.com/office/powerpoint/2010/main" val="1617615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5760-1BFA-407B-89D4-B56F63529C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90B4DE-F7A5-460F-8572-A8BA36D94A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0E32DC-56C1-4056-B207-E2F247745615}"/>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5" name="Footer Placeholder 4">
            <a:extLst>
              <a:ext uri="{FF2B5EF4-FFF2-40B4-BE49-F238E27FC236}">
                <a16:creationId xmlns:a16="http://schemas.microsoft.com/office/drawing/2014/main" id="{62711866-F5D8-4501-A401-478BDCA08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3D4E4-3E89-4045-A976-1542C8750813}"/>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416517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10AE-49DA-493E-9821-A9DDA95CA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801467-CC14-4626-A24D-DCE0F67BD9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FA608-3AFC-41FE-9CC7-BB353CE223E7}"/>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5" name="Footer Placeholder 4">
            <a:extLst>
              <a:ext uri="{FF2B5EF4-FFF2-40B4-BE49-F238E27FC236}">
                <a16:creationId xmlns:a16="http://schemas.microsoft.com/office/drawing/2014/main" id="{C5EDB528-3F50-4D23-BCD7-CFA3E82EE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DC90F-F997-41FF-8DDD-F9D69D74AB57}"/>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117522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E927EA-97C7-4EF8-A101-9A21FED24B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EA362B-4BB0-4A25-8959-028A91285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3893C-AC45-40DB-8D8D-B65139586E47}"/>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5" name="Footer Placeholder 4">
            <a:extLst>
              <a:ext uri="{FF2B5EF4-FFF2-40B4-BE49-F238E27FC236}">
                <a16:creationId xmlns:a16="http://schemas.microsoft.com/office/drawing/2014/main" id="{45D4E602-134C-4717-9271-2F92CAC53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C98F1-0F6F-4BE1-AEB9-859C851B5703}"/>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1829487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 Lighthouse, Mountains, Full Logo, Title and Sub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6" y="0"/>
            <a:ext cx="12186583" cy="6858000"/>
          </a:xfrm>
          <a:prstGeom prst="rect">
            <a:avLst/>
          </a:prstGeom>
        </p:spPr>
      </p:pic>
      <p:sp>
        <p:nvSpPr>
          <p:cNvPr id="2" name="Title 1"/>
          <p:cNvSpPr>
            <a:spLocks noGrp="1"/>
          </p:cNvSpPr>
          <p:nvPr>
            <p:ph type="ctrTitle" hasCustomPrompt="1"/>
          </p:nvPr>
        </p:nvSpPr>
        <p:spPr>
          <a:xfrm>
            <a:off x="4180115" y="553524"/>
            <a:ext cx="7528526" cy="713497"/>
          </a:xfrm>
        </p:spPr>
        <p:txBody>
          <a:bodyPr anchor="ctr">
            <a:noAutofit/>
          </a:bodyPr>
          <a:lstStyle>
            <a:lvl1pPr algn="r">
              <a:defRPr sz="4000" i="0">
                <a:solidFill>
                  <a:schemeClr val="bg1"/>
                </a:solidFill>
                <a:latin typeface="Montserrat Medium" panose="00000600000000000000" pitchFamily="2" charset="0"/>
                <a:cs typeface="Times New Roman" panose="02020603050405020304" pitchFamily="18" charset="0"/>
              </a:defRPr>
            </a:lvl1pPr>
          </a:lstStyle>
          <a:p>
            <a:r>
              <a:rPr lang="en-US" dirty="0"/>
              <a:t>Riparian Buffer Rules 101</a:t>
            </a:r>
          </a:p>
        </p:txBody>
      </p:sp>
    </p:spTree>
    <p:extLst>
      <p:ext uri="{BB962C8B-B14F-4D97-AF65-F5344CB8AC3E}">
        <p14:creationId xmlns:p14="http://schemas.microsoft.com/office/powerpoint/2010/main" val="391017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8BD6-112E-4E0E-BBA5-499B133EE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32242-AB53-44E6-ACDD-97883696FE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5AD94-6EE3-4F7E-8A76-199E91E156E8}"/>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5" name="Footer Placeholder 4">
            <a:extLst>
              <a:ext uri="{FF2B5EF4-FFF2-40B4-BE49-F238E27FC236}">
                <a16:creationId xmlns:a16="http://schemas.microsoft.com/office/drawing/2014/main" id="{B5345441-913C-4A95-8976-C5121A337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BAF66-4E0C-42AB-A116-2AC0BF0C585B}"/>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17113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3B76-F346-45DD-9612-62690928E6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0B445-9ACA-40DE-B879-419559A2D7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20DA5C-79C5-4198-8453-B64B5D980671}"/>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5" name="Footer Placeholder 4">
            <a:extLst>
              <a:ext uri="{FF2B5EF4-FFF2-40B4-BE49-F238E27FC236}">
                <a16:creationId xmlns:a16="http://schemas.microsoft.com/office/drawing/2014/main" id="{452CC383-E1F4-4095-ACBD-CB256BBC5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CDDDE-C83A-4E0B-8080-6B7273E61EA1}"/>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368333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C74F-CA08-4B9D-9759-C172195F9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FB09C-4E4F-4F33-A42D-7ECF0B5835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ABAB7F-9A0F-44D4-BDA9-0EEC209D98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EED0F-A01A-4762-9480-FB79798D7F72}"/>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6" name="Footer Placeholder 5">
            <a:extLst>
              <a:ext uri="{FF2B5EF4-FFF2-40B4-BE49-F238E27FC236}">
                <a16:creationId xmlns:a16="http://schemas.microsoft.com/office/drawing/2014/main" id="{B847E857-C576-44D6-9F31-F358E448C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BD2A9-7E0B-48F9-9499-1A6AD09C678B}"/>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74529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D989-0C7B-4904-9C11-531FF4F0CD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B94227-7A6A-4EC1-9FA7-13C7E44F9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E14D93-FADE-4AD8-999F-0F141A6D6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777389-B188-45FF-A605-4F7E01F963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C07A9E-898C-42D0-A683-1A00F7347D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AAB4BF-7C97-455C-A842-69D87812BB19}"/>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8" name="Footer Placeholder 7">
            <a:extLst>
              <a:ext uri="{FF2B5EF4-FFF2-40B4-BE49-F238E27FC236}">
                <a16:creationId xmlns:a16="http://schemas.microsoft.com/office/drawing/2014/main" id="{DB0610C0-8ED7-4D85-BF6C-573D34CAC2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607D8F-0704-4774-A2A7-6AE6179F9C9C}"/>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12790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C9AC-F074-4F5E-BC39-C3F9CD6228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A5C8AC-7407-40A1-BD2F-EE6FA53910B6}"/>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4" name="Footer Placeholder 3">
            <a:extLst>
              <a:ext uri="{FF2B5EF4-FFF2-40B4-BE49-F238E27FC236}">
                <a16:creationId xmlns:a16="http://schemas.microsoft.com/office/drawing/2014/main" id="{9407523B-333A-4619-ADD6-93416E197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6EA5EC-C97B-411C-9A3C-5B25C2850C66}"/>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331241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300F5-461E-4915-B156-958A44DA6E20}"/>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3" name="Footer Placeholder 2">
            <a:extLst>
              <a:ext uri="{FF2B5EF4-FFF2-40B4-BE49-F238E27FC236}">
                <a16:creationId xmlns:a16="http://schemas.microsoft.com/office/drawing/2014/main" id="{71C785D1-D778-46D6-9E11-332A8088FF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1718BE-033C-47B5-8A39-F51E048E162B}"/>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185752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9386-A5A8-4C84-9ACD-3589F7FBD2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B30-C52C-48CA-83B8-629FF61CDE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B0EB4E-49E9-4577-A379-0BBE30780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B2DE4-EE9C-4FB0-A291-D462D6451C03}"/>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6" name="Footer Placeholder 5">
            <a:extLst>
              <a:ext uri="{FF2B5EF4-FFF2-40B4-BE49-F238E27FC236}">
                <a16:creationId xmlns:a16="http://schemas.microsoft.com/office/drawing/2014/main" id="{019A1097-6CCE-4B5D-99DA-2F7E4B44F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E9213-9A69-43C4-A1A6-5D6A039A73A3}"/>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159319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6F65-1A43-4552-810C-3767B53C75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B89DE2-E2B2-464C-AFEA-41E4529373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315E59-7F5F-484C-9ED1-22AD58F35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6296D-4D1B-406C-93C0-BC8839F77C47}"/>
              </a:ext>
            </a:extLst>
          </p:cNvPr>
          <p:cNvSpPr>
            <a:spLocks noGrp="1"/>
          </p:cNvSpPr>
          <p:nvPr>
            <p:ph type="dt" sz="half" idx="10"/>
          </p:nvPr>
        </p:nvSpPr>
        <p:spPr/>
        <p:txBody>
          <a:bodyPr/>
          <a:lstStyle/>
          <a:p>
            <a:fld id="{D2D6DD45-A893-46C2-9461-4D7B0730583F}" type="datetimeFigureOut">
              <a:rPr lang="en-US" smtClean="0"/>
              <a:t>3/2/21</a:t>
            </a:fld>
            <a:endParaRPr lang="en-US"/>
          </a:p>
        </p:txBody>
      </p:sp>
      <p:sp>
        <p:nvSpPr>
          <p:cNvPr id="6" name="Footer Placeholder 5">
            <a:extLst>
              <a:ext uri="{FF2B5EF4-FFF2-40B4-BE49-F238E27FC236}">
                <a16:creationId xmlns:a16="http://schemas.microsoft.com/office/drawing/2014/main" id="{CE296417-947C-4CFD-AF91-0B248DF784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10C56-AAAF-462E-916B-C8926C2FE5C6}"/>
              </a:ext>
            </a:extLst>
          </p:cNvPr>
          <p:cNvSpPr>
            <a:spLocks noGrp="1"/>
          </p:cNvSpPr>
          <p:nvPr>
            <p:ph type="sldNum" sz="quarter" idx="12"/>
          </p:nvPr>
        </p:nvSpPr>
        <p:spPr/>
        <p:txBody>
          <a:bodyPr/>
          <a:lstStyle/>
          <a:p>
            <a:fld id="{EFFE1A79-A7B3-40BB-B177-0155FE34BE0D}" type="slidenum">
              <a:rPr lang="en-US" smtClean="0"/>
              <a:t>‹#›</a:t>
            </a:fld>
            <a:endParaRPr lang="en-US"/>
          </a:p>
        </p:txBody>
      </p:sp>
    </p:spTree>
    <p:extLst>
      <p:ext uri="{BB962C8B-B14F-4D97-AF65-F5344CB8AC3E}">
        <p14:creationId xmlns:p14="http://schemas.microsoft.com/office/powerpoint/2010/main" val="1564125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E6A81-9B71-4E52-B0D6-18E2F4D29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B53D1-8AF7-429D-A197-D89F30F03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D564E-AF2A-4818-985B-534FFD097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6DD45-A893-46C2-9461-4D7B0730583F}" type="datetimeFigureOut">
              <a:rPr lang="en-US" smtClean="0"/>
              <a:t>3/2/21</a:t>
            </a:fld>
            <a:endParaRPr lang="en-US"/>
          </a:p>
        </p:txBody>
      </p:sp>
      <p:sp>
        <p:nvSpPr>
          <p:cNvPr id="5" name="Footer Placeholder 4">
            <a:extLst>
              <a:ext uri="{FF2B5EF4-FFF2-40B4-BE49-F238E27FC236}">
                <a16:creationId xmlns:a16="http://schemas.microsoft.com/office/drawing/2014/main" id="{3C5D89A3-8880-4AEA-827A-BD5FCDA076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EFD932-081B-4A1B-9B8B-DD14572A2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E1A79-A7B3-40BB-B177-0155FE34BE0D}" type="slidenum">
              <a:rPr lang="en-US" smtClean="0"/>
              <a:t>‹#›</a:t>
            </a:fld>
            <a:endParaRPr lang="en-US"/>
          </a:p>
        </p:txBody>
      </p:sp>
    </p:spTree>
    <p:extLst>
      <p:ext uri="{BB962C8B-B14F-4D97-AF65-F5344CB8AC3E}">
        <p14:creationId xmlns:p14="http://schemas.microsoft.com/office/powerpoint/2010/main" val="1453845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B6D44F-9F47-49EF-BCBD-D6E360CB8AD2}"/>
              </a:ext>
            </a:extLst>
          </p:cNvPr>
          <p:cNvSpPr>
            <a:spLocks noGrp="1"/>
          </p:cNvSpPr>
          <p:nvPr>
            <p:ph type="ctrTitle"/>
          </p:nvPr>
        </p:nvSpPr>
        <p:spPr>
          <a:xfrm>
            <a:off x="2524537" y="601199"/>
            <a:ext cx="9118900" cy="713497"/>
          </a:xfrm>
        </p:spPr>
        <p:txBody>
          <a:bodyPr>
            <a:noAutofit/>
          </a:bodyPr>
          <a:lstStyle/>
          <a:p>
            <a:r>
              <a:rPr lang="en-US" sz="3200" dirty="0"/>
              <a:t>Nutrient Management Strategies</a:t>
            </a:r>
          </a:p>
        </p:txBody>
      </p:sp>
      <p:sp>
        <p:nvSpPr>
          <p:cNvPr id="6" name="Title 4">
            <a:extLst>
              <a:ext uri="{FF2B5EF4-FFF2-40B4-BE49-F238E27FC236}">
                <a16:creationId xmlns:a16="http://schemas.microsoft.com/office/drawing/2014/main" id="{DB49101E-BCE3-4552-A06B-7A2F6D02A9DE}"/>
              </a:ext>
            </a:extLst>
          </p:cNvPr>
          <p:cNvSpPr txBox="1">
            <a:spLocks/>
          </p:cNvSpPr>
          <p:nvPr/>
        </p:nvSpPr>
        <p:spPr>
          <a:xfrm>
            <a:off x="9605319" y="3429000"/>
            <a:ext cx="2100262" cy="713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3200" dirty="0"/>
          </a:p>
        </p:txBody>
      </p:sp>
      <p:sp>
        <p:nvSpPr>
          <p:cNvPr id="4" name="Title 4">
            <a:extLst>
              <a:ext uri="{FF2B5EF4-FFF2-40B4-BE49-F238E27FC236}">
                <a16:creationId xmlns:a16="http://schemas.microsoft.com/office/drawing/2014/main" id="{84DDECC0-5D05-BD4C-8CDB-5D9CFF12FA3C}"/>
              </a:ext>
            </a:extLst>
          </p:cNvPr>
          <p:cNvSpPr txBox="1">
            <a:spLocks/>
          </p:cNvSpPr>
          <p:nvPr/>
        </p:nvSpPr>
        <p:spPr>
          <a:xfrm>
            <a:off x="0" y="6032735"/>
            <a:ext cx="4760183" cy="713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i="0" kern="1200">
                <a:solidFill>
                  <a:schemeClr val="bg1"/>
                </a:solidFill>
                <a:latin typeface="Montserrat Medium" panose="00000600000000000000" pitchFamily="2" charset="0"/>
                <a:ea typeface="+mj-ea"/>
                <a:cs typeface="Times New Roman" panose="02020603050405020304" pitchFamily="18" charset="0"/>
              </a:defRPr>
            </a:lvl1pPr>
          </a:lstStyle>
          <a:p>
            <a:pPr algn="l"/>
            <a:r>
              <a:rPr lang="en-US" sz="2000" dirty="0"/>
              <a:t>Division of Water Resources</a:t>
            </a:r>
          </a:p>
          <a:p>
            <a:pPr algn="l"/>
            <a:r>
              <a:rPr lang="en-US" sz="2000" dirty="0"/>
              <a:t>Patrick </a:t>
            </a:r>
            <a:r>
              <a:rPr lang="en-US" sz="2000" dirty="0" err="1"/>
              <a:t>Beggs</a:t>
            </a:r>
            <a:endParaRPr lang="en-US" sz="2000" dirty="0"/>
          </a:p>
          <a:p>
            <a:pPr algn="l"/>
            <a:r>
              <a:rPr lang="en-US" sz="2000" dirty="0"/>
              <a:t>2021</a:t>
            </a:r>
          </a:p>
        </p:txBody>
      </p:sp>
    </p:spTree>
    <p:extLst>
      <p:ext uri="{BB962C8B-B14F-4D97-AF65-F5344CB8AC3E}">
        <p14:creationId xmlns:p14="http://schemas.microsoft.com/office/powerpoint/2010/main" val="62648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3874DC7-0BEA-4B6A-8558-FD7C6CC3A2A0}"/>
              </a:ext>
            </a:extLst>
          </p:cNvPr>
          <p:cNvGrpSpPr/>
          <p:nvPr/>
        </p:nvGrpSpPr>
        <p:grpSpPr>
          <a:xfrm>
            <a:off x="0" y="1175846"/>
            <a:ext cx="12192000" cy="5682154"/>
            <a:chOff x="0" y="1175846"/>
            <a:chExt cx="12192000" cy="5682154"/>
          </a:xfrm>
        </p:grpSpPr>
        <p:pic>
          <p:nvPicPr>
            <p:cNvPr id="11" name="Picture 10" descr="Map&#10;&#10;Description automatically generated">
              <a:extLst>
                <a:ext uri="{FF2B5EF4-FFF2-40B4-BE49-F238E27FC236}">
                  <a16:creationId xmlns:a16="http://schemas.microsoft.com/office/drawing/2014/main" id="{95903367-1A84-4645-B322-4392F1B89375}"/>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9142" b="6031"/>
            <a:stretch/>
          </p:blipFill>
          <p:spPr>
            <a:xfrm>
              <a:off x="0" y="1175846"/>
              <a:ext cx="12192000" cy="5682154"/>
            </a:xfrm>
            <a:prstGeom prst="rect">
              <a:avLst/>
            </a:prstGeom>
          </p:spPr>
        </p:pic>
        <p:sp>
          <p:nvSpPr>
            <p:cNvPr id="12" name="TextBox 11">
              <a:extLst>
                <a:ext uri="{FF2B5EF4-FFF2-40B4-BE49-F238E27FC236}">
                  <a16:creationId xmlns:a16="http://schemas.microsoft.com/office/drawing/2014/main" id="{646E8E5E-00EA-4F28-A2DF-583BA55395D4}"/>
                </a:ext>
              </a:extLst>
            </p:cNvPr>
            <p:cNvSpPr txBox="1"/>
            <p:nvPr/>
          </p:nvSpPr>
          <p:spPr>
            <a:xfrm>
              <a:off x="3546389" y="2681900"/>
              <a:ext cx="1791730" cy="461665"/>
            </a:xfrm>
            <a:prstGeom prst="rect">
              <a:avLst/>
            </a:prstGeom>
            <a:noFill/>
          </p:spPr>
          <p:txBody>
            <a:bodyPr wrap="square" rtlCol="0">
              <a:spAutoFit/>
            </a:bodyPr>
            <a:lstStyle/>
            <a:p>
              <a:r>
                <a:rPr lang="en-US" sz="2400" b="1" dirty="0"/>
                <a:t>High Rock </a:t>
              </a:r>
            </a:p>
          </p:txBody>
        </p:sp>
        <p:sp>
          <p:nvSpPr>
            <p:cNvPr id="13" name="TextBox 12">
              <a:extLst>
                <a:ext uri="{FF2B5EF4-FFF2-40B4-BE49-F238E27FC236}">
                  <a16:creationId xmlns:a16="http://schemas.microsoft.com/office/drawing/2014/main" id="{D21C911D-18F3-4D5E-A0BF-E4FC09DABDDD}"/>
                </a:ext>
              </a:extLst>
            </p:cNvPr>
            <p:cNvSpPr txBox="1"/>
            <p:nvPr/>
          </p:nvSpPr>
          <p:spPr>
            <a:xfrm>
              <a:off x="9128028" y="2211582"/>
              <a:ext cx="1791730" cy="461665"/>
            </a:xfrm>
            <a:prstGeom prst="rect">
              <a:avLst/>
            </a:prstGeom>
            <a:noFill/>
          </p:spPr>
          <p:txBody>
            <a:bodyPr wrap="square" rtlCol="0">
              <a:spAutoFit/>
            </a:bodyPr>
            <a:lstStyle/>
            <a:p>
              <a:r>
                <a:rPr lang="en-US" sz="2400" b="1" dirty="0">
                  <a:solidFill>
                    <a:schemeClr val="bg2">
                      <a:lumMod val="90000"/>
                    </a:schemeClr>
                  </a:solidFill>
                </a:rPr>
                <a:t>Chowan</a:t>
              </a:r>
            </a:p>
          </p:txBody>
        </p:sp>
        <p:sp>
          <p:nvSpPr>
            <p:cNvPr id="14" name="TextBox 13">
              <a:extLst>
                <a:ext uri="{FF2B5EF4-FFF2-40B4-BE49-F238E27FC236}">
                  <a16:creationId xmlns:a16="http://schemas.microsoft.com/office/drawing/2014/main" id="{84024115-3E91-4C9F-90DD-10CE9CD3F9E5}"/>
                </a:ext>
              </a:extLst>
            </p:cNvPr>
            <p:cNvSpPr txBox="1"/>
            <p:nvPr/>
          </p:nvSpPr>
          <p:spPr>
            <a:xfrm>
              <a:off x="9528996" y="5885798"/>
              <a:ext cx="1791730" cy="461665"/>
            </a:xfrm>
            <a:prstGeom prst="rect">
              <a:avLst/>
            </a:prstGeom>
            <a:noFill/>
          </p:spPr>
          <p:txBody>
            <a:bodyPr wrap="square" rtlCol="0">
              <a:spAutoFit/>
            </a:bodyPr>
            <a:lstStyle/>
            <a:p>
              <a:r>
                <a:rPr lang="en-US" sz="2400" b="1" dirty="0">
                  <a:solidFill>
                    <a:schemeClr val="bg2">
                      <a:lumMod val="90000"/>
                    </a:schemeClr>
                  </a:solidFill>
                </a:rPr>
                <a:t>New River</a:t>
              </a:r>
            </a:p>
          </p:txBody>
        </p:sp>
        <p:sp>
          <p:nvSpPr>
            <p:cNvPr id="15" name="TextBox 14">
              <a:extLst>
                <a:ext uri="{FF2B5EF4-FFF2-40B4-BE49-F238E27FC236}">
                  <a16:creationId xmlns:a16="http://schemas.microsoft.com/office/drawing/2014/main" id="{446AA05A-FDEC-4F0B-AB3D-A86DBDE0ABC9}"/>
                </a:ext>
              </a:extLst>
            </p:cNvPr>
            <p:cNvSpPr txBox="1"/>
            <p:nvPr/>
          </p:nvSpPr>
          <p:spPr>
            <a:xfrm>
              <a:off x="7538125" y="3882709"/>
              <a:ext cx="1791730" cy="461665"/>
            </a:xfrm>
            <a:prstGeom prst="rect">
              <a:avLst/>
            </a:prstGeom>
            <a:noFill/>
          </p:spPr>
          <p:txBody>
            <a:bodyPr wrap="square" rtlCol="0">
              <a:spAutoFit/>
            </a:bodyPr>
            <a:lstStyle/>
            <a:p>
              <a:r>
                <a:rPr lang="en-US" sz="2400" b="1" dirty="0">
                  <a:solidFill>
                    <a:schemeClr val="bg2">
                      <a:lumMod val="90000"/>
                    </a:schemeClr>
                  </a:solidFill>
                </a:rPr>
                <a:t>Neuse</a:t>
              </a:r>
            </a:p>
          </p:txBody>
        </p:sp>
        <p:sp>
          <p:nvSpPr>
            <p:cNvPr id="16" name="TextBox 15">
              <a:extLst>
                <a:ext uri="{FF2B5EF4-FFF2-40B4-BE49-F238E27FC236}">
                  <a16:creationId xmlns:a16="http://schemas.microsoft.com/office/drawing/2014/main" id="{C1B2B595-BD6F-4A96-B377-939B19309BF0}"/>
                </a:ext>
              </a:extLst>
            </p:cNvPr>
            <p:cNvSpPr txBox="1"/>
            <p:nvPr/>
          </p:nvSpPr>
          <p:spPr>
            <a:xfrm>
              <a:off x="9712914" y="3799432"/>
              <a:ext cx="1791730" cy="461665"/>
            </a:xfrm>
            <a:prstGeom prst="rect">
              <a:avLst/>
            </a:prstGeom>
            <a:noFill/>
          </p:spPr>
          <p:txBody>
            <a:bodyPr wrap="square" rtlCol="0">
              <a:spAutoFit/>
            </a:bodyPr>
            <a:lstStyle/>
            <a:p>
              <a:r>
                <a:rPr lang="en-US" sz="2400" b="1" dirty="0">
                  <a:solidFill>
                    <a:schemeClr val="bg2">
                      <a:lumMod val="90000"/>
                    </a:schemeClr>
                  </a:solidFill>
                </a:rPr>
                <a:t>Tar-Pamlico</a:t>
              </a:r>
            </a:p>
          </p:txBody>
        </p:sp>
        <p:sp>
          <p:nvSpPr>
            <p:cNvPr id="17" name="TextBox 16">
              <a:extLst>
                <a:ext uri="{FF2B5EF4-FFF2-40B4-BE49-F238E27FC236}">
                  <a16:creationId xmlns:a16="http://schemas.microsoft.com/office/drawing/2014/main" id="{8FC65C33-6407-4023-B1FE-FF36F8DFA155}"/>
                </a:ext>
              </a:extLst>
            </p:cNvPr>
            <p:cNvSpPr txBox="1"/>
            <p:nvPr/>
          </p:nvSpPr>
          <p:spPr>
            <a:xfrm>
              <a:off x="6624229" y="2704391"/>
              <a:ext cx="1791730" cy="461665"/>
            </a:xfrm>
            <a:prstGeom prst="rect">
              <a:avLst/>
            </a:prstGeom>
            <a:noFill/>
          </p:spPr>
          <p:txBody>
            <a:bodyPr wrap="square" rtlCol="0">
              <a:spAutoFit/>
            </a:bodyPr>
            <a:lstStyle/>
            <a:p>
              <a:r>
                <a:rPr lang="en-US" sz="2400" b="1" dirty="0">
                  <a:solidFill>
                    <a:schemeClr val="bg2">
                      <a:lumMod val="90000"/>
                    </a:schemeClr>
                  </a:solidFill>
                </a:rPr>
                <a:t>Falls</a:t>
              </a:r>
            </a:p>
          </p:txBody>
        </p:sp>
        <p:sp>
          <p:nvSpPr>
            <p:cNvPr id="18" name="TextBox 17">
              <a:extLst>
                <a:ext uri="{FF2B5EF4-FFF2-40B4-BE49-F238E27FC236}">
                  <a16:creationId xmlns:a16="http://schemas.microsoft.com/office/drawing/2014/main" id="{9C4A2395-2843-42E9-88FA-141A1DD1A027}"/>
                </a:ext>
              </a:extLst>
            </p:cNvPr>
            <p:cNvSpPr txBox="1"/>
            <p:nvPr/>
          </p:nvSpPr>
          <p:spPr>
            <a:xfrm>
              <a:off x="5885729" y="3150006"/>
              <a:ext cx="1791730" cy="461665"/>
            </a:xfrm>
            <a:prstGeom prst="rect">
              <a:avLst/>
            </a:prstGeom>
            <a:noFill/>
          </p:spPr>
          <p:txBody>
            <a:bodyPr wrap="square" rtlCol="0">
              <a:spAutoFit/>
            </a:bodyPr>
            <a:lstStyle/>
            <a:p>
              <a:r>
                <a:rPr lang="en-US" sz="2400" b="1" dirty="0">
                  <a:solidFill>
                    <a:schemeClr val="bg2">
                      <a:lumMod val="90000"/>
                    </a:schemeClr>
                  </a:solidFill>
                </a:rPr>
                <a:t>Jordan</a:t>
              </a:r>
            </a:p>
          </p:txBody>
        </p:sp>
        <p:sp>
          <p:nvSpPr>
            <p:cNvPr id="19" name="TextBox 18">
              <a:extLst>
                <a:ext uri="{FF2B5EF4-FFF2-40B4-BE49-F238E27FC236}">
                  <a16:creationId xmlns:a16="http://schemas.microsoft.com/office/drawing/2014/main" id="{7C218951-065D-4BF7-A739-8C742E488450}"/>
                </a:ext>
              </a:extLst>
            </p:cNvPr>
            <p:cNvSpPr txBox="1"/>
            <p:nvPr/>
          </p:nvSpPr>
          <p:spPr>
            <a:xfrm>
              <a:off x="4554024" y="4051756"/>
              <a:ext cx="1791730" cy="461665"/>
            </a:xfrm>
            <a:prstGeom prst="rect">
              <a:avLst/>
            </a:prstGeom>
            <a:noFill/>
          </p:spPr>
          <p:txBody>
            <a:bodyPr wrap="square" rtlCol="0">
              <a:spAutoFit/>
            </a:bodyPr>
            <a:lstStyle/>
            <a:p>
              <a:r>
                <a:rPr lang="en-US" sz="2400" b="1" dirty="0">
                  <a:solidFill>
                    <a:schemeClr val="bg2">
                      <a:lumMod val="90000"/>
                    </a:schemeClr>
                  </a:solidFill>
                </a:rPr>
                <a:t>Randleman</a:t>
              </a:r>
            </a:p>
          </p:txBody>
        </p:sp>
        <p:sp>
          <p:nvSpPr>
            <p:cNvPr id="20" name="Freeform: Shape 19">
              <a:extLst>
                <a:ext uri="{FF2B5EF4-FFF2-40B4-BE49-F238E27FC236}">
                  <a16:creationId xmlns:a16="http://schemas.microsoft.com/office/drawing/2014/main" id="{34DF4579-5913-403F-A307-3E8C9A2C5C44}"/>
                </a:ext>
              </a:extLst>
            </p:cNvPr>
            <p:cNvSpPr/>
            <p:nvPr/>
          </p:nvSpPr>
          <p:spPr>
            <a:xfrm>
              <a:off x="5386316" y="3320957"/>
              <a:ext cx="150125" cy="802926"/>
            </a:xfrm>
            <a:custGeom>
              <a:avLst/>
              <a:gdLst>
                <a:gd name="connsiteX0" fmla="*/ 150125 w 150125"/>
                <a:gd name="connsiteY0" fmla="*/ 0 h 700585"/>
                <a:gd name="connsiteX1" fmla="*/ 31844 w 150125"/>
                <a:gd name="connsiteY1" fmla="*/ 318448 h 700585"/>
                <a:gd name="connsiteX2" fmla="*/ 113731 w 150125"/>
                <a:gd name="connsiteY2" fmla="*/ 464024 h 700585"/>
                <a:gd name="connsiteX3" fmla="*/ 0 w 150125"/>
                <a:gd name="connsiteY3" fmla="*/ 700585 h 700585"/>
              </a:gdLst>
              <a:ahLst/>
              <a:cxnLst>
                <a:cxn ang="0">
                  <a:pos x="connsiteX0" y="connsiteY0"/>
                </a:cxn>
                <a:cxn ang="0">
                  <a:pos x="connsiteX1" y="connsiteY1"/>
                </a:cxn>
                <a:cxn ang="0">
                  <a:pos x="connsiteX2" y="connsiteY2"/>
                </a:cxn>
                <a:cxn ang="0">
                  <a:pos x="connsiteX3" y="connsiteY3"/>
                </a:cxn>
              </a:cxnLst>
              <a:rect l="l" t="t" r="r" b="b"/>
              <a:pathLst>
                <a:path w="150125" h="700585">
                  <a:moveTo>
                    <a:pt x="150125" y="0"/>
                  </a:moveTo>
                  <a:cubicBezTo>
                    <a:pt x="94017" y="120555"/>
                    <a:pt x="37910" y="241111"/>
                    <a:pt x="31844" y="318448"/>
                  </a:cubicBezTo>
                  <a:cubicBezTo>
                    <a:pt x="25778" y="395785"/>
                    <a:pt x="119038" y="400335"/>
                    <a:pt x="113731" y="464024"/>
                  </a:cubicBezTo>
                  <a:cubicBezTo>
                    <a:pt x="108424" y="527714"/>
                    <a:pt x="54212" y="614149"/>
                    <a:pt x="0" y="700585"/>
                  </a:cubicBezTo>
                </a:path>
              </a:pathLst>
            </a:cu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BE91B23-CEC4-46E2-BB71-591337739ECA}"/>
                </a:ext>
              </a:extLst>
            </p:cNvPr>
            <p:cNvSpPr/>
            <p:nvPr/>
          </p:nvSpPr>
          <p:spPr>
            <a:xfrm>
              <a:off x="9233452" y="5552661"/>
              <a:ext cx="374374" cy="354496"/>
            </a:xfrm>
            <a:custGeom>
              <a:avLst/>
              <a:gdLst>
                <a:gd name="connsiteX0" fmla="*/ 0 w 374374"/>
                <a:gd name="connsiteY0" fmla="*/ 0 h 354496"/>
                <a:gd name="connsiteX1" fmla="*/ 261731 w 374374"/>
                <a:gd name="connsiteY1" fmla="*/ 115956 h 354496"/>
                <a:gd name="connsiteX2" fmla="*/ 221974 w 374374"/>
                <a:gd name="connsiteY2" fmla="*/ 248478 h 354496"/>
                <a:gd name="connsiteX3" fmla="*/ 374374 w 374374"/>
                <a:gd name="connsiteY3" fmla="*/ 354496 h 354496"/>
              </a:gdLst>
              <a:ahLst/>
              <a:cxnLst>
                <a:cxn ang="0">
                  <a:pos x="connsiteX0" y="connsiteY0"/>
                </a:cxn>
                <a:cxn ang="0">
                  <a:pos x="connsiteX1" y="connsiteY1"/>
                </a:cxn>
                <a:cxn ang="0">
                  <a:pos x="connsiteX2" y="connsiteY2"/>
                </a:cxn>
                <a:cxn ang="0">
                  <a:pos x="connsiteX3" y="connsiteY3"/>
                </a:cxn>
              </a:cxnLst>
              <a:rect l="l" t="t" r="r" b="b"/>
              <a:pathLst>
                <a:path w="374374" h="354496">
                  <a:moveTo>
                    <a:pt x="0" y="0"/>
                  </a:moveTo>
                  <a:cubicBezTo>
                    <a:pt x="112367" y="37271"/>
                    <a:pt x="224735" y="74543"/>
                    <a:pt x="261731" y="115956"/>
                  </a:cubicBezTo>
                  <a:cubicBezTo>
                    <a:pt x="298727" y="157369"/>
                    <a:pt x="203200" y="208721"/>
                    <a:pt x="221974" y="248478"/>
                  </a:cubicBezTo>
                  <a:cubicBezTo>
                    <a:pt x="240748" y="288235"/>
                    <a:pt x="307561" y="321365"/>
                    <a:pt x="374374" y="354496"/>
                  </a:cubicBezTo>
                </a:path>
              </a:pathLst>
            </a:cu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grpSp>
      <p:sp>
        <p:nvSpPr>
          <p:cNvPr id="3" name="Content Placeholder 2">
            <a:extLst>
              <a:ext uri="{FF2B5EF4-FFF2-40B4-BE49-F238E27FC236}">
                <a16:creationId xmlns:a16="http://schemas.microsoft.com/office/drawing/2014/main" id="{5EFBBCFE-F4BE-4B07-AE31-6BE328894FB9}"/>
              </a:ext>
            </a:extLst>
          </p:cNvPr>
          <p:cNvSpPr>
            <a:spLocks noGrp="1"/>
          </p:cNvSpPr>
          <p:nvPr>
            <p:ph idx="1"/>
          </p:nvPr>
        </p:nvSpPr>
        <p:spPr>
          <a:xfrm>
            <a:off x="213451" y="4458746"/>
            <a:ext cx="5153206" cy="1844694"/>
          </a:xfrm>
          <a:solidFill>
            <a:schemeClr val="bg1">
              <a:lumMod val="95000"/>
              <a:alpha val="90000"/>
            </a:schemeClr>
          </a:solidFill>
        </p:spPr>
        <p:txBody>
          <a:bodyPr>
            <a:noAutofit/>
          </a:bodyPr>
          <a:lstStyle/>
          <a:p>
            <a:pPr marL="0" marR="0" indent="0">
              <a:spcBef>
                <a:spcPts val="0"/>
              </a:spcBef>
              <a:spcAft>
                <a:spcPts val="0"/>
              </a:spcAft>
              <a:buNone/>
            </a:pPr>
            <a:r>
              <a:rPr lang="en-US" sz="2400" b="1" dirty="0">
                <a:solidFill>
                  <a:srgbClr val="1C4584"/>
                </a:solidFill>
                <a:latin typeface="Montserrat" pitchFamily="2" charset="77"/>
              </a:rPr>
              <a:t>High Rock Lake Watershed - planned</a:t>
            </a:r>
            <a:endParaRPr lang="en-US" sz="2200" u="none"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endParaRPr lang="en-US" sz="2200" u="none"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Used as a template for nutrient-related water quality criteria</a:t>
            </a: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Anticipate NMS rulemaking</a:t>
            </a:r>
          </a:p>
          <a:p>
            <a:pPr marL="171450" marR="0" indent="-171450">
              <a:spcBef>
                <a:spcPts val="0"/>
              </a:spcBef>
              <a:spcAft>
                <a:spcPts val="0"/>
              </a:spcAft>
              <a:buFont typeface="Arial" panose="020B0604020202020204" pitchFamily="34" charset="0"/>
              <a:buChar char="•"/>
            </a:pPr>
            <a:r>
              <a:rPr lang="en-US" sz="2200" u="none" dirty="0">
                <a:solidFill>
                  <a:srgbClr val="1F497D"/>
                </a:solidFill>
                <a:effectLst/>
                <a:latin typeface="Calibri" panose="020F0502020204030204" pitchFamily="34" charset="0"/>
                <a:ea typeface="Calibri" panose="020F0502020204030204" pitchFamily="34" charset="0"/>
              </a:rPr>
              <a:t>Not yet sure if it will include buffers</a:t>
            </a:r>
          </a:p>
          <a:p>
            <a:pPr marL="171450" marR="0" indent="-171450">
              <a:spcBef>
                <a:spcPts val="0"/>
              </a:spcBef>
              <a:spcAft>
                <a:spcPts val="0"/>
              </a:spcAft>
              <a:buFont typeface="Arial" panose="020B0604020202020204" pitchFamily="34" charset="0"/>
              <a:buChar char="•"/>
            </a:pPr>
            <a:endParaRPr lang="en-US" sz="2200" u="none"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endParaRPr lang="en-US" sz="2200" u="none" dirty="0">
              <a:solidFill>
                <a:srgbClr val="1F497D"/>
              </a:solidFill>
              <a:effectLst/>
              <a:latin typeface="Calibri" panose="020F0502020204030204" pitchFamily="34" charset="0"/>
              <a:ea typeface="Calibri" panose="020F0502020204030204" pitchFamily="34" charset="0"/>
            </a:endParaRPr>
          </a:p>
        </p:txBody>
      </p:sp>
      <p:sp>
        <p:nvSpPr>
          <p:cNvPr id="4" name="Title 4">
            <a:extLst>
              <a:ext uri="{FF2B5EF4-FFF2-40B4-BE49-F238E27FC236}">
                <a16:creationId xmlns:a16="http://schemas.microsoft.com/office/drawing/2014/main" id="{E41ADC4C-4311-FF48-971F-58B490C2B389}"/>
              </a:ext>
            </a:extLst>
          </p:cNvPr>
          <p:cNvSpPr txBox="1">
            <a:spLocks/>
          </p:cNvSpPr>
          <p:nvPr/>
        </p:nvSpPr>
        <p:spPr>
          <a:xfrm>
            <a:off x="430256" y="435927"/>
            <a:ext cx="11172739"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NC Nutrient Management Strategies – High Rock Lake - planned</a:t>
            </a:r>
          </a:p>
        </p:txBody>
      </p:sp>
      <p:sp>
        <p:nvSpPr>
          <p:cNvPr id="5" name="TextBox 4">
            <a:extLst>
              <a:ext uri="{FF2B5EF4-FFF2-40B4-BE49-F238E27FC236}">
                <a16:creationId xmlns:a16="http://schemas.microsoft.com/office/drawing/2014/main" id="{413BDC9E-1CEC-5748-835D-4D5DCC4CC9DB}"/>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6" name="Straight Connector 5">
            <a:extLst>
              <a:ext uri="{FF2B5EF4-FFF2-40B4-BE49-F238E27FC236}">
                <a16:creationId xmlns:a16="http://schemas.microsoft.com/office/drawing/2014/main" id="{332A045C-CB00-9E4E-8481-7978739F7865}"/>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03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CF510-7772-4FDA-B18C-B85C3CB057A4}"/>
              </a:ext>
            </a:extLst>
          </p:cNvPr>
          <p:cNvSpPr>
            <a:spLocks noGrp="1"/>
          </p:cNvSpPr>
          <p:nvPr>
            <p:ph idx="1"/>
          </p:nvPr>
        </p:nvSpPr>
        <p:spPr>
          <a:xfrm>
            <a:off x="524257" y="1188215"/>
            <a:ext cx="11301983" cy="5200392"/>
          </a:xfrm>
        </p:spPr>
        <p:txBody>
          <a:bodyPr>
            <a:noAutofit/>
          </a:bodyPr>
          <a:lstStyle/>
          <a:p>
            <a:pPr marL="0" indent="0">
              <a:spcBef>
                <a:spcPts val="0"/>
              </a:spcBef>
              <a:buNone/>
            </a:pPr>
            <a:r>
              <a:rPr lang="en-US" sz="2600" b="1" dirty="0">
                <a:latin typeface="Montserrat" pitchFamily="2" charset="77"/>
              </a:rPr>
              <a:t>NMS: </a:t>
            </a:r>
            <a:r>
              <a:rPr lang="en-US" sz="2600" dirty="0">
                <a:latin typeface="Montserrat" pitchFamily="2" charset="77"/>
              </a:rPr>
              <a:t>Nutrient Management Strategy</a:t>
            </a:r>
          </a:p>
          <a:p>
            <a:pPr marL="0" indent="0">
              <a:spcBef>
                <a:spcPts val="0"/>
              </a:spcBef>
              <a:buNone/>
            </a:pPr>
            <a:endParaRPr lang="en-US" sz="2600" dirty="0">
              <a:latin typeface="Montserrat" pitchFamily="2" charset="77"/>
            </a:endParaRPr>
          </a:p>
          <a:p>
            <a:pPr marL="0" marR="0" indent="0">
              <a:spcBef>
                <a:spcPts val="0"/>
              </a:spcBef>
              <a:spcAft>
                <a:spcPts val="0"/>
              </a:spcAft>
              <a:buNone/>
            </a:pPr>
            <a:r>
              <a:rPr lang="en-US" sz="2600" b="1" dirty="0">
                <a:latin typeface="Montserrat" pitchFamily="2" charset="77"/>
              </a:rPr>
              <a:t>NSW: n</a:t>
            </a:r>
            <a:r>
              <a:rPr lang="en-US" sz="2600" dirty="0">
                <a:latin typeface="Montserrat" pitchFamily="2" charset="77"/>
              </a:rPr>
              <a:t>utrient sensitive waters </a:t>
            </a:r>
          </a:p>
          <a:p>
            <a:pPr marL="0" marR="0" indent="0">
              <a:spcBef>
                <a:spcPts val="0"/>
              </a:spcBef>
              <a:spcAft>
                <a:spcPts val="0"/>
              </a:spcAft>
              <a:buNone/>
            </a:pPr>
            <a:endParaRPr lang="en-US" sz="2600" dirty="0">
              <a:latin typeface="Montserrat" pitchFamily="2" charset="77"/>
            </a:endParaRPr>
          </a:p>
          <a:p>
            <a:pPr marL="457200" lvl="1" indent="0">
              <a:spcBef>
                <a:spcPts val="0"/>
              </a:spcBef>
              <a:buNone/>
            </a:pPr>
            <a:r>
              <a:rPr lang="en-US" sz="2600" dirty="0">
                <a:effectLst/>
                <a:latin typeface="Montserrat" pitchFamily="2" charset="77"/>
              </a:rPr>
              <a:t>A supplemental surface water classification intended for waters needing additional nutrient management due to their being subject to excessive growth of microscopic or macroscopic vegetation.</a:t>
            </a:r>
          </a:p>
          <a:p>
            <a:pPr marL="0" marR="0">
              <a:spcBef>
                <a:spcPts val="0"/>
              </a:spcBef>
              <a:spcAft>
                <a:spcPts val="0"/>
              </a:spcAft>
            </a:pPr>
            <a:endParaRPr lang="en-US" sz="2600" dirty="0">
              <a:latin typeface="Montserrat" pitchFamily="2" charset="77"/>
            </a:endParaRPr>
          </a:p>
          <a:p>
            <a:pPr marL="457200" lvl="1" indent="0">
              <a:spcBef>
                <a:spcPts val="0"/>
              </a:spcBef>
              <a:buNone/>
            </a:pPr>
            <a:r>
              <a:rPr lang="en-US" sz="2600" dirty="0">
                <a:effectLst/>
                <a:latin typeface="Montserrat" pitchFamily="2" charset="77"/>
              </a:rPr>
              <a:t>NSW Classification is not required </a:t>
            </a:r>
            <a:r>
              <a:rPr lang="en-US" sz="2600" dirty="0">
                <a:latin typeface="Montserrat" pitchFamily="2" charset="77"/>
              </a:rPr>
              <a:t>to develop a Nutrient Management Strategy.</a:t>
            </a:r>
          </a:p>
          <a:p>
            <a:pPr marL="457200" lvl="1" indent="0">
              <a:spcBef>
                <a:spcPts val="0"/>
              </a:spcBef>
              <a:buNone/>
            </a:pPr>
            <a:endParaRPr lang="en-US" sz="2600" dirty="0">
              <a:effectLst/>
              <a:latin typeface="Montserrat" pitchFamily="2" charset="77"/>
            </a:endParaRPr>
          </a:p>
          <a:p>
            <a:pPr marL="1371600" lvl="3">
              <a:spcBef>
                <a:spcPts val="0"/>
              </a:spcBef>
            </a:pPr>
            <a:r>
              <a:rPr lang="en-US" sz="2600" dirty="0">
                <a:effectLst/>
                <a:latin typeface="Montserrat" pitchFamily="2" charset="77"/>
              </a:rPr>
              <a:t>Neither Randleman nor </a:t>
            </a:r>
            <a:r>
              <a:rPr lang="en-US" sz="2600" dirty="0">
                <a:latin typeface="Montserrat" pitchFamily="2" charset="77"/>
              </a:rPr>
              <a:t>High Rock Lake are classified NSW</a:t>
            </a:r>
          </a:p>
        </p:txBody>
      </p:sp>
      <p:sp>
        <p:nvSpPr>
          <p:cNvPr id="4" name="Title 4">
            <a:extLst>
              <a:ext uri="{FF2B5EF4-FFF2-40B4-BE49-F238E27FC236}">
                <a16:creationId xmlns:a16="http://schemas.microsoft.com/office/drawing/2014/main" id="{02B7C5EB-78CC-DF41-8E0A-BA47D21E18FE}"/>
              </a:ext>
            </a:extLst>
          </p:cNvPr>
          <p:cNvSpPr txBox="1">
            <a:spLocks/>
          </p:cNvSpPr>
          <p:nvPr/>
        </p:nvSpPr>
        <p:spPr>
          <a:xfrm>
            <a:off x="430257" y="435927"/>
            <a:ext cx="8130268"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Clarification: NMS and NSW</a:t>
            </a:r>
          </a:p>
        </p:txBody>
      </p:sp>
      <p:sp>
        <p:nvSpPr>
          <p:cNvPr id="5" name="TextBox 4">
            <a:extLst>
              <a:ext uri="{FF2B5EF4-FFF2-40B4-BE49-F238E27FC236}">
                <a16:creationId xmlns:a16="http://schemas.microsoft.com/office/drawing/2014/main" id="{C8786016-24E5-4549-A807-1B4B0214A40B}"/>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6" name="Straight Connector 5">
            <a:extLst>
              <a:ext uri="{FF2B5EF4-FFF2-40B4-BE49-F238E27FC236}">
                <a16:creationId xmlns:a16="http://schemas.microsoft.com/office/drawing/2014/main" id="{1E05D83C-6ADF-DC41-B435-6C1A6D63412B}"/>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07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6B4B31-F1CC-4135-84D7-720C5857F6F7}"/>
              </a:ext>
            </a:extLst>
          </p:cNvPr>
          <p:cNvSpPr>
            <a:spLocks noGrp="1"/>
          </p:cNvSpPr>
          <p:nvPr>
            <p:ph idx="1"/>
          </p:nvPr>
        </p:nvSpPr>
        <p:spPr>
          <a:xfrm>
            <a:off x="524256" y="1318513"/>
            <a:ext cx="3751182" cy="4793006"/>
          </a:xfrm>
        </p:spPr>
        <p:txBody>
          <a:bodyPr>
            <a:normAutofit/>
          </a:bodyPr>
          <a:lstStyle/>
          <a:p>
            <a:pPr marL="0" indent="0">
              <a:buNone/>
            </a:pPr>
            <a:r>
              <a:rPr lang="en-US" sz="2600" b="1" dirty="0">
                <a:latin typeface="Montserrat" pitchFamily="2" charset="77"/>
              </a:rPr>
              <a:t>SNAP</a:t>
            </a:r>
            <a:r>
              <a:rPr lang="en-US" sz="2600" dirty="0">
                <a:latin typeface="Montserrat" pitchFamily="2" charset="77"/>
              </a:rPr>
              <a:t> is a</a:t>
            </a:r>
            <a:r>
              <a:rPr lang="en-US" sz="2600" dirty="0">
                <a:solidFill>
                  <a:srgbClr val="222222"/>
                </a:solidFill>
                <a:effectLst/>
                <a:latin typeface="Montserrat" pitchFamily="2" charset="77"/>
              </a:rPr>
              <a:t> project-scale tool for estimating:</a:t>
            </a:r>
          </a:p>
          <a:p>
            <a:r>
              <a:rPr lang="en-US" sz="2600" dirty="0">
                <a:solidFill>
                  <a:srgbClr val="222222"/>
                </a:solidFill>
                <a:effectLst/>
                <a:latin typeface="Montserrat" pitchFamily="2" charset="77"/>
              </a:rPr>
              <a:t>nitrogen and phosphorus in stormwater runoff from development sites and </a:t>
            </a:r>
          </a:p>
          <a:p>
            <a:r>
              <a:rPr lang="en-US" sz="2600" dirty="0">
                <a:solidFill>
                  <a:srgbClr val="222222"/>
                </a:solidFill>
                <a:effectLst/>
                <a:latin typeface="Montserrat" pitchFamily="2" charset="77"/>
              </a:rPr>
              <a:t>nutrient reductions provided by stormwater treatment.</a:t>
            </a:r>
          </a:p>
          <a:p>
            <a:r>
              <a:rPr lang="en-US" sz="2600" dirty="0">
                <a:solidFill>
                  <a:srgbClr val="222222"/>
                </a:solidFill>
                <a:latin typeface="Montserrat" pitchFamily="2" charset="77"/>
              </a:rPr>
              <a:t>NOT used for buffers</a:t>
            </a:r>
            <a:endParaRPr lang="en-US" sz="2600" dirty="0">
              <a:solidFill>
                <a:srgbClr val="222222"/>
              </a:solidFill>
              <a:effectLst/>
              <a:latin typeface="Montserrat" pitchFamily="2" charset="77"/>
            </a:endParaRPr>
          </a:p>
          <a:p>
            <a:pPr marL="0" indent="0">
              <a:buNone/>
            </a:pPr>
            <a:endParaRPr lang="en-US" dirty="0"/>
          </a:p>
        </p:txBody>
      </p:sp>
      <p:sp>
        <p:nvSpPr>
          <p:cNvPr id="5" name="Title 4">
            <a:extLst>
              <a:ext uri="{FF2B5EF4-FFF2-40B4-BE49-F238E27FC236}">
                <a16:creationId xmlns:a16="http://schemas.microsoft.com/office/drawing/2014/main" id="{1A2CF3DF-6965-904A-A5B5-3DBDCBD74181}"/>
              </a:ext>
            </a:extLst>
          </p:cNvPr>
          <p:cNvSpPr txBox="1">
            <a:spLocks/>
          </p:cNvSpPr>
          <p:nvPr/>
        </p:nvSpPr>
        <p:spPr>
          <a:xfrm>
            <a:off x="430256" y="435927"/>
            <a:ext cx="11006369"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Clarification: Stormwater Nutrient and Phosphorous Tool</a:t>
            </a:r>
          </a:p>
        </p:txBody>
      </p:sp>
      <p:sp>
        <p:nvSpPr>
          <p:cNvPr id="6" name="TextBox 5">
            <a:extLst>
              <a:ext uri="{FF2B5EF4-FFF2-40B4-BE49-F238E27FC236}">
                <a16:creationId xmlns:a16="http://schemas.microsoft.com/office/drawing/2014/main" id="{B4B096CE-2C09-7247-9F84-479BB161E83A}"/>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7" name="Straight Connector 6">
            <a:extLst>
              <a:ext uri="{FF2B5EF4-FFF2-40B4-BE49-F238E27FC236}">
                <a16:creationId xmlns:a16="http://schemas.microsoft.com/office/drawing/2014/main" id="{C876F561-C97F-6A4C-AF79-D42E3EA6EEDB}"/>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pic>
        <p:nvPicPr>
          <p:cNvPr id="13" name="Picture 12" descr="Diagram&#10;&#10;Description automatically generated">
            <a:extLst>
              <a:ext uri="{FF2B5EF4-FFF2-40B4-BE49-F238E27FC236}">
                <a16:creationId xmlns:a16="http://schemas.microsoft.com/office/drawing/2014/main" id="{042FD355-A255-49D8-9893-55C57CCA8D12}"/>
              </a:ext>
            </a:extLst>
          </p:cNvPr>
          <p:cNvPicPr>
            <a:picLocks noChangeAspect="1"/>
          </p:cNvPicPr>
          <p:nvPr/>
        </p:nvPicPr>
        <p:blipFill rotWithShape="1">
          <a:blip r:embed="rId3">
            <a:extLst>
              <a:ext uri="{28A0092B-C50C-407E-A947-70E740481C1C}">
                <a14:useLocalDpi xmlns:a14="http://schemas.microsoft.com/office/drawing/2010/main" val="0"/>
              </a:ext>
            </a:extLst>
          </a:blip>
          <a:srcRect t="1082"/>
          <a:stretch/>
        </p:blipFill>
        <p:spPr>
          <a:xfrm>
            <a:off x="4495391" y="1416423"/>
            <a:ext cx="6838950" cy="4447143"/>
          </a:xfrm>
          <a:prstGeom prst="rect">
            <a:avLst/>
          </a:prstGeom>
        </p:spPr>
      </p:pic>
    </p:spTree>
    <p:extLst>
      <p:ext uri="{BB962C8B-B14F-4D97-AF65-F5344CB8AC3E}">
        <p14:creationId xmlns:p14="http://schemas.microsoft.com/office/powerpoint/2010/main" val="290269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2CF3DF-6965-904A-A5B5-3DBDCBD74181}"/>
              </a:ext>
            </a:extLst>
          </p:cNvPr>
          <p:cNvSpPr txBox="1">
            <a:spLocks/>
          </p:cNvSpPr>
          <p:nvPr/>
        </p:nvSpPr>
        <p:spPr>
          <a:xfrm>
            <a:off x="430257" y="435927"/>
            <a:ext cx="8130268"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NC Nutrient Management Strategies</a:t>
            </a:r>
          </a:p>
        </p:txBody>
      </p:sp>
      <p:sp>
        <p:nvSpPr>
          <p:cNvPr id="6" name="TextBox 5">
            <a:extLst>
              <a:ext uri="{FF2B5EF4-FFF2-40B4-BE49-F238E27FC236}">
                <a16:creationId xmlns:a16="http://schemas.microsoft.com/office/drawing/2014/main" id="{B4B096CE-2C09-7247-9F84-479BB161E83A}"/>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7" name="Straight Connector 6">
            <a:extLst>
              <a:ext uri="{FF2B5EF4-FFF2-40B4-BE49-F238E27FC236}">
                <a16:creationId xmlns:a16="http://schemas.microsoft.com/office/drawing/2014/main" id="{C876F561-C97F-6A4C-AF79-D42E3EA6EEDB}"/>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picture containing water, outdoor, person, person&#10;&#10;Description automatically generated">
            <a:extLst>
              <a:ext uri="{FF2B5EF4-FFF2-40B4-BE49-F238E27FC236}">
                <a16:creationId xmlns:a16="http://schemas.microsoft.com/office/drawing/2014/main" id="{7FF3DF75-1C39-437E-8942-72103A7876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1861" y="1168089"/>
            <a:ext cx="7685902" cy="4867738"/>
          </a:xfrm>
          <a:prstGeom prst="rect">
            <a:avLst/>
          </a:prstGeom>
        </p:spPr>
      </p:pic>
      <p:sp>
        <p:nvSpPr>
          <p:cNvPr id="8" name="Content Placeholder 2">
            <a:extLst>
              <a:ext uri="{FF2B5EF4-FFF2-40B4-BE49-F238E27FC236}">
                <a16:creationId xmlns:a16="http://schemas.microsoft.com/office/drawing/2014/main" id="{B6513B0C-DB44-4BB3-992F-0F0AE74E4785}"/>
              </a:ext>
            </a:extLst>
          </p:cNvPr>
          <p:cNvSpPr txBox="1">
            <a:spLocks/>
          </p:cNvSpPr>
          <p:nvPr/>
        </p:nvSpPr>
        <p:spPr>
          <a:xfrm>
            <a:off x="5203711" y="6067874"/>
            <a:ext cx="6891241" cy="369272"/>
          </a:xfrm>
          <a:prstGeom prst="rect">
            <a:avLst/>
          </a:prstGeom>
          <a:solidFill>
            <a:schemeClr val="bg1">
              <a:alpha val="9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dirty="0">
                <a:solidFill>
                  <a:srgbClr val="1C4584"/>
                </a:solidFill>
                <a:latin typeface="Montserrat" pitchFamily="2" charset="77"/>
              </a:rPr>
              <a:t>Result in </a:t>
            </a:r>
            <a:r>
              <a:rPr lang="en-US" sz="2400" b="1" dirty="0">
                <a:solidFill>
                  <a:srgbClr val="1C4584"/>
                </a:solidFill>
                <a:latin typeface="Montserrat" pitchFamily="2" charset="77"/>
                <a:ea typeface="Calibri" panose="020F0502020204030204" pitchFamily="34" charset="0"/>
              </a:rPr>
              <a:t>Environmental, Social, &amp; Economic Benefits</a:t>
            </a:r>
            <a:endParaRPr lang="en-US" sz="2200" dirty="0">
              <a:solidFill>
                <a:srgbClr val="1F497D"/>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4310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water, sitting&#10;&#10;Description automatically generated">
            <a:extLst>
              <a:ext uri="{FF2B5EF4-FFF2-40B4-BE49-F238E27FC236}">
                <a16:creationId xmlns:a16="http://schemas.microsoft.com/office/drawing/2014/main" id="{0C1C81B4-8B2B-40CA-AB8E-E50E91D724E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6243213" y="1797972"/>
            <a:ext cx="5106408" cy="3441350"/>
          </a:xfrm>
        </p:spPr>
      </p:pic>
      <p:pic>
        <p:nvPicPr>
          <p:cNvPr id="7" name="Picture 6" descr="A sandy beach next to a body of water&#10;&#10;Description automatically generated">
            <a:extLst>
              <a:ext uri="{FF2B5EF4-FFF2-40B4-BE49-F238E27FC236}">
                <a16:creationId xmlns:a16="http://schemas.microsoft.com/office/drawing/2014/main" id="{FC5DAC65-1E11-463A-837E-BF17B6A862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2379" y="1797967"/>
            <a:ext cx="4846136" cy="3441355"/>
          </a:xfrm>
          <a:prstGeom prst="rect">
            <a:avLst/>
          </a:prstGeom>
        </p:spPr>
      </p:pic>
      <p:sp>
        <p:nvSpPr>
          <p:cNvPr id="6" name="Title 4">
            <a:extLst>
              <a:ext uri="{FF2B5EF4-FFF2-40B4-BE49-F238E27FC236}">
                <a16:creationId xmlns:a16="http://schemas.microsoft.com/office/drawing/2014/main" id="{BBA07A7D-82AD-FE40-9BAD-0AD8B9DF626C}"/>
              </a:ext>
            </a:extLst>
          </p:cNvPr>
          <p:cNvSpPr txBox="1">
            <a:spLocks/>
          </p:cNvSpPr>
          <p:nvPr/>
        </p:nvSpPr>
        <p:spPr>
          <a:xfrm>
            <a:off x="430256" y="435927"/>
            <a:ext cx="11180899"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Why do we have Nutrient Management Strategies?</a:t>
            </a:r>
          </a:p>
        </p:txBody>
      </p:sp>
      <p:sp>
        <p:nvSpPr>
          <p:cNvPr id="8" name="TextBox 7">
            <a:extLst>
              <a:ext uri="{FF2B5EF4-FFF2-40B4-BE49-F238E27FC236}">
                <a16:creationId xmlns:a16="http://schemas.microsoft.com/office/drawing/2014/main" id="{40622E76-76D9-0640-8C27-CF02E2DB62EE}"/>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9" name="Straight Connector 8">
            <a:extLst>
              <a:ext uri="{FF2B5EF4-FFF2-40B4-BE49-F238E27FC236}">
                <a16:creationId xmlns:a16="http://schemas.microsoft.com/office/drawing/2014/main" id="{A7F52A9A-67AB-2C49-9843-24C06FCC6D99}"/>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24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41ADC4C-4311-FF48-971F-58B490C2B389}"/>
              </a:ext>
            </a:extLst>
          </p:cNvPr>
          <p:cNvSpPr txBox="1">
            <a:spLocks/>
          </p:cNvSpPr>
          <p:nvPr/>
        </p:nvSpPr>
        <p:spPr>
          <a:xfrm>
            <a:off x="430256" y="435927"/>
            <a:ext cx="9593637"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NC Nutrient Management Strategies</a:t>
            </a:r>
          </a:p>
        </p:txBody>
      </p:sp>
      <p:sp>
        <p:nvSpPr>
          <p:cNvPr id="5" name="TextBox 4">
            <a:extLst>
              <a:ext uri="{FF2B5EF4-FFF2-40B4-BE49-F238E27FC236}">
                <a16:creationId xmlns:a16="http://schemas.microsoft.com/office/drawing/2014/main" id="{413BDC9E-1CEC-5748-835D-4D5DCC4CC9DB}"/>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6" name="Straight Connector 5">
            <a:extLst>
              <a:ext uri="{FF2B5EF4-FFF2-40B4-BE49-F238E27FC236}">
                <a16:creationId xmlns:a16="http://schemas.microsoft.com/office/drawing/2014/main" id="{332A045C-CB00-9E4E-8481-7978739F7865}"/>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7658D50-E3E0-4F3B-B210-6C8D4673295B}"/>
              </a:ext>
            </a:extLst>
          </p:cNvPr>
          <p:cNvGrpSpPr/>
          <p:nvPr/>
        </p:nvGrpSpPr>
        <p:grpSpPr>
          <a:xfrm>
            <a:off x="0" y="1175846"/>
            <a:ext cx="12192000" cy="5682154"/>
            <a:chOff x="0" y="1175846"/>
            <a:chExt cx="12192000" cy="5682154"/>
          </a:xfrm>
        </p:grpSpPr>
        <p:pic>
          <p:nvPicPr>
            <p:cNvPr id="9" name="Picture 8" descr="Map&#10;&#10;Description automatically generated">
              <a:extLst>
                <a:ext uri="{FF2B5EF4-FFF2-40B4-BE49-F238E27FC236}">
                  <a16:creationId xmlns:a16="http://schemas.microsoft.com/office/drawing/2014/main" id="{1D8FF1AC-5D14-4036-B314-17A809898A86}"/>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9142" b="6031"/>
            <a:stretch/>
          </p:blipFill>
          <p:spPr>
            <a:xfrm>
              <a:off x="0" y="1175846"/>
              <a:ext cx="12192000" cy="5682154"/>
            </a:xfrm>
            <a:prstGeom prst="rect">
              <a:avLst/>
            </a:prstGeom>
          </p:spPr>
        </p:pic>
        <p:sp>
          <p:nvSpPr>
            <p:cNvPr id="10" name="TextBox 9">
              <a:extLst>
                <a:ext uri="{FF2B5EF4-FFF2-40B4-BE49-F238E27FC236}">
                  <a16:creationId xmlns:a16="http://schemas.microsoft.com/office/drawing/2014/main" id="{AB49C102-D04D-41D9-BC6C-C59B3222B49D}"/>
                </a:ext>
              </a:extLst>
            </p:cNvPr>
            <p:cNvSpPr txBox="1"/>
            <p:nvPr/>
          </p:nvSpPr>
          <p:spPr>
            <a:xfrm>
              <a:off x="3546389" y="2681900"/>
              <a:ext cx="1791730" cy="461665"/>
            </a:xfrm>
            <a:prstGeom prst="rect">
              <a:avLst/>
            </a:prstGeom>
            <a:noFill/>
          </p:spPr>
          <p:txBody>
            <a:bodyPr wrap="square" rtlCol="0">
              <a:spAutoFit/>
            </a:bodyPr>
            <a:lstStyle/>
            <a:p>
              <a:r>
                <a:rPr lang="en-US" sz="2400" b="1" dirty="0"/>
                <a:t>High Rock </a:t>
              </a:r>
            </a:p>
          </p:txBody>
        </p:sp>
        <p:sp>
          <p:nvSpPr>
            <p:cNvPr id="11" name="TextBox 10">
              <a:extLst>
                <a:ext uri="{FF2B5EF4-FFF2-40B4-BE49-F238E27FC236}">
                  <a16:creationId xmlns:a16="http://schemas.microsoft.com/office/drawing/2014/main" id="{0EFA4EE1-1A4C-412A-A79C-4B8F5C6D5465}"/>
                </a:ext>
              </a:extLst>
            </p:cNvPr>
            <p:cNvSpPr txBox="1"/>
            <p:nvPr/>
          </p:nvSpPr>
          <p:spPr>
            <a:xfrm>
              <a:off x="9128028" y="2211582"/>
              <a:ext cx="1791730" cy="461665"/>
            </a:xfrm>
            <a:prstGeom prst="rect">
              <a:avLst/>
            </a:prstGeom>
            <a:noFill/>
          </p:spPr>
          <p:txBody>
            <a:bodyPr wrap="square" rtlCol="0">
              <a:spAutoFit/>
            </a:bodyPr>
            <a:lstStyle/>
            <a:p>
              <a:r>
                <a:rPr lang="en-US" sz="2400" b="1" dirty="0"/>
                <a:t>Chowan</a:t>
              </a:r>
            </a:p>
          </p:txBody>
        </p:sp>
        <p:sp>
          <p:nvSpPr>
            <p:cNvPr id="12" name="TextBox 11">
              <a:extLst>
                <a:ext uri="{FF2B5EF4-FFF2-40B4-BE49-F238E27FC236}">
                  <a16:creationId xmlns:a16="http://schemas.microsoft.com/office/drawing/2014/main" id="{46EEC3BF-A9C4-4A17-B82E-96CCDFD7388B}"/>
                </a:ext>
              </a:extLst>
            </p:cNvPr>
            <p:cNvSpPr txBox="1"/>
            <p:nvPr/>
          </p:nvSpPr>
          <p:spPr>
            <a:xfrm>
              <a:off x="9528996" y="5885798"/>
              <a:ext cx="1791730" cy="461665"/>
            </a:xfrm>
            <a:prstGeom prst="rect">
              <a:avLst/>
            </a:prstGeom>
            <a:noFill/>
          </p:spPr>
          <p:txBody>
            <a:bodyPr wrap="square" rtlCol="0">
              <a:spAutoFit/>
            </a:bodyPr>
            <a:lstStyle/>
            <a:p>
              <a:r>
                <a:rPr lang="en-US" sz="2400" b="1" dirty="0"/>
                <a:t>New River</a:t>
              </a:r>
            </a:p>
          </p:txBody>
        </p:sp>
        <p:sp>
          <p:nvSpPr>
            <p:cNvPr id="13" name="TextBox 12">
              <a:extLst>
                <a:ext uri="{FF2B5EF4-FFF2-40B4-BE49-F238E27FC236}">
                  <a16:creationId xmlns:a16="http://schemas.microsoft.com/office/drawing/2014/main" id="{4431836C-081C-4A9F-85DA-C8532E0C9788}"/>
                </a:ext>
              </a:extLst>
            </p:cNvPr>
            <p:cNvSpPr txBox="1"/>
            <p:nvPr/>
          </p:nvSpPr>
          <p:spPr>
            <a:xfrm>
              <a:off x="7538125" y="3882709"/>
              <a:ext cx="1791730" cy="461665"/>
            </a:xfrm>
            <a:prstGeom prst="rect">
              <a:avLst/>
            </a:prstGeom>
            <a:noFill/>
          </p:spPr>
          <p:txBody>
            <a:bodyPr wrap="square" rtlCol="0">
              <a:spAutoFit/>
            </a:bodyPr>
            <a:lstStyle/>
            <a:p>
              <a:r>
                <a:rPr lang="en-US" sz="2400" b="1" dirty="0"/>
                <a:t>Neuse</a:t>
              </a:r>
            </a:p>
          </p:txBody>
        </p:sp>
        <p:sp>
          <p:nvSpPr>
            <p:cNvPr id="14" name="TextBox 13">
              <a:extLst>
                <a:ext uri="{FF2B5EF4-FFF2-40B4-BE49-F238E27FC236}">
                  <a16:creationId xmlns:a16="http://schemas.microsoft.com/office/drawing/2014/main" id="{F849FAEC-D4FD-48B0-A8EB-10D766C53389}"/>
                </a:ext>
              </a:extLst>
            </p:cNvPr>
            <p:cNvSpPr txBox="1"/>
            <p:nvPr/>
          </p:nvSpPr>
          <p:spPr>
            <a:xfrm>
              <a:off x="9712914" y="3799432"/>
              <a:ext cx="1791730" cy="461665"/>
            </a:xfrm>
            <a:prstGeom prst="rect">
              <a:avLst/>
            </a:prstGeom>
            <a:noFill/>
          </p:spPr>
          <p:txBody>
            <a:bodyPr wrap="square" rtlCol="0">
              <a:spAutoFit/>
            </a:bodyPr>
            <a:lstStyle/>
            <a:p>
              <a:r>
                <a:rPr lang="en-US" sz="2400" b="1" dirty="0"/>
                <a:t>Tar-Pamlico</a:t>
              </a:r>
            </a:p>
          </p:txBody>
        </p:sp>
        <p:sp>
          <p:nvSpPr>
            <p:cNvPr id="15" name="TextBox 14">
              <a:extLst>
                <a:ext uri="{FF2B5EF4-FFF2-40B4-BE49-F238E27FC236}">
                  <a16:creationId xmlns:a16="http://schemas.microsoft.com/office/drawing/2014/main" id="{CA2692AB-CAE8-4E89-A300-4D4680EFDDFA}"/>
                </a:ext>
              </a:extLst>
            </p:cNvPr>
            <p:cNvSpPr txBox="1"/>
            <p:nvPr/>
          </p:nvSpPr>
          <p:spPr>
            <a:xfrm>
              <a:off x="6624229" y="2704391"/>
              <a:ext cx="1791730" cy="461665"/>
            </a:xfrm>
            <a:prstGeom prst="rect">
              <a:avLst/>
            </a:prstGeom>
            <a:noFill/>
          </p:spPr>
          <p:txBody>
            <a:bodyPr wrap="square" rtlCol="0">
              <a:spAutoFit/>
            </a:bodyPr>
            <a:lstStyle/>
            <a:p>
              <a:r>
                <a:rPr lang="en-US" sz="2400" b="1" dirty="0"/>
                <a:t>Falls</a:t>
              </a:r>
            </a:p>
          </p:txBody>
        </p:sp>
        <p:sp>
          <p:nvSpPr>
            <p:cNvPr id="16" name="TextBox 15">
              <a:extLst>
                <a:ext uri="{FF2B5EF4-FFF2-40B4-BE49-F238E27FC236}">
                  <a16:creationId xmlns:a16="http://schemas.microsoft.com/office/drawing/2014/main" id="{C3FF66E1-E3D6-46BE-9BF6-BF0BE74334EB}"/>
                </a:ext>
              </a:extLst>
            </p:cNvPr>
            <p:cNvSpPr txBox="1"/>
            <p:nvPr/>
          </p:nvSpPr>
          <p:spPr>
            <a:xfrm>
              <a:off x="5885729" y="3150006"/>
              <a:ext cx="1791730" cy="461665"/>
            </a:xfrm>
            <a:prstGeom prst="rect">
              <a:avLst/>
            </a:prstGeom>
            <a:noFill/>
          </p:spPr>
          <p:txBody>
            <a:bodyPr wrap="square" rtlCol="0">
              <a:spAutoFit/>
            </a:bodyPr>
            <a:lstStyle/>
            <a:p>
              <a:r>
                <a:rPr lang="en-US" sz="2400" b="1" dirty="0"/>
                <a:t>Jordan</a:t>
              </a:r>
            </a:p>
          </p:txBody>
        </p:sp>
        <p:sp>
          <p:nvSpPr>
            <p:cNvPr id="17" name="TextBox 16">
              <a:extLst>
                <a:ext uri="{FF2B5EF4-FFF2-40B4-BE49-F238E27FC236}">
                  <a16:creationId xmlns:a16="http://schemas.microsoft.com/office/drawing/2014/main" id="{A5C9A6DF-4582-46EE-A9CC-432BC689BDDF}"/>
                </a:ext>
              </a:extLst>
            </p:cNvPr>
            <p:cNvSpPr txBox="1"/>
            <p:nvPr/>
          </p:nvSpPr>
          <p:spPr>
            <a:xfrm>
              <a:off x="4554024" y="4051756"/>
              <a:ext cx="1791730" cy="461665"/>
            </a:xfrm>
            <a:prstGeom prst="rect">
              <a:avLst/>
            </a:prstGeom>
            <a:noFill/>
          </p:spPr>
          <p:txBody>
            <a:bodyPr wrap="square" rtlCol="0">
              <a:spAutoFit/>
            </a:bodyPr>
            <a:lstStyle/>
            <a:p>
              <a:r>
                <a:rPr lang="en-US" sz="2400" b="1" dirty="0"/>
                <a:t>Randleman</a:t>
              </a:r>
            </a:p>
          </p:txBody>
        </p:sp>
        <p:sp>
          <p:nvSpPr>
            <p:cNvPr id="18" name="Freeform: Shape 17">
              <a:extLst>
                <a:ext uri="{FF2B5EF4-FFF2-40B4-BE49-F238E27FC236}">
                  <a16:creationId xmlns:a16="http://schemas.microsoft.com/office/drawing/2014/main" id="{EE3CF250-A733-4595-8E91-CF0810E8EABF}"/>
                </a:ext>
              </a:extLst>
            </p:cNvPr>
            <p:cNvSpPr/>
            <p:nvPr/>
          </p:nvSpPr>
          <p:spPr>
            <a:xfrm>
              <a:off x="5386316" y="3320957"/>
              <a:ext cx="150125" cy="802926"/>
            </a:xfrm>
            <a:custGeom>
              <a:avLst/>
              <a:gdLst>
                <a:gd name="connsiteX0" fmla="*/ 150125 w 150125"/>
                <a:gd name="connsiteY0" fmla="*/ 0 h 700585"/>
                <a:gd name="connsiteX1" fmla="*/ 31844 w 150125"/>
                <a:gd name="connsiteY1" fmla="*/ 318448 h 700585"/>
                <a:gd name="connsiteX2" fmla="*/ 113731 w 150125"/>
                <a:gd name="connsiteY2" fmla="*/ 464024 h 700585"/>
                <a:gd name="connsiteX3" fmla="*/ 0 w 150125"/>
                <a:gd name="connsiteY3" fmla="*/ 700585 h 700585"/>
              </a:gdLst>
              <a:ahLst/>
              <a:cxnLst>
                <a:cxn ang="0">
                  <a:pos x="connsiteX0" y="connsiteY0"/>
                </a:cxn>
                <a:cxn ang="0">
                  <a:pos x="connsiteX1" y="connsiteY1"/>
                </a:cxn>
                <a:cxn ang="0">
                  <a:pos x="connsiteX2" y="connsiteY2"/>
                </a:cxn>
                <a:cxn ang="0">
                  <a:pos x="connsiteX3" y="connsiteY3"/>
                </a:cxn>
              </a:cxnLst>
              <a:rect l="l" t="t" r="r" b="b"/>
              <a:pathLst>
                <a:path w="150125" h="700585">
                  <a:moveTo>
                    <a:pt x="150125" y="0"/>
                  </a:moveTo>
                  <a:cubicBezTo>
                    <a:pt x="94017" y="120555"/>
                    <a:pt x="37910" y="241111"/>
                    <a:pt x="31844" y="318448"/>
                  </a:cubicBezTo>
                  <a:cubicBezTo>
                    <a:pt x="25778" y="395785"/>
                    <a:pt x="119038" y="400335"/>
                    <a:pt x="113731" y="464024"/>
                  </a:cubicBezTo>
                  <a:cubicBezTo>
                    <a:pt x="108424" y="527714"/>
                    <a:pt x="54212" y="614149"/>
                    <a:pt x="0" y="700585"/>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DCD44F2-D883-43C7-B462-D6565BE675A6}"/>
                </a:ext>
              </a:extLst>
            </p:cNvPr>
            <p:cNvSpPr/>
            <p:nvPr/>
          </p:nvSpPr>
          <p:spPr>
            <a:xfrm>
              <a:off x="9233452" y="5552661"/>
              <a:ext cx="374374" cy="354496"/>
            </a:xfrm>
            <a:custGeom>
              <a:avLst/>
              <a:gdLst>
                <a:gd name="connsiteX0" fmla="*/ 0 w 374374"/>
                <a:gd name="connsiteY0" fmla="*/ 0 h 354496"/>
                <a:gd name="connsiteX1" fmla="*/ 261731 w 374374"/>
                <a:gd name="connsiteY1" fmla="*/ 115956 h 354496"/>
                <a:gd name="connsiteX2" fmla="*/ 221974 w 374374"/>
                <a:gd name="connsiteY2" fmla="*/ 248478 h 354496"/>
                <a:gd name="connsiteX3" fmla="*/ 374374 w 374374"/>
                <a:gd name="connsiteY3" fmla="*/ 354496 h 354496"/>
              </a:gdLst>
              <a:ahLst/>
              <a:cxnLst>
                <a:cxn ang="0">
                  <a:pos x="connsiteX0" y="connsiteY0"/>
                </a:cxn>
                <a:cxn ang="0">
                  <a:pos x="connsiteX1" y="connsiteY1"/>
                </a:cxn>
                <a:cxn ang="0">
                  <a:pos x="connsiteX2" y="connsiteY2"/>
                </a:cxn>
                <a:cxn ang="0">
                  <a:pos x="connsiteX3" y="connsiteY3"/>
                </a:cxn>
              </a:cxnLst>
              <a:rect l="l" t="t" r="r" b="b"/>
              <a:pathLst>
                <a:path w="374374" h="354496">
                  <a:moveTo>
                    <a:pt x="0" y="0"/>
                  </a:moveTo>
                  <a:cubicBezTo>
                    <a:pt x="112367" y="37271"/>
                    <a:pt x="224735" y="74543"/>
                    <a:pt x="261731" y="115956"/>
                  </a:cubicBezTo>
                  <a:cubicBezTo>
                    <a:pt x="298727" y="157369"/>
                    <a:pt x="203200" y="208721"/>
                    <a:pt x="221974" y="248478"/>
                  </a:cubicBezTo>
                  <a:cubicBezTo>
                    <a:pt x="240748" y="288235"/>
                    <a:pt x="307561" y="321365"/>
                    <a:pt x="374374" y="354496"/>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130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8C4DC-771E-4495-A771-3566050A9A6B}"/>
              </a:ext>
            </a:extLst>
          </p:cNvPr>
          <p:cNvSpPr>
            <a:spLocks noGrp="1"/>
          </p:cNvSpPr>
          <p:nvPr>
            <p:ph idx="1"/>
          </p:nvPr>
        </p:nvSpPr>
        <p:spPr>
          <a:xfrm>
            <a:off x="524256" y="1612742"/>
            <a:ext cx="10515600" cy="4351338"/>
          </a:xfrm>
        </p:spPr>
        <p:txBody>
          <a:bodyPr>
            <a:normAutofit/>
          </a:bodyPr>
          <a:lstStyle/>
          <a:p>
            <a:r>
              <a:rPr lang="en-US" sz="2600" dirty="0">
                <a:latin typeface="Montserrat" pitchFamily="2" charset="77"/>
              </a:rPr>
              <a:t>Wastewater permits</a:t>
            </a:r>
          </a:p>
          <a:p>
            <a:r>
              <a:rPr lang="en-US" sz="2600" dirty="0">
                <a:latin typeface="Montserrat" pitchFamily="2" charset="77"/>
              </a:rPr>
              <a:t>Agriculture runoff</a:t>
            </a:r>
          </a:p>
          <a:p>
            <a:r>
              <a:rPr lang="en-US" sz="2600" dirty="0">
                <a:latin typeface="Montserrat" pitchFamily="2" charset="77"/>
              </a:rPr>
              <a:t>Riparian Buffers</a:t>
            </a:r>
          </a:p>
          <a:p>
            <a:r>
              <a:rPr lang="en-US" sz="2600" dirty="0">
                <a:latin typeface="Montserrat" pitchFamily="2" charset="77"/>
              </a:rPr>
              <a:t>Stormwater management</a:t>
            </a:r>
          </a:p>
          <a:p>
            <a:pPr lvl="1"/>
            <a:r>
              <a:rPr lang="en-US" sz="2600" dirty="0">
                <a:latin typeface="Montserrat" pitchFamily="2" charset="77"/>
              </a:rPr>
              <a:t>New Development</a:t>
            </a:r>
          </a:p>
          <a:p>
            <a:pPr lvl="1"/>
            <a:r>
              <a:rPr lang="en-US" sz="2600" dirty="0">
                <a:latin typeface="Montserrat" pitchFamily="2" charset="77"/>
              </a:rPr>
              <a:t>Existing Development</a:t>
            </a:r>
          </a:p>
          <a:p>
            <a:r>
              <a:rPr lang="en-US" sz="2600" dirty="0">
                <a:latin typeface="Montserrat" pitchFamily="2" charset="77"/>
              </a:rPr>
              <a:t>Offsets / Trading</a:t>
            </a:r>
          </a:p>
        </p:txBody>
      </p:sp>
      <p:sp>
        <p:nvSpPr>
          <p:cNvPr id="4" name="Title 4">
            <a:extLst>
              <a:ext uri="{FF2B5EF4-FFF2-40B4-BE49-F238E27FC236}">
                <a16:creationId xmlns:a16="http://schemas.microsoft.com/office/drawing/2014/main" id="{6E021941-07F3-6E49-A52F-DA87461592C3}"/>
              </a:ext>
            </a:extLst>
          </p:cNvPr>
          <p:cNvSpPr txBox="1">
            <a:spLocks/>
          </p:cNvSpPr>
          <p:nvPr/>
        </p:nvSpPr>
        <p:spPr>
          <a:xfrm>
            <a:off x="430256" y="435927"/>
            <a:ext cx="11395983"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1C4584"/>
                </a:solidFill>
                <a:latin typeface="Montserrat" pitchFamily="2" charset="77"/>
              </a:rPr>
              <a:t>Potential Elements </a:t>
            </a:r>
            <a:r>
              <a:rPr lang="en-US" sz="3200" b="1" dirty="0">
                <a:solidFill>
                  <a:srgbClr val="1C4584"/>
                </a:solidFill>
                <a:latin typeface="Montserrat" pitchFamily="2" charset="77"/>
              </a:rPr>
              <a:t>of Nutrient Management Strategies</a:t>
            </a:r>
          </a:p>
        </p:txBody>
      </p:sp>
      <p:sp>
        <p:nvSpPr>
          <p:cNvPr id="5" name="TextBox 4">
            <a:extLst>
              <a:ext uri="{FF2B5EF4-FFF2-40B4-BE49-F238E27FC236}">
                <a16:creationId xmlns:a16="http://schemas.microsoft.com/office/drawing/2014/main" id="{FED4DC0A-6FBF-8944-B6E8-3A119E82866F}"/>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6" name="Straight Connector 5">
            <a:extLst>
              <a:ext uri="{FF2B5EF4-FFF2-40B4-BE49-F238E27FC236}">
                <a16:creationId xmlns:a16="http://schemas.microsoft.com/office/drawing/2014/main" id="{3BB8FCD7-A0F7-9441-AAA8-B91C212D1F07}"/>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pic>
        <p:nvPicPr>
          <p:cNvPr id="10" name="Picture 2" descr="Image result for stormwater">
            <a:extLst>
              <a:ext uri="{FF2B5EF4-FFF2-40B4-BE49-F238E27FC236}">
                <a16:creationId xmlns:a16="http://schemas.microsoft.com/office/drawing/2014/main" id="{E8C98F2B-6D9F-4247-8B2C-68E42F016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1690" y="1785267"/>
            <a:ext cx="3225069" cy="443984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descr="A group of cows standing in a field&#10;&#10;Description automatically generated with low confidence">
            <a:extLst>
              <a:ext uri="{FF2B5EF4-FFF2-40B4-BE49-F238E27FC236}">
                <a16:creationId xmlns:a16="http://schemas.microsoft.com/office/drawing/2014/main" id="{240C961F-6E38-49DC-8494-322D6929323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82056" y="3969365"/>
            <a:ext cx="2910718" cy="2247960"/>
          </a:xfrm>
          <a:prstGeom prst="rect">
            <a:avLst/>
          </a:prstGeom>
        </p:spPr>
      </p:pic>
      <p:pic>
        <p:nvPicPr>
          <p:cNvPr id="11" name="Picture 2" descr="https://www.pwcsa.org/sites/default/files/styles/content_hero_mobile/public/mooney%20aerial.jpg?itok=WDk5RyQa&amp;timestamp=1467744748">
            <a:extLst>
              <a:ext uri="{FF2B5EF4-FFF2-40B4-BE49-F238E27FC236}">
                <a16:creationId xmlns:a16="http://schemas.microsoft.com/office/drawing/2014/main" id="{AC6EC6EC-8643-4F61-A479-E69C40251F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106" t="-15299" r="20656" b="15299"/>
          <a:stretch/>
        </p:blipFill>
        <p:spPr bwMode="auto">
          <a:xfrm>
            <a:off x="5782056" y="1413508"/>
            <a:ext cx="2910718" cy="242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81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0B73810-9442-425D-A36C-524DD8D78250}"/>
              </a:ext>
            </a:extLst>
          </p:cNvPr>
          <p:cNvGrpSpPr/>
          <p:nvPr/>
        </p:nvGrpSpPr>
        <p:grpSpPr>
          <a:xfrm>
            <a:off x="0" y="1175846"/>
            <a:ext cx="12192000" cy="5682154"/>
            <a:chOff x="0" y="1175846"/>
            <a:chExt cx="12192000" cy="5682154"/>
          </a:xfrm>
        </p:grpSpPr>
        <p:pic>
          <p:nvPicPr>
            <p:cNvPr id="13" name="Picture 12" descr="Map&#10;&#10;Description automatically generated">
              <a:extLst>
                <a:ext uri="{FF2B5EF4-FFF2-40B4-BE49-F238E27FC236}">
                  <a16:creationId xmlns:a16="http://schemas.microsoft.com/office/drawing/2014/main" id="{84728BD1-6CFE-4560-A3FB-481D00B6B3C2}"/>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9142" b="6031"/>
            <a:stretch/>
          </p:blipFill>
          <p:spPr>
            <a:xfrm>
              <a:off x="0" y="1175846"/>
              <a:ext cx="12192000" cy="5682154"/>
            </a:xfrm>
            <a:prstGeom prst="rect">
              <a:avLst/>
            </a:prstGeom>
          </p:spPr>
        </p:pic>
        <p:sp>
          <p:nvSpPr>
            <p:cNvPr id="14" name="TextBox 13">
              <a:extLst>
                <a:ext uri="{FF2B5EF4-FFF2-40B4-BE49-F238E27FC236}">
                  <a16:creationId xmlns:a16="http://schemas.microsoft.com/office/drawing/2014/main" id="{960E7CFB-B46F-4A48-9C47-71E56669AAEC}"/>
                </a:ext>
              </a:extLst>
            </p:cNvPr>
            <p:cNvSpPr txBox="1"/>
            <p:nvPr/>
          </p:nvSpPr>
          <p:spPr>
            <a:xfrm>
              <a:off x="3546389" y="2681900"/>
              <a:ext cx="1791730" cy="461665"/>
            </a:xfrm>
            <a:prstGeom prst="rect">
              <a:avLst/>
            </a:prstGeom>
            <a:noFill/>
          </p:spPr>
          <p:txBody>
            <a:bodyPr wrap="square" rtlCol="0">
              <a:spAutoFit/>
            </a:bodyPr>
            <a:lstStyle/>
            <a:p>
              <a:r>
                <a:rPr lang="en-US" sz="2400" b="1" dirty="0">
                  <a:solidFill>
                    <a:schemeClr val="bg1">
                      <a:lumMod val="75000"/>
                    </a:schemeClr>
                  </a:solidFill>
                </a:rPr>
                <a:t>High Rock </a:t>
              </a:r>
            </a:p>
          </p:txBody>
        </p:sp>
        <p:sp>
          <p:nvSpPr>
            <p:cNvPr id="15" name="TextBox 14">
              <a:extLst>
                <a:ext uri="{FF2B5EF4-FFF2-40B4-BE49-F238E27FC236}">
                  <a16:creationId xmlns:a16="http://schemas.microsoft.com/office/drawing/2014/main" id="{21641C9F-74EA-4BD8-BDF2-B1B5796AE6F3}"/>
                </a:ext>
              </a:extLst>
            </p:cNvPr>
            <p:cNvSpPr txBox="1"/>
            <p:nvPr/>
          </p:nvSpPr>
          <p:spPr>
            <a:xfrm>
              <a:off x="9128028" y="2211582"/>
              <a:ext cx="1791730" cy="461665"/>
            </a:xfrm>
            <a:prstGeom prst="rect">
              <a:avLst/>
            </a:prstGeom>
            <a:noFill/>
          </p:spPr>
          <p:txBody>
            <a:bodyPr wrap="square" rtlCol="0">
              <a:spAutoFit/>
            </a:bodyPr>
            <a:lstStyle/>
            <a:p>
              <a:r>
                <a:rPr lang="en-US" sz="2400" b="1" dirty="0"/>
                <a:t>Chowan</a:t>
              </a:r>
            </a:p>
          </p:txBody>
        </p:sp>
        <p:sp>
          <p:nvSpPr>
            <p:cNvPr id="16" name="TextBox 15">
              <a:extLst>
                <a:ext uri="{FF2B5EF4-FFF2-40B4-BE49-F238E27FC236}">
                  <a16:creationId xmlns:a16="http://schemas.microsoft.com/office/drawing/2014/main" id="{3087F168-B127-4479-BF62-FC8865299503}"/>
                </a:ext>
              </a:extLst>
            </p:cNvPr>
            <p:cNvSpPr txBox="1"/>
            <p:nvPr/>
          </p:nvSpPr>
          <p:spPr>
            <a:xfrm>
              <a:off x="9528996" y="5885798"/>
              <a:ext cx="1791730" cy="461665"/>
            </a:xfrm>
            <a:prstGeom prst="rect">
              <a:avLst/>
            </a:prstGeom>
            <a:noFill/>
          </p:spPr>
          <p:txBody>
            <a:bodyPr wrap="square" rtlCol="0">
              <a:spAutoFit/>
            </a:bodyPr>
            <a:lstStyle/>
            <a:p>
              <a:r>
                <a:rPr lang="en-US" sz="2400" b="1" dirty="0"/>
                <a:t>New River</a:t>
              </a:r>
            </a:p>
          </p:txBody>
        </p:sp>
        <p:sp>
          <p:nvSpPr>
            <p:cNvPr id="17" name="TextBox 16">
              <a:extLst>
                <a:ext uri="{FF2B5EF4-FFF2-40B4-BE49-F238E27FC236}">
                  <a16:creationId xmlns:a16="http://schemas.microsoft.com/office/drawing/2014/main" id="{805183D2-9EBB-409F-898D-290FC83A452D}"/>
                </a:ext>
              </a:extLst>
            </p:cNvPr>
            <p:cNvSpPr txBox="1"/>
            <p:nvPr/>
          </p:nvSpPr>
          <p:spPr>
            <a:xfrm>
              <a:off x="7538125" y="3882709"/>
              <a:ext cx="1791730" cy="461665"/>
            </a:xfrm>
            <a:prstGeom prst="rect">
              <a:avLst/>
            </a:prstGeom>
            <a:noFill/>
          </p:spPr>
          <p:txBody>
            <a:bodyPr wrap="square" rtlCol="0">
              <a:spAutoFit/>
            </a:bodyPr>
            <a:lstStyle/>
            <a:p>
              <a:r>
                <a:rPr lang="en-US" sz="2400" b="1" dirty="0">
                  <a:solidFill>
                    <a:schemeClr val="bg2">
                      <a:lumMod val="90000"/>
                    </a:schemeClr>
                  </a:solidFill>
                </a:rPr>
                <a:t>Neuse</a:t>
              </a:r>
            </a:p>
          </p:txBody>
        </p:sp>
        <p:sp>
          <p:nvSpPr>
            <p:cNvPr id="18" name="TextBox 17">
              <a:extLst>
                <a:ext uri="{FF2B5EF4-FFF2-40B4-BE49-F238E27FC236}">
                  <a16:creationId xmlns:a16="http://schemas.microsoft.com/office/drawing/2014/main" id="{CFEC4A5D-5688-4C83-8D08-4160B30FDF54}"/>
                </a:ext>
              </a:extLst>
            </p:cNvPr>
            <p:cNvSpPr txBox="1"/>
            <p:nvPr/>
          </p:nvSpPr>
          <p:spPr>
            <a:xfrm>
              <a:off x="9712914" y="3799432"/>
              <a:ext cx="1791730" cy="461665"/>
            </a:xfrm>
            <a:prstGeom prst="rect">
              <a:avLst/>
            </a:prstGeom>
            <a:noFill/>
          </p:spPr>
          <p:txBody>
            <a:bodyPr wrap="square" rtlCol="0">
              <a:spAutoFit/>
            </a:bodyPr>
            <a:lstStyle/>
            <a:p>
              <a:r>
                <a:rPr lang="en-US" sz="2400" b="1" dirty="0">
                  <a:solidFill>
                    <a:schemeClr val="bg2">
                      <a:lumMod val="90000"/>
                    </a:schemeClr>
                  </a:solidFill>
                </a:rPr>
                <a:t>Tar-Pamlico</a:t>
              </a:r>
            </a:p>
          </p:txBody>
        </p:sp>
        <p:sp>
          <p:nvSpPr>
            <p:cNvPr id="19" name="TextBox 18">
              <a:extLst>
                <a:ext uri="{FF2B5EF4-FFF2-40B4-BE49-F238E27FC236}">
                  <a16:creationId xmlns:a16="http://schemas.microsoft.com/office/drawing/2014/main" id="{9FF4B468-85C5-480B-A37E-06E9253F8562}"/>
                </a:ext>
              </a:extLst>
            </p:cNvPr>
            <p:cNvSpPr txBox="1"/>
            <p:nvPr/>
          </p:nvSpPr>
          <p:spPr>
            <a:xfrm>
              <a:off x="6624229" y="2704391"/>
              <a:ext cx="1791730" cy="461665"/>
            </a:xfrm>
            <a:prstGeom prst="rect">
              <a:avLst/>
            </a:prstGeom>
            <a:noFill/>
          </p:spPr>
          <p:txBody>
            <a:bodyPr wrap="square" rtlCol="0">
              <a:spAutoFit/>
            </a:bodyPr>
            <a:lstStyle/>
            <a:p>
              <a:r>
                <a:rPr lang="en-US" sz="2400" b="1" dirty="0">
                  <a:solidFill>
                    <a:schemeClr val="bg1">
                      <a:lumMod val="75000"/>
                    </a:schemeClr>
                  </a:solidFill>
                </a:rPr>
                <a:t>Falls</a:t>
              </a:r>
            </a:p>
          </p:txBody>
        </p:sp>
        <p:sp>
          <p:nvSpPr>
            <p:cNvPr id="20" name="TextBox 19">
              <a:extLst>
                <a:ext uri="{FF2B5EF4-FFF2-40B4-BE49-F238E27FC236}">
                  <a16:creationId xmlns:a16="http://schemas.microsoft.com/office/drawing/2014/main" id="{CE1D8186-B0E2-451C-B824-D53F770FD324}"/>
                </a:ext>
              </a:extLst>
            </p:cNvPr>
            <p:cNvSpPr txBox="1"/>
            <p:nvPr/>
          </p:nvSpPr>
          <p:spPr>
            <a:xfrm>
              <a:off x="5885729" y="3150006"/>
              <a:ext cx="1791730" cy="461665"/>
            </a:xfrm>
            <a:prstGeom prst="rect">
              <a:avLst/>
            </a:prstGeom>
            <a:noFill/>
          </p:spPr>
          <p:txBody>
            <a:bodyPr wrap="square" rtlCol="0">
              <a:spAutoFit/>
            </a:bodyPr>
            <a:lstStyle/>
            <a:p>
              <a:r>
                <a:rPr lang="en-US" sz="2400" b="1" dirty="0">
                  <a:solidFill>
                    <a:schemeClr val="bg1">
                      <a:lumMod val="75000"/>
                    </a:schemeClr>
                  </a:solidFill>
                </a:rPr>
                <a:t>Jordan</a:t>
              </a:r>
            </a:p>
          </p:txBody>
        </p:sp>
        <p:sp>
          <p:nvSpPr>
            <p:cNvPr id="21" name="TextBox 20">
              <a:extLst>
                <a:ext uri="{FF2B5EF4-FFF2-40B4-BE49-F238E27FC236}">
                  <a16:creationId xmlns:a16="http://schemas.microsoft.com/office/drawing/2014/main" id="{728A6587-9D78-4D41-9E97-A5817E32F791}"/>
                </a:ext>
              </a:extLst>
            </p:cNvPr>
            <p:cNvSpPr txBox="1"/>
            <p:nvPr/>
          </p:nvSpPr>
          <p:spPr>
            <a:xfrm>
              <a:off x="4554024" y="4051756"/>
              <a:ext cx="1791730" cy="461665"/>
            </a:xfrm>
            <a:prstGeom prst="rect">
              <a:avLst/>
            </a:prstGeom>
            <a:noFill/>
          </p:spPr>
          <p:txBody>
            <a:bodyPr wrap="square" rtlCol="0">
              <a:spAutoFit/>
            </a:bodyPr>
            <a:lstStyle/>
            <a:p>
              <a:r>
                <a:rPr lang="en-US" sz="2400" b="1" dirty="0">
                  <a:solidFill>
                    <a:schemeClr val="bg1">
                      <a:lumMod val="75000"/>
                    </a:schemeClr>
                  </a:solidFill>
                </a:rPr>
                <a:t>Randleman</a:t>
              </a:r>
            </a:p>
          </p:txBody>
        </p:sp>
        <p:sp>
          <p:nvSpPr>
            <p:cNvPr id="22" name="Freeform: Shape 21">
              <a:extLst>
                <a:ext uri="{FF2B5EF4-FFF2-40B4-BE49-F238E27FC236}">
                  <a16:creationId xmlns:a16="http://schemas.microsoft.com/office/drawing/2014/main" id="{6A669A40-9733-4C48-B59C-B13E6B3055D1}"/>
                </a:ext>
              </a:extLst>
            </p:cNvPr>
            <p:cNvSpPr/>
            <p:nvPr/>
          </p:nvSpPr>
          <p:spPr>
            <a:xfrm>
              <a:off x="5386316" y="3320957"/>
              <a:ext cx="150125" cy="802926"/>
            </a:xfrm>
            <a:custGeom>
              <a:avLst/>
              <a:gdLst>
                <a:gd name="connsiteX0" fmla="*/ 150125 w 150125"/>
                <a:gd name="connsiteY0" fmla="*/ 0 h 700585"/>
                <a:gd name="connsiteX1" fmla="*/ 31844 w 150125"/>
                <a:gd name="connsiteY1" fmla="*/ 318448 h 700585"/>
                <a:gd name="connsiteX2" fmla="*/ 113731 w 150125"/>
                <a:gd name="connsiteY2" fmla="*/ 464024 h 700585"/>
                <a:gd name="connsiteX3" fmla="*/ 0 w 150125"/>
                <a:gd name="connsiteY3" fmla="*/ 700585 h 700585"/>
              </a:gdLst>
              <a:ahLst/>
              <a:cxnLst>
                <a:cxn ang="0">
                  <a:pos x="connsiteX0" y="connsiteY0"/>
                </a:cxn>
                <a:cxn ang="0">
                  <a:pos x="connsiteX1" y="connsiteY1"/>
                </a:cxn>
                <a:cxn ang="0">
                  <a:pos x="connsiteX2" y="connsiteY2"/>
                </a:cxn>
                <a:cxn ang="0">
                  <a:pos x="connsiteX3" y="connsiteY3"/>
                </a:cxn>
              </a:cxnLst>
              <a:rect l="l" t="t" r="r" b="b"/>
              <a:pathLst>
                <a:path w="150125" h="700585">
                  <a:moveTo>
                    <a:pt x="150125" y="0"/>
                  </a:moveTo>
                  <a:cubicBezTo>
                    <a:pt x="94017" y="120555"/>
                    <a:pt x="37910" y="241111"/>
                    <a:pt x="31844" y="318448"/>
                  </a:cubicBezTo>
                  <a:cubicBezTo>
                    <a:pt x="25778" y="395785"/>
                    <a:pt x="119038" y="400335"/>
                    <a:pt x="113731" y="464024"/>
                  </a:cubicBezTo>
                  <a:cubicBezTo>
                    <a:pt x="108424" y="527714"/>
                    <a:pt x="54212" y="614149"/>
                    <a:pt x="0" y="700585"/>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EDD1AC9D-5685-4385-839B-725BD7A74A9B}"/>
                </a:ext>
              </a:extLst>
            </p:cNvPr>
            <p:cNvSpPr/>
            <p:nvPr/>
          </p:nvSpPr>
          <p:spPr>
            <a:xfrm>
              <a:off x="9233452" y="5552661"/>
              <a:ext cx="374374" cy="354496"/>
            </a:xfrm>
            <a:custGeom>
              <a:avLst/>
              <a:gdLst>
                <a:gd name="connsiteX0" fmla="*/ 0 w 374374"/>
                <a:gd name="connsiteY0" fmla="*/ 0 h 354496"/>
                <a:gd name="connsiteX1" fmla="*/ 261731 w 374374"/>
                <a:gd name="connsiteY1" fmla="*/ 115956 h 354496"/>
                <a:gd name="connsiteX2" fmla="*/ 221974 w 374374"/>
                <a:gd name="connsiteY2" fmla="*/ 248478 h 354496"/>
                <a:gd name="connsiteX3" fmla="*/ 374374 w 374374"/>
                <a:gd name="connsiteY3" fmla="*/ 354496 h 354496"/>
              </a:gdLst>
              <a:ahLst/>
              <a:cxnLst>
                <a:cxn ang="0">
                  <a:pos x="connsiteX0" y="connsiteY0"/>
                </a:cxn>
                <a:cxn ang="0">
                  <a:pos x="connsiteX1" y="connsiteY1"/>
                </a:cxn>
                <a:cxn ang="0">
                  <a:pos x="connsiteX2" y="connsiteY2"/>
                </a:cxn>
                <a:cxn ang="0">
                  <a:pos x="connsiteX3" y="connsiteY3"/>
                </a:cxn>
              </a:cxnLst>
              <a:rect l="l" t="t" r="r" b="b"/>
              <a:pathLst>
                <a:path w="374374" h="354496">
                  <a:moveTo>
                    <a:pt x="0" y="0"/>
                  </a:moveTo>
                  <a:cubicBezTo>
                    <a:pt x="112367" y="37271"/>
                    <a:pt x="224735" y="74543"/>
                    <a:pt x="261731" y="115956"/>
                  </a:cubicBezTo>
                  <a:cubicBezTo>
                    <a:pt x="298727" y="157369"/>
                    <a:pt x="203200" y="208721"/>
                    <a:pt x="221974" y="248478"/>
                  </a:cubicBezTo>
                  <a:cubicBezTo>
                    <a:pt x="240748" y="288235"/>
                    <a:pt x="307561" y="321365"/>
                    <a:pt x="374374" y="354496"/>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5EFBBCFE-F4BE-4B07-AE31-6BE328894FB9}"/>
              </a:ext>
            </a:extLst>
          </p:cNvPr>
          <p:cNvSpPr>
            <a:spLocks noGrp="1"/>
          </p:cNvSpPr>
          <p:nvPr>
            <p:ph idx="1"/>
          </p:nvPr>
        </p:nvSpPr>
        <p:spPr>
          <a:xfrm>
            <a:off x="216896" y="2424907"/>
            <a:ext cx="7407781" cy="3715361"/>
          </a:xfrm>
          <a:solidFill>
            <a:schemeClr val="bg1">
              <a:lumMod val="95000"/>
              <a:alpha val="90000"/>
            </a:schemeClr>
          </a:solidFill>
        </p:spPr>
        <p:txBody>
          <a:bodyPr>
            <a:noAutofit/>
          </a:bodyPr>
          <a:lstStyle/>
          <a:p>
            <a:pPr marL="0" marR="0" indent="0">
              <a:spcBef>
                <a:spcPts val="0"/>
              </a:spcBef>
              <a:spcAft>
                <a:spcPts val="0"/>
              </a:spcAft>
              <a:buNone/>
            </a:pPr>
            <a:endParaRPr lang="en-US" sz="2400" b="1" dirty="0">
              <a:solidFill>
                <a:srgbClr val="1C4584"/>
              </a:solidFill>
              <a:latin typeface="Montserrat" pitchFamily="2" charset="77"/>
            </a:endParaRPr>
          </a:p>
          <a:p>
            <a:pPr marL="0" marR="0" indent="0">
              <a:spcBef>
                <a:spcPts val="0"/>
              </a:spcBef>
              <a:spcAft>
                <a:spcPts val="0"/>
              </a:spcAft>
              <a:buNone/>
            </a:pPr>
            <a:r>
              <a:rPr lang="en-US" sz="2400" b="1" dirty="0">
                <a:solidFill>
                  <a:srgbClr val="1C4584"/>
                </a:solidFill>
                <a:latin typeface="Montserrat" pitchFamily="2" charset="77"/>
              </a:rPr>
              <a:t>Chowan </a:t>
            </a:r>
            <a:r>
              <a:rPr lang="en-US" sz="2400" b="1" dirty="0" err="1">
                <a:solidFill>
                  <a:srgbClr val="1C4584"/>
                </a:solidFill>
                <a:latin typeface="Montserrat" pitchFamily="2" charset="77"/>
              </a:rPr>
              <a:t>Riverbasin</a:t>
            </a:r>
            <a:r>
              <a:rPr lang="en-US" sz="2400" b="1" dirty="0">
                <a:solidFill>
                  <a:srgbClr val="1C4584"/>
                </a:solidFill>
                <a:latin typeface="Montserrat" pitchFamily="2" charset="77"/>
              </a:rPr>
              <a:t> &amp; New River Watershed </a:t>
            </a:r>
          </a:p>
          <a:p>
            <a:pPr marL="0" marR="0" indent="0">
              <a:spcBef>
                <a:spcPts val="0"/>
              </a:spcBef>
              <a:spcAft>
                <a:spcPts val="0"/>
              </a:spcAft>
              <a:buNone/>
            </a:pPr>
            <a:endParaRPr lang="en-US" sz="2200" u="none" dirty="0">
              <a:solidFill>
                <a:srgbClr val="1F497D"/>
              </a:solidFill>
              <a:effectLst/>
              <a:latin typeface="Calibri" panose="020F0502020204030204" pitchFamily="34" charset="0"/>
              <a:ea typeface="Calibri" panose="020F0502020204030204" pitchFamily="34" charset="0"/>
            </a:endParaRPr>
          </a:p>
          <a:p>
            <a:pPr marL="171450" indent="-171450">
              <a:spcBef>
                <a:spcPts val="0"/>
              </a:spcBef>
            </a:pPr>
            <a:r>
              <a:rPr lang="en-US" sz="2200" u="none" dirty="0">
                <a:solidFill>
                  <a:srgbClr val="1F497D"/>
                </a:solidFill>
                <a:effectLst/>
                <a:latin typeface="Calibri" panose="020F0502020204030204" pitchFamily="34" charset="0"/>
                <a:ea typeface="Calibri" panose="020F0502020204030204" pitchFamily="34" charset="0"/>
              </a:rPr>
              <a:t>No buffer rules</a:t>
            </a:r>
          </a:p>
          <a:p>
            <a:pPr marL="171450" indent="-171450">
              <a:spcBef>
                <a:spcPts val="0"/>
              </a:spcBef>
            </a:pPr>
            <a:r>
              <a:rPr lang="en-US" sz="2200" dirty="0">
                <a:solidFill>
                  <a:srgbClr val="1F497D"/>
                </a:solidFill>
                <a:latin typeface="Calibri" panose="020F0502020204030204" pitchFamily="34" charset="0"/>
                <a:ea typeface="Calibri" panose="020F0502020204030204" pitchFamily="34" charset="0"/>
              </a:rPr>
              <a:t>No nonpoint source rules</a:t>
            </a:r>
          </a:p>
          <a:p>
            <a:pPr marL="171450" indent="-171450">
              <a:spcBef>
                <a:spcPts val="0"/>
              </a:spcBef>
            </a:pPr>
            <a:endParaRPr lang="en-US" sz="2200" u="none" dirty="0">
              <a:solidFill>
                <a:srgbClr val="1F497D"/>
              </a:solidFill>
              <a:effectLst/>
              <a:latin typeface="Calibri" panose="020F0502020204030204" pitchFamily="34" charset="0"/>
              <a:ea typeface="Calibri" panose="020F0502020204030204" pitchFamily="34" charset="0"/>
            </a:endParaRPr>
          </a:p>
          <a:p>
            <a:pPr marL="171450" indent="-171450">
              <a:spcBef>
                <a:spcPts val="0"/>
              </a:spcBef>
            </a:pPr>
            <a:r>
              <a:rPr lang="en-US" sz="2200" u="none" dirty="0">
                <a:solidFill>
                  <a:srgbClr val="1F497D"/>
                </a:solidFill>
                <a:effectLst/>
                <a:latin typeface="Calibri" panose="020F0502020204030204" pitchFamily="34" charset="0"/>
                <a:ea typeface="Calibri" panose="020F0502020204030204" pitchFamily="34" charset="0"/>
              </a:rPr>
              <a:t>Could seek voluntary measures.</a:t>
            </a:r>
          </a:p>
          <a:p>
            <a:pPr marL="171450" indent="-171450">
              <a:spcBef>
                <a:spcPts val="0"/>
              </a:spcBef>
            </a:pPr>
            <a:r>
              <a:rPr lang="en-US" sz="2200" u="none" dirty="0">
                <a:solidFill>
                  <a:srgbClr val="1F497D"/>
                </a:solidFill>
                <a:effectLst/>
                <a:latin typeface="Calibri" panose="020F0502020204030204" pitchFamily="34" charset="0"/>
                <a:ea typeface="Calibri" panose="020F0502020204030204" pitchFamily="34" charset="0"/>
              </a:rPr>
              <a:t>Data collection continues</a:t>
            </a: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S</a:t>
            </a:r>
            <a:r>
              <a:rPr lang="en-US" sz="2200" u="none" dirty="0">
                <a:solidFill>
                  <a:srgbClr val="1F497D"/>
                </a:solidFill>
                <a:effectLst/>
                <a:latin typeface="Calibri" panose="020F0502020204030204" pitchFamily="34" charset="0"/>
                <a:ea typeface="Calibri" panose="020F0502020204030204" pitchFamily="34" charset="0"/>
              </a:rPr>
              <a:t>truggling with excess algal production again, especially Chowan.</a:t>
            </a:r>
          </a:p>
          <a:p>
            <a:pPr marL="171450" indent="-171450">
              <a:spcBef>
                <a:spcPts val="0"/>
              </a:spcBef>
            </a:pPr>
            <a:r>
              <a:rPr lang="en-US" sz="2200" u="none" dirty="0">
                <a:solidFill>
                  <a:srgbClr val="1F497D"/>
                </a:solidFill>
                <a:effectLst/>
                <a:latin typeface="Calibri" panose="020F0502020204030204" pitchFamily="34" charset="0"/>
                <a:ea typeface="Calibri" panose="020F0502020204030204" pitchFamily="34" charset="0"/>
              </a:rPr>
              <a:t>Need revisiting and adaptation.</a:t>
            </a:r>
          </a:p>
        </p:txBody>
      </p:sp>
      <p:sp>
        <p:nvSpPr>
          <p:cNvPr id="4" name="Title 4">
            <a:extLst>
              <a:ext uri="{FF2B5EF4-FFF2-40B4-BE49-F238E27FC236}">
                <a16:creationId xmlns:a16="http://schemas.microsoft.com/office/drawing/2014/main" id="{E41ADC4C-4311-FF48-971F-58B490C2B389}"/>
              </a:ext>
            </a:extLst>
          </p:cNvPr>
          <p:cNvSpPr txBox="1">
            <a:spLocks/>
          </p:cNvSpPr>
          <p:nvPr/>
        </p:nvSpPr>
        <p:spPr>
          <a:xfrm>
            <a:off x="430256" y="435927"/>
            <a:ext cx="11172739"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NC Nutrient Management Strategies - Chowan &amp; New</a:t>
            </a:r>
          </a:p>
        </p:txBody>
      </p:sp>
      <p:sp>
        <p:nvSpPr>
          <p:cNvPr id="5" name="TextBox 4">
            <a:extLst>
              <a:ext uri="{FF2B5EF4-FFF2-40B4-BE49-F238E27FC236}">
                <a16:creationId xmlns:a16="http://schemas.microsoft.com/office/drawing/2014/main" id="{413BDC9E-1CEC-5748-835D-4D5DCC4CC9DB}"/>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6" name="Straight Connector 5">
            <a:extLst>
              <a:ext uri="{FF2B5EF4-FFF2-40B4-BE49-F238E27FC236}">
                <a16:creationId xmlns:a16="http://schemas.microsoft.com/office/drawing/2014/main" id="{332A045C-CB00-9E4E-8481-7978739F7865}"/>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03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B0AB321-691F-4558-A9DD-6518CDA5DFDA}"/>
              </a:ext>
            </a:extLst>
          </p:cNvPr>
          <p:cNvGrpSpPr/>
          <p:nvPr/>
        </p:nvGrpSpPr>
        <p:grpSpPr>
          <a:xfrm>
            <a:off x="0" y="1175846"/>
            <a:ext cx="12192000" cy="5682154"/>
            <a:chOff x="0" y="1175846"/>
            <a:chExt cx="12192000" cy="5682154"/>
          </a:xfrm>
        </p:grpSpPr>
        <p:pic>
          <p:nvPicPr>
            <p:cNvPr id="10" name="Picture 9" descr="Map&#10;&#10;Description automatically generated">
              <a:extLst>
                <a:ext uri="{FF2B5EF4-FFF2-40B4-BE49-F238E27FC236}">
                  <a16:creationId xmlns:a16="http://schemas.microsoft.com/office/drawing/2014/main" id="{99DB3C32-D9E0-4A3A-B034-D3264DAFBB3B}"/>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9142" b="6031"/>
            <a:stretch/>
          </p:blipFill>
          <p:spPr>
            <a:xfrm>
              <a:off x="0" y="1175846"/>
              <a:ext cx="12192000" cy="5682154"/>
            </a:xfrm>
            <a:prstGeom prst="rect">
              <a:avLst/>
            </a:prstGeom>
          </p:spPr>
        </p:pic>
        <p:sp>
          <p:nvSpPr>
            <p:cNvPr id="11" name="TextBox 10">
              <a:extLst>
                <a:ext uri="{FF2B5EF4-FFF2-40B4-BE49-F238E27FC236}">
                  <a16:creationId xmlns:a16="http://schemas.microsoft.com/office/drawing/2014/main" id="{45AEDD06-9F85-40F0-86C2-E13174273776}"/>
                </a:ext>
              </a:extLst>
            </p:cNvPr>
            <p:cNvSpPr txBox="1"/>
            <p:nvPr/>
          </p:nvSpPr>
          <p:spPr>
            <a:xfrm>
              <a:off x="3546389" y="2681900"/>
              <a:ext cx="1791730" cy="461665"/>
            </a:xfrm>
            <a:prstGeom prst="rect">
              <a:avLst/>
            </a:prstGeom>
            <a:noFill/>
          </p:spPr>
          <p:txBody>
            <a:bodyPr wrap="square" rtlCol="0">
              <a:spAutoFit/>
            </a:bodyPr>
            <a:lstStyle/>
            <a:p>
              <a:r>
                <a:rPr lang="en-US" sz="2400" b="1" dirty="0">
                  <a:solidFill>
                    <a:schemeClr val="bg2">
                      <a:lumMod val="90000"/>
                    </a:schemeClr>
                  </a:solidFill>
                </a:rPr>
                <a:t>High Rock </a:t>
              </a:r>
            </a:p>
          </p:txBody>
        </p:sp>
        <p:sp>
          <p:nvSpPr>
            <p:cNvPr id="12" name="TextBox 11">
              <a:extLst>
                <a:ext uri="{FF2B5EF4-FFF2-40B4-BE49-F238E27FC236}">
                  <a16:creationId xmlns:a16="http://schemas.microsoft.com/office/drawing/2014/main" id="{E406FA7C-2ED5-4118-8A6D-4DA29E6E56B0}"/>
                </a:ext>
              </a:extLst>
            </p:cNvPr>
            <p:cNvSpPr txBox="1"/>
            <p:nvPr/>
          </p:nvSpPr>
          <p:spPr>
            <a:xfrm>
              <a:off x="9128028" y="2211582"/>
              <a:ext cx="1791730" cy="461665"/>
            </a:xfrm>
            <a:prstGeom prst="rect">
              <a:avLst/>
            </a:prstGeom>
            <a:noFill/>
          </p:spPr>
          <p:txBody>
            <a:bodyPr wrap="square" rtlCol="0">
              <a:spAutoFit/>
            </a:bodyPr>
            <a:lstStyle/>
            <a:p>
              <a:r>
                <a:rPr lang="en-US" sz="2400" b="1" dirty="0">
                  <a:solidFill>
                    <a:schemeClr val="bg2">
                      <a:lumMod val="90000"/>
                    </a:schemeClr>
                  </a:solidFill>
                </a:rPr>
                <a:t>Chowan</a:t>
              </a:r>
            </a:p>
          </p:txBody>
        </p:sp>
        <p:sp>
          <p:nvSpPr>
            <p:cNvPr id="13" name="TextBox 12">
              <a:extLst>
                <a:ext uri="{FF2B5EF4-FFF2-40B4-BE49-F238E27FC236}">
                  <a16:creationId xmlns:a16="http://schemas.microsoft.com/office/drawing/2014/main" id="{F6AE5034-1721-499A-826F-C11EC421D2E7}"/>
                </a:ext>
              </a:extLst>
            </p:cNvPr>
            <p:cNvSpPr txBox="1"/>
            <p:nvPr/>
          </p:nvSpPr>
          <p:spPr>
            <a:xfrm>
              <a:off x="9528996" y="5885798"/>
              <a:ext cx="1791730" cy="461665"/>
            </a:xfrm>
            <a:prstGeom prst="rect">
              <a:avLst/>
            </a:prstGeom>
            <a:noFill/>
          </p:spPr>
          <p:txBody>
            <a:bodyPr wrap="square" rtlCol="0">
              <a:spAutoFit/>
            </a:bodyPr>
            <a:lstStyle/>
            <a:p>
              <a:r>
                <a:rPr lang="en-US" sz="2400" b="1" dirty="0">
                  <a:solidFill>
                    <a:schemeClr val="bg2">
                      <a:lumMod val="90000"/>
                    </a:schemeClr>
                  </a:solidFill>
                </a:rPr>
                <a:t>New River</a:t>
              </a:r>
            </a:p>
          </p:txBody>
        </p:sp>
        <p:sp>
          <p:nvSpPr>
            <p:cNvPr id="16" name="TextBox 15">
              <a:extLst>
                <a:ext uri="{FF2B5EF4-FFF2-40B4-BE49-F238E27FC236}">
                  <a16:creationId xmlns:a16="http://schemas.microsoft.com/office/drawing/2014/main" id="{826057BB-1816-4CD8-A745-FAF8D95DACE1}"/>
                </a:ext>
              </a:extLst>
            </p:cNvPr>
            <p:cNvSpPr txBox="1"/>
            <p:nvPr/>
          </p:nvSpPr>
          <p:spPr>
            <a:xfrm>
              <a:off x="7538125" y="3882709"/>
              <a:ext cx="1791730" cy="461665"/>
            </a:xfrm>
            <a:prstGeom prst="rect">
              <a:avLst/>
            </a:prstGeom>
            <a:noFill/>
          </p:spPr>
          <p:txBody>
            <a:bodyPr wrap="square" rtlCol="0">
              <a:spAutoFit/>
            </a:bodyPr>
            <a:lstStyle/>
            <a:p>
              <a:r>
                <a:rPr lang="en-US" sz="2400" b="1" dirty="0"/>
                <a:t>Neuse</a:t>
              </a:r>
            </a:p>
          </p:txBody>
        </p:sp>
        <p:sp>
          <p:nvSpPr>
            <p:cNvPr id="17" name="TextBox 16">
              <a:extLst>
                <a:ext uri="{FF2B5EF4-FFF2-40B4-BE49-F238E27FC236}">
                  <a16:creationId xmlns:a16="http://schemas.microsoft.com/office/drawing/2014/main" id="{0CF24B8B-C720-4AC7-B11D-E6D12B440EE8}"/>
                </a:ext>
              </a:extLst>
            </p:cNvPr>
            <p:cNvSpPr txBox="1"/>
            <p:nvPr/>
          </p:nvSpPr>
          <p:spPr>
            <a:xfrm>
              <a:off x="9712914" y="3799432"/>
              <a:ext cx="1791730" cy="461665"/>
            </a:xfrm>
            <a:prstGeom prst="rect">
              <a:avLst/>
            </a:prstGeom>
            <a:noFill/>
          </p:spPr>
          <p:txBody>
            <a:bodyPr wrap="square" rtlCol="0">
              <a:spAutoFit/>
            </a:bodyPr>
            <a:lstStyle/>
            <a:p>
              <a:r>
                <a:rPr lang="en-US" sz="2400" b="1" dirty="0"/>
                <a:t>Tar-Pamlico</a:t>
              </a:r>
            </a:p>
          </p:txBody>
        </p:sp>
        <p:sp>
          <p:nvSpPr>
            <p:cNvPr id="18" name="TextBox 17">
              <a:extLst>
                <a:ext uri="{FF2B5EF4-FFF2-40B4-BE49-F238E27FC236}">
                  <a16:creationId xmlns:a16="http://schemas.microsoft.com/office/drawing/2014/main" id="{469690EC-326E-4463-9DAE-5D86E413A112}"/>
                </a:ext>
              </a:extLst>
            </p:cNvPr>
            <p:cNvSpPr txBox="1"/>
            <p:nvPr/>
          </p:nvSpPr>
          <p:spPr>
            <a:xfrm>
              <a:off x="6624229" y="2704391"/>
              <a:ext cx="1791730" cy="461665"/>
            </a:xfrm>
            <a:prstGeom prst="rect">
              <a:avLst/>
            </a:prstGeom>
            <a:noFill/>
          </p:spPr>
          <p:txBody>
            <a:bodyPr wrap="square" rtlCol="0">
              <a:spAutoFit/>
            </a:bodyPr>
            <a:lstStyle/>
            <a:p>
              <a:r>
                <a:rPr lang="en-US" sz="2400" b="1" dirty="0">
                  <a:solidFill>
                    <a:schemeClr val="bg2">
                      <a:lumMod val="75000"/>
                    </a:schemeClr>
                  </a:solidFill>
                </a:rPr>
                <a:t>Falls</a:t>
              </a:r>
            </a:p>
          </p:txBody>
        </p:sp>
        <p:sp>
          <p:nvSpPr>
            <p:cNvPr id="19" name="TextBox 18">
              <a:extLst>
                <a:ext uri="{FF2B5EF4-FFF2-40B4-BE49-F238E27FC236}">
                  <a16:creationId xmlns:a16="http://schemas.microsoft.com/office/drawing/2014/main" id="{4B268F31-9DE7-4DB6-9290-C6DDD7411512}"/>
                </a:ext>
              </a:extLst>
            </p:cNvPr>
            <p:cNvSpPr txBox="1"/>
            <p:nvPr/>
          </p:nvSpPr>
          <p:spPr>
            <a:xfrm>
              <a:off x="5885729" y="3150006"/>
              <a:ext cx="1791730" cy="461665"/>
            </a:xfrm>
            <a:prstGeom prst="rect">
              <a:avLst/>
            </a:prstGeom>
            <a:noFill/>
          </p:spPr>
          <p:txBody>
            <a:bodyPr wrap="square" rtlCol="0">
              <a:spAutoFit/>
            </a:bodyPr>
            <a:lstStyle/>
            <a:p>
              <a:r>
                <a:rPr lang="en-US" sz="2400" b="1" dirty="0">
                  <a:solidFill>
                    <a:schemeClr val="bg2">
                      <a:lumMod val="90000"/>
                    </a:schemeClr>
                  </a:solidFill>
                </a:rPr>
                <a:t>Jordan</a:t>
              </a:r>
            </a:p>
          </p:txBody>
        </p:sp>
        <p:sp>
          <p:nvSpPr>
            <p:cNvPr id="20" name="TextBox 19">
              <a:extLst>
                <a:ext uri="{FF2B5EF4-FFF2-40B4-BE49-F238E27FC236}">
                  <a16:creationId xmlns:a16="http://schemas.microsoft.com/office/drawing/2014/main" id="{8C855501-5900-44A4-8969-DF5EBF24A8D6}"/>
                </a:ext>
              </a:extLst>
            </p:cNvPr>
            <p:cNvSpPr txBox="1"/>
            <p:nvPr/>
          </p:nvSpPr>
          <p:spPr>
            <a:xfrm>
              <a:off x="4554024" y="4051756"/>
              <a:ext cx="1791730" cy="461665"/>
            </a:xfrm>
            <a:prstGeom prst="rect">
              <a:avLst/>
            </a:prstGeom>
            <a:noFill/>
          </p:spPr>
          <p:txBody>
            <a:bodyPr wrap="square" rtlCol="0">
              <a:spAutoFit/>
            </a:bodyPr>
            <a:lstStyle/>
            <a:p>
              <a:r>
                <a:rPr lang="en-US" sz="2400" b="1" dirty="0">
                  <a:solidFill>
                    <a:schemeClr val="bg1">
                      <a:lumMod val="75000"/>
                    </a:schemeClr>
                  </a:solidFill>
                </a:rPr>
                <a:t>Randleman</a:t>
              </a:r>
            </a:p>
          </p:txBody>
        </p:sp>
        <p:sp>
          <p:nvSpPr>
            <p:cNvPr id="21" name="Freeform: Shape 20">
              <a:extLst>
                <a:ext uri="{FF2B5EF4-FFF2-40B4-BE49-F238E27FC236}">
                  <a16:creationId xmlns:a16="http://schemas.microsoft.com/office/drawing/2014/main" id="{1C353114-657B-4E61-BDED-269DD6966C78}"/>
                </a:ext>
              </a:extLst>
            </p:cNvPr>
            <p:cNvSpPr/>
            <p:nvPr/>
          </p:nvSpPr>
          <p:spPr>
            <a:xfrm>
              <a:off x="5386316" y="3320957"/>
              <a:ext cx="150125" cy="802926"/>
            </a:xfrm>
            <a:custGeom>
              <a:avLst/>
              <a:gdLst>
                <a:gd name="connsiteX0" fmla="*/ 150125 w 150125"/>
                <a:gd name="connsiteY0" fmla="*/ 0 h 700585"/>
                <a:gd name="connsiteX1" fmla="*/ 31844 w 150125"/>
                <a:gd name="connsiteY1" fmla="*/ 318448 h 700585"/>
                <a:gd name="connsiteX2" fmla="*/ 113731 w 150125"/>
                <a:gd name="connsiteY2" fmla="*/ 464024 h 700585"/>
                <a:gd name="connsiteX3" fmla="*/ 0 w 150125"/>
                <a:gd name="connsiteY3" fmla="*/ 700585 h 700585"/>
              </a:gdLst>
              <a:ahLst/>
              <a:cxnLst>
                <a:cxn ang="0">
                  <a:pos x="connsiteX0" y="connsiteY0"/>
                </a:cxn>
                <a:cxn ang="0">
                  <a:pos x="connsiteX1" y="connsiteY1"/>
                </a:cxn>
                <a:cxn ang="0">
                  <a:pos x="connsiteX2" y="connsiteY2"/>
                </a:cxn>
                <a:cxn ang="0">
                  <a:pos x="connsiteX3" y="connsiteY3"/>
                </a:cxn>
              </a:cxnLst>
              <a:rect l="l" t="t" r="r" b="b"/>
              <a:pathLst>
                <a:path w="150125" h="700585">
                  <a:moveTo>
                    <a:pt x="150125" y="0"/>
                  </a:moveTo>
                  <a:cubicBezTo>
                    <a:pt x="94017" y="120555"/>
                    <a:pt x="37910" y="241111"/>
                    <a:pt x="31844" y="318448"/>
                  </a:cubicBezTo>
                  <a:cubicBezTo>
                    <a:pt x="25778" y="395785"/>
                    <a:pt x="119038" y="400335"/>
                    <a:pt x="113731" y="464024"/>
                  </a:cubicBezTo>
                  <a:cubicBezTo>
                    <a:pt x="108424" y="527714"/>
                    <a:pt x="54212" y="614149"/>
                    <a:pt x="0" y="700585"/>
                  </a:cubicBezTo>
                </a:path>
              </a:pathLst>
            </a:cu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F77EA88-F18B-434E-AB3D-FF1CD49C18E7}"/>
                </a:ext>
              </a:extLst>
            </p:cNvPr>
            <p:cNvSpPr/>
            <p:nvPr/>
          </p:nvSpPr>
          <p:spPr>
            <a:xfrm>
              <a:off x="9233452" y="5552661"/>
              <a:ext cx="374374" cy="354496"/>
            </a:xfrm>
            <a:custGeom>
              <a:avLst/>
              <a:gdLst>
                <a:gd name="connsiteX0" fmla="*/ 0 w 374374"/>
                <a:gd name="connsiteY0" fmla="*/ 0 h 354496"/>
                <a:gd name="connsiteX1" fmla="*/ 261731 w 374374"/>
                <a:gd name="connsiteY1" fmla="*/ 115956 h 354496"/>
                <a:gd name="connsiteX2" fmla="*/ 221974 w 374374"/>
                <a:gd name="connsiteY2" fmla="*/ 248478 h 354496"/>
                <a:gd name="connsiteX3" fmla="*/ 374374 w 374374"/>
                <a:gd name="connsiteY3" fmla="*/ 354496 h 354496"/>
              </a:gdLst>
              <a:ahLst/>
              <a:cxnLst>
                <a:cxn ang="0">
                  <a:pos x="connsiteX0" y="connsiteY0"/>
                </a:cxn>
                <a:cxn ang="0">
                  <a:pos x="connsiteX1" y="connsiteY1"/>
                </a:cxn>
                <a:cxn ang="0">
                  <a:pos x="connsiteX2" y="connsiteY2"/>
                </a:cxn>
                <a:cxn ang="0">
                  <a:pos x="connsiteX3" y="connsiteY3"/>
                </a:cxn>
              </a:cxnLst>
              <a:rect l="l" t="t" r="r" b="b"/>
              <a:pathLst>
                <a:path w="374374" h="354496">
                  <a:moveTo>
                    <a:pt x="0" y="0"/>
                  </a:moveTo>
                  <a:cubicBezTo>
                    <a:pt x="112367" y="37271"/>
                    <a:pt x="224735" y="74543"/>
                    <a:pt x="261731" y="115956"/>
                  </a:cubicBezTo>
                  <a:cubicBezTo>
                    <a:pt x="298727" y="157369"/>
                    <a:pt x="203200" y="208721"/>
                    <a:pt x="221974" y="248478"/>
                  </a:cubicBezTo>
                  <a:cubicBezTo>
                    <a:pt x="240748" y="288235"/>
                    <a:pt x="307561" y="321365"/>
                    <a:pt x="374374" y="354496"/>
                  </a:cubicBezTo>
                </a:path>
              </a:pathLst>
            </a:cu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grpSp>
      <p:sp>
        <p:nvSpPr>
          <p:cNvPr id="3" name="Content Placeholder 2">
            <a:extLst>
              <a:ext uri="{FF2B5EF4-FFF2-40B4-BE49-F238E27FC236}">
                <a16:creationId xmlns:a16="http://schemas.microsoft.com/office/drawing/2014/main" id="{5EFBBCFE-F4BE-4B07-AE31-6BE328894FB9}"/>
              </a:ext>
            </a:extLst>
          </p:cNvPr>
          <p:cNvSpPr>
            <a:spLocks noGrp="1"/>
          </p:cNvSpPr>
          <p:nvPr>
            <p:ph idx="1"/>
          </p:nvPr>
        </p:nvSpPr>
        <p:spPr>
          <a:xfrm>
            <a:off x="184586" y="4794422"/>
            <a:ext cx="4298611" cy="1460019"/>
          </a:xfrm>
          <a:solidFill>
            <a:schemeClr val="bg1">
              <a:lumMod val="95000"/>
              <a:alpha val="90000"/>
            </a:schemeClr>
          </a:solidFill>
        </p:spPr>
        <p:txBody>
          <a:bodyPr>
            <a:noAutofit/>
          </a:bodyPr>
          <a:lstStyle/>
          <a:p>
            <a:pPr marL="0" marR="0" indent="0">
              <a:spcBef>
                <a:spcPts val="0"/>
              </a:spcBef>
              <a:spcAft>
                <a:spcPts val="0"/>
              </a:spcAft>
              <a:buNone/>
            </a:pPr>
            <a:r>
              <a:rPr lang="en-US" sz="2400" b="1" dirty="0">
                <a:solidFill>
                  <a:srgbClr val="1C4584"/>
                </a:solidFill>
                <a:latin typeface="Montserrat" pitchFamily="2" charset="77"/>
              </a:rPr>
              <a:t>Tar Pamlico &amp; Neuse </a:t>
            </a:r>
            <a:r>
              <a:rPr lang="en-US" sz="2400" b="1" dirty="0" err="1">
                <a:solidFill>
                  <a:srgbClr val="1C4584"/>
                </a:solidFill>
                <a:latin typeface="Montserrat" pitchFamily="2" charset="77"/>
              </a:rPr>
              <a:t>Riverbasins</a:t>
            </a:r>
            <a:endParaRPr lang="en-US" sz="2200" b="1" dirty="0">
              <a:solidFill>
                <a:srgbClr val="1F497D"/>
              </a:solidFill>
              <a:latin typeface="Calibri" panose="020F0502020204030204" pitchFamily="34" charset="0"/>
            </a:endParaRPr>
          </a:p>
          <a:p>
            <a:pPr marL="0" marR="0" indent="0">
              <a:spcBef>
                <a:spcPts val="0"/>
              </a:spcBef>
              <a:spcAft>
                <a:spcPts val="0"/>
              </a:spcAft>
              <a:buNone/>
            </a:pPr>
            <a:endParaRPr lang="en-US" sz="2200" u="none"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NMS rules readopted Spring 2020 </a:t>
            </a:r>
            <a:endParaRPr lang="en-US" sz="2200" u="none"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Buffer rules </a:t>
            </a:r>
            <a:r>
              <a:rPr lang="en-US" sz="2200" u="none" dirty="0">
                <a:solidFill>
                  <a:srgbClr val="1F497D"/>
                </a:solidFill>
                <a:effectLst/>
                <a:latin typeface="Calibri" panose="020F0502020204030204" pitchFamily="34" charset="0"/>
                <a:ea typeface="Calibri" panose="020F0502020204030204" pitchFamily="34" charset="0"/>
              </a:rPr>
              <a:t>readopted earlier. </a:t>
            </a:r>
          </a:p>
          <a:p>
            <a:pPr marL="0" marR="0" indent="0">
              <a:spcBef>
                <a:spcPts val="0"/>
              </a:spcBef>
              <a:spcAft>
                <a:spcPts val="0"/>
              </a:spcAft>
              <a:buNone/>
            </a:pPr>
            <a:endParaRPr lang="en-US" sz="2200" u="none"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endParaRPr lang="en-US" sz="2200" u="none" dirty="0">
              <a:solidFill>
                <a:srgbClr val="1F497D"/>
              </a:solidFill>
              <a:effectLst/>
              <a:latin typeface="Calibri" panose="020F0502020204030204" pitchFamily="34" charset="0"/>
              <a:ea typeface="Calibri" panose="020F0502020204030204" pitchFamily="34" charset="0"/>
            </a:endParaRPr>
          </a:p>
        </p:txBody>
      </p:sp>
      <p:sp>
        <p:nvSpPr>
          <p:cNvPr id="4" name="Title 4">
            <a:extLst>
              <a:ext uri="{FF2B5EF4-FFF2-40B4-BE49-F238E27FC236}">
                <a16:creationId xmlns:a16="http://schemas.microsoft.com/office/drawing/2014/main" id="{E41ADC4C-4311-FF48-971F-58B490C2B389}"/>
              </a:ext>
            </a:extLst>
          </p:cNvPr>
          <p:cNvSpPr txBox="1">
            <a:spLocks/>
          </p:cNvSpPr>
          <p:nvPr/>
        </p:nvSpPr>
        <p:spPr>
          <a:xfrm>
            <a:off x="430256" y="435927"/>
            <a:ext cx="11172739"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NC Nutrient Management Strategies – Tar Pamlico &amp; Neuse</a:t>
            </a:r>
          </a:p>
        </p:txBody>
      </p:sp>
      <p:sp>
        <p:nvSpPr>
          <p:cNvPr id="5" name="TextBox 4">
            <a:extLst>
              <a:ext uri="{FF2B5EF4-FFF2-40B4-BE49-F238E27FC236}">
                <a16:creationId xmlns:a16="http://schemas.microsoft.com/office/drawing/2014/main" id="{413BDC9E-1CEC-5748-835D-4D5DCC4CC9DB}"/>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6" name="Straight Connector 5">
            <a:extLst>
              <a:ext uri="{FF2B5EF4-FFF2-40B4-BE49-F238E27FC236}">
                <a16:creationId xmlns:a16="http://schemas.microsoft.com/office/drawing/2014/main" id="{332A045C-CB00-9E4E-8481-7978739F7865}"/>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40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C1636FF-A77C-4D9D-A756-CFE2071EAD5D}"/>
              </a:ext>
            </a:extLst>
          </p:cNvPr>
          <p:cNvGrpSpPr/>
          <p:nvPr/>
        </p:nvGrpSpPr>
        <p:grpSpPr>
          <a:xfrm>
            <a:off x="0" y="1175846"/>
            <a:ext cx="12192000" cy="5682154"/>
            <a:chOff x="0" y="1175846"/>
            <a:chExt cx="12192000" cy="5682154"/>
          </a:xfrm>
        </p:grpSpPr>
        <p:pic>
          <p:nvPicPr>
            <p:cNvPr id="12" name="Picture 11" descr="Map&#10;&#10;Description automatically generated">
              <a:extLst>
                <a:ext uri="{FF2B5EF4-FFF2-40B4-BE49-F238E27FC236}">
                  <a16:creationId xmlns:a16="http://schemas.microsoft.com/office/drawing/2014/main" id="{25C66D24-80C1-4446-A5A9-62C761EB4D0A}"/>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9142" b="6031"/>
            <a:stretch/>
          </p:blipFill>
          <p:spPr>
            <a:xfrm>
              <a:off x="0" y="1175846"/>
              <a:ext cx="12192000" cy="5682154"/>
            </a:xfrm>
            <a:prstGeom prst="rect">
              <a:avLst/>
            </a:prstGeom>
          </p:spPr>
        </p:pic>
        <p:sp>
          <p:nvSpPr>
            <p:cNvPr id="13" name="TextBox 12">
              <a:extLst>
                <a:ext uri="{FF2B5EF4-FFF2-40B4-BE49-F238E27FC236}">
                  <a16:creationId xmlns:a16="http://schemas.microsoft.com/office/drawing/2014/main" id="{B7895500-7F2C-48C9-8CAD-6B752C8A2723}"/>
                </a:ext>
              </a:extLst>
            </p:cNvPr>
            <p:cNvSpPr txBox="1"/>
            <p:nvPr/>
          </p:nvSpPr>
          <p:spPr>
            <a:xfrm>
              <a:off x="3546389" y="2681900"/>
              <a:ext cx="1791730" cy="461665"/>
            </a:xfrm>
            <a:prstGeom prst="rect">
              <a:avLst/>
            </a:prstGeom>
            <a:noFill/>
          </p:spPr>
          <p:txBody>
            <a:bodyPr wrap="square" rtlCol="0">
              <a:spAutoFit/>
            </a:bodyPr>
            <a:lstStyle/>
            <a:p>
              <a:r>
                <a:rPr lang="en-US" sz="2400" b="1" dirty="0">
                  <a:solidFill>
                    <a:schemeClr val="bg2">
                      <a:lumMod val="90000"/>
                    </a:schemeClr>
                  </a:solidFill>
                </a:rPr>
                <a:t>High Rock </a:t>
              </a:r>
            </a:p>
          </p:txBody>
        </p:sp>
        <p:sp>
          <p:nvSpPr>
            <p:cNvPr id="14" name="TextBox 13">
              <a:extLst>
                <a:ext uri="{FF2B5EF4-FFF2-40B4-BE49-F238E27FC236}">
                  <a16:creationId xmlns:a16="http://schemas.microsoft.com/office/drawing/2014/main" id="{9EFF0D1F-793C-47B3-8F9E-C61AB851926A}"/>
                </a:ext>
              </a:extLst>
            </p:cNvPr>
            <p:cNvSpPr txBox="1"/>
            <p:nvPr/>
          </p:nvSpPr>
          <p:spPr>
            <a:xfrm>
              <a:off x="9128028" y="2211582"/>
              <a:ext cx="1791730" cy="461665"/>
            </a:xfrm>
            <a:prstGeom prst="rect">
              <a:avLst/>
            </a:prstGeom>
            <a:noFill/>
          </p:spPr>
          <p:txBody>
            <a:bodyPr wrap="square" rtlCol="0">
              <a:spAutoFit/>
            </a:bodyPr>
            <a:lstStyle/>
            <a:p>
              <a:r>
                <a:rPr lang="en-US" sz="2400" b="1" dirty="0">
                  <a:solidFill>
                    <a:schemeClr val="bg2">
                      <a:lumMod val="90000"/>
                    </a:schemeClr>
                  </a:solidFill>
                </a:rPr>
                <a:t>Chowan</a:t>
              </a:r>
            </a:p>
          </p:txBody>
        </p:sp>
        <p:sp>
          <p:nvSpPr>
            <p:cNvPr id="15" name="TextBox 14">
              <a:extLst>
                <a:ext uri="{FF2B5EF4-FFF2-40B4-BE49-F238E27FC236}">
                  <a16:creationId xmlns:a16="http://schemas.microsoft.com/office/drawing/2014/main" id="{AC645C5A-8895-46EE-BD3A-3BBAAB8A7D9D}"/>
                </a:ext>
              </a:extLst>
            </p:cNvPr>
            <p:cNvSpPr txBox="1"/>
            <p:nvPr/>
          </p:nvSpPr>
          <p:spPr>
            <a:xfrm>
              <a:off x="9528996" y="5885798"/>
              <a:ext cx="1791730" cy="461665"/>
            </a:xfrm>
            <a:prstGeom prst="rect">
              <a:avLst/>
            </a:prstGeom>
            <a:noFill/>
          </p:spPr>
          <p:txBody>
            <a:bodyPr wrap="square" rtlCol="0">
              <a:spAutoFit/>
            </a:bodyPr>
            <a:lstStyle/>
            <a:p>
              <a:r>
                <a:rPr lang="en-US" sz="2400" b="1" dirty="0">
                  <a:solidFill>
                    <a:schemeClr val="bg2">
                      <a:lumMod val="90000"/>
                    </a:schemeClr>
                  </a:solidFill>
                </a:rPr>
                <a:t>New River</a:t>
              </a:r>
            </a:p>
          </p:txBody>
        </p:sp>
        <p:sp>
          <p:nvSpPr>
            <p:cNvPr id="16" name="TextBox 15">
              <a:extLst>
                <a:ext uri="{FF2B5EF4-FFF2-40B4-BE49-F238E27FC236}">
                  <a16:creationId xmlns:a16="http://schemas.microsoft.com/office/drawing/2014/main" id="{E2013DB7-346D-425C-B72B-84F53A3E8A53}"/>
                </a:ext>
              </a:extLst>
            </p:cNvPr>
            <p:cNvSpPr txBox="1"/>
            <p:nvPr/>
          </p:nvSpPr>
          <p:spPr>
            <a:xfrm>
              <a:off x="7538125" y="3882709"/>
              <a:ext cx="1791730" cy="461665"/>
            </a:xfrm>
            <a:prstGeom prst="rect">
              <a:avLst/>
            </a:prstGeom>
            <a:noFill/>
          </p:spPr>
          <p:txBody>
            <a:bodyPr wrap="square" rtlCol="0">
              <a:spAutoFit/>
            </a:bodyPr>
            <a:lstStyle/>
            <a:p>
              <a:r>
                <a:rPr lang="en-US" sz="2400" b="1" dirty="0">
                  <a:solidFill>
                    <a:schemeClr val="bg2">
                      <a:lumMod val="90000"/>
                    </a:schemeClr>
                  </a:solidFill>
                </a:rPr>
                <a:t>Neuse</a:t>
              </a:r>
            </a:p>
          </p:txBody>
        </p:sp>
        <p:sp>
          <p:nvSpPr>
            <p:cNvPr id="17" name="TextBox 16">
              <a:extLst>
                <a:ext uri="{FF2B5EF4-FFF2-40B4-BE49-F238E27FC236}">
                  <a16:creationId xmlns:a16="http://schemas.microsoft.com/office/drawing/2014/main" id="{9CF87F4E-02D9-4B12-A1A7-6BC161D14113}"/>
                </a:ext>
              </a:extLst>
            </p:cNvPr>
            <p:cNvSpPr txBox="1"/>
            <p:nvPr/>
          </p:nvSpPr>
          <p:spPr>
            <a:xfrm>
              <a:off x="9712914" y="3799432"/>
              <a:ext cx="1791730" cy="461665"/>
            </a:xfrm>
            <a:prstGeom prst="rect">
              <a:avLst/>
            </a:prstGeom>
            <a:noFill/>
          </p:spPr>
          <p:txBody>
            <a:bodyPr wrap="square" rtlCol="0">
              <a:spAutoFit/>
            </a:bodyPr>
            <a:lstStyle/>
            <a:p>
              <a:r>
                <a:rPr lang="en-US" sz="2400" b="1" dirty="0">
                  <a:solidFill>
                    <a:schemeClr val="bg2">
                      <a:lumMod val="90000"/>
                    </a:schemeClr>
                  </a:solidFill>
                </a:rPr>
                <a:t>Tar-Pamlico</a:t>
              </a:r>
            </a:p>
          </p:txBody>
        </p:sp>
        <p:sp>
          <p:nvSpPr>
            <p:cNvPr id="18" name="TextBox 17">
              <a:extLst>
                <a:ext uri="{FF2B5EF4-FFF2-40B4-BE49-F238E27FC236}">
                  <a16:creationId xmlns:a16="http://schemas.microsoft.com/office/drawing/2014/main" id="{31AE7274-B24A-4A0C-A613-642764EB74B8}"/>
                </a:ext>
              </a:extLst>
            </p:cNvPr>
            <p:cNvSpPr txBox="1"/>
            <p:nvPr/>
          </p:nvSpPr>
          <p:spPr>
            <a:xfrm>
              <a:off x="6624229" y="2704391"/>
              <a:ext cx="1791730" cy="461665"/>
            </a:xfrm>
            <a:prstGeom prst="rect">
              <a:avLst/>
            </a:prstGeom>
            <a:noFill/>
          </p:spPr>
          <p:txBody>
            <a:bodyPr wrap="square" rtlCol="0">
              <a:spAutoFit/>
            </a:bodyPr>
            <a:lstStyle/>
            <a:p>
              <a:r>
                <a:rPr lang="en-US" sz="2400" b="1" dirty="0"/>
                <a:t>Falls</a:t>
              </a:r>
            </a:p>
          </p:txBody>
        </p:sp>
        <p:sp>
          <p:nvSpPr>
            <p:cNvPr id="19" name="TextBox 18">
              <a:extLst>
                <a:ext uri="{FF2B5EF4-FFF2-40B4-BE49-F238E27FC236}">
                  <a16:creationId xmlns:a16="http://schemas.microsoft.com/office/drawing/2014/main" id="{6989988A-BD6F-4F4E-9C67-74E3F447A04B}"/>
                </a:ext>
              </a:extLst>
            </p:cNvPr>
            <p:cNvSpPr txBox="1"/>
            <p:nvPr/>
          </p:nvSpPr>
          <p:spPr>
            <a:xfrm>
              <a:off x="5885729" y="3150006"/>
              <a:ext cx="1791730" cy="461665"/>
            </a:xfrm>
            <a:prstGeom prst="rect">
              <a:avLst/>
            </a:prstGeom>
            <a:noFill/>
          </p:spPr>
          <p:txBody>
            <a:bodyPr wrap="square" rtlCol="0">
              <a:spAutoFit/>
            </a:bodyPr>
            <a:lstStyle/>
            <a:p>
              <a:r>
                <a:rPr lang="en-US" sz="2400" b="1" dirty="0">
                  <a:solidFill>
                    <a:schemeClr val="bg2">
                      <a:lumMod val="90000"/>
                    </a:schemeClr>
                  </a:solidFill>
                </a:rPr>
                <a:t>Jordan</a:t>
              </a:r>
            </a:p>
          </p:txBody>
        </p:sp>
        <p:sp>
          <p:nvSpPr>
            <p:cNvPr id="20" name="TextBox 19">
              <a:extLst>
                <a:ext uri="{FF2B5EF4-FFF2-40B4-BE49-F238E27FC236}">
                  <a16:creationId xmlns:a16="http://schemas.microsoft.com/office/drawing/2014/main" id="{B881FC7F-FE93-45C2-8C66-4FEE4EC5F23F}"/>
                </a:ext>
              </a:extLst>
            </p:cNvPr>
            <p:cNvSpPr txBox="1"/>
            <p:nvPr/>
          </p:nvSpPr>
          <p:spPr>
            <a:xfrm>
              <a:off x="4554024" y="4051756"/>
              <a:ext cx="1791730" cy="461665"/>
            </a:xfrm>
            <a:prstGeom prst="rect">
              <a:avLst/>
            </a:prstGeom>
            <a:noFill/>
          </p:spPr>
          <p:txBody>
            <a:bodyPr wrap="square" rtlCol="0">
              <a:spAutoFit/>
            </a:bodyPr>
            <a:lstStyle/>
            <a:p>
              <a:r>
                <a:rPr lang="en-US" sz="2400" b="1" dirty="0">
                  <a:solidFill>
                    <a:schemeClr val="bg1">
                      <a:lumMod val="75000"/>
                    </a:schemeClr>
                  </a:solidFill>
                </a:rPr>
                <a:t>Randleman</a:t>
              </a:r>
            </a:p>
          </p:txBody>
        </p:sp>
        <p:sp>
          <p:nvSpPr>
            <p:cNvPr id="21" name="Freeform: Shape 20">
              <a:extLst>
                <a:ext uri="{FF2B5EF4-FFF2-40B4-BE49-F238E27FC236}">
                  <a16:creationId xmlns:a16="http://schemas.microsoft.com/office/drawing/2014/main" id="{97F87FD7-294C-4B73-A7B8-FD710ADD46C6}"/>
                </a:ext>
              </a:extLst>
            </p:cNvPr>
            <p:cNvSpPr/>
            <p:nvPr/>
          </p:nvSpPr>
          <p:spPr>
            <a:xfrm>
              <a:off x="5386316" y="3320957"/>
              <a:ext cx="150125" cy="802926"/>
            </a:xfrm>
            <a:custGeom>
              <a:avLst/>
              <a:gdLst>
                <a:gd name="connsiteX0" fmla="*/ 150125 w 150125"/>
                <a:gd name="connsiteY0" fmla="*/ 0 h 700585"/>
                <a:gd name="connsiteX1" fmla="*/ 31844 w 150125"/>
                <a:gd name="connsiteY1" fmla="*/ 318448 h 700585"/>
                <a:gd name="connsiteX2" fmla="*/ 113731 w 150125"/>
                <a:gd name="connsiteY2" fmla="*/ 464024 h 700585"/>
                <a:gd name="connsiteX3" fmla="*/ 0 w 150125"/>
                <a:gd name="connsiteY3" fmla="*/ 700585 h 700585"/>
              </a:gdLst>
              <a:ahLst/>
              <a:cxnLst>
                <a:cxn ang="0">
                  <a:pos x="connsiteX0" y="connsiteY0"/>
                </a:cxn>
                <a:cxn ang="0">
                  <a:pos x="connsiteX1" y="connsiteY1"/>
                </a:cxn>
                <a:cxn ang="0">
                  <a:pos x="connsiteX2" y="connsiteY2"/>
                </a:cxn>
                <a:cxn ang="0">
                  <a:pos x="connsiteX3" y="connsiteY3"/>
                </a:cxn>
              </a:cxnLst>
              <a:rect l="l" t="t" r="r" b="b"/>
              <a:pathLst>
                <a:path w="150125" h="700585">
                  <a:moveTo>
                    <a:pt x="150125" y="0"/>
                  </a:moveTo>
                  <a:cubicBezTo>
                    <a:pt x="94017" y="120555"/>
                    <a:pt x="37910" y="241111"/>
                    <a:pt x="31844" y="318448"/>
                  </a:cubicBezTo>
                  <a:cubicBezTo>
                    <a:pt x="25778" y="395785"/>
                    <a:pt x="119038" y="400335"/>
                    <a:pt x="113731" y="464024"/>
                  </a:cubicBezTo>
                  <a:cubicBezTo>
                    <a:pt x="108424" y="527714"/>
                    <a:pt x="54212" y="614149"/>
                    <a:pt x="0" y="700585"/>
                  </a:cubicBezTo>
                </a:path>
              </a:pathLst>
            </a:cu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1243E53-51B8-4CA8-BCD6-E91F77957BEF}"/>
                </a:ext>
              </a:extLst>
            </p:cNvPr>
            <p:cNvSpPr/>
            <p:nvPr/>
          </p:nvSpPr>
          <p:spPr>
            <a:xfrm>
              <a:off x="9233452" y="5552661"/>
              <a:ext cx="374374" cy="354496"/>
            </a:xfrm>
            <a:custGeom>
              <a:avLst/>
              <a:gdLst>
                <a:gd name="connsiteX0" fmla="*/ 0 w 374374"/>
                <a:gd name="connsiteY0" fmla="*/ 0 h 354496"/>
                <a:gd name="connsiteX1" fmla="*/ 261731 w 374374"/>
                <a:gd name="connsiteY1" fmla="*/ 115956 h 354496"/>
                <a:gd name="connsiteX2" fmla="*/ 221974 w 374374"/>
                <a:gd name="connsiteY2" fmla="*/ 248478 h 354496"/>
                <a:gd name="connsiteX3" fmla="*/ 374374 w 374374"/>
                <a:gd name="connsiteY3" fmla="*/ 354496 h 354496"/>
              </a:gdLst>
              <a:ahLst/>
              <a:cxnLst>
                <a:cxn ang="0">
                  <a:pos x="connsiteX0" y="connsiteY0"/>
                </a:cxn>
                <a:cxn ang="0">
                  <a:pos x="connsiteX1" y="connsiteY1"/>
                </a:cxn>
                <a:cxn ang="0">
                  <a:pos x="connsiteX2" y="connsiteY2"/>
                </a:cxn>
                <a:cxn ang="0">
                  <a:pos x="connsiteX3" y="connsiteY3"/>
                </a:cxn>
              </a:cxnLst>
              <a:rect l="l" t="t" r="r" b="b"/>
              <a:pathLst>
                <a:path w="374374" h="354496">
                  <a:moveTo>
                    <a:pt x="0" y="0"/>
                  </a:moveTo>
                  <a:cubicBezTo>
                    <a:pt x="112367" y="37271"/>
                    <a:pt x="224735" y="74543"/>
                    <a:pt x="261731" y="115956"/>
                  </a:cubicBezTo>
                  <a:cubicBezTo>
                    <a:pt x="298727" y="157369"/>
                    <a:pt x="203200" y="208721"/>
                    <a:pt x="221974" y="248478"/>
                  </a:cubicBezTo>
                  <a:cubicBezTo>
                    <a:pt x="240748" y="288235"/>
                    <a:pt x="307561" y="321365"/>
                    <a:pt x="374374" y="354496"/>
                  </a:cubicBezTo>
                </a:path>
              </a:pathLst>
            </a:cu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grpSp>
      <p:sp>
        <p:nvSpPr>
          <p:cNvPr id="3" name="Content Placeholder 2">
            <a:extLst>
              <a:ext uri="{FF2B5EF4-FFF2-40B4-BE49-F238E27FC236}">
                <a16:creationId xmlns:a16="http://schemas.microsoft.com/office/drawing/2014/main" id="{5EFBBCFE-F4BE-4B07-AE31-6BE328894FB9}"/>
              </a:ext>
            </a:extLst>
          </p:cNvPr>
          <p:cNvSpPr>
            <a:spLocks noGrp="1"/>
          </p:cNvSpPr>
          <p:nvPr>
            <p:ph idx="1"/>
          </p:nvPr>
        </p:nvSpPr>
        <p:spPr>
          <a:xfrm>
            <a:off x="318655" y="4723167"/>
            <a:ext cx="4865993" cy="1677810"/>
          </a:xfrm>
          <a:solidFill>
            <a:schemeClr val="bg1">
              <a:lumMod val="95000"/>
              <a:alpha val="90000"/>
            </a:schemeClr>
          </a:solidFill>
        </p:spPr>
        <p:txBody>
          <a:bodyPr>
            <a:noAutofit/>
          </a:bodyPr>
          <a:lstStyle/>
          <a:p>
            <a:pPr marL="0" marR="0" indent="0">
              <a:spcBef>
                <a:spcPts val="0"/>
              </a:spcBef>
              <a:spcAft>
                <a:spcPts val="0"/>
              </a:spcAft>
              <a:buNone/>
            </a:pPr>
            <a:r>
              <a:rPr lang="en-US" sz="2400" b="1" dirty="0">
                <a:solidFill>
                  <a:srgbClr val="1C4584"/>
                </a:solidFill>
                <a:latin typeface="Montserrat" pitchFamily="2" charset="77"/>
              </a:rPr>
              <a:t>Falls Lake Watershed</a:t>
            </a:r>
          </a:p>
          <a:p>
            <a:pPr marL="0" marR="0" indent="0">
              <a:spcBef>
                <a:spcPts val="0"/>
              </a:spcBef>
              <a:spcAft>
                <a:spcPts val="0"/>
              </a:spcAft>
              <a:buNone/>
            </a:pPr>
            <a:endParaRPr lang="en-US" sz="2200" u="none" dirty="0">
              <a:solidFill>
                <a:srgbClr val="1F497D"/>
              </a:solidFill>
              <a:effectLst/>
              <a:latin typeface="Calibri" panose="020F0502020204030204" pitchFamily="34" charset="0"/>
              <a:ea typeface="Calibri" panose="020F0502020204030204" pitchFamily="34" charset="0"/>
            </a:endParaRPr>
          </a:p>
          <a:p>
            <a:pPr marL="171450" indent="-171450">
              <a:spcBef>
                <a:spcPts val="0"/>
              </a:spcBef>
            </a:pPr>
            <a:r>
              <a:rPr lang="en-US" sz="2200" dirty="0">
                <a:solidFill>
                  <a:srgbClr val="1F497D"/>
                </a:solidFill>
                <a:latin typeface="Calibri" panose="020F0502020204030204" pitchFamily="34" charset="0"/>
                <a:ea typeface="Calibri" panose="020F0502020204030204" pitchFamily="34" charset="0"/>
              </a:rPr>
              <a:t>Has its own NMS separate from Neuse</a:t>
            </a:r>
            <a:endParaRPr lang="en-US" sz="2200" u="none" dirty="0">
              <a:solidFill>
                <a:srgbClr val="1F497D"/>
              </a:solidFill>
              <a:effectLst/>
              <a:latin typeface="Calibri" panose="020F0502020204030204" pitchFamily="34" charset="0"/>
              <a:ea typeface="Calibri" panose="020F0502020204030204" pitchFamily="34" charset="0"/>
            </a:endParaRPr>
          </a:p>
          <a:p>
            <a:pPr marL="171450" indent="-171450">
              <a:spcBef>
                <a:spcPts val="0"/>
              </a:spcBef>
            </a:pPr>
            <a:r>
              <a:rPr lang="en-US" sz="2200" dirty="0">
                <a:solidFill>
                  <a:srgbClr val="1F497D"/>
                </a:solidFill>
                <a:latin typeface="Calibri" panose="020F0502020204030204" pitchFamily="34" charset="0"/>
                <a:ea typeface="Calibri" panose="020F0502020204030204" pitchFamily="34" charset="0"/>
              </a:rPr>
              <a:t>NMS rules readoption begins 2023</a:t>
            </a:r>
          </a:p>
          <a:p>
            <a:pPr marL="171450" marR="0" indent="-171450">
              <a:spcBef>
                <a:spcPts val="0"/>
              </a:spcBef>
              <a:spcAft>
                <a:spcPts val="0"/>
              </a:spcAft>
              <a:buFont typeface="Arial" panose="020B0604020202020204" pitchFamily="34" charset="0"/>
              <a:buChar char="•"/>
            </a:pPr>
            <a:r>
              <a:rPr lang="en-US" sz="2200" u="none" dirty="0">
                <a:solidFill>
                  <a:srgbClr val="1F497D"/>
                </a:solidFill>
                <a:effectLst/>
                <a:latin typeface="Calibri" panose="020F0502020204030204" pitchFamily="34" charset="0"/>
                <a:ea typeface="Calibri" panose="020F0502020204030204" pitchFamily="34" charset="0"/>
              </a:rPr>
              <a:t>Subject to the Neuse </a:t>
            </a:r>
            <a:r>
              <a:rPr lang="en-US" sz="2200" dirty="0">
                <a:solidFill>
                  <a:srgbClr val="1F497D"/>
                </a:solidFill>
                <a:latin typeface="Calibri" panose="020F0502020204030204" pitchFamily="34" charset="0"/>
                <a:ea typeface="Calibri" panose="020F0502020204030204" pitchFamily="34" charset="0"/>
              </a:rPr>
              <a:t>Buffer Rules</a:t>
            </a:r>
            <a:endParaRPr lang="en-US" sz="2200" u="none" dirty="0">
              <a:solidFill>
                <a:srgbClr val="1F497D"/>
              </a:solidFill>
              <a:effectLst/>
              <a:latin typeface="Calibri" panose="020F0502020204030204" pitchFamily="34" charset="0"/>
              <a:ea typeface="Calibri" panose="020F0502020204030204" pitchFamily="34" charset="0"/>
            </a:endParaRPr>
          </a:p>
        </p:txBody>
      </p:sp>
      <p:sp>
        <p:nvSpPr>
          <p:cNvPr id="4" name="Title 4">
            <a:extLst>
              <a:ext uri="{FF2B5EF4-FFF2-40B4-BE49-F238E27FC236}">
                <a16:creationId xmlns:a16="http://schemas.microsoft.com/office/drawing/2014/main" id="{E41ADC4C-4311-FF48-971F-58B490C2B389}"/>
              </a:ext>
            </a:extLst>
          </p:cNvPr>
          <p:cNvSpPr txBox="1">
            <a:spLocks/>
          </p:cNvSpPr>
          <p:nvPr/>
        </p:nvSpPr>
        <p:spPr>
          <a:xfrm>
            <a:off x="430256" y="435927"/>
            <a:ext cx="11172739"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NC Nutrient Management Strategies – Falls Lake</a:t>
            </a:r>
          </a:p>
        </p:txBody>
      </p:sp>
      <p:sp>
        <p:nvSpPr>
          <p:cNvPr id="5" name="TextBox 4">
            <a:extLst>
              <a:ext uri="{FF2B5EF4-FFF2-40B4-BE49-F238E27FC236}">
                <a16:creationId xmlns:a16="http://schemas.microsoft.com/office/drawing/2014/main" id="{413BDC9E-1CEC-5748-835D-4D5DCC4CC9DB}"/>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6" name="Straight Connector 5">
            <a:extLst>
              <a:ext uri="{FF2B5EF4-FFF2-40B4-BE49-F238E27FC236}">
                <a16:creationId xmlns:a16="http://schemas.microsoft.com/office/drawing/2014/main" id="{332A045C-CB00-9E4E-8481-7978739F7865}"/>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70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1EE7AF-F905-442D-B175-223C0DDDA5A6}"/>
              </a:ext>
            </a:extLst>
          </p:cNvPr>
          <p:cNvGrpSpPr/>
          <p:nvPr/>
        </p:nvGrpSpPr>
        <p:grpSpPr>
          <a:xfrm>
            <a:off x="0" y="1175846"/>
            <a:ext cx="12192000" cy="5682154"/>
            <a:chOff x="0" y="1175846"/>
            <a:chExt cx="12192000" cy="5682154"/>
          </a:xfrm>
        </p:grpSpPr>
        <p:pic>
          <p:nvPicPr>
            <p:cNvPr id="11" name="Picture 10" descr="Map&#10;&#10;Description automatically generated">
              <a:extLst>
                <a:ext uri="{FF2B5EF4-FFF2-40B4-BE49-F238E27FC236}">
                  <a16:creationId xmlns:a16="http://schemas.microsoft.com/office/drawing/2014/main" id="{01FD2862-E3E4-4D69-A4AD-3BCCD1E2EFF6}"/>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9142" b="6031"/>
            <a:stretch/>
          </p:blipFill>
          <p:spPr>
            <a:xfrm>
              <a:off x="0" y="1175846"/>
              <a:ext cx="12192000" cy="5682154"/>
            </a:xfrm>
            <a:prstGeom prst="rect">
              <a:avLst/>
            </a:prstGeom>
          </p:spPr>
        </p:pic>
        <p:sp>
          <p:nvSpPr>
            <p:cNvPr id="12" name="TextBox 11">
              <a:extLst>
                <a:ext uri="{FF2B5EF4-FFF2-40B4-BE49-F238E27FC236}">
                  <a16:creationId xmlns:a16="http://schemas.microsoft.com/office/drawing/2014/main" id="{ABDB5BBD-D2C3-4E5E-B3E7-F27ADD40B73C}"/>
                </a:ext>
              </a:extLst>
            </p:cNvPr>
            <p:cNvSpPr txBox="1"/>
            <p:nvPr/>
          </p:nvSpPr>
          <p:spPr>
            <a:xfrm>
              <a:off x="3546389" y="2681900"/>
              <a:ext cx="1791730" cy="461665"/>
            </a:xfrm>
            <a:prstGeom prst="rect">
              <a:avLst/>
            </a:prstGeom>
            <a:noFill/>
          </p:spPr>
          <p:txBody>
            <a:bodyPr wrap="square" rtlCol="0">
              <a:spAutoFit/>
            </a:bodyPr>
            <a:lstStyle/>
            <a:p>
              <a:r>
                <a:rPr lang="en-US" sz="2400" b="1" dirty="0">
                  <a:solidFill>
                    <a:schemeClr val="bg2">
                      <a:lumMod val="90000"/>
                    </a:schemeClr>
                  </a:solidFill>
                </a:rPr>
                <a:t>High Rock </a:t>
              </a:r>
            </a:p>
          </p:txBody>
        </p:sp>
        <p:sp>
          <p:nvSpPr>
            <p:cNvPr id="13" name="TextBox 12">
              <a:extLst>
                <a:ext uri="{FF2B5EF4-FFF2-40B4-BE49-F238E27FC236}">
                  <a16:creationId xmlns:a16="http://schemas.microsoft.com/office/drawing/2014/main" id="{3BE69120-906B-4D56-B69A-EBFF1FDC1734}"/>
                </a:ext>
              </a:extLst>
            </p:cNvPr>
            <p:cNvSpPr txBox="1"/>
            <p:nvPr/>
          </p:nvSpPr>
          <p:spPr>
            <a:xfrm>
              <a:off x="9128028" y="2211582"/>
              <a:ext cx="1791730" cy="461665"/>
            </a:xfrm>
            <a:prstGeom prst="rect">
              <a:avLst/>
            </a:prstGeom>
            <a:noFill/>
          </p:spPr>
          <p:txBody>
            <a:bodyPr wrap="square" rtlCol="0">
              <a:spAutoFit/>
            </a:bodyPr>
            <a:lstStyle/>
            <a:p>
              <a:r>
                <a:rPr lang="en-US" sz="2400" b="1" dirty="0">
                  <a:solidFill>
                    <a:schemeClr val="bg2">
                      <a:lumMod val="90000"/>
                    </a:schemeClr>
                  </a:solidFill>
                </a:rPr>
                <a:t>Chowan</a:t>
              </a:r>
            </a:p>
          </p:txBody>
        </p:sp>
        <p:sp>
          <p:nvSpPr>
            <p:cNvPr id="14" name="TextBox 13">
              <a:extLst>
                <a:ext uri="{FF2B5EF4-FFF2-40B4-BE49-F238E27FC236}">
                  <a16:creationId xmlns:a16="http://schemas.microsoft.com/office/drawing/2014/main" id="{BD4B3A32-899A-4B46-AD6B-931630A2012B}"/>
                </a:ext>
              </a:extLst>
            </p:cNvPr>
            <p:cNvSpPr txBox="1"/>
            <p:nvPr/>
          </p:nvSpPr>
          <p:spPr>
            <a:xfrm>
              <a:off x="9528996" y="5885798"/>
              <a:ext cx="1791730" cy="461665"/>
            </a:xfrm>
            <a:prstGeom prst="rect">
              <a:avLst/>
            </a:prstGeom>
            <a:noFill/>
          </p:spPr>
          <p:txBody>
            <a:bodyPr wrap="square" rtlCol="0">
              <a:spAutoFit/>
            </a:bodyPr>
            <a:lstStyle/>
            <a:p>
              <a:r>
                <a:rPr lang="en-US" sz="2400" b="1" dirty="0">
                  <a:solidFill>
                    <a:schemeClr val="bg2">
                      <a:lumMod val="90000"/>
                    </a:schemeClr>
                  </a:solidFill>
                </a:rPr>
                <a:t>New River</a:t>
              </a:r>
            </a:p>
          </p:txBody>
        </p:sp>
        <p:sp>
          <p:nvSpPr>
            <p:cNvPr id="15" name="TextBox 14">
              <a:extLst>
                <a:ext uri="{FF2B5EF4-FFF2-40B4-BE49-F238E27FC236}">
                  <a16:creationId xmlns:a16="http://schemas.microsoft.com/office/drawing/2014/main" id="{259D6B88-F2A2-444E-8BEE-379172FC7A24}"/>
                </a:ext>
              </a:extLst>
            </p:cNvPr>
            <p:cNvSpPr txBox="1"/>
            <p:nvPr/>
          </p:nvSpPr>
          <p:spPr>
            <a:xfrm>
              <a:off x="7538125" y="3882709"/>
              <a:ext cx="1791730" cy="461665"/>
            </a:xfrm>
            <a:prstGeom prst="rect">
              <a:avLst/>
            </a:prstGeom>
            <a:noFill/>
          </p:spPr>
          <p:txBody>
            <a:bodyPr wrap="square" rtlCol="0">
              <a:spAutoFit/>
            </a:bodyPr>
            <a:lstStyle/>
            <a:p>
              <a:r>
                <a:rPr lang="en-US" sz="2400" b="1" dirty="0">
                  <a:solidFill>
                    <a:schemeClr val="bg2">
                      <a:lumMod val="90000"/>
                    </a:schemeClr>
                  </a:solidFill>
                </a:rPr>
                <a:t>Neuse</a:t>
              </a:r>
            </a:p>
          </p:txBody>
        </p:sp>
        <p:sp>
          <p:nvSpPr>
            <p:cNvPr id="16" name="TextBox 15">
              <a:extLst>
                <a:ext uri="{FF2B5EF4-FFF2-40B4-BE49-F238E27FC236}">
                  <a16:creationId xmlns:a16="http://schemas.microsoft.com/office/drawing/2014/main" id="{4299925D-81C4-4434-8851-F8403EB2CEA1}"/>
                </a:ext>
              </a:extLst>
            </p:cNvPr>
            <p:cNvSpPr txBox="1"/>
            <p:nvPr/>
          </p:nvSpPr>
          <p:spPr>
            <a:xfrm>
              <a:off x="9712914" y="3799432"/>
              <a:ext cx="1791730" cy="461665"/>
            </a:xfrm>
            <a:prstGeom prst="rect">
              <a:avLst/>
            </a:prstGeom>
            <a:noFill/>
          </p:spPr>
          <p:txBody>
            <a:bodyPr wrap="square" rtlCol="0">
              <a:spAutoFit/>
            </a:bodyPr>
            <a:lstStyle/>
            <a:p>
              <a:r>
                <a:rPr lang="en-US" sz="2400" b="1" dirty="0">
                  <a:solidFill>
                    <a:schemeClr val="bg2">
                      <a:lumMod val="90000"/>
                    </a:schemeClr>
                  </a:solidFill>
                </a:rPr>
                <a:t>Tar-Pamlico</a:t>
              </a:r>
            </a:p>
          </p:txBody>
        </p:sp>
        <p:sp>
          <p:nvSpPr>
            <p:cNvPr id="17" name="TextBox 16">
              <a:extLst>
                <a:ext uri="{FF2B5EF4-FFF2-40B4-BE49-F238E27FC236}">
                  <a16:creationId xmlns:a16="http://schemas.microsoft.com/office/drawing/2014/main" id="{938EF47A-71FD-4D3A-B6D0-8C1C0BE80921}"/>
                </a:ext>
              </a:extLst>
            </p:cNvPr>
            <p:cNvSpPr txBox="1"/>
            <p:nvPr/>
          </p:nvSpPr>
          <p:spPr>
            <a:xfrm>
              <a:off x="6624229" y="2704391"/>
              <a:ext cx="1791730" cy="461665"/>
            </a:xfrm>
            <a:prstGeom prst="rect">
              <a:avLst/>
            </a:prstGeom>
            <a:noFill/>
          </p:spPr>
          <p:txBody>
            <a:bodyPr wrap="square" rtlCol="0">
              <a:spAutoFit/>
            </a:bodyPr>
            <a:lstStyle/>
            <a:p>
              <a:r>
                <a:rPr lang="en-US" sz="2400" b="1" dirty="0">
                  <a:solidFill>
                    <a:schemeClr val="bg2">
                      <a:lumMod val="75000"/>
                    </a:schemeClr>
                  </a:solidFill>
                </a:rPr>
                <a:t>Falls</a:t>
              </a:r>
            </a:p>
          </p:txBody>
        </p:sp>
        <p:sp>
          <p:nvSpPr>
            <p:cNvPr id="18" name="TextBox 17">
              <a:extLst>
                <a:ext uri="{FF2B5EF4-FFF2-40B4-BE49-F238E27FC236}">
                  <a16:creationId xmlns:a16="http://schemas.microsoft.com/office/drawing/2014/main" id="{B5DB7CD8-9929-4ADA-B9AB-1293C13C042E}"/>
                </a:ext>
              </a:extLst>
            </p:cNvPr>
            <p:cNvSpPr txBox="1"/>
            <p:nvPr/>
          </p:nvSpPr>
          <p:spPr>
            <a:xfrm>
              <a:off x="5885729" y="3150006"/>
              <a:ext cx="1791730" cy="461665"/>
            </a:xfrm>
            <a:prstGeom prst="rect">
              <a:avLst/>
            </a:prstGeom>
            <a:noFill/>
          </p:spPr>
          <p:txBody>
            <a:bodyPr wrap="square" rtlCol="0">
              <a:spAutoFit/>
            </a:bodyPr>
            <a:lstStyle/>
            <a:p>
              <a:r>
                <a:rPr lang="en-US" sz="2400" b="1" dirty="0"/>
                <a:t>Jordan</a:t>
              </a:r>
            </a:p>
          </p:txBody>
        </p:sp>
        <p:sp>
          <p:nvSpPr>
            <p:cNvPr id="19" name="TextBox 18">
              <a:extLst>
                <a:ext uri="{FF2B5EF4-FFF2-40B4-BE49-F238E27FC236}">
                  <a16:creationId xmlns:a16="http://schemas.microsoft.com/office/drawing/2014/main" id="{3BD7B009-1729-4CF7-8310-5B414ABA49BD}"/>
                </a:ext>
              </a:extLst>
            </p:cNvPr>
            <p:cNvSpPr txBox="1"/>
            <p:nvPr/>
          </p:nvSpPr>
          <p:spPr>
            <a:xfrm>
              <a:off x="4554024" y="4051756"/>
              <a:ext cx="1791730" cy="461665"/>
            </a:xfrm>
            <a:prstGeom prst="rect">
              <a:avLst/>
            </a:prstGeom>
            <a:noFill/>
          </p:spPr>
          <p:txBody>
            <a:bodyPr wrap="square" rtlCol="0">
              <a:spAutoFit/>
            </a:bodyPr>
            <a:lstStyle/>
            <a:p>
              <a:r>
                <a:rPr lang="en-US" sz="2400" b="1" dirty="0">
                  <a:solidFill>
                    <a:schemeClr val="bg1">
                      <a:lumMod val="75000"/>
                    </a:schemeClr>
                  </a:solidFill>
                </a:rPr>
                <a:t>Randleman</a:t>
              </a:r>
            </a:p>
          </p:txBody>
        </p:sp>
        <p:sp>
          <p:nvSpPr>
            <p:cNvPr id="20" name="Freeform: Shape 19">
              <a:extLst>
                <a:ext uri="{FF2B5EF4-FFF2-40B4-BE49-F238E27FC236}">
                  <a16:creationId xmlns:a16="http://schemas.microsoft.com/office/drawing/2014/main" id="{053A838A-B70F-4AE0-8375-231DC771ED2C}"/>
                </a:ext>
              </a:extLst>
            </p:cNvPr>
            <p:cNvSpPr/>
            <p:nvPr/>
          </p:nvSpPr>
          <p:spPr>
            <a:xfrm>
              <a:off x="5386316" y="3320957"/>
              <a:ext cx="150125" cy="802926"/>
            </a:xfrm>
            <a:custGeom>
              <a:avLst/>
              <a:gdLst>
                <a:gd name="connsiteX0" fmla="*/ 150125 w 150125"/>
                <a:gd name="connsiteY0" fmla="*/ 0 h 700585"/>
                <a:gd name="connsiteX1" fmla="*/ 31844 w 150125"/>
                <a:gd name="connsiteY1" fmla="*/ 318448 h 700585"/>
                <a:gd name="connsiteX2" fmla="*/ 113731 w 150125"/>
                <a:gd name="connsiteY2" fmla="*/ 464024 h 700585"/>
                <a:gd name="connsiteX3" fmla="*/ 0 w 150125"/>
                <a:gd name="connsiteY3" fmla="*/ 700585 h 700585"/>
              </a:gdLst>
              <a:ahLst/>
              <a:cxnLst>
                <a:cxn ang="0">
                  <a:pos x="connsiteX0" y="connsiteY0"/>
                </a:cxn>
                <a:cxn ang="0">
                  <a:pos x="connsiteX1" y="connsiteY1"/>
                </a:cxn>
                <a:cxn ang="0">
                  <a:pos x="connsiteX2" y="connsiteY2"/>
                </a:cxn>
                <a:cxn ang="0">
                  <a:pos x="connsiteX3" y="connsiteY3"/>
                </a:cxn>
              </a:cxnLst>
              <a:rect l="l" t="t" r="r" b="b"/>
              <a:pathLst>
                <a:path w="150125" h="700585">
                  <a:moveTo>
                    <a:pt x="150125" y="0"/>
                  </a:moveTo>
                  <a:cubicBezTo>
                    <a:pt x="94017" y="120555"/>
                    <a:pt x="37910" y="241111"/>
                    <a:pt x="31844" y="318448"/>
                  </a:cubicBezTo>
                  <a:cubicBezTo>
                    <a:pt x="25778" y="395785"/>
                    <a:pt x="119038" y="400335"/>
                    <a:pt x="113731" y="464024"/>
                  </a:cubicBezTo>
                  <a:cubicBezTo>
                    <a:pt x="108424" y="527714"/>
                    <a:pt x="54212" y="614149"/>
                    <a:pt x="0" y="700585"/>
                  </a:cubicBezTo>
                </a:path>
              </a:pathLst>
            </a:cu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789D681-270E-425A-A316-5F2CFA8BDD17}"/>
                </a:ext>
              </a:extLst>
            </p:cNvPr>
            <p:cNvSpPr/>
            <p:nvPr/>
          </p:nvSpPr>
          <p:spPr>
            <a:xfrm>
              <a:off x="9233452" y="5552661"/>
              <a:ext cx="374374" cy="354496"/>
            </a:xfrm>
            <a:custGeom>
              <a:avLst/>
              <a:gdLst>
                <a:gd name="connsiteX0" fmla="*/ 0 w 374374"/>
                <a:gd name="connsiteY0" fmla="*/ 0 h 354496"/>
                <a:gd name="connsiteX1" fmla="*/ 261731 w 374374"/>
                <a:gd name="connsiteY1" fmla="*/ 115956 h 354496"/>
                <a:gd name="connsiteX2" fmla="*/ 221974 w 374374"/>
                <a:gd name="connsiteY2" fmla="*/ 248478 h 354496"/>
                <a:gd name="connsiteX3" fmla="*/ 374374 w 374374"/>
                <a:gd name="connsiteY3" fmla="*/ 354496 h 354496"/>
              </a:gdLst>
              <a:ahLst/>
              <a:cxnLst>
                <a:cxn ang="0">
                  <a:pos x="connsiteX0" y="connsiteY0"/>
                </a:cxn>
                <a:cxn ang="0">
                  <a:pos x="connsiteX1" y="connsiteY1"/>
                </a:cxn>
                <a:cxn ang="0">
                  <a:pos x="connsiteX2" y="connsiteY2"/>
                </a:cxn>
                <a:cxn ang="0">
                  <a:pos x="connsiteX3" y="connsiteY3"/>
                </a:cxn>
              </a:cxnLst>
              <a:rect l="l" t="t" r="r" b="b"/>
              <a:pathLst>
                <a:path w="374374" h="354496">
                  <a:moveTo>
                    <a:pt x="0" y="0"/>
                  </a:moveTo>
                  <a:cubicBezTo>
                    <a:pt x="112367" y="37271"/>
                    <a:pt x="224735" y="74543"/>
                    <a:pt x="261731" y="115956"/>
                  </a:cubicBezTo>
                  <a:cubicBezTo>
                    <a:pt x="298727" y="157369"/>
                    <a:pt x="203200" y="208721"/>
                    <a:pt x="221974" y="248478"/>
                  </a:cubicBezTo>
                  <a:cubicBezTo>
                    <a:pt x="240748" y="288235"/>
                    <a:pt x="307561" y="321365"/>
                    <a:pt x="374374" y="354496"/>
                  </a:cubicBezTo>
                </a:path>
              </a:pathLst>
            </a:cu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grpSp>
      <p:sp>
        <p:nvSpPr>
          <p:cNvPr id="3" name="Content Placeholder 2">
            <a:extLst>
              <a:ext uri="{FF2B5EF4-FFF2-40B4-BE49-F238E27FC236}">
                <a16:creationId xmlns:a16="http://schemas.microsoft.com/office/drawing/2014/main" id="{5EFBBCFE-F4BE-4B07-AE31-6BE328894FB9}"/>
              </a:ext>
            </a:extLst>
          </p:cNvPr>
          <p:cNvSpPr>
            <a:spLocks noGrp="1"/>
          </p:cNvSpPr>
          <p:nvPr>
            <p:ph idx="1"/>
          </p:nvPr>
        </p:nvSpPr>
        <p:spPr>
          <a:xfrm>
            <a:off x="185002" y="3955491"/>
            <a:ext cx="4341277" cy="2466582"/>
          </a:xfrm>
          <a:solidFill>
            <a:schemeClr val="bg1">
              <a:lumMod val="95000"/>
              <a:alpha val="90000"/>
            </a:schemeClr>
          </a:solidFill>
        </p:spPr>
        <p:txBody>
          <a:bodyPr>
            <a:noAutofit/>
          </a:bodyPr>
          <a:lstStyle/>
          <a:p>
            <a:pPr marL="0" marR="0" indent="0">
              <a:spcBef>
                <a:spcPts val="0"/>
              </a:spcBef>
              <a:spcAft>
                <a:spcPts val="0"/>
              </a:spcAft>
              <a:buNone/>
            </a:pPr>
            <a:r>
              <a:rPr lang="en-US" sz="2400" b="1" dirty="0">
                <a:solidFill>
                  <a:srgbClr val="1C4584"/>
                </a:solidFill>
                <a:latin typeface="Montserrat" pitchFamily="2" charset="77"/>
              </a:rPr>
              <a:t>Jordan Lake Watershed</a:t>
            </a:r>
            <a:endParaRPr lang="en-US" sz="2200" u="none"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endParaRPr lang="en-US" sz="2200" u="none" dirty="0">
              <a:solidFill>
                <a:srgbClr val="1F497D"/>
              </a:solidFill>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NMS includes buffer rules</a:t>
            </a: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NMS rules readoption began 2020</a:t>
            </a:r>
          </a:p>
          <a:p>
            <a:pPr marL="628650" lvl="1" indent="-171450">
              <a:spcBef>
                <a:spcPts val="0"/>
              </a:spcBef>
            </a:pPr>
            <a:r>
              <a:rPr lang="en-US" sz="2200" dirty="0">
                <a:solidFill>
                  <a:srgbClr val="1F497D"/>
                </a:solidFill>
                <a:latin typeface="Calibri" panose="020F0502020204030204" pitchFamily="34" charset="0"/>
                <a:ea typeface="Calibri" panose="020F0502020204030204" pitchFamily="34" charset="0"/>
              </a:rPr>
              <a:t>Includes buffer rule readoption</a:t>
            </a: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Collaboratory study completed</a:t>
            </a: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Further modeling in 2020-21</a:t>
            </a: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Stormwater rules delayed </a:t>
            </a:r>
            <a:endParaRPr lang="en-US" sz="2200" u="none" dirty="0">
              <a:solidFill>
                <a:srgbClr val="1F497D"/>
              </a:solidFill>
              <a:effectLst/>
              <a:latin typeface="Calibri" panose="020F0502020204030204" pitchFamily="34" charset="0"/>
              <a:ea typeface="Calibri" panose="020F0502020204030204" pitchFamily="34" charset="0"/>
            </a:endParaRPr>
          </a:p>
        </p:txBody>
      </p:sp>
      <p:sp>
        <p:nvSpPr>
          <p:cNvPr id="4" name="Title 4">
            <a:extLst>
              <a:ext uri="{FF2B5EF4-FFF2-40B4-BE49-F238E27FC236}">
                <a16:creationId xmlns:a16="http://schemas.microsoft.com/office/drawing/2014/main" id="{E41ADC4C-4311-FF48-971F-58B490C2B389}"/>
              </a:ext>
            </a:extLst>
          </p:cNvPr>
          <p:cNvSpPr txBox="1">
            <a:spLocks/>
          </p:cNvSpPr>
          <p:nvPr/>
        </p:nvSpPr>
        <p:spPr>
          <a:xfrm>
            <a:off x="430256" y="435927"/>
            <a:ext cx="11172739"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NC Nutrient Management Strategies – Jordan Lake</a:t>
            </a:r>
          </a:p>
        </p:txBody>
      </p:sp>
      <p:sp>
        <p:nvSpPr>
          <p:cNvPr id="5" name="TextBox 4">
            <a:extLst>
              <a:ext uri="{FF2B5EF4-FFF2-40B4-BE49-F238E27FC236}">
                <a16:creationId xmlns:a16="http://schemas.microsoft.com/office/drawing/2014/main" id="{413BDC9E-1CEC-5748-835D-4D5DCC4CC9DB}"/>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6" name="Straight Connector 5">
            <a:extLst>
              <a:ext uri="{FF2B5EF4-FFF2-40B4-BE49-F238E27FC236}">
                <a16:creationId xmlns:a16="http://schemas.microsoft.com/office/drawing/2014/main" id="{332A045C-CB00-9E4E-8481-7978739F7865}"/>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75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7142BCB-3EFA-4C94-B79E-FF9E76409C30}"/>
              </a:ext>
            </a:extLst>
          </p:cNvPr>
          <p:cNvGrpSpPr/>
          <p:nvPr/>
        </p:nvGrpSpPr>
        <p:grpSpPr>
          <a:xfrm>
            <a:off x="0" y="1175846"/>
            <a:ext cx="12192000" cy="5682154"/>
            <a:chOff x="0" y="1175846"/>
            <a:chExt cx="12192000" cy="5682154"/>
          </a:xfrm>
        </p:grpSpPr>
        <p:pic>
          <p:nvPicPr>
            <p:cNvPr id="23" name="Picture 22" descr="Map&#10;&#10;Description automatically generated">
              <a:extLst>
                <a:ext uri="{FF2B5EF4-FFF2-40B4-BE49-F238E27FC236}">
                  <a16:creationId xmlns:a16="http://schemas.microsoft.com/office/drawing/2014/main" id="{DFE596D9-BB11-4AEC-9411-6FCCCA81DB3D}"/>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9142" b="6031"/>
            <a:stretch/>
          </p:blipFill>
          <p:spPr>
            <a:xfrm>
              <a:off x="0" y="1175846"/>
              <a:ext cx="12192000" cy="5682154"/>
            </a:xfrm>
            <a:prstGeom prst="rect">
              <a:avLst/>
            </a:prstGeom>
          </p:spPr>
        </p:pic>
        <p:sp>
          <p:nvSpPr>
            <p:cNvPr id="24" name="TextBox 23">
              <a:extLst>
                <a:ext uri="{FF2B5EF4-FFF2-40B4-BE49-F238E27FC236}">
                  <a16:creationId xmlns:a16="http://schemas.microsoft.com/office/drawing/2014/main" id="{6414114E-CB07-4BF9-82F7-F851E4834089}"/>
                </a:ext>
              </a:extLst>
            </p:cNvPr>
            <p:cNvSpPr txBox="1"/>
            <p:nvPr/>
          </p:nvSpPr>
          <p:spPr>
            <a:xfrm>
              <a:off x="3546389" y="2681900"/>
              <a:ext cx="1791730" cy="461665"/>
            </a:xfrm>
            <a:prstGeom prst="rect">
              <a:avLst/>
            </a:prstGeom>
            <a:noFill/>
          </p:spPr>
          <p:txBody>
            <a:bodyPr wrap="square" rtlCol="0">
              <a:spAutoFit/>
            </a:bodyPr>
            <a:lstStyle/>
            <a:p>
              <a:r>
                <a:rPr lang="en-US" sz="2400" b="1" dirty="0">
                  <a:solidFill>
                    <a:schemeClr val="bg2">
                      <a:lumMod val="90000"/>
                    </a:schemeClr>
                  </a:solidFill>
                </a:rPr>
                <a:t>High Rock </a:t>
              </a:r>
            </a:p>
          </p:txBody>
        </p:sp>
        <p:sp>
          <p:nvSpPr>
            <p:cNvPr id="25" name="TextBox 24">
              <a:extLst>
                <a:ext uri="{FF2B5EF4-FFF2-40B4-BE49-F238E27FC236}">
                  <a16:creationId xmlns:a16="http://schemas.microsoft.com/office/drawing/2014/main" id="{2E9BCF2D-41A6-442A-BCA8-AC146EA5CD8E}"/>
                </a:ext>
              </a:extLst>
            </p:cNvPr>
            <p:cNvSpPr txBox="1"/>
            <p:nvPr/>
          </p:nvSpPr>
          <p:spPr>
            <a:xfrm>
              <a:off x="9128028" y="2211582"/>
              <a:ext cx="1791730" cy="461665"/>
            </a:xfrm>
            <a:prstGeom prst="rect">
              <a:avLst/>
            </a:prstGeom>
            <a:noFill/>
          </p:spPr>
          <p:txBody>
            <a:bodyPr wrap="square" rtlCol="0">
              <a:spAutoFit/>
            </a:bodyPr>
            <a:lstStyle/>
            <a:p>
              <a:r>
                <a:rPr lang="en-US" sz="2400" b="1" dirty="0">
                  <a:solidFill>
                    <a:schemeClr val="bg2">
                      <a:lumMod val="90000"/>
                    </a:schemeClr>
                  </a:solidFill>
                </a:rPr>
                <a:t>Chowan</a:t>
              </a:r>
            </a:p>
          </p:txBody>
        </p:sp>
        <p:sp>
          <p:nvSpPr>
            <p:cNvPr id="26" name="TextBox 25">
              <a:extLst>
                <a:ext uri="{FF2B5EF4-FFF2-40B4-BE49-F238E27FC236}">
                  <a16:creationId xmlns:a16="http://schemas.microsoft.com/office/drawing/2014/main" id="{AA98899B-C331-4FC7-B264-AD10DAD4A9ED}"/>
                </a:ext>
              </a:extLst>
            </p:cNvPr>
            <p:cNvSpPr txBox="1"/>
            <p:nvPr/>
          </p:nvSpPr>
          <p:spPr>
            <a:xfrm>
              <a:off x="9528996" y="5885798"/>
              <a:ext cx="1791730" cy="461665"/>
            </a:xfrm>
            <a:prstGeom prst="rect">
              <a:avLst/>
            </a:prstGeom>
            <a:noFill/>
          </p:spPr>
          <p:txBody>
            <a:bodyPr wrap="square" rtlCol="0">
              <a:spAutoFit/>
            </a:bodyPr>
            <a:lstStyle/>
            <a:p>
              <a:r>
                <a:rPr lang="en-US" sz="2400" b="1" dirty="0">
                  <a:solidFill>
                    <a:schemeClr val="bg2">
                      <a:lumMod val="90000"/>
                    </a:schemeClr>
                  </a:solidFill>
                </a:rPr>
                <a:t>New River</a:t>
              </a:r>
            </a:p>
          </p:txBody>
        </p:sp>
        <p:sp>
          <p:nvSpPr>
            <p:cNvPr id="27" name="TextBox 26">
              <a:extLst>
                <a:ext uri="{FF2B5EF4-FFF2-40B4-BE49-F238E27FC236}">
                  <a16:creationId xmlns:a16="http://schemas.microsoft.com/office/drawing/2014/main" id="{F2B027A5-BCCC-447A-983F-C6CEB5197D1F}"/>
                </a:ext>
              </a:extLst>
            </p:cNvPr>
            <p:cNvSpPr txBox="1"/>
            <p:nvPr/>
          </p:nvSpPr>
          <p:spPr>
            <a:xfrm>
              <a:off x="7538125" y="3882709"/>
              <a:ext cx="1791730" cy="461665"/>
            </a:xfrm>
            <a:prstGeom prst="rect">
              <a:avLst/>
            </a:prstGeom>
            <a:noFill/>
          </p:spPr>
          <p:txBody>
            <a:bodyPr wrap="square" rtlCol="0">
              <a:spAutoFit/>
            </a:bodyPr>
            <a:lstStyle/>
            <a:p>
              <a:r>
                <a:rPr lang="en-US" sz="2400" b="1" dirty="0">
                  <a:solidFill>
                    <a:schemeClr val="bg2">
                      <a:lumMod val="90000"/>
                    </a:schemeClr>
                  </a:solidFill>
                </a:rPr>
                <a:t>Neuse</a:t>
              </a:r>
            </a:p>
          </p:txBody>
        </p:sp>
        <p:sp>
          <p:nvSpPr>
            <p:cNvPr id="28" name="TextBox 27">
              <a:extLst>
                <a:ext uri="{FF2B5EF4-FFF2-40B4-BE49-F238E27FC236}">
                  <a16:creationId xmlns:a16="http://schemas.microsoft.com/office/drawing/2014/main" id="{0A84CAEA-AF81-4746-88DD-29A1897751B8}"/>
                </a:ext>
              </a:extLst>
            </p:cNvPr>
            <p:cNvSpPr txBox="1"/>
            <p:nvPr/>
          </p:nvSpPr>
          <p:spPr>
            <a:xfrm>
              <a:off x="9712914" y="3799432"/>
              <a:ext cx="1791730" cy="461665"/>
            </a:xfrm>
            <a:prstGeom prst="rect">
              <a:avLst/>
            </a:prstGeom>
            <a:noFill/>
          </p:spPr>
          <p:txBody>
            <a:bodyPr wrap="square" rtlCol="0">
              <a:spAutoFit/>
            </a:bodyPr>
            <a:lstStyle/>
            <a:p>
              <a:r>
                <a:rPr lang="en-US" sz="2400" b="1" dirty="0">
                  <a:solidFill>
                    <a:schemeClr val="bg2">
                      <a:lumMod val="90000"/>
                    </a:schemeClr>
                  </a:solidFill>
                </a:rPr>
                <a:t>Tar-Pamlico</a:t>
              </a:r>
            </a:p>
          </p:txBody>
        </p:sp>
        <p:sp>
          <p:nvSpPr>
            <p:cNvPr id="29" name="TextBox 28">
              <a:extLst>
                <a:ext uri="{FF2B5EF4-FFF2-40B4-BE49-F238E27FC236}">
                  <a16:creationId xmlns:a16="http://schemas.microsoft.com/office/drawing/2014/main" id="{86027F06-5C3E-41F9-867C-7E6B93387411}"/>
                </a:ext>
              </a:extLst>
            </p:cNvPr>
            <p:cNvSpPr txBox="1"/>
            <p:nvPr/>
          </p:nvSpPr>
          <p:spPr>
            <a:xfrm>
              <a:off x="6624229" y="2704391"/>
              <a:ext cx="1791730" cy="461665"/>
            </a:xfrm>
            <a:prstGeom prst="rect">
              <a:avLst/>
            </a:prstGeom>
            <a:noFill/>
          </p:spPr>
          <p:txBody>
            <a:bodyPr wrap="square" rtlCol="0">
              <a:spAutoFit/>
            </a:bodyPr>
            <a:lstStyle/>
            <a:p>
              <a:r>
                <a:rPr lang="en-US" sz="2400" b="1" dirty="0">
                  <a:solidFill>
                    <a:schemeClr val="bg2">
                      <a:lumMod val="90000"/>
                    </a:schemeClr>
                  </a:solidFill>
                </a:rPr>
                <a:t>Falls</a:t>
              </a:r>
            </a:p>
          </p:txBody>
        </p:sp>
        <p:sp>
          <p:nvSpPr>
            <p:cNvPr id="30" name="TextBox 29">
              <a:extLst>
                <a:ext uri="{FF2B5EF4-FFF2-40B4-BE49-F238E27FC236}">
                  <a16:creationId xmlns:a16="http://schemas.microsoft.com/office/drawing/2014/main" id="{5553BAB2-CA80-46E8-B7A7-C0C0A4A360EB}"/>
                </a:ext>
              </a:extLst>
            </p:cNvPr>
            <p:cNvSpPr txBox="1"/>
            <p:nvPr/>
          </p:nvSpPr>
          <p:spPr>
            <a:xfrm>
              <a:off x="5885729" y="3150006"/>
              <a:ext cx="1791730" cy="461665"/>
            </a:xfrm>
            <a:prstGeom prst="rect">
              <a:avLst/>
            </a:prstGeom>
            <a:noFill/>
          </p:spPr>
          <p:txBody>
            <a:bodyPr wrap="square" rtlCol="0">
              <a:spAutoFit/>
            </a:bodyPr>
            <a:lstStyle/>
            <a:p>
              <a:r>
                <a:rPr lang="en-US" sz="2400" b="1" dirty="0">
                  <a:solidFill>
                    <a:schemeClr val="bg2">
                      <a:lumMod val="90000"/>
                    </a:schemeClr>
                  </a:solidFill>
                </a:rPr>
                <a:t>Jordan</a:t>
              </a:r>
            </a:p>
          </p:txBody>
        </p:sp>
        <p:sp>
          <p:nvSpPr>
            <p:cNvPr id="31" name="TextBox 30">
              <a:extLst>
                <a:ext uri="{FF2B5EF4-FFF2-40B4-BE49-F238E27FC236}">
                  <a16:creationId xmlns:a16="http://schemas.microsoft.com/office/drawing/2014/main" id="{FE26D09B-7EBC-44F2-9752-A9C2C4374178}"/>
                </a:ext>
              </a:extLst>
            </p:cNvPr>
            <p:cNvSpPr txBox="1"/>
            <p:nvPr/>
          </p:nvSpPr>
          <p:spPr>
            <a:xfrm>
              <a:off x="4554024" y="4051756"/>
              <a:ext cx="1791730" cy="461665"/>
            </a:xfrm>
            <a:prstGeom prst="rect">
              <a:avLst/>
            </a:prstGeom>
            <a:noFill/>
          </p:spPr>
          <p:txBody>
            <a:bodyPr wrap="square" rtlCol="0">
              <a:spAutoFit/>
            </a:bodyPr>
            <a:lstStyle/>
            <a:p>
              <a:r>
                <a:rPr lang="en-US" sz="2400" b="1" dirty="0"/>
                <a:t>Randleman</a:t>
              </a:r>
            </a:p>
          </p:txBody>
        </p:sp>
        <p:sp>
          <p:nvSpPr>
            <p:cNvPr id="32" name="Freeform: Shape 31">
              <a:extLst>
                <a:ext uri="{FF2B5EF4-FFF2-40B4-BE49-F238E27FC236}">
                  <a16:creationId xmlns:a16="http://schemas.microsoft.com/office/drawing/2014/main" id="{3B6B5A05-8662-4ECD-AC8B-894F0F50EAED}"/>
                </a:ext>
              </a:extLst>
            </p:cNvPr>
            <p:cNvSpPr/>
            <p:nvPr/>
          </p:nvSpPr>
          <p:spPr>
            <a:xfrm>
              <a:off x="5386316" y="3320957"/>
              <a:ext cx="150125" cy="802926"/>
            </a:xfrm>
            <a:custGeom>
              <a:avLst/>
              <a:gdLst>
                <a:gd name="connsiteX0" fmla="*/ 150125 w 150125"/>
                <a:gd name="connsiteY0" fmla="*/ 0 h 700585"/>
                <a:gd name="connsiteX1" fmla="*/ 31844 w 150125"/>
                <a:gd name="connsiteY1" fmla="*/ 318448 h 700585"/>
                <a:gd name="connsiteX2" fmla="*/ 113731 w 150125"/>
                <a:gd name="connsiteY2" fmla="*/ 464024 h 700585"/>
                <a:gd name="connsiteX3" fmla="*/ 0 w 150125"/>
                <a:gd name="connsiteY3" fmla="*/ 700585 h 700585"/>
              </a:gdLst>
              <a:ahLst/>
              <a:cxnLst>
                <a:cxn ang="0">
                  <a:pos x="connsiteX0" y="connsiteY0"/>
                </a:cxn>
                <a:cxn ang="0">
                  <a:pos x="connsiteX1" y="connsiteY1"/>
                </a:cxn>
                <a:cxn ang="0">
                  <a:pos x="connsiteX2" y="connsiteY2"/>
                </a:cxn>
                <a:cxn ang="0">
                  <a:pos x="connsiteX3" y="connsiteY3"/>
                </a:cxn>
              </a:cxnLst>
              <a:rect l="l" t="t" r="r" b="b"/>
              <a:pathLst>
                <a:path w="150125" h="700585">
                  <a:moveTo>
                    <a:pt x="150125" y="0"/>
                  </a:moveTo>
                  <a:cubicBezTo>
                    <a:pt x="94017" y="120555"/>
                    <a:pt x="37910" y="241111"/>
                    <a:pt x="31844" y="318448"/>
                  </a:cubicBezTo>
                  <a:cubicBezTo>
                    <a:pt x="25778" y="395785"/>
                    <a:pt x="119038" y="400335"/>
                    <a:pt x="113731" y="464024"/>
                  </a:cubicBezTo>
                  <a:cubicBezTo>
                    <a:pt x="108424" y="527714"/>
                    <a:pt x="54212" y="614149"/>
                    <a:pt x="0" y="700585"/>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A5B3229-DE75-4CAD-A5B9-B021E8762B5F}"/>
                </a:ext>
              </a:extLst>
            </p:cNvPr>
            <p:cNvSpPr/>
            <p:nvPr/>
          </p:nvSpPr>
          <p:spPr>
            <a:xfrm>
              <a:off x="9233452" y="5552661"/>
              <a:ext cx="374374" cy="354496"/>
            </a:xfrm>
            <a:custGeom>
              <a:avLst/>
              <a:gdLst>
                <a:gd name="connsiteX0" fmla="*/ 0 w 374374"/>
                <a:gd name="connsiteY0" fmla="*/ 0 h 354496"/>
                <a:gd name="connsiteX1" fmla="*/ 261731 w 374374"/>
                <a:gd name="connsiteY1" fmla="*/ 115956 h 354496"/>
                <a:gd name="connsiteX2" fmla="*/ 221974 w 374374"/>
                <a:gd name="connsiteY2" fmla="*/ 248478 h 354496"/>
                <a:gd name="connsiteX3" fmla="*/ 374374 w 374374"/>
                <a:gd name="connsiteY3" fmla="*/ 354496 h 354496"/>
              </a:gdLst>
              <a:ahLst/>
              <a:cxnLst>
                <a:cxn ang="0">
                  <a:pos x="connsiteX0" y="connsiteY0"/>
                </a:cxn>
                <a:cxn ang="0">
                  <a:pos x="connsiteX1" y="connsiteY1"/>
                </a:cxn>
                <a:cxn ang="0">
                  <a:pos x="connsiteX2" y="connsiteY2"/>
                </a:cxn>
                <a:cxn ang="0">
                  <a:pos x="connsiteX3" y="connsiteY3"/>
                </a:cxn>
              </a:cxnLst>
              <a:rect l="l" t="t" r="r" b="b"/>
              <a:pathLst>
                <a:path w="374374" h="354496">
                  <a:moveTo>
                    <a:pt x="0" y="0"/>
                  </a:moveTo>
                  <a:cubicBezTo>
                    <a:pt x="112367" y="37271"/>
                    <a:pt x="224735" y="74543"/>
                    <a:pt x="261731" y="115956"/>
                  </a:cubicBezTo>
                  <a:cubicBezTo>
                    <a:pt x="298727" y="157369"/>
                    <a:pt x="203200" y="208721"/>
                    <a:pt x="221974" y="248478"/>
                  </a:cubicBezTo>
                  <a:cubicBezTo>
                    <a:pt x="240748" y="288235"/>
                    <a:pt x="307561" y="321365"/>
                    <a:pt x="374374" y="354496"/>
                  </a:cubicBezTo>
                </a:path>
              </a:pathLst>
            </a:cu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grpSp>
      <p:sp>
        <p:nvSpPr>
          <p:cNvPr id="3" name="Content Placeholder 2">
            <a:extLst>
              <a:ext uri="{FF2B5EF4-FFF2-40B4-BE49-F238E27FC236}">
                <a16:creationId xmlns:a16="http://schemas.microsoft.com/office/drawing/2014/main" id="{5EFBBCFE-F4BE-4B07-AE31-6BE328894FB9}"/>
              </a:ext>
            </a:extLst>
          </p:cNvPr>
          <p:cNvSpPr>
            <a:spLocks noGrp="1"/>
          </p:cNvSpPr>
          <p:nvPr>
            <p:ph idx="1"/>
          </p:nvPr>
        </p:nvSpPr>
        <p:spPr>
          <a:xfrm>
            <a:off x="162910" y="5009378"/>
            <a:ext cx="4298611" cy="1345552"/>
          </a:xfrm>
          <a:solidFill>
            <a:schemeClr val="bg1">
              <a:lumMod val="95000"/>
              <a:alpha val="90000"/>
            </a:schemeClr>
          </a:solidFill>
        </p:spPr>
        <p:txBody>
          <a:bodyPr>
            <a:noAutofit/>
          </a:bodyPr>
          <a:lstStyle/>
          <a:p>
            <a:pPr marL="0" marR="0" indent="0">
              <a:spcBef>
                <a:spcPts val="0"/>
              </a:spcBef>
              <a:spcAft>
                <a:spcPts val="0"/>
              </a:spcAft>
              <a:buNone/>
            </a:pPr>
            <a:r>
              <a:rPr lang="en-US" sz="2400" b="1" dirty="0">
                <a:solidFill>
                  <a:srgbClr val="1C4584"/>
                </a:solidFill>
                <a:latin typeface="Montserrat" pitchFamily="2" charset="77"/>
              </a:rPr>
              <a:t>Randleman Lake Watershed</a:t>
            </a:r>
          </a:p>
          <a:p>
            <a:pPr marL="171450" marR="0" indent="-171450">
              <a:spcBef>
                <a:spcPts val="0"/>
              </a:spcBef>
              <a:spcAft>
                <a:spcPts val="0"/>
              </a:spcAft>
              <a:buFont typeface="Arial" panose="020B0604020202020204" pitchFamily="34" charset="0"/>
              <a:buChar char="•"/>
            </a:pPr>
            <a:endParaRPr lang="en-US" sz="2200" dirty="0">
              <a:solidFill>
                <a:srgbClr val="1F497D"/>
              </a:solidFill>
              <a:latin typeface="Calibri" panose="020F0502020204030204" pitchFamily="34" charset="0"/>
              <a:ea typeface="Calibri" panose="020F0502020204030204" pitchFamily="34" charset="0"/>
            </a:endParaRPr>
          </a:p>
          <a:p>
            <a:pPr marL="171450" indent="-171450">
              <a:spcBef>
                <a:spcPts val="0"/>
              </a:spcBef>
            </a:pPr>
            <a:r>
              <a:rPr lang="en-US" sz="2200" dirty="0">
                <a:solidFill>
                  <a:srgbClr val="1F497D"/>
                </a:solidFill>
                <a:latin typeface="Calibri" panose="020F0502020204030204" pitchFamily="34" charset="0"/>
                <a:ea typeface="Calibri" panose="020F0502020204030204" pitchFamily="34" charset="0"/>
              </a:rPr>
              <a:t>NMS includes buffer rules</a:t>
            </a:r>
          </a:p>
          <a:p>
            <a:pPr marL="171450" marR="0" indent="-171450">
              <a:spcBef>
                <a:spcPts val="0"/>
              </a:spcBef>
              <a:spcAft>
                <a:spcPts val="0"/>
              </a:spcAft>
              <a:buFont typeface="Arial" panose="020B0604020202020204" pitchFamily="34" charset="0"/>
              <a:buChar char="•"/>
            </a:pPr>
            <a:r>
              <a:rPr lang="en-US" sz="2200" dirty="0">
                <a:solidFill>
                  <a:srgbClr val="1F497D"/>
                </a:solidFill>
                <a:latin typeface="Calibri" panose="020F0502020204030204" pitchFamily="34" charset="0"/>
                <a:ea typeface="Calibri" panose="020F0502020204030204" pitchFamily="34" charset="0"/>
              </a:rPr>
              <a:t>R</a:t>
            </a:r>
            <a:r>
              <a:rPr lang="en-US" sz="2200" u="none" dirty="0">
                <a:solidFill>
                  <a:srgbClr val="1F497D"/>
                </a:solidFill>
                <a:effectLst/>
                <a:latin typeface="Calibri" panose="020F0502020204030204" pitchFamily="34" charset="0"/>
                <a:ea typeface="Calibri" panose="020F0502020204030204" pitchFamily="34" charset="0"/>
              </a:rPr>
              <a:t>eadoption effective June 2020</a:t>
            </a:r>
          </a:p>
        </p:txBody>
      </p:sp>
      <p:sp>
        <p:nvSpPr>
          <p:cNvPr id="4" name="Title 4">
            <a:extLst>
              <a:ext uri="{FF2B5EF4-FFF2-40B4-BE49-F238E27FC236}">
                <a16:creationId xmlns:a16="http://schemas.microsoft.com/office/drawing/2014/main" id="{E41ADC4C-4311-FF48-971F-58B490C2B389}"/>
              </a:ext>
            </a:extLst>
          </p:cNvPr>
          <p:cNvSpPr txBox="1">
            <a:spLocks/>
          </p:cNvSpPr>
          <p:nvPr/>
        </p:nvSpPr>
        <p:spPr>
          <a:xfrm>
            <a:off x="430256" y="435927"/>
            <a:ext cx="11172739" cy="557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1C4584"/>
                </a:solidFill>
                <a:latin typeface="Montserrat" pitchFamily="2" charset="77"/>
              </a:rPr>
              <a:t>NC Nutrient Management Strategies – Randleman Lake</a:t>
            </a:r>
          </a:p>
        </p:txBody>
      </p:sp>
      <p:sp>
        <p:nvSpPr>
          <p:cNvPr id="5" name="TextBox 4">
            <a:extLst>
              <a:ext uri="{FF2B5EF4-FFF2-40B4-BE49-F238E27FC236}">
                <a16:creationId xmlns:a16="http://schemas.microsoft.com/office/drawing/2014/main" id="{413BDC9E-1CEC-5748-835D-4D5DCC4CC9DB}"/>
              </a:ext>
            </a:extLst>
          </p:cNvPr>
          <p:cNvSpPr txBox="1"/>
          <p:nvPr/>
        </p:nvSpPr>
        <p:spPr>
          <a:xfrm>
            <a:off x="0" y="6486144"/>
            <a:ext cx="12192000" cy="369332"/>
          </a:xfrm>
          <a:prstGeom prst="rect">
            <a:avLst/>
          </a:prstGeom>
          <a:solidFill>
            <a:srgbClr val="1C4584"/>
          </a:solidFill>
        </p:spPr>
        <p:txBody>
          <a:bodyPr wrap="square" rtlCol="0">
            <a:spAutoFit/>
          </a:bodyPr>
          <a:lstStyle/>
          <a:p>
            <a:endParaRPr lang="en-US" dirty="0">
              <a:solidFill>
                <a:srgbClr val="1C4584"/>
              </a:solidFill>
            </a:endParaRPr>
          </a:p>
        </p:txBody>
      </p:sp>
      <p:cxnSp>
        <p:nvCxnSpPr>
          <p:cNvPr id="6" name="Straight Connector 5">
            <a:extLst>
              <a:ext uri="{FF2B5EF4-FFF2-40B4-BE49-F238E27FC236}">
                <a16:creationId xmlns:a16="http://schemas.microsoft.com/office/drawing/2014/main" id="{332A045C-CB00-9E4E-8481-7978739F7865}"/>
              </a:ext>
            </a:extLst>
          </p:cNvPr>
          <p:cNvCxnSpPr/>
          <p:nvPr/>
        </p:nvCxnSpPr>
        <p:spPr>
          <a:xfrm>
            <a:off x="524256" y="1090678"/>
            <a:ext cx="11301984"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390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bauq xmlns="53a70384-1bbb-44b2-b123-63d2d8bc7a5c"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BCC3E21AA6D748817A024EC2941F06" ma:contentTypeVersion="22" ma:contentTypeDescription="Create a new document." ma:contentTypeScope="" ma:versionID="f963c94bf70e218de7aba01ca8cfc34d">
  <xsd:schema xmlns:xsd="http://www.w3.org/2001/XMLSchema" xmlns:xs="http://www.w3.org/2001/XMLSchema" xmlns:p="http://schemas.microsoft.com/office/2006/metadata/properties" xmlns:ns1="http://schemas.microsoft.com/sharepoint/v3" xmlns:ns2="53a70384-1bbb-44b2-b123-63d2d8bc7a5c" xmlns:ns3="f2a8bc86-5e12-491d-a750-e2184e91ddc0" targetNamespace="http://schemas.microsoft.com/office/2006/metadata/properties" ma:root="true" ma:fieldsID="e10fd0d971beecbf2e8d4a99324c64f5" ns1:_="" ns2:_="" ns3:_="">
    <xsd:import namespace="http://schemas.microsoft.com/sharepoint/v3"/>
    <xsd:import namespace="53a70384-1bbb-44b2-b123-63d2d8bc7a5c"/>
    <xsd:import namespace="f2a8bc86-5e12-491d-a750-e2184e91ddc0"/>
    <xsd:element name="properties">
      <xsd:complexType>
        <xsd:sequence>
          <xsd:element name="documentManagement">
            <xsd:complexType>
              <xsd:all>
                <xsd:element ref="ns1:_ip_UnifiedCompliancePolicyPropertie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1:_ip_UnifiedCompliancePolicyUIAction" minOccurs="0"/>
                <xsd:element ref="ns2:bauq"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a70384-1bbb-44b2-b123-63d2d8bc7a5c"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internalName="MediaServiceKeyPoints" ma:readOnly="true">
      <xsd:simpleType>
        <xsd:restriction base="dms:Note">
          <xsd:maxLength value="255"/>
        </xsd:restriction>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bauq" ma:index="22" nillable="true" ma:displayName="Date and time" ma:internalName="bauq">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2a8bc86-5e12-491d-a750-e2184e91ddc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B11228-E24C-4507-87D2-AFF9097F2548}">
  <ds:schemaRefs>
    <ds:schemaRef ds:uri="http://schemas.microsoft.com/sharepoint/v3/contenttype/forms"/>
  </ds:schemaRefs>
</ds:datastoreItem>
</file>

<file path=customXml/itemProps2.xml><?xml version="1.0" encoding="utf-8"?>
<ds:datastoreItem xmlns:ds="http://schemas.openxmlformats.org/officeDocument/2006/customXml" ds:itemID="{DAA410EF-CE26-4E01-9FD6-B29ACDBFC92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2a8bc86-5e12-491d-a750-e2184e91ddc0"/>
    <ds:schemaRef ds:uri="http://schemas.microsoft.com/sharepoint/v3"/>
    <ds:schemaRef ds:uri="53a70384-1bbb-44b2-b123-63d2d8bc7a5c"/>
    <ds:schemaRef ds:uri="http://www.w3.org/XML/1998/namespace"/>
    <ds:schemaRef ds:uri="http://purl.org/dc/dcmitype/"/>
  </ds:schemaRefs>
</ds:datastoreItem>
</file>

<file path=customXml/itemProps3.xml><?xml version="1.0" encoding="utf-8"?>
<ds:datastoreItem xmlns:ds="http://schemas.openxmlformats.org/officeDocument/2006/customXml" ds:itemID="{6ED3D359-D222-4ADB-AB40-B81E58CCF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3a70384-1bbb-44b2-b123-63d2d8bc7a5c"/>
    <ds:schemaRef ds:uri="f2a8bc86-5e12-491d-a750-e2184e91dd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1301</TotalTime>
  <Words>2166</Words>
  <Application>Microsoft Office PowerPoint</Application>
  <PresentationFormat>Widescreen</PresentationFormat>
  <Paragraphs>263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Montserrat</vt:lpstr>
      <vt:lpstr>Montserrat Medium</vt:lpstr>
      <vt:lpstr>Times New Roman</vt:lpstr>
      <vt:lpstr>Office Theme</vt:lpstr>
      <vt:lpstr>Nutrient Management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Nutrient Management Strategies</dc:title>
  <dc:creator>Beggs, Patrick</dc:creator>
  <cp:lastModifiedBy>Beggs, Patrick</cp:lastModifiedBy>
  <cp:revision>24</cp:revision>
  <dcterms:created xsi:type="dcterms:W3CDTF">2021-01-06T19:41:11Z</dcterms:created>
  <dcterms:modified xsi:type="dcterms:W3CDTF">2021-03-02T21:10:44Z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0x01010037BCC3E21AA6D748817A024EC2941F06</vt:lpwstr>
  </property>
</Properties>
</file>