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2" r:id="rId6"/>
    <p:sldId id="304" r:id="rId7"/>
    <p:sldId id="284" r:id="rId8"/>
    <p:sldId id="301" r:id="rId9"/>
    <p:sldId id="328" r:id="rId10"/>
    <p:sldId id="323" r:id="rId11"/>
    <p:sldId id="324" r:id="rId12"/>
    <p:sldId id="316" r:id="rId13"/>
    <p:sldId id="317" r:id="rId14"/>
    <p:sldId id="292" r:id="rId15"/>
    <p:sldId id="326" r:id="rId16"/>
    <p:sldId id="329" r:id="rId17"/>
    <p:sldId id="334" r:id="rId18"/>
    <p:sldId id="330" r:id="rId19"/>
    <p:sldId id="331" r:id="rId20"/>
    <p:sldId id="333" r:id="rId21"/>
    <p:sldId id="336" r:id="rId22"/>
    <p:sldId id="335" r:id="rId23"/>
    <p:sldId id="332" r:id="rId24"/>
    <p:sldId id="327" r:id="rId25"/>
    <p:sldId id="268" r:id="rId26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A6AD73-4461-4FAD-8C4F-E6F518C76D7B}">
          <p14:sldIdLst>
            <p14:sldId id="256"/>
            <p14:sldId id="302"/>
            <p14:sldId id="304"/>
            <p14:sldId id="284"/>
            <p14:sldId id="301"/>
            <p14:sldId id="328"/>
            <p14:sldId id="323"/>
            <p14:sldId id="324"/>
            <p14:sldId id="316"/>
            <p14:sldId id="317"/>
            <p14:sldId id="292"/>
            <p14:sldId id="326"/>
            <p14:sldId id="329"/>
            <p14:sldId id="334"/>
            <p14:sldId id="330"/>
            <p14:sldId id="331"/>
            <p14:sldId id="333"/>
            <p14:sldId id="336"/>
            <p14:sldId id="335"/>
            <p14:sldId id="332"/>
            <p14:sldId id="32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rconte, Trish" initials="DT" lastIdx="0" clrIdx="0">
    <p:extLst>
      <p:ext uri="{19B8F6BF-5375-455C-9EA6-DF929625EA0E}">
        <p15:presenceInfo xmlns:p15="http://schemas.microsoft.com/office/powerpoint/2012/main" userId="S-1-5-21-2744878847-1876734302-662453930-506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1349" autoAdjust="0"/>
  </p:normalViewPr>
  <p:slideViewPr>
    <p:cSldViewPr snapToGrid="0">
      <p:cViewPr varScale="1">
        <p:scale>
          <a:sx n="72" d="100"/>
          <a:sy n="72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723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6FD5-3000-40DD-9725-0A7A8D5AF8E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F771-0919-4684-8569-19A3EE9D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5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to Review in Live Demo:</a:t>
            </a:r>
          </a:p>
          <a:p>
            <a:endParaRPr lang="en-US" dirty="0"/>
          </a:p>
          <a:p>
            <a:r>
              <a:rPr lang="en-US" dirty="0"/>
              <a:t>Terms of Use</a:t>
            </a:r>
          </a:p>
          <a:p>
            <a:endParaRPr lang="en-US" dirty="0"/>
          </a:p>
          <a:p>
            <a:r>
              <a:rPr lang="en-US" dirty="0"/>
              <a:t>Navigation Buttons</a:t>
            </a:r>
          </a:p>
          <a:p>
            <a:r>
              <a:rPr lang="en-US" dirty="0"/>
              <a:t>Where Do I Start?</a:t>
            </a:r>
          </a:p>
          <a:p>
            <a:r>
              <a:rPr lang="en-US" dirty="0"/>
              <a:t>Online Help</a:t>
            </a:r>
          </a:p>
          <a:p>
            <a:endParaRPr lang="en-US" dirty="0"/>
          </a:p>
          <a:p>
            <a:r>
              <a:rPr lang="en-US" dirty="0"/>
              <a:t>GIS and other maps</a:t>
            </a:r>
          </a:p>
          <a:p>
            <a:r>
              <a:rPr lang="en-US" dirty="0"/>
              <a:t>Printing sheets (incl. to file)</a:t>
            </a:r>
          </a:p>
          <a:p>
            <a:r>
              <a:rPr lang="en-US" dirty="0"/>
              <a:t>Clearing sheets</a:t>
            </a:r>
          </a:p>
          <a:p>
            <a:endParaRPr lang="en-US" dirty="0"/>
          </a:p>
          <a:p>
            <a:r>
              <a:rPr lang="en-US" dirty="0"/>
              <a:t>Hover for Help</a:t>
            </a:r>
          </a:p>
          <a:p>
            <a:r>
              <a:rPr lang="en-US" dirty="0"/>
              <a:t>Beige cells, Yellow cells, Green cells</a:t>
            </a:r>
          </a:p>
          <a:p>
            <a:r>
              <a:rPr lang="en-US" dirty="0"/>
              <a:t>Pull-down menus</a:t>
            </a:r>
          </a:p>
          <a:p>
            <a:r>
              <a:rPr lang="en-US" dirty="0"/>
              <a:t>Adding/removing catchments</a:t>
            </a:r>
          </a:p>
          <a:p>
            <a:endParaRPr lang="en-US" dirty="0"/>
          </a:p>
          <a:p>
            <a:r>
              <a:rPr lang="en-US" dirty="0"/>
              <a:t>Export/Import CSV</a:t>
            </a:r>
          </a:p>
          <a:p>
            <a:endParaRPr lang="en-US" dirty="0"/>
          </a:p>
          <a:p>
            <a:r>
              <a:rPr lang="en-US" dirty="0"/>
              <a:t>Background calculation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14F71D7-AAC3-4839-A8EF-61F04D4C8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2262257"/>
            <a:ext cx="11796823" cy="1037382"/>
          </a:xfrm>
        </p:spPr>
        <p:txBody>
          <a:bodyPr>
            <a:noAutofit/>
          </a:bodyPr>
          <a:lstStyle/>
          <a:p>
            <a:r>
              <a:rPr lang="en-US" dirty="0"/>
              <a:t>Updates to NCDEQ’s Stormwater Nitrogen and Phosphorus Tool (SNAP)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6CB3321-E51E-4215-B008-5FC6A7CF1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3784" y="3137395"/>
            <a:ext cx="5477039" cy="583209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</a:pPr>
            <a:r>
              <a:rPr lang="en-US" dirty="0"/>
              <a:t>SNAP 4.2 Demo and Call for Testers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5F611-A525-4E3E-84DD-51B710F0F793}"/>
              </a:ext>
            </a:extLst>
          </p:cNvPr>
          <p:cNvSpPr txBox="1"/>
          <p:nvPr/>
        </p:nvSpPr>
        <p:spPr>
          <a:xfrm>
            <a:off x="6350000" y="3665337"/>
            <a:ext cx="570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cap="all" dirty="0">
                <a:solidFill>
                  <a:srgbClr val="789B4A"/>
                </a:solidFill>
              </a:rPr>
              <a:t>Department of Environmental Quality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AAB16-D1F5-45A0-9926-84673B8C5279}"/>
              </a:ext>
            </a:extLst>
          </p:cNvPr>
          <p:cNvSpPr txBox="1"/>
          <p:nvPr/>
        </p:nvSpPr>
        <p:spPr>
          <a:xfrm>
            <a:off x="7873843" y="4037203"/>
            <a:ext cx="417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Trish D’Arconte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5EB99-E6A0-4C0D-A91B-2B390F148A17}"/>
              </a:ext>
            </a:extLst>
          </p:cNvPr>
          <p:cNvSpPr txBox="1"/>
          <p:nvPr/>
        </p:nvSpPr>
        <p:spPr>
          <a:xfrm>
            <a:off x="6748427" y="4334132"/>
            <a:ext cx="5302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Nutrient Scientific Advisory Board	|  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Improved? (relative to older tools)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159671"/>
            <a:ext cx="10982325" cy="52697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Refined science on land cover export values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Refined SCM inflow partitioning, effluent concentrations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Correct calculation of SCM under- and oversizing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Explicit retrofit credit calculation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Applicable across entire state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Easier to use, simpler layouts, better print formats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Better error checking and user feedback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Extensive testing and bug fixes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Greatly expanded, revised User Manual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Clearer SCM and catchment routing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Nutrient SCMs in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EE201D-7A16-4680-B562-A13609AC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981982"/>
            <a:ext cx="5176838" cy="524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Previously available: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Bioretention w/ or w/o IWS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Permeable Pavement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Wet pond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Stormwater wetland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Sand Filter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Rainwater Harvesting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Green Roof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Level Spreader – Filter Strip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Grassed Swale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Dry Pond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00E95F-7B2C-451B-920D-0252E442356D}"/>
              </a:ext>
            </a:extLst>
          </p:cNvPr>
          <p:cNvSpPr/>
          <p:nvPr/>
        </p:nvSpPr>
        <p:spPr>
          <a:xfrm>
            <a:off x="5924549" y="981981"/>
            <a:ext cx="6105525" cy="483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in SNAP: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Bioretention variants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Permeable Pavement variants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Pollutant Removal Swale variants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Sand Filter variants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Infiltration Systems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Disconnected Impervious Surface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Floating Wetlands for Wet Ponds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LS-FS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Virophos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Silva Cell ® w/ or w/o IW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 SCMs</a:t>
            </a:r>
          </a:p>
        </p:txBody>
      </p:sp>
    </p:spTree>
    <p:extLst>
      <p:ext uri="{BB962C8B-B14F-4D97-AF65-F5344CB8AC3E}">
        <p14:creationId xmlns:p14="http://schemas.microsoft.com/office/powerpoint/2010/main" val="31699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CCF1-EFD8-4EA8-A844-7E29C112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Tool Flexibility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47BB-64E6-4FDB-85DB-16371BBC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Model custom SCM designs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Uses output from NCSU design Tools: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Bioretention HyPerTool</a:t>
            </a:r>
          </a:p>
          <a:p>
            <a:pPr lvl="1">
              <a:spcBef>
                <a:spcPts val="12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PermPave</a:t>
            </a:r>
            <a:r>
              <a:rPr lang="en-US" sz="2800" dirty="0">
                <a:solidFill>
                  <a:schemeClr val="tx1"/>
                </a:solidFill>
              </a:rPr>
              <a:t> HyPerMod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Rainwater Harvester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Use custom land cover types (e.g. dog parks)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Model multiple SCM sizes (from 50% to 200% of “design volume”)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Use multiple combinations of SCMs in series and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B787-EB2E-449E-86CA-01FEB13B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08E29-A811-4C11-A146-4C904C4BB711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1366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26A7-5D91-4802-90C0-F09AD67F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of Tool Update / Needs of Tool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1DE2-AB00-457B-A778-E6A90B849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Incorporate Neuse and Tar-Pamlico Stormwater Rules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 well with LG plan review process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 well with LGs that have stormwater regs different from State “default”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Easy for novices to enter necessary data and resolve errors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Incorporate new SCMs / SCM data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Reduce “black box” – make it easy as possible for user to trace/view calculations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Actually help </a:t>
            </a:r>
            <a:r>
              <a:rPr lang="en-US" sz="2800" dirty="0">
                <a:solidFill>
                  <a:schemeClr val="tx1"/>
                </a:solidFill>
              </a:rPr>
              <a:t>with stormwater nutrient management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No “cat-helping”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900A6-5956-41D4-A1D0-C8A8BBE5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233AEA-AF6B-46CB-95A5-6B24413FEAB0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39613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8966CC-F876-43EE-8966-38B412A2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28" y="-36300"/>
            <a:ext cx="5537886" cy="1061245"/>
          </a:xfrm>
        </p:spPr>
        <p:txBody>
          <a:bodyPr/>
          <a:lstStyle/>
          <a:p>
            <a:r>
              <a:rPr lang="en-US" dirty="0"/>
              <a:t>Cat-Helping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FBF8-08A7-4FC7-9E9E-7E45F815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3D8645-5AC2-4021-971D-40E58AAFF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80" y="98426"/>
            <a:ext cx="4812442" cy="6416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4E84B1-3136-4F18-BE09-827B7C06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8" y="853918"/>
            <a:ext cx="5340865" cy="4005649"/>
          </a:xfrm>
          <a:prstGeom prst="rect">
            <a:avLst/>
          </a:prstGeom>
        </p:spPr>
      </p:pic>
      <p:pic>
        <p:nvPicPr>
          <p:cNvPr id="10" name="Picture 9" descr="A picture containing cat, floor, indoor, white&#10;&#10;Description automatically generated">
            <a:extLst>
              <a:ext uri="{FF2B5EF4-FFF2-40B4-BE49-F238E27FC236}">
                <a16:creationId xmlns:a16="http://schemas.microsoft.com/office/drawing/2014/main" id="{9F24AC75-ED0F-4493-BBA0-0042C76B1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71" y="2448466"/>
            <a:ext cx="4812442" cy="3604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9EFDF7-6CEC-4C1C-B2BD-ED095858E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0" y="4562675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19FC-15D4-4802-AD20-4DDF06CF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Tool User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13CF-DC42-4C36-A835-BC44B2A4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982"/>
            <a:ext cx="10515600" cy="50196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Permit- or Grant-seekers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Need to understand enough of tool and their site conditions to accurately enter data, unless SCMs are involved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Designers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Require assurance that tool calculates correctly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Need easy evaluation of alternative designs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Trust but verify – no black boxes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Reviewers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Applying state or local stormwater regs, or grant admins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Need cues to important characteristics that help determine applicability of regs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Need cues to likely data entry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857C-BF10-4111-8445-3B7F6A7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0B8477-214E-488F-85BE-3EC980A89B7B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5932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B00D-2380-4F7B-82DF-821AC8B7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Modifications for SNAP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D795-8FAF-4D70-9B13-0698FB78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Explicit tracking of offsite run-on and existing BUA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enables “onsite offset”</a:t>
            </a:r>
          </a:p>
          <a:p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More explicit data entry error checking with guides for resolution</a:t>
            </a:r>
          </a:p>
          <a:p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Structured visual formatting of site characteristics needed to apply state and local stormwater requirements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Runoff volume match (using Simple Method)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Changed load results to tenths of a pound (from hundredths)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B&amp;W non-color scheme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(I hope!) Addressed intermittent fatal crashing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New SCM performance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E12E4-0305-4452-B1EB-A15530FE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0A945B-920E-48FC-B6F1-E81D717623B7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9847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2A41-1037-47A0-9595-498B104D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Requested Mods </a:t>
            </a:r>
            <a:r>
              <a:rPr lang="en-US" b="1" u="sng" dirty="0"/>
              <a:t>Not</a:t>
            </a:r>
            <a:r>
              <a:rPr lang="en-US" dirty="0"/>
              <a:t> in This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3D79-5AEA-44D1-9D52-ECA30777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Curve number method</a:t>
            </a:r>
          </a:p>
          <a:p>
            <a:r>
              <a:rPr lang="en-US" sz="2800" dirty="0">
                <a:solidFill>
                  <a:schemeClr val="tx1"/>
                </a:solidFill>
              </a:rPr>
              <a:t>Ability to have SCMs in pre-project land cover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Ability to determine SCM retrofit uplift from running tool once rather than running tool twice (i.e. if you are modifying an existing SCM)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Lot size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avg land cover converter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Dwelling unit/ac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avg land cover converter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9F0A-154C-4C0E-A4E1-D352BD0A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1D377F-6C08-4CF3-BF23-CF65F9B97F70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82281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A898-B61F-4BC6-A7FB-3B6CBAE8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Completion /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23AB-EAD5-4B46-A499-55EBD59E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September NSAB – demo, and start testing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October – reconvene SCM Credit Team to discuss NEST process &amp; document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November NSAB – Tool modifications, NEST document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January – present preliminary revised SCM EMCs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Also January – Last call for more SCM data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March – Tool Release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Ongoing, throughout – Tool debugging, testing, revision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635E1-6111-42DB-9983-81A7AFF1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A2C794-4E6A-4E7F-AE61-3E28EB230301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45545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02DE-716E-4395-BE01-2DDE000D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790"/>
            <a:ext cx="10515600" cy="1061245"/>
          </a:xfrm>
        </p:spPr>
        <p:txBody>
          <a:bodyPr/>
          <a:lstStyle/>
          <a:p>
            <a:r>
              <a:rPr lang="en-US" b="1" dirty="0"/>
              <a:t>Testers &amp; Reviewers Needed!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836A-7627-45F3-ADE3-CBFECD31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036"/>
            <a:ext cx="10515600" cy="44224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First version available shortly (early next week) via email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Does not include new SCM performance data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Expect multiple (3 or 4) versions over the next 2 months in response to error reports and major modifications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Would prefer error reports as you find them, </a:t>
            </a:r>
            <a:r>
              <a:rPr lang="en-US" sz="2800" i="1" dirty="0">
                <a:solidFill>
                  <a:schemeClr val="tx1"/>
                </a:solidFill>
              </a:rPr>
              <a:t>longer reviews by November NSAB meeting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Please </a:t>
            </a:r>
            <a:r>
              <a:rPr lang="en-US" sz="2800" i="1" dirty="0">
                <a:solidFill>
                  <a:schemeClr val="tx1"/>
                </a:solidFill>
              </a:rPr>
              <a:t>volunteer</a:t>
            </a:r>
            <a:r>
              <a:rPr lang="en-US" sz="2800" dirty="0">
                <a:solidFill>
                  <a:schemeClr val="tx1"/>
                </a:solidFill>
              </a:rPr>
              <a:t> via chat box (live meeting) or email to Trish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48003-188B-4C63-8D15-A362BA39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C939CE-63F0-4C03-A24C-6EFD3851F0E8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75285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9160-DB89-4CD6-A068-B4EE44C9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358949"/>
          </a:xfrm>
        </p:spPr>
        <p:txBody>
          <a:bodyPr>
            <a:noAutofit/>
          </a:bodyPr>
          <a:lstStyle/>
          <a:p>
            <a:r>
              <a:rPr lang="en-US" dirty="0"/>
              <a:t>What is the Stormwater Nitrogen and Phosphorus (SNAP) Tool?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2842-84D8-44B1-BC9D-A1184708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81665"/>
            <a:ext cx="11758613" cy="46667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Spreadsheet calculates nutrient runoff export from a development site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Models nutrient reductions by Stormwater Control Measures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Determines compliance relative to watershed nutrient export targets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Implements Falls and Jordan Rules, updated for Neuse and Tar-Pamlico Rules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Based on Jordan-Falls Tool v2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Designed for usability across the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9AC3-FA62-4077-B722-6605A191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94F21E-8FFC-4EED-AE80-D014A991FB51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16172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07FB-CD7A-4CFF-BC9B-03A997B3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Feedback from Testers &amp;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CC69-2DC0-41FC-B171-8415D441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Errors, bugs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Ease of use, intuitive for the average user?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Does this get a better balance between Calculating Everything (Black Box) vs Flexible (but Requires Work to Use)?</a:t>
            </a:r>
          </a:p>
          <a:p>
            <a:r>
              <a:rPr lang="en-US" sz="2800" dirty="0">
                <a:solidFill>
                  <a:schemeClr val="tx1"/>
                </a:solidFill>
              </a:rPr>
              <a:t>Full set of detailed questions in Change Log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LGs with stormwater regs different from default NMS – how does it work for you?</a:t>
            </a:r>
          </a:p>
          <a:p>
            <a:r>
              <a:rPr lang="en-US" sz="2800" dirty="0">
                <a:solidFill>
                  <a:schemeClr val="tx1"/>
                </a:solidFill>
              </a:rPr>
              <a:t>LGs that commonly deal with offsite run-on or existing BUA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F71E8-38B0-4EAA-9D21-294A2D3C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92E7BC-109B-4D9C-A9CA-0F40483ED1C7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13368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4338"/>
            <a:ext cx="10515600" cy="2287587"/>
          </a:xfrm>
        </p:spPr>
        <p:txBody>
          <a:bodyPr>
            <a:normAutofit/>
          </a:bodyPr>
          <a:lstStyle/>
          <a:p>
            <a:r>
              <a:rPr lang="en-US" dirty="0"/>
              <a:t>SNAP 4.2 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08E29-A811-4C11-A146-4C904C4BB711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5342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Tool Work?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Site-scale annual runoff volume calculated with Simple Method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Annual runoff volume * landcover-specific nutrient concentrations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Aggregated into annual load N and P (</a:t>
            </a:r>
            <a:r>
              <a:rPr lang="en-US" sz="3200" dirty="0" err="1">
                <a:solidFill>
                  <a:schemeClr val="tx1"/>
                </a:solidFill>
              </a:rPr>
              <a:t>lb</a:t>
            </a:r>
            <a:r>
              <a:rPr lang="en-US" sz="3200" dirty="0">
                <a:solidFill>
                  <a:schemeClr val="tx1"/>
                </a:solidFill>
              </a:rPr>
              <a:t>/</a:t>
            </a:r>
            <a:r>
              <a:rPr lang="en-US" sz="3200" dirty="0" err="1">
                <a:solidFill>
                  <a:schemeClr val="tx1"/>
                </a:solidFill>
              </a:rPr>
              <a:t>yr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SCM nutrient treatment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Inflow partitioned through SCM to hydrologic fates </a:t>
            </a:r>
          </a:p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Effluent - fixed concentrations, SCM-specific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85779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SNAP Calculate For You?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088" y="1014413"/>
            <a:ext cx="11258550" cy="56364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Annual nutrient export from project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Nutrient reduction provided by SCMs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Screens projects by input data for development type, development </a:t>
            </a:r>
            <a:r>
              <a:rPr lang="en-US" sz="3600" dirty="0" err="1">
                <a:solidFill>
                  <a:schemeClr val="tx1"/>
                </a:solidFill>
              </a:rPr>
              <a:t>landuse</a:t>
            </a:r>
            <a:r>
              <a:rPr lang="en-US" sz="3600" dirty="0">
                <a:solidFill>
                  <a:schemeClr val="tx1"/>
                </a:solidFill>
              </a:rPr>
              <a:t> type, disturbance area, development location, owner type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Applies watershed-specific Rule targets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Project nutrient load balance (credits/debits)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Document projects for annual reporting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Track site nutrient export even where reductions not required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Easy data collection platform for project info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6505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75DE-2D71-416F-9C4D-67C1F932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SNAP Calculate For You? SPECIFICALLY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0B9C-7FCF-4783-80E0-16F49A52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N and P leaving site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Before and after project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With and without SCM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Total load and loading rate (</a:t>
            </a:r>
            <a:r>
              <a:rPr lang="en-US" sz="2800" dirty="0" err="1">
                <a:solidFill>
                  <a:schemeClr val="tx1"/>
                </a:solidFill>
              </a:rPr>
              <a:t>lb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yr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lb</a:t>
            </a:r>
            <a:r>
              <a:rPr lang="en-US" sz="2800" dirty="0">
                <a:solidFill>
                  <a:schemeClr val="tx1"/>
                </a:solidFill>
              </a:rPr>
              <a:t>/ac/</a:t>
            </a:r>
            <a:r>
              <a:rPr lang="en-US" sz="2800" dirty="0" err="1">
                <a:solidFill>
                  <a:schemeClr val="tx1"/>
                </a:solidFill>
              </a:rPr>
              <a:t>yr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Target load and loading rates, scaled to project area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Total Reduction needed (relative to load without SCM)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Buy-Down threshold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Treatment Balance relative to Reduction needed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56DC2-8FA2-4409-8000-03F24A8F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92D643-2A28-4A9D-9E65-51D354DDE0EE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53814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SNAP to Tar-Pamlico Tool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Similarities: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Site-scale annual runoff volume calculated with Simple Method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Annual runoff volume * landcover-specific nutrient concentrations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Differences: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Different landcover TN and TP EMCs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SNAP SCM treatment first determines volume reduction (hydrologic fates), then applies a set EMC to effluent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Tar-Pam SCM treatment uses percent reduction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SNAP can apply watershed-specific Rules (e.g. for buydown calculation)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SNAP can do SCM under/oversizing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94486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D8EF-54BA-409E-ABC0-404FE917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DC1FB-7CE8-4693-ADC2-0650AFBA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Simple Method for runoff volume calculation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N &amp; P export increases linearly with runoff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Runoff, nutrient exports, SCM hydrologic partitioning are </a:t>
            </a:r>
            <a:r>
              <a:rPr lang="en-US" sz="3200" b="1" dirty="0">
                <a:solidFill>
                  <a:schemeClr val="tx1"/>
                </a:solidFill>
              </a:rPr>
              <a:t>average</a:t>
            </a:r>
            <a:r>
              <a:rPr lang="en-US" sz="3200" dirty="0">
                <a:solidFill>
                  <a:schemeClr val="tx1"/>
                </a:solidFill>
              </a:rPr>
              <a:t> annual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SCM effluent conc’s </a:t>
            </a:r>
            <a:r>
              <a:rPr lang="en-US" sz="3200" b="1" dirty="0">
                <a:solidFill>
                  <a:schemeClr val="tx1"/>
                </a:solidFill>
              </a:rPr>
              <a:t>cluster around set value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Infiltrated P immobilized in soil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Infiltrated N denitrifies prior to reaching waterbody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SCMs designed / maintained to State requirements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9CCB2-9470-43CD-9EC5-AADCB0F4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6023E-816B-4B27-B05A-5BB81ACE3A1F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97138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574B-066E-43F8-8061-D4219843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00D9-0C04-4A29-84A6-9A7A2039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Drainage area maximum 1 square mile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Does not model agriculture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Does not model subsurface or instream transport / transformation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Does not model onsite wastewater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Cannot estimate error or variability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</a:rPr>
              <a:t>Custom SCMs must use hydrologic partitioning and effluent concentration with central tendency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E3249-E6F6-47A3-B456-67865AF0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A819E9-DB95-4D9A-9FD0-E148B4F5EEA6}"/>
              </a:ext>
            </a:extLst>
          </p:cNvPr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05655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 (relative to older tools)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727"/>
            <a:ext cx="10515600" cy="515778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 SCMs that have Minimum Design Criteria</a:t>
            </a:r>
          </a:p>
          <a:p>
            <a:r>
              <a:rPr lang="en-US" sz="2800" dirty="0">
                <a:solidFill>
                  <a:schemeClr val="tx1"/>
                </a:solidFill>
              </a:rPr>
              <a:t>Use SCM design variants and HyPerTool outputs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Custom SCMs and land covers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Reports under/over-treatment vs. loading rate targets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Determines, reports watershed-specific compliance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Automated Nutrient Offset reporting form</a:t>
            </a:r>
          </a:p>
          <a:p>
            <a:r>
              <a:rPr lang="en-US" sz="2800" dirty="0">
                <a:solidFill>
                  <a:schemeClr val="tx1"/>
                </a:solidFill>
              </a:rPr>
              <a:t>Online GIS map to find your watershed, delivery zone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Export data to other spreadsheet or database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Simpler set of land cover types with clear definitions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 background calculations visible to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83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bauq xmlns="53a70384-1bbb-44b2-b123-63d2d8bc7a5c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CC3E21AA6D748817A024EC2941F06" ma:contentTypeVersion="23" ma:contentTypeDescription="Create a new document." ma:contentTypeScope="" ma:versionID="3e0b2ef7ad98dd424f1ad85e90afe3ec">
  <xsd:schema xmlns:xsd="http://www.w3.org/2001/XMLSchema" xmlns:xs="http://www.w3.org/2001/XMLSchema" xmlns:p="http://schemas.microsoft.com/office/2006/metadata/properties" xmlns:ns1="http://schemas.microsoft.com/sharepoint/v3" xmlns:ns2="53a70384-1bbb-44b2-b123-63d2d8bc7a5c" xmlns:ns3="f2a8bc86-5e12-491d-a750-e2184e91ddc0" targetNamespace="http://schemas.microsoft.com/office/2006/metadata/properties" ma:root="true" ma:fieldsID="02cd9afc12c26bff4ef3de0510208dc1" ns1:_="" ns2:_="" ns3:_="">
    <xsd:import namespace="http://schemas.microsoft.com/sharepoint/v3"/>
    <xsd:import namespace="53a70384-1bbb-44b2-b123-63d2d8bc7a5c"/>
    <xsd:import namespace="f2a8bc86-5e12-491d-a750-e2184e91ddc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1:_ip_UnifiedCompliancePolicyUIAction" minOccurs="0"/>
                <xsd:element ref="ns2:bauq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70384-1bbb-44b2-b123-63d2d8bc7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bauq" ma:index="22" nillable="true" ma:displayName="Date and time" ma:internalName="bauq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8bc86-5e12-491d-a750-e2184e91dd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893163c-4790-4570-a539-5f3cb3bacb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570A64-922B-4950-B4C7-04F644219F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1401</Words>
  <Application>Microsoft Office PowerPoint</Application>
  <PresentationFormat>Widescreen</PresentationFormat>
  <Paragraphs>237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2_Office Theme</vt:lpstr>
      <vt:lpstr>Updates to NCDEQ’s Stormwater Nitrogen and Phosphorus Tool (SNAP)</vt:lpstr>
      <vt:lpstr>What is the Stormwater Nitrogen and Phosphorus (SNAP) Tool?</vt:lpstr>
      <vt:lpstr>How Does the Tool Work?</vt:lpstr>
      <vt:lpstr>What Does SNAP Calculate For You?</vt:lpstr>
      <vt:lpstr>What Does SNAP Calculate For You? SPECIFICALLY</vt:lpstr>
      <vt:lpstr>Comparing SNAP to Tar-Pamlico Tool</vt:lpstr>
      <vt:lpstr>Tool Assumptions</vt:lpstr>
      <vt:lpstr>Tool Limitations</vt:lpstr>
      <vt:lpstr>What’s New? (relative to older tools)</vt:lpstr>
      <vt:lpstr>What’s Improved? (relative to older tools)</vt:lpstr>
      <vt:lpstr>Nutrient SCMs in Tool</vt:lpstr>
      <vt:lpstr>Existing Tool Flexibility and Capabilities</vt:lpstr>
      <vt:lpstr>Goals of Tool Update / Needs of Tool Performance</vt:lpstr>
      <vt:lpstr>Cat-Helping</vt:lpstr>
      <vt:lpstr>SNAP Tool User Groups</vt:lpstr>
      <vt:lpstr>General Modifications for SNAP 4.2</vt:lpstr>
      <vt:lpstr>Requested Mods Not in This Update</vt:lpstr>
      <vt:lpstr>Schedule for Completion / Release</vt:lpstr>
      <vt:lpstr>Testers &amp; Reviewers Needed!</vt:lpstr>
      <vt:lpstr>Needed Feedback from Testers &amp; Reviewers</vt:lpstr>
      <vt:lpstr>SNAP 4.2 Demonstration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D'Arconte, Trish</cp:lastModifiedBy>
  <cp:revision>86</cp:revision>
  <cp:lastPrinted>2019-03-29T15:51:44Z</cp:lastPrinted>
  <dcterms:created xsi:type="dcterms:W3CDTF">2015-06-24T15:01:50Z</dcterms:created>
  <dcterms:modified xsi:type="dcterms:W3CDTF">2021-09-02T22:04:10Z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0x01010037BCC3E21AA6D748817A024EC2941F06</vt:lpwstr>
  </property>
</Properties>
</file>