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  <p:sldMasterId id="2147483699" r:id="rId5"/>
  </p:sldMasterIdLst>
  <p:notesMasterIdLst>
    <p:notesMasterId r:id="rId17"/>
  </p:notesMasterIdLst>
  <p:sldIdLst>
    <p:sldId id="428" r:id="rId6"/>
    <p:sldId id="478" r:id="rId7"/>
    <p:sldId id="260" r:id="rId8"/>
    <p:sldId id="469" r:id="rId9"/>
    <p:sldId id="470" r:id="rId10"/>
    <p:sldId id="476" r:id="rId11"/>
    <p:sldId id="479" r:id="rId12"/>
    <p:sldId id="480" r:id="rId13"/>
    <p:sldId id="481" r:id="rId14"/>
    <p:sldId id="482" r:id="rId15"/>
    <p:sldId id="268" r:id="rId1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4472C4"/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7" autoAdjust="0"/>
    <p:restoredTop sz="92462" autoAdjust="0"/>
  </p:normalViewPr>
  <p:slideViewPr>
    <p:cSldViewPr snapToGrid="0">
      <p:cViewPr varScale="1">
        <p:scale>
          <a:sx n="79" d="100"/>
          <a:sy n="79" d="100"/>
        </p:scale>
        <p:origin x="6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9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22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8080EEC0-8F06-4C02-AFF7-E86E2E05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078F1F-003F-4D18-8150-5C6E4C08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A28A69-0CF2-4EB4-A15C-B526D23F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0B4E534-5AC3-45F1-82DE-75EF5CA09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7C3337-32D4-4B55-AC32-EEEC9AF4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68D82E-C6BB-490E-B359-B8BFE222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AC2A07-D2B6-402A-A29D-3F0F24B0F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4304EF-BBE9-4AC9-9D15-EA2DD76B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29E7BF0-E323-44E1-85A4-893F4FC6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0270092-A1BE-4459-879D-2641BABAF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D6FD7A-8297-4AC3-83A8-06C00B36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1F9065-5FEC-4FE3-9D8A-330CE9DB3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5FC3-2B4F-E06F-6A70-65A82EAA7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0C42E-7ED9-6FFF-3758-A27C423CA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E3ACC-FA81-6822-AAAF-672E3555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1B1FE-4FCC-C5A6-ACBF-3805E8DA7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63029-85DB-7435-A77D-32DF90D9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4082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1A-C9AA-E2C6-2E9E-50399F76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DE0EE-2C34-396A-B1DE-8B23125B9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6F864-B554-1CC3-9410-A6D5D4E5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596A7-1310-27CF-469D-7FA6405F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5DC3C-F515-E84D-FE24-9AE459F5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0192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E6DEE-B7B3-9AD9-69F3-D3E2DE72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BEC01-C24D-FECA-F230-2C6EB503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838EE-EB92-FD6B-DB65-04D30DF0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6FFCF-4686-684D-EB1D-4C41017E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8F38A-37A5-200D-2AE0-FC0A7DCE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7927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2293-A2D0-1EB5-36CC-2C69CBF9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6BEEB-666E-5C77-E0EB-1C0108CBE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0772F-89C3-3DF9-297F-7ED100DC6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2E2EF-0BCA-7D29-E618-4C8FAA7F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8DBAC-D0C9-C27A-525D-78E84BBC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0F2C2-49B7-34C4-1250-3F389BE0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1645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C477-BAC8-1ED2-6477-17C73A53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6A1E3-5AC3-1DCA-B34C-7ACC2A629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70A9C-8B60-6A33-74BD-4C628C529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387C7-44A7-6114-A4CC-569AC047D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000A15-57A4-0F99-592D-97988AF96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87853-17CF-006D-F1DD-E6ABEF26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79E59-18DD-8E31-C265-5994BEE4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D1DD2C-076A-647A-3849-6D028BA6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36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C54A845-0B0C-407F-9ECC-AF75B7B9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C54B-0CBF-791D-9CDE-0016A5D9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85EEA-A2AD-E856-0BD9-B18194D9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26EF6-1AA3-8F72-36C7-2843E320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A47EA-07B4-3F39-5382-58D49826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2028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EF139-0483-CA83-4252-C63EC0A2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29F26-7249-2B29-840F-496D578A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3C651-49FA-CF3F-A107-DAC311DA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4076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6B3B-1DA4-27A1-BE1F-504ADADB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0E7F-D6E3-13B8-D1E6-F6ECE14E3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E8D05-98C0-678C-FDC6-BE15C2963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7149-2DE0-4D08-A4B3-FB1F4676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EFF47-24BA-83F5-3A3B-EF54D9C6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46D9F-DCB8-600A-4E18-8FF8F46A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43608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BD875-E80D-CF5A-E69F-EA91F9F7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C1B5C-BBF5-0BA5-6765-8C694A79E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9E288-5E65-EA1B-73C5-894EEF1DF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0737B-4683-6E40-B8B7-C7D6B872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87C00-C09A-DF24-41EC-B3C5E4BA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9674-2744-8E06-3DC8-C2F48A54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210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3E17-E914-D928-D150-397BC5017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FE7B7-3E48-4542-6D7E-EE88DC49A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8BB4-5F3E-7EDC-2682-1180B2BE2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CE5B-B4F2-DBC5-9D44-3D34590C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1E630-AC83-59A3-4F46-63688827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9571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ACD8DE-ACD7-5CBC-E5B2-D3204032E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2ABF5-C3B9-6EB3-E890-CD48F234C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9320F-42C7-A6C1-F1A2-3ACB3BA4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AB9CB-8850-C5A3-20A2-3223AC00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15BF4-4A5B-B949-6EE9-A75724DA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10040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7C37735-4226-42C3-94CC-25BEB31BC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E4C30BD-13EE-44A0-BA1B-471940870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F5D5B17-164A-4AD7-B23D-9DFBCBBD6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B5D2C21-24F8-476D-A65E-BD841626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01FBC-3BAE-8CEF-1E51-9C791154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6CD17-89F5-CC28-8206-697492CF3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F668A-1675-3AF2-4D01-8F6D6B66C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EFEF1-36C7-9A7B-B5AD-1CED3CCBF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A4837-2F84-D956-5CFB-4F622D06E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6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hyperlink" Target="mailto:Joey.hester@ncdenr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Department of Environmental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8,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C5B1B-CCC7-6B89-2B21-D21D7613C367}"/>
              </a:ext>
            </a:extLst>
          </p:cNvPr>
          <p:cNvSpPr txBox="1"/>
          <p:nvPr/>
        </p:nvSpPr>
        <p:spPr>
          <a:xfrm>
            <a:off x="255017" y="2564266"/>
            <a:ext cx="41953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+mj-lt"/>
              </a:rPr>
              <a:t>High Rock Lake</a:t>
            </a:r>
          </a:p>
          <a:p>
            <a:r>
              <a:rPr lang="en-US" sz="3200" b="1" i="1" dirty="0">
                <a:latin typeface="+mj-lt"/>
              </a:rPr>
              <a:t>Nutrient Management </a:t>
            </a:r>
          </a:p>
          <a:p>
            <a:r>
              <a:rPr lang="en-US" sz="3200" b="1" i="1" dirty="0">
                <a:latin typeface="+mj-lt"/>
              </a:rPr>
              <a:t>Strategy: Agriculture</a:t>
            </a:r>
          </a:p>
        </p:txBody>
      </p:sp>
    </p:spTree>
    <p:extLst>
      <p:ext uri="{BB962C8B-B14F-4D97-AF65-F5344CB8AC3E}">
        <p14:creationId xmlns:p14="http://schemas.microsoft.com/office/powerpoint/2010/main" val="2863659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460B1-91AF-BB68-E4DA-710D886E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AB0DC-C01C-A654-EECF-7C913BFCE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How has the Steering Committee’s feedback changed your proposal?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Should local committees be charged with data collection and analysis?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Are you comfortable incorporating a livestock exclusion provision into rule?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591BD-F2D1-A370-5D80-E08898B4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8B1F620-4C45-0056-5EE6-34A24969206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5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26177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45CB9-3DF0-499D-839E-9B24C24549AE}"/>
              </a:ext>
            </a:extLst>
          </p:cNvPr>
          <p:cNvSpPr txBox="1"/>
          <p:nvPr/>
        </p:nvSpPr>
        <p:spPr>
          <a:xfrm>
            <a:off x="7627455" y="3568823"/>
            <a:ext cx="4374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Joey Hester</a:t>
            </a:r>
          </a:p>
          <a:p>
            <a:r>
              <a:rPr lang="en-US" sz="2400" dirty="0">
                <a:solidFill>
                  <a:schemeClr val="bg1"/>
                </a:solidFill>
                <a:hlinkClick r:id="rId4"/>
              </a:rPr>
              <a:t>Joey.hester@ncdenr.gov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O: 919-707-3675</a:t>
            </a:r>
          </a:p>
          <a:p>
            <a:r>
              <a:rPr lang="en-US" sz="2400" dirty="0">
                <a:solidFill>
                  <a:schemeClr val="bg1"/>
                </a:solidFill>
              </a:rPr>
              <a:t>C: 919-418-5712</a:t>
            </a:r>
          </a:p>
        </p:txBody>
      </p:sp>
    </p:spTree>
    <p:extLst>
      <p:ext uri="{BB962C8B-B14F-4D97-AF65-F5344CB8AC3E}">
        <p14:creationId xmlns:p14="http://schemas.microsoft.com/office/powerpoint/2010/main" val="326576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8573-28EC-C81E-051B-50B6A148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 Rule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8295E-AF2A-4710-3D37-D03F15DBB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NMS percentage reduction goals will be applied</a:t>
            </a:r>
          </a:p>
          <a:p>
            <a:r>
              <a:rPr lang="en-US" dirty="0"/>
              <a:t>Agriculture representatives will submit an annual report that gauges progress toward achieving the overall goals</a:t>
            </a:r>
          </a:p>
          <a:p>
            <a:r>
              <a:rPr lang="en-US" dirty="0"/>
              <a:t>The report will track production and implementation metrics that have been determined through consultation from the Steering Committee and other stakeholders</a:t>
            </a:r>
          </a:p>
          <a:p>
            <a:r>
              <a:rPr lang="en-US" dirty="0"/>
              <a:t>No nutrient loss/loading model (i.e. NLEW) will be required to demonstrate collective compliance with the overall NMS reduction goals</a:t>
            </a:r>
          </a:p>
          <a:p>
            <a:r>
              <a:rPr lang="en-US" dirty="0"/>
              <a:t>The need for local agricultural committees to assist data collection will be determined by the TAG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2B110-F660-ED81-0674-B2F3F9AB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A563AAD-D53F-1838-E26D-3B1935FE195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2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Steering Committee Feedback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493045"/>
            <a:ext cx="10630711" cy="4755355"/>
          </a:xfrm>
        </p:spPr>
        <p:txBody>
          <a:bodyPr/>
          <a:lstStyle/>
          <a:p>
            <a:r>
              <a:rPr lang="en-US" dirty="0"/>
              <a:t>More interest in livestock stream access management and phosphorus application via waste than in numerical nitrogen loss/load modeling</a:t>
            </a:r>
          </a:p>
          <a:p>
            <a:r>
              <a:rPr lang="en-US" dirty="0"/>
              <a:t>Need good ambient data to align progress reports with evidence of improvement</a:t>
            </a:r>
          </a:p>
          <a:p>
            <a:r>
              <a:rPr lang="en-US" dirty="0"/>
              <a:t>No need for local committees if they’re not improving adoption of conservation practices</a:t>
            </a:r>
          </a:p>
          <a:p>
            <a:r>
              <a:rPr lang="en-US" dirty="0"/>
              <a:t>Some kind of watershed oversight committee may be necessary for tracking progress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4412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CF0F-38D4-2045-0393-431DA7AB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Metrics/Frequency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38EF3-41FE-C702-0228-BDA37FB8C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Alternating reports every 2, 3, 2, 3, 2, 3, etc. years</a:t>
            </a:r>
          </a:p>
          <a:p>
            <a:r>
              <a:rPr lang="en-US" dirty="0"/>
              <a:t>Implementation Report</a:t>
            </a:r>
          </a:p>
          <a:p>
            <a:pPr lvl="1"/>
            <a:r>
              <a:rPr lang="en-US" dirty="0"/>
              <a:t>2 years of data</a:t>
            </a:r>
          </a:p>
          <a:p>
            <a:pPr lvl="1"/>
            <a:r>
              <a:rPr lang="en-US" dirty="0"/>
              <a:t>BMP implementation</a:t>
            </a:r>
          </a:p>
          <a:p>
            <a:pPr lvl="2"/>
            <a:r>
              <a:rPr lang="en-US" dirty="0"/>
              <a:t>Practices chosen by centralized oversight committee</a:t>
            </a:r>
          </a:p>
          <a:p>
            <a:pPr lvl="2"/>
            <a:r>
              <a:rPr lang="en-US" dirty="0"/>
              <a:t>Steering Committee can offer a non-binding recommendation to oversight committee</a:t>
            </a:r>
          </a:p>
          <a:p>
            <a:pPr lvl="1"/>
            <a:r>
              <a:rPr lang="en-US" dirty="0"/>
              <a:t>Soil test phosphorus results</a:t>
            </a:r>
          </a:p>
          <a:p>
            <a:pPr lvl="1"/>
            <a:r>
              <a:rPr lang="en-US" dirty="0"/>
              <a:t>Cost share expenditures</a:t>
            </a:r>
          </a:p>
          <a:p>
            <a:r>
              <a:rPr lang="en-US" dirty="0"/>
              <a:t>Strategic Planning Report</a:t>
            </a:r>
          </a:p>
          <a:p>
            <a:pPr lvl="1"/>
            <a:r>
              <a:rPr lang="en-US" dirty="0"/>
              <a:t>3 years of data </a:t>
            </a:r>
          </a:p>
          <a:p>
            <a:pPr lvl="1"/>
            <a:r>
              <a:rPr lang="en-US" dirty="0"/>
              <a:t>Overlaps w/ Census of Agriculture publication</a:t>
            </a:r>
            <a:endParaRPr lang="en-US" i="1" dirty="0"/>
          </a:p>
          <a:p>
            <a:pPr lvl="1"/>
            <a:r>
              <a:rPr lang="en-US" dirty="0"/>
              <a:t>2-year report trends over time</a:t>
            </a:r>
          </a:p>
          <a:p>
            <a:pPr lvl="1"/>
            <a:r>
              <a:rPr lang="en-US" dirty="0"/>
              <a:t>Easement program enrollment</a:t>
            </a:r>
          </a:p>
          <a:p>
            <a:pPr lvl="1"/>
            <a:r>
              <a:rPr lang="en-US" dirty="0"/>
              <a:t>USDA Census of Agriculture</a:t>
            </a:r>
          </a:p>
          <a:p>
            <a:pPr lvl="2"/>
            <a:r>
              <a:rPr lang="en-US" dirty="0"/>
              <a:t>Animal numbers</a:t>
            </a:r>
          </a:p>
          <a:p>
            <a:pPr lvl="2"/>
            <a:r>
              <a:rPr lang="en-US" dirty="0"/>
              <a:t>Pasture acres</a:t>
            </a:r>
          </a:p>
          <a:p>
            <a:pPr lvl="2"/>
            <a:r>
              <a:rPr lang="en-US" dirty="0"/>
              <a:t>Crop Acres</a:t>
            </a:r>
          </a:p>
          <a:p>
            <a:pPr lvl="1"/>
            <a:r>
              <a:rPr lang="en-US" dirty="0"/>
              <a:t>Planning/Implementation recommendations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16809-423B-67CA-650C-472E370F8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2FE759A-5004-4F56-E5B3-CA519A4B619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E371D-B189-90A7-1706-0C7C64441797}"/>
              </a:ext>
            </a:extLst>
          </p:cNvPr>
          <p:cNvSpPr txBox="1"/>
          <p:nvPr/>
        </p:nvSpPr>
        <p:spPr>
          <a:xfrm>
            <a:off x="7412477" y="3599234"/>
            <a:ext cx="2616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What’s missing?</a:t>
            </a:r>
          </a:p>
        </p:txBody>
      </p:sp>
    </p:spTree>
    <p:extLst>
      <p:ext uri="{BB962C8B-B14F-4D97-AF65-F5344CB8AC3E}">
        <p14:creationId xmlns:p14="http://schemas.microsoft.com/office/powerpoint/2010/main" val="332340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83986-20F5-A78B-6138-596C983BC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E0DB7-E291-6FBD-ECF9-EF3BA421B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“Local Advisory Committee” in Neuse, Tar-Pamlico, and Falls Lake</a:t>
            </a:r>
          </a:p>
          <a:p>
            <a:pPr lvl="1"/>
            <a:r>
              <a:rPr lang="en-US" dirty="0"/>
              <a:t>Members include DSWC, SWCD, CEC, NCDACS Regional Agronomist, 2 Farmers</a:t>
            </a:r>
          </a:p>
          <a:p>
            <a:pPr lvl="1"/>
            <a:r>
              <a:rPr lang="en-US" dirty="0"/>
              <a:t>Meets annually</a:t>
            </a:r>
          </a:p>
          <a:p>
            <a:pPr lvl="1"/>
            <a:r>
              <a:rPr lang="en-US" dirty="0"/>
              <a:t>Review crop acres, fertilization, BMP implementation</a:t>
            </a:r>
          </a:p>
          <a:p>
            <a:pPr lvl="1"/>
            <a:r>
              <a:rPr lang="en-US" dirty="0"/>
              <a:t>Usually held adjacent to SWCD Board meeting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Input obtained directly from producers</a:t>
            </a:r>
          </a:p>
          <a:p>
            <a:pPr lvl="1"/>
            <a:r>
              <a:rPr lang="en-US" dirty="0"/>
              <a:t>Can assist SWCD in prioritization and strategy planning</a:t>
            </a:r>
          </a:p>
          <a:p>
            <a:r>
              <a:rPr lang="en-US" dirty="0"/>
              <a:t>Drawbacks</a:t>
            </a:r>
          </a:p>
          <a:p>
            <a:pPr lvl="1"/>
            <a:r>
              <a:rPr lang="en-US" dirty="0"/>
              <a:t>All volunteer</a:t>
            </a:r>
          </a:p>
          <a:p>
            <a:pPr lvl="1"/>
            <a:r>
              <a:rPr lang="en-US" dirty="0"/>
              <a:t>Not part of existing committee/group (extra workload)</a:t>
            </a:r>
          </a:p>
          <a:p>
            <a:pPr lvl="1"/>
            <a:r>
              <a:rPr lang="en-US" dirty="0"/>
              <a:t>Members lose interest over time</a:t>
            </a:r>
          </a:p>
          <a:p>
            <a:pPr lvl="1"/>
            <a:r>
              <a:rPr lang="en-US" dirty="0"/>
              <a:t>As implementation wanes, data collection loses value</a:t>
            </a:r>
          </a:p>
          <a:p>
            <a:pPr lvl="1"/>
            <a:r>
              <a:rPr lang="en-US" dirty="0"/>
              <a:t>Time consuming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5F03F-03FE-7B6F-B7E9-3F38B73A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93A42D-FDE5-A03F-43FD-008B7980D2F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603E5-8E7C-6860-A4D1-871DC78FD5B8}"/>
              </a:ext>
            </a:extLst>
          </p:cNvPr>
          <p:cNvSpPr txBox="1"/>
          <p:nvPr/>
        </p:nvSpPr>
        <p:spPr>
          <a:xfrm>
            <a:off x="7830768" y="2840875"/>
            <a:ext cx="3366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Are local committees </a:t>
            </a:r>
          </a:p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necessary?</a:t>
            </a:r>
          </a:p>
        </p:txBody>
      </p:sp>
    </p:spTree>
    <p:extLst>
      <p:ext uri="{BB962C8B-B14F-4D97-AF65-F5344CB8AC3E}">
        <p14:creationId xmlns:p14="http://schemas.microsoft.com/office/powerpoint/2010/main" val="327057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44B11-BF26-B5B9-2A56-6EDA31B5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Oversight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25283-236D-F793-C7DD-ED82988D9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Watershed/Basin Oversight Committee in Neuse, Tar-Pamlico, Falls Lake, and Jordan Lake</a:t>
            </a:r>
          </a:p>
          <a:p>
            <a:pPr lvl="1"/>
            <a:r>
              <a:rPr lang="en-US" dirty="0"/>
              <a:t>Members include DSWC, DWR, NRCS, SWCD, CES, NCFB, Enviros, Academics</a:t>
            </a:r>
          </a:p>
          <a:p>
            <a:pPr lvl="1"/>
            <a:r>
              <a:rPr lang="en-US" dirty="0"/>
              <a:t>Meets annually</a:t>
            </a:r>
          </a:p>
          <a:p>
            <a:pPr lvl="1"/>
            <a:r>
              <a:rPr lang="en-US" dirty="0"/>
              <a:t>Reviews and approves annual reports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Stakeholder involvement in review/approval</a:t>
            </a:r>
          </a:p>
          <a:p>
            <a:pPr lvl="1"/>
            <a:r>
              <a:rPr lang="en-US" dirty="0"/>
              <a:t>Can assist in strategy planning</a:t>
            </a:r>
          </a:p>
          <a:p>
            <a:pPr lvl="1"/>
            <a:r>
              <a:rPr lang="en-US" dirty="0"/>
              <a:t>Can provide more dynamic year-to-year change observation and oversight recommendations</a:t>
            </a:r>
          </a:p>
          <a:p>
            <a:pPr lvl="1"/>
            <a:r>
              <a:rPr lang="en-US" dirty="0"/>
              <a:t>Serves as a point of contact and deliberation for input from outside parties</a:t>
            </a:r>
          </a:p>
          <a:p>
            <a:r>
              <a:rPr lang="en-US" dirty="0"/>
              <a:t>Note</a:t>
            </a:r>
          </a:p>
          <a:p>
            <a:pPr lvl="1"/>
            <a:r>
              <a:rPr lang="en-US" dirty="0"/>
              <a:t>All data compilation and report writing falls to DSWC with or without an oversight committee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2E856-53D9-C375-7FAA-F7F4FABD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386053-B26B-DBC9-2103-4378FA8A820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6E4D14-5746-7E5D-455D-C002AA119C5F}"/>
              </a:ext>
            </a:extLst>
          </p:cNvPr>
          <p:cNvSpPr txBox="1"/>
          <p:nvPr/>
        </p:nvSpPr>
        <p:spPr>
          <a:xfrm>
            <a:off x="7597302" y="3013501"/>
            <a:ext cx="3074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Is an oversight </a:t>
            </a:r>
          </a:p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committee needed?</a:t>
            </a:r>
          </a:p>
        </p:txBody>
      </p:sp>
    </p:spTree>
    <p:extLst>
      <p:ext uri="{BB962C8B-B14F-4D97-AF65-F5344CB8AC3E}">
        <p14:creationId xmlns:p14="http://schemas.microsoft.com/office/powerpoint/2010/main" val="261003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440B-DBD3-70BB-02B4-C8417558E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Regulations: Livestock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1E08B-A48E-AB21-EB74-B03AAD81A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DWR currently inspects livestock operations for WQ violations</a:t>
            </a:r>
          </a:p>
          <a:p>
            <a:pPr lvl="1"/>
            <a:r>
              <a:rPr lang="en-US" dirty="0"/>
              <a:t>Samples for turbidity, fecal coliform, sediment deposition, etc.</a:t>
            </a:r>
          </a:p>
          <a:p>
            <a:pPr lvl="1"/>
            <a:r>
              <a:rPr lang="en-US" dirty="0"/>
              <a:t>Issues ~4-5 warning letters per year (most often for turbidity/sediment)</a:t>
            </a:r>
          </a:p>
          <a:p>
            <a:pPr lvl="1"/>
            <a:r>
              <a:rPr lang="en-US" dirty="0"/>
              <a:t>Most producers voluntarily correct the problem (takes time)</a:t>
            </a:r>
          </a:p>
          <a:p>
            <a:pPr lvl="1"/>
            <a:r>
              <a:rPr lang="en-US" dirty="0"/>
              <a:t>Rotational grazing can be part of the solution</a:t>
            </a:r>
          </a:p>
          <a:p>
            <a:pPr lvl="1"/>
            <a:r>
              <a:rPr lang="en-US" dirty="0"/>
              <a:t>Enforcement is occasionally necessary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9459D-CD32-BB78-8CCC-AE49D813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7511DD9-2327-6071-01AE-6A8DE8DFA50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6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01E49-0B6F-5F66-8F20-E342DC308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TAG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D1CCF-82B2-2CE3-5115-F9FE263B0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493045"/>
            <a:ext cx="11567160" cy="47553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a new rule accelerate the process of exclusion or encourage reluctant producers to act?</a:t>
            </a:r>
          </a:p>
          <a:p>
            <a:pPr lvl="1"/>
            <a:r>
              <a:rPr lang="en-US" dirty="0"/>
              <a:t>How does that differ for operations that are secondary sources of income?</a:t>
            </a:r>
          </a:p>
          <a:p>
            <a:pPr lvl="1"/>
            <a:r>
              <a:rPr lang="en-US" dirty="0"/>
              <a:t>Thoughts on an operation size threshold?</a:t>
            </a:r>
          </a:p>
          <a:p>
            <a:pPr lvl="2"/>
            <a:r>
              <a:rPr lang="en-US" dirty="0"/>
              <a:t>Only pastures with more than a certain number of livestock head</a:t>
            </a:r>
          </a:p>
          <a:p>
            <a:pPr lvl="2"/>
            <a:r>
              <a:rPr lang="en-US" dirty="0"/>
              <a:t>Only pastures that generate a certain amount of income</a:t>
            </a:r>
          </a:p>
          <a:p>
            <a:pPr lvl="1"/>
            <a:r>
              <a:rPr lang="en-US" dirty="0"/>
              <a:t>If no rule is recommended, what is needed to meaningfully increase the pace of exclusion?</a:t>
            </a:r>
          </a:p>
          <a:p>
            <a:r>
              <a:rPr lang="en-US" dirty="0"/>
              <a:t>Are achievement targets necessary?</a:t>
            </a:r>
          </a:p>
          <a:p>
            <a:pPr lvl="1"/>
            <a:r>
              <a:rPr lang="en-US" dirty="0"/>
              <a:t>i.e. certain percentage of operations excluded by XXXX date, increasing over time?</a:t>
            </a:r>
          </a:p>
          <a:p>
            <a:r>
              <a:rPr lang="en-US" dirty="0"/>
              <a:t>Can a separate BMP be implemented to lure them away from the stream?</a:t>
            </a:r>
          </a:p>
          <a:p>
            <a:pPr lvl="1"/>
            <a:r>
              <a:rPr lang="en-US" dirty="0"/>
              <a:t>Cost share tree plantings w/ protection through establishment</a:t>
            </a:r>
          </a:p>
          <a:p>
            <a:pPr lvl="1"/>
            <a:r>
              <a:rPr lang="en-US" dirty="0"/>
              <a:t>Cost share waterers</a:t>
            </a:r>
          </a:p>
          <a:p>
            <a:pPr lvl="1"/>
            <a:r>
              <a:rPr lang="en-US" dirty="0"/>
              <a:t>O&amp;M lasts until canopy expands to provide shade</a:t>
            </a:r>
          </a:p>
          <a:p>
            <a:pPr lvl="1"/>
            <a:r>
              <a:rPr lang="en-US" dirty="0"/>
              <a:t>Grants 10-year grace period before fencing is required (i.e. if “luring” BMP is implemented, no DWR enforcement actions will be taken)</a:t>
            </a:r>
          </a:p>
          <a:p>
            <a:pPr lvl="1"/>
            <a:r>
              <a:rPr lang="en-US" dirty="0"/>
              <a:t>If producer can demonstrate exclusion, no fencing is necessary</a:t>
            </a:r>
          </a:p>
          <a:p>
            <a:r>
              <a:rPr lang="en-US" dirty="0"/>
              <a:t>Can tax incentives or funding eligibility be tied to exclusion?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0334E-455D-AB7D-2BA2-54DD3DEE6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950A599-3138-1614-08AC-501EB75942C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29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8D23-17C8-E928-52FB-8343352F0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68C0D-EE4D-EBA7-4E8D-7901380FC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Maryland</a:t>
            </a:r>
          </a:p>
          <a:p>
            <a:pPr lvl="1"/>
            <a:r>
              <a:rPr lang="en-US" dirty="0"/>
              <a:t>Exclusion required for producers who earn &gt; $2,500 annually from farm sales or have 8 cows (or equivalent)</a:t>
            </a:r>
          </a:p>
          <a:p>
            <a:pPr lvl="1"/>
            <a:r>
              <a:rPr lang="en-US" dirty="0"/>
              <a:t>Minimum 10ft setback</a:t>
            </a:r>
          </a:p>
          <a:p>
            <a:pPr lvl="1"/>
            <a:r>
              <a:rPr lang="en-US" dirty="0"/>
              <a:t>Fencing not explicitly required, only controlled access</a:t>
            </a:r>
          </a:p>
          <a:p>
            <a:r>
              <a:rPr lang="en-US" dirty="0"/>
              <a:t>Virginia</a:t>
            </a:r>
          </a:p>
          <a:p>
            <a:pPr lvl="1"/>
            <a:r>
              <a:rPr lang="en-US" dirty="0"/>
              <a:t>Exclusion only required for operations with &gt; 300 beef cattle or dairies</a:t>
            </a:r>
          </a:p>
          <a:p>
            <a:pPr lvl="1"/>
            <a:r>
              <a:rPr lang="en-US" dirty="0"/>
              <a:t>No exclusion required for pastured animals</a:t>
            </a:r>
          </a:p>
          <a:p>
            <a:pPr lvl="1"/>
            <a:r>
              <a:rPr lang="en-US" dirty="0"/>
              <a:t>Complaint-driven process for activities that impact nutrient, sediment, toxin delivery to streams</a:t>
            </a:r>
          </a:p>
          <a:p>
            <a:pPr lvl="1"/>
            <a:r>
              <a:rPr lang="en-US" dirty="0"/>
              <a:t>When complaint is filed and investigated, the producer may correct voluntarily or be fined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DFB5B-1082-5960-9110-2CED767F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9529CC8-2504-466B-E3E6-676063E4166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8753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F39DD86CFD645B6289C544AF4971D" ma:contentTypeVersion="5" ma:contentTypeDescription="Create a new document." ma:contentTypeScope="" ma:versionID="f80f43af3ef898e757b316399db2687c">
  <xsd:schema xmlns:xsd="http://www.w3.org/2001/XMLSchema" xmlns:xs="http://www.w3.org/2001/XMLSchema" xmlns:p="http://schemas.microsoft.com/office/2006/metadata/properties" xmlns:ns2="2893163c-4790-4570-a539-5f3cb3bacbe3" xmlns:ns3="97c26e27-a340-4306-98a7-c36055956ab5" targetNamespace="http://schemas.microsoft.com/office/2006/metadata/properties" ma:root="true" ma:fieldsID="db3e8ed8175837ec6c81d668dc52b713" ns2:_="" ns3:_="">
    <xsd:import namespace="2893163c-4790-4570-a539-5f3cb3bacbe3"/>
    <xsd:import namespace="97c26e27-a340-4306-98a7-c36055956a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3163c-4790-4570-a539-5f3cb3bac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6e27-a340-4306-98a7-c36055956a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3B6959-932C-4C27-B01D-BF0451188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3163c-4790-4570-a539-5f3cb3bacbe3"/>
    <ds:schemaRef ds:uri="97c26e27-a340-4306-98a7-c36055956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E347C4-91BB-4D61-9F37-5A6885E29480}">
  <ds:schemaRefs>
    <ds:schemaRef ds:uri="http://purl.org/dc/elements/1.1/"/>
    <ds:schemaRef ds:uri="http://schemas.microsoft.com/office/2006/metadata/properties"/>
    <ds:schemaRef ds:uri="97c26e27-a340-4306-98a7-c36055956ab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893163c-4790-4570-a539-5f3cb3bacbe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13267</TotalTime>
  <Words>851</Words>
  <Application>Microsoft Office PowerPoint</Application>
  <PresentationFormat>Widescreen</PresentationFormat>
  <Paragraphs>124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2_Office Theme</vt:lpstr>
      <vt:lpstr>Office Theme</vt:lpstr>
      <vt:lpstr>Department of Environmental Quality</vt:lpstr>
      <vt:lpstr>Agriculture Rule Proposal</vt:lpstr>
      <vt:lpstr>Steering Committee Feedback</vt:lpstr>
      <vt:lpstr>Reporting Metrics/Frequency</vt:lpstr>
      <vt:lpstr>Local Committees</vt:lpstr>
      <vt:lpstr>Oversight Committee</vt:lpstr>
      <vt:lpstr>Existing Regulations: Livestock</vt:lpstr>
      <vt:lpstr>Questions for TAG Members</vt:lpstr>
      <vt:lpstr>Case Studies</vt:lpstr>
      <vt:lpstr>Consensus Questions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Hester, Joey</cp:lastModifiedBy>
  <cp:revision>73</cp:revision>
  <cp:lastPrinted>2022-09-29T12:35:38Z</cp:lastPrinted>
  <dcterms:created xsi:type="dcterms:W3CDTF">2015-06-24T15:01:50Z</dcterms:created>
  <dcterms:modified xsi:type="dcterms:W3CDTF">2023-05-05T20:53:36Z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0x010100236F39DD86CFD645B6289C544AF4971D</vt:lpwstr>
  </property>
</Properties>
</file>