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4" r:id="rId4"/>
    <p:sldMasterId id="2147483699" r:id="rId5"/>
    <p:sldMasterId id="2147483715" r:id="rId6"/>
  </p:sldMasterIdLst>
  <p:notesMasterIdLst>
    <p:notesMasterId r:id="rId28"/>
  </p:notesMasterIdLst>
  <p:sldIdLst>
    <p:sldId id="428" r:id="rId7"/>
    <p:sldId id="485" r:id="rId8"/>
    <p:sldId id="486" r:id="rId9"/>
    <p:sldId id="487" r:id="rId10"/>
    <p:sldId id="488" r:id="rId11"/>
    <p:sldId id="491" r:id="rId12"/>
    <p:sldId id="481" r:id="rId13"/>
    <p:sldId id="381" r:id="rId14"/>
    <p:sldId id="483" r:id="rId15"/>
    <p:sldId id="376" r:id="rId16"/>
    <p:sldId id="365" r:id="rId17"/>
    <p:sldId id="387" r:id="rId18"/>
    <p:sldId id="383" r:id="rId19"/>
    <p:sldId id="377" r:id="rId20"/>
    <p:sldId id="364" r:id="rId21"/>
    <p:sldId id="324" r:id="rId22"/>
    <p:sldId id="325" r:id="rId23"/>
    <p:sldId id="386" r:id="rId24"/>
    <p:sldId id="490" r:id="rId25"/>
    <p:sldId id="478" r:id="rId26"/>
    <p:sldId id="495" r:id="rId27"/>
  </p:sldIdLst>
  <p:sldSz cx="12192000" cy="6858000"/>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6CAF0"/>
    <a:srgbClr val="548235"/>
    <a:srgbClr val="4472C4"/>
    <a:srgbClr val="72859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17" autoAdjust="0"/>
    <p:restoredTop sz="91422" autoAdjust="0"/>
  </p:normalViewPr>
  <p:slideViewPr>
    <p:cSldViewPr snapToGrid="0">
      <p:cViewPr varScale="1">
        <p:scale>
          <a:sx n="75" d="100"/>
          <a:sy n="75" d="100"/>
        </p:scale>
        <p:origin x="797"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82119" cy="466434"/>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idx="1"/>
          </p:nvPr>
        </p:nvSpPr>
        <p:spPr>
          <a:xfrm>
            <a:off x="3898102" y="1"/>
            <a:ext cx="2982119" cy="466434"/>
          </a:xfrm>
          <a:prstGeom prst="rect">
            <a:avLst/>
          </a:prstGeom>
        </p:spPr>
        <p:txBody>
          <a:bodyPr vert="horz" lIns="92446" tIns="46223" rIns="92446" bIns="46223" rtlCol="0"/>
          <a:lstStyle>
            <a:lvl1pPr algn="r">
              <a:defRPr sz="1200"/>
            </a:lvl1pPr>
          </a:lstStyle>
          <a:p>
            <a:fld id="{C586D9D0-2E9B-4F2F-924A-B3B3E9CFCAEC}" type="datetimeFigureOut">
              <a:rPr lang="en-US" smtClean="0"/>
              <a:t>4/27/2023</a:t>
            </a:fld>
            <a:endParaRPr lang="en-US"/>
          </a:p>
        </p:txBody>
      </p:sp>
      <p:sp>
        <p:nvSpPr>
          <p:cNvPr id="4" name="Slide Image Placeholder 3"/>
          <p:cNvSpPr>
            <a:spLocks noGrp="1" noRot="1" noChangeAspect="1"/>
          </p:cNvSpPr>
          <p:nvPr>
            <p:ph type="sldImg" idx="2"/>
          </p:nvPr>
        </p:nvSpPr>
        <p:spPr>
          <a:xfrm>
            <a:off x="654050" y="1162050"/>
            <a:ext cx="5575300" cy="3136900"/>
          </a:xfrm>
          <a:prstGeom prst="rect">
            <a:avLst/>
          </a:prstGeom>
          <a:noFill/>
          <a:ln w="12700">
            <a:solidFill>
              <a:prstClr val="black"/>
            </a:solidFill>
          </a:ln>
        </p:spPr>
        <p:txBody>
          <a:bodyPr vert="horz" lIns="92446" tIns="46223" rIns="92446" bIns="46223" rtlCol="0" anchor="ctr"/>
          <a:lstStyle/>
          <a:p>
            <a:endParaRPr lang="en-US"/>
          </a:p>
        </p:txBody>
      </p:sp>
      <p:sp>
        <p:nvSpPr>
          <p:cNvPr id="5" name="Notes Placeholder 4"/>
          <p:cNvSpPr>
            <a:spLocks noGrp="1"/>
          </p:cNvSpPr>
          <p:nvPr>
            <p:ph type="body" sz="quarter" idx="3"/>
          </p:nvPr>
        </p:nvSpPr>
        <p:spPr>
          <a:xfrm>
            <a:off x="688182" y="4473892"/>
            <a:ext cx="5505450" cy="3660459"/>
          </a:xfrm>
          <a:prstGeom prst="rect">
            <a:avLst/>
          </a:prstGeom>
        </p:spPr>
        <p:txBody>
          <a:bodyPr vert="horz" lIns="92446" tIns="46223" rIns="92446" bIns="4622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82119" cy="466433"/>
          </a:xfrm>
          <a:prstGeom prst="rect">
            <a:avLst/>
          </a:prstGeom>
        </p:spPr>
        <p:txBody>
          <a:bodyPr vert="horz" lIns="92446" tIns="46223" rIns="92446" bIns="46223" rtlCol="0" anchor="b"/>
          <a:lstStyle>
            <a:lvl1pPr algn="l">
              <a:defRPr sz="1200"/>
            </a:lvl1pPr>
          </a:lstStyle>
          <a:p>
            <a:endParaRPr lang="en-US"/>
          </a:p>
        </p:txBody>
      </p:sp>
      <p:sp>
        <p:nvSpPr>
          <p:cNvPr id="7" name="Slide Number Placeholder 6"/>
          <p:cNvSpPr>
            <a:spLocks noGrp="1"/>
          </p:cNvSpPr>
          <p:nvPr>
            <p:ph type="sldNum" sz="quarter" idx="5"/>
          </p:nvPr>
        </p:nvSpPr>
        <p:spPr>
          <a:xfrm>
            <a:off x="3898102" y="8829967"/>
            <a:ext cx="2982119" cy="466433"/>
          </a:xfrm>
          <a:prstGeom prst="rect">
            <a:avLst/>
          </a:prstGeom>
        </p:spPr>
        <p:txBody>
          <a:bodyPr vert="horz" lIns="92446" tIns="46223" rIns="92446" bIns="46223" rtlCol="0" anchor="b"/>
          <a:lstStyle>
            <a:lvl1pPr algn="r">
              <a:defRPr sz="1200"/>
            </a:lvl1pPr>
          </a:lstStyle>
          <a:p>
            <a:fld id="{456C487D-E38B-444A-A8D9-A3853809DE05}" type="slidenum">
              <a:rPr lang="en-US" smtClean="0"/>
              <a:t>‹#›</a:t>
            </a:fld>
            <a:endParaRPr lang="en-US"/>
          </a:p>
        </p:txBody>
      </p:sp>
    </p:spTree>
    <p:extLst>
      <p:ext uri="{BB962C8B-B14F-4D97-AF65-F5344CB8AC3E}">
        <p14:creationId xmlns:p14="http://schemas.microsoft.com/office/powerpoint/2010/main" val="18368724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6C487D-E38B-444A-A8D9-A3853809DE05}" type="slidenum">
              <a:rPr lang="en-US" smtClean="0"/>
              <a:t>1</a:t>
            </a:fld>
            <a:endParaRPr lang="en-US"/>
          </a:p>
        </p:txBody>
      </p:sp>
    </p:spTree>
    <p:extLst>
      <p:ext uri="{BB962C8B-B14F-4D97-AF65-F5344CB8AC3E}">
        <p14:creationId xmlns:p14="http://schemas.microsoft.com/office/powerpoint/2010/main" val="11879982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Because buffers provide so many different functions, there</a:t>
            </a:r>
            <a:r>
              <a:rPr lang="en-US" baseline="0" dirty="0"/>
              <a:t> are many different minimum buffer widths recommended depending on the specific objective.  Diagram from </a:t>
            </a:r>
            <a:r>
              <a:rPr lang="en-US" dirty="0"/>
              <a:t>Chesapeake Bay Riparian Handbook (1998)</a:t>
            </a:r>
            <a:endParaRPr lang="en-US" baseline="0" dirty="0"/>
          </a:p>
          <a:p>
            <a:endParaRPr lang="en-US" baseline="0" dirty="0"/>
          </a:p>
          <a:p>
            <a:r>
              <a:rPr lang="en-US" baseline="0" dirty="0"/>
              <a:t>All of the functions in the blue box relate to nutrients.  </a:t>
            </a:r>
          </a:p>
          <a:p>
            <a:endParaRPr lang="en-US" baseline="0" dirty="0"/>
          </a:p>
          <a:p>
            <a:r>
              <a:rPr lang="en-US" baseline="0" dirty="0"/>
              <a:t>This is also why it’s a challenge to compare NC to other states.  It’s not just simply a number for how wide the buffer is, it’s also what is the purpose of the buffer.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CC7D24-0DC9-4E9C-89C0-35D79A09D33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855420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Grass</a:t>
            </a:r>
            <a:r>
              <a:rPr lang="en-US" baseline="0" dirty="0"/>
              <a:t> does not stabilize streams.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CC7D24-0DC9-4E9C-89C0-35D79A09D33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473701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u="sng" dirty="0"/>
              <a:t>Prevent erosion,</a:t>
            </a:r>
            <a:r>
              <a:rPr lang="en-US" sz="1200" b="0" u="sng" baseline="0" dirty="0"/>
              <a:t> </a:t>
            </a:r>
            <a:r>
              <a:rPr lang="en-US" sz="1200" b="0" u="sng" dirty="0"/>
              <a:t>Stabilize streambanks,</a:t>
            </a:r>
            <a:r>
              <a:rPr lang="en-US" sz="1200" b="0" u="sng" baseline="0" dirty="0"/>
              <a:t> </a:t>
            </a:r>
            <a:r>
              <a:rPr lang="en-US" sz="1200" b="0" u="sng" dirty="0"/>
              <a:t>Protect property</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u="none" kern="1200" dirty="0">
                <a:solidFill>
                  <a:schemeClr val="tx1"/>
                </a:solidFill>
                <a:latin typeface="+mn-lt"/>
                <a:ea typeface="+mn-ea"/>
                <a:cs typeface="+mn-cs"/>
              </a:rPr>
              <a:t>Wooded buffers have significant effect on stabilizing streambanks and preventing erosion which can impact downstream waters and result in property loss.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u="none" kern="1200" dirty="0">
                <a:solidFill>
                  <a:schemeClr val="tx1"/>
                </a:solidFill>
                <a:latin typeface="+mn-lt"/>
                <a:ea typeface="+mn-ea"/>
                <a:cs typeface="+mn-cs"/>
              </a:rPr>
              <a:t>A study of over 700 stream bends found that 67% of bends without vegetation eroded during a storm, while only 14% of bends with vegetation showed erosion (Beeson and Doyle 1995).</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u="none" kern="1200" dirty="0">
                <a:solidFill>
                  <a:schemeClr val="tx1"/>
                </a:solidFill>
                <a:latin typeface="+mn-lt"/>
                <a:ea typeface="+mn-ea"/>
                <a:cs typeface="+mn-cs"/>
              </a:rPr>
              <a:t>Over</a:t>
            </a:r>
            <a:r>
              <a:rPr lang="en-US" sz="1200" b="0" u="none" kern="1200" baseline="0" dirty="0">
                <a:solidFill>
                  <a:schemeClr val="tx1"/>
                </a:solidFill>
                <a:latin typeface="+mn-lt"/>
                <a:ea typeface="+mn-ea"/>
                <a:cs typeface="+mn-cs"/>
              </a:rPr>
              <a:t> 75% of sediment comes from stream banks (Deanna Osmond, NCSU)</a:t>
            </a:r>
            <a:endParaRPr lang="en-US" sz="1200" b="0" u="none"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CC7D24-0DC9-4E9C-89C0-35D79A09D33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345980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Generally, the grass filter strip works best for sediment removal, while the forested buffer is better for nitrate removal from subsurface flows</a:t>
            </a:r>
            <a:r>
              <a:rPr lang="en-US" sz="1200" b="0" i="0" u="none" strike="noStrike" kern="1200" baseline="30000" dirty="0">
                <a:solidFill>
                  <a:schemeClr val="tx1"/>
                </a:solidFill>
                <a:latin typeface="+mn-lt"/>
                <a:ea typeface="+mn-ea"/>
                <a:cs typeface="+mn-cs"/>
              </a:rPr>
              <a:t>13</a:t>
            </a:r>
            <a:r>
              <a:rPr lang="en-US" sz="1200" b="0" i="0" u="none" strike="noStrike" kern="1200" baseline="0" dirty="0">
                <a:solidFill>
                  <a:schemeClr val="tx1"/>
                </a:solidFill>
                <a:latin typeface="+mn-lt"/>
                <a:ea typeface="+mn-ea"/>
                <a:cs typeface="+mn-cs"/>
              </a:rPr>
              <a:t>. Grasses have a shallower and denser root mat that is more effective in slowing runoff and trapping sediments from the surface flow. Trees have a deeper root system that can trap and uptake nutrients from the groundwater, stabilize banks, and regulate the flow of water to the stream.  (Hawes and Smith 2005)</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CC7D24-0DC9-4E9C-89C0-35D79A09D33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574511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Studies</a:t>
            </a:r>
            <a:r>
              <a:rPr lang="en-US" baseline="0" dirty="0"/>
              <a:t> have a range of recommendations for buffer width needed to reduce stream sediment.  Buffers as narrow as 15 ft can be effective in the short term, but in general the recommendation is 100-foot buffers.  Grass buffers are good at removing sediment in stormwater runoff, but not effective at all in streambank stabilization.  </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CC7D24-0DC9-4E9C-89C0-35D79A09D33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568721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Even the best buffer strips along larger rivers and streams cannot significantly improve water that has been degraded by improper buffer practices higher in the watershed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CC7D24-0DC9-4E9C-89C0-35D79A09D33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725990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20000"/>
              </a:spcBef>
              <a:buClr>
                <a:srgbClr val="FFFFCC"/>
              </a:buClr>
            </a:pPr>
            <a:r>
              <a:rPr lang="en-US" altLang="en-US" sz="1200" b="0" u="sng" dirty="0">
                <a:solidFill>
                  <a:schemeClr val="tx1"/>
                </a:solidFill>
              </a:rPr>
              <a:t>Ephemeral</a:t>
            </a:r>
            <a:r>
              <a:rPr lang="en-US" altLang="en-US" sz="1200" b="0" dirty="0">
                <a:solidFill>
                  <a:schemeClr val="tx1"/>
                </a:solidFill>
              </a:rPr>
              <a:t>:</a:t>
            </a:r>
          </a:p>
          <a:p>
            <a:pPr eaLnBrk="1" hangingPunct="1">
              <a:spcBef>
                <a:spcPct val="20000"/>
              </a:spcBef>
              <a:buClr>
                <a:srgbClr val="FFFFCC"/>
              </a:buClr>
              <a:buFontTx/>
              <a:buChar char="•"/>
            </a:pPr>
            <a:r>
              <a:rPr lang="en-US" altLang="en-US" sz="1200" b="0" dirty="0">
                <a:solidFill>
                  <a:srgbClr val="3366FF"/>
                </a:solidFill>
              </a:rPr>
              <a:t>Stormwater is the primary source of water</a:t>
            </a:r>
          </a:p>
          <a:p>
            <a:pPr eaLnBrk="1" hangingPunct="1">
              <a:spcBef>
                <a:spcPct val="20000"/>
              </a:spcBef>
              <a:buClr>
                <a:srgbClr val="FFFFCC"/>
              </a:buClr>
              <a:buFontTx/>
              <a:buChar char="•"/>
            </a:pPr>
            <a:r>
              <a:rPr lang="en-US" altLang="en-US" sz="1200" b="0" dirty="0">
                <a:solidFill>
                  <a:schemeClr val="tx1"/>
                </a:solidFill>
              </a:rPr>
              <a:t>Lacks biological, hydrological and physical features associated with continuous or intermittent conveyance of water</a:t>
            </a:r>
          </a:p>
          <a:p>
            <a:endParaRPr lang="en-US" b="0" dirty="0"/>
          </a:p>
          <a:p>
            <a:pPr eaLnBrk="1" hangingPunct="1">
              <a:spcBef>
                <a:spcPct val="20000"/>
              </a:spcBef>
              <a:buClr>
                <a:srgbClr val="FFFFCC"/>
              </a:buClr>
            </a:pPr>
            <a:r>
              <a:rPr lang="en-US" altLang="en-US" sz="1200" b="0" u="sng" dirty="0">
                <a:solidFill>
                  <a:schemeClr val="tx1"/>
                </a:solidFill>
              </a:rPr>
              <a:t>Intermittent</a:t>
            </a:r>
            <a:r>
              <a:rPr lang="en-US" altLang="en-US" sz="1200" b="0" dirty="0">
                <a:solidFill>
                  <a:schemeClr val="tx1"/>
                </a:solidFill>
              </a:rPr>
              <a:t>:</a:t>
            </a:r>
          </a:p>
          <a:p>
            <a:pPr eaLnBrk="1" hangingPunct="1">
              <a:spcBef>
                <a:spcPct val="20000"/>
              </a:spcBef>
              <a:buClr>
                <a:srgbClr val="FFFFCC"/>
              </a:buClr>
              <a:buFontTx/>
              <a:buChar char="•"/>
            </a:pPr>
            <a:r>
              <a:rPr lang="en-US" altLang="en-US" sz="1200" b="0" dirty="0">
                <a:solidFill>
                  <a:schemeClr val="tx1"/>
                </a:solidFill>
              </a:rPr>
              <a:t>Well-defined channel that </a:t>
            </a:r>
            <a:r>
              <a:rPr lang="en-US" altLang="en-US" sz="1200" b="0" dirty="0">
                <a:solidFill>
                  <a:srgbClr val="3366FF"/>
                </a:solidFill>
              </a:rPr>
              <a:t>contains water for part of year</a:t>
            </a:r>
          </a:p>
          <a:p>
            <a:pPr eaLnBrk="1" hangingPunct="1">
              <a:spcBef>
                <a:spcPct val="20000"/>
              </a:spcBef>
              <a:buClr>
                <a:srgbClr val="FFFFCC"/>
              </a:buClr>
              <a:buFontTx/>
              <a:buChar char="•"/>
            </a:pPr>
            <a:r>
              <a:rPr lang="en-US" altLang="en-US" sz="1200" b="0" dirty="0">
                <a:solidFill>
                  <a:schemeClr val="tx1"/>
                </a:solidFill>
              </a:rPr>
              <a:t>Flow may be heavily supplemented with stormwater</a:t>
            </a:r>
          </a:p>
          <a:p>
            <a:pPr eaLnBrk="1" hangingPunct="1">
              <a:spcBef>
                <a:spcPct val="20000"/>
              </a:spcBef>
              <a:buClr>
                <a:srgbClr val="FFFFCC"/>
              </a:buClr>
              <a:buFontTx/>
              <a:buChar char="•"/>
            </a:pPr>
            <a:r>
              <a:rPr lang="en-US" altLang="en-US" sz="1200" b="0" dirty="0">
                <a:solidFill>
                  <a:schemeClr val="tx1"/>
                </a:solidFill>
              </a:rPr>
              <a:t>Often lacks biological, hydrological and physical features associated with continuous conveyance of water</a:t>
            </a:r>
          </a:p>
          <a:p>
            <a:endParaRPr lang="en-US" b="0" dirty="0"/>
          </a:p>
          <a:p>
            <a:pPr eaLnBrk="1" hangingPunct="1">
              <a:spcBef>
                <a:spcPct val="20000"/>
              </a:spcBef>
              <a:buClr>
                <a:srgbClr val="FFFFCC"/>
              </a:buClr>
            </a:pPr>
            <a:r>
              <a:rPr lang="en-US" altLang="en-US" sz="1200" b="0" u="sng" dirty="0">
                <a:solidFill>
                  <a:schemeClr val="tx1"/>
                </a:solidFill>
              </a:rPr>
              <a:t>Perennial</a:t>
            </a:r>
            <a:r>
              <a:rPr lang="en-US" altLang="en-US" sz="1200" b="0" dirty="0">
                <a:solidFill>
                  <a:schemeClr val="tx1"/>
                </a:solidFill>
              </a:rPr>
              <a:t>:</a:t>
            </a:r>
          </a:p>
          <a:p>
            <a:pPr eaLnBrk="1" hangingPunct="1">
              <a:spcBef>
                <a:spcPct val="20000"/>
              </a:spcBef>
              <a:buClr>
                <a:srgbClr val="FFFFCC"/>
              </a:buClr>
              <a:buFontTx/>
              <a:buChar char="•"/>
            </a:pPr>
            <a:r>
              <a:rPr lang="en-US" altLang="en-US" sz="1200" b="0" dirty="0">
                <a:solidFill>
                  <a:schemeClr val="tx1"/>
                </a:solidFill>
              </a:rPr>
              <a:t>Well-defined channel that contains water year round (during year of normal rainfall)</a:t>
            </a:r>
          </a:p>
          <a:p>
            <a:pPr eaLnBrk="1" hangingPunct="1">
              <a:spcBef>
                <a:spcPct val="20000"/>
              </a:spcBef>
              <a:buClr>
                <a:srgbClr val="FFFFCC"/>
              </a:buClr>
              <a:buFontTx/>
              <a:buChar char="•"/>
            </a:pPr>
            <a:r>
              <a:rPr lang="en-US" altLang="en-US" sz="1200" b="0" dirty="0">
                <a:solidFill>
                  <a:srgbClr val="3366FF"/>
                </a:solidFill>
              </a:rPr>
              <a:t>Groundwater is primary source of water</a:t>
            </a:r>
          </a:p>
          <a:p>
            <a:pPr eaLnBrk="1" hangingPunct="1">
              <a:spcBef>
                <a:spcPct val="20000"/>
              </a:spcBef>
              <a:buClr>
                <a:srgbClr val="FFFFCC"/>
              </a:buClr>
              <a:buFontTx/>
              <a:buChar char="•"/>
            </a:pPr>
            <a:r>
              <a:rPr lang="en-US" altLang="en-US" sz="1200" dirty="0">
                <a:solidFill>
                  <a:schemeClr val="tx1"/>
                </a:solidFill>
              </a:rPr>
              <a:t>Exhibits biological, hydrological and physical features associated with continuous conveyance of water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CC7D24-0DC9-4E9C-89C0-35D79A09D33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459867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501" indent="-173501">
              <a:buFont typeface="Arial" pitchFamily="34" charset="0"/>
              <a:buChar char="•"/>
            </a:pPr>
            <a:r>
              <a:rPr lang="en-US" dirty="0"/>
              <a:t>The small size of the stream ensures a large amount of water-sediment contact, which removes nitrogen from runoff via nitrification and denitrification by bacteria in the sediments (Mulholland et al 2001, Peterson et al 2001). </a:t>
            </a:r>
          </a:p>
          <a:p>
            <a:pPr marL="173501" indent="-173501">
              <a:buFont typeface="Arial" pitchFamily="34" charset="0"/>
              <a:buChar char="•"/>
            </a:pPr>
            <a:r>
              <a:rPr lang="en-US" dirty="0"/>
              <a:t>This increased contact also allows a higher rate of adsorption of phosphorus to soil particles in the headwater stream bed than in larger streams (James Gregory, personal comm.). </a:t>
            </a:r>
          </a:p>
          <a:p>
            <a:pPr marL="173501" indent="-173501">
              <a:buFont typeface="Arial" pitchFamily="34" charset="0"/>
              <a:buChar char="•"/>
            </a:pPr>
            <a:r>
              <a:rPr lang="en-US" dirty="0"/>
              <a:t>Wallace (USFWS 2000) has also found that these headwater streams are a major source of organic carbon (food) to aquatic ecosystems. </a:t>
            </a:r>
          </a:p>
          <a:p>
            <a:pPr marL="173501" indent="-173501">
              <a:buFont typeface="Arial" pitchFamily="34" charset="0"/>
              <a:buChar char="•"/>
            </a:pPr>
            <a:r>
              <a:rPr lang="en-US" dirty="0"/>
              <a:t>Up to half of the organic carbon flowing through aquatic ecosystems originates as leaf litter in headwater streams that has been broken down and converted to more usable forms of carbon by the bacteria, fungi and invertebrates in these headwater streams. </a:t>
            </a:r>
          </a:p>
          <a:p>
            <a:pPr marL="173501" marR="0" indent="-173501"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Sweeny (USFWS 2000) has calculated that if the nutrient reduction functions of these headwater streams were removed (e.g. by culverting the stream), it would be nearly impossible to successfully implement a nutrient reduction strategy in a watershed. </a:t>
            </a:r>
          </a:p>
          <a:p>
            <a:pPr marL="0" indent="0">
              <a:buFont typeface="Arial"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8ED2AC-F967-4F0D-B3B4-110EAC8C9CF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86555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 Slide - Lighthouse, Mountains, Full Logo, Title and Subtitl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5634453" y="3235764"/>
            <a:ext cx="5865181" cy="713497"/>
          </a:xfrm>
        </p:spPr>
        <p:txBody>
          <a:bodyPr anchor="ctr">
            <a:normAutofit/>
          </a:bodyPr>
          <a:lstStyle>
            <a:lvl1pPr algn="r">
              <a:defRPr sz="28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Subtitle 2"/>
          <p:cNvSpPr>
            <a:spLocks noGrp="1"/>
          </p:cNvSpPr>
          <p:nvPr>
            <p:ph type="subTitle" idx="1" hasCustomPrompt="1"/>
          </p:nvPr>
        </p:nvSpPr>
        <p:spPr>
          <a:xfrm>
            <a:off x="7010492" y="2928374"/>
            <a:ext cx="4489142" cy="614779"/>
          </a:xfrm>
        </p:spPr>
        <p:txBody>
          <a:bodyPr anchor="ctr">
            <a:normAutofit/>
          </a:bodyPr>
          <a:lstStyle>
            <a:lvl1pPr marL="0" indent="0" algn="r">
              <a:buNone/>
              <a:defRPr sz="200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Master subtitle style (date)</a:t>
            </a:r>
          </a:p>
        </p:txBody>
      </p:sp>
      <p:sp>
        <p:nvSpPr>
          <p:cNvPr id="8" name="Rectangle 7">
            <a:extLst>
              <a:ext uri="{FF2B5EF4-FFF2-40B4-BE49-F238E27FC236}">
                <a16:creationId xmlns:a16="http://schemas.microsoft.com/office/drawing/2014/main" id="{89EE5989-A237-44ED-9A46-F3D25882883F}"/>
              </a:ext>
            </a:extLst>
          </p:cNvPr>
          <p:cNvSpPr/>
          <p:nvPr userDrawn="1"/>
        </p:nvSpPr>
        <p:spPr>
          <a:xfrm>
            <a:off x="383177" y="2473234"/>
            <a:ext cx="3553097" cy="20029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854721FC-AE4F-47E8-AF8D-F2ABF799D36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07401" y="5331820"/>
            <a:ext cx="3676650" cy="1311157"/>
          </a:xfrm>
          <a:prstGeom prst="rect">
            <a:avLst/>
          </a:prstGeom>
        </p:spPr>
      </p:pic>
    </p:spTree>
    <p:extLst>
      <p:ext uri="{BB962C8B-B14F-4D97-AF65-F5344CB8AC3E}">
        <p14:creationId xmlns:p14="http://schemas.microsoft.com/office/powerpoint/2010/main" val="26328875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Slide - Manufacturing 2 Image Title/Subtitle Area, Short Text, Logo, Ba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333500"/>
          </a:xfrm>
          <a:prstGeom prst="rect">
            <a:avLst/>
          </a:prstGeom>
        </p:spPr>
      </p:pic>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1633346" y="159510"/>
            <a:ext cx="7181469"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10" name="Subtitle 2"/>
          <p:cNvSpPr>
            <a:spLocks noGrp="1"/>
          </p:cNvSpPr>
          <p:nvPr>
            <p:ph type="subTitle" idx="13"/>
          </p:nvPr>
        </p:nvSpPr>
        <p:spPr>
          <a:xfrm>
            <a:off x="1633346" y="517741"/>
            <a:ext cx="7181469"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2" name="Content Placeholder 6">
            <a:extLst>
              <a:ext uri="{FF2B5EF4-FFF2-40B4-BE49-F238E27FC236}">
                <a16:creationId xmlns:a16="http://schemas.microsoft.com/office/drawing/2014/main" id="{8080EEC0-8F06-4C02-AFF7-E86E2E0594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38880943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Content Slide - Title, Long Text, Bar">
    <p:spTree>
      <p:nvGrpSpPr>
        <p:cNvPr id="1" name=""/>
        <p:cNvGrpSpPr/>
        <p:nvPr/>
      </p:nvGrpSpPr>
      <p:grpSpPr>
        <a:xfrm>
          <a:off x="0" y="0"/>
          <a:ext cx="0" cy="0"/>
          <a:chOff x="0" y="0"/>
          <a:chExt cx="0" cy="0"/>
        </a:xfrm>
      </p:grpSpPr>
      <p:sp>
        <p:nvSpPr>
          <p:cNvPr id="12" name="Rectangle 11"/>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838200" y="1228727"/>
            <a:ext cx="10515600" cy="5019673"/>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pPr lvl="0"/>
            <a:r>
              <a:rPr lang="en-US" dirty="0"/>
              <a:t>Text slide – long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pic>
        <p:nvPicPr>
          <p:cNvPr id="8" name="Content Placeholder 6">
            <a:extLst>
              <a:ext uri="{FF2B5EF4-FFF2-40B4-BE49-F238E27FC236}">
                <a16:creationId xmlns:a16="http://schemas.microsoft.com/office/drawing/2014/main" id="{FF078F1F-003F-4D18-8150-5C6E4C0814E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32109426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Slide - Title, Small Chart, Logo, Bar">
    <p:spTree>
      <p:nvGrpSpPr>
        <p:cNvPr id="1" name=""/>
        <p:cNvGrpSpPr/>
        <p:nvPr/>
      </p:nvGrpSpPr>
      <p:grpSpPr>
        <a:xfrm>
          <a:off x="0" y="0"/>
          <a:ext cx="0" cy="0"/>
          <a:chOff x="0" y="0"/>
          <a:chExt cx="0" cy="0"/>
        </a:xfrm>
      </p:grpSpPr>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5" name="Chart Placeholder 4"/>
          <p:cNvSpPr>
            <a:spLocks noGrp="1"/>
          </p:cNvSpPr>
          <p:nvPr>
            <p:ph type="chart" sz="quarter" idx="13" hasCustomPrompt="1"/>
          </p:nvPr>
        </p:nvSpPr>
        <p:spPr>
          <a:xfrm>
            <a:off x="838200" y="1228727"/>
            <a:ext cx="10515600" cy="4174280"/>
          </a:xfrm>
        </p:spPr>
        <p:txBody>
          <a:bodyPr/>
          <a:lstStyle>
            <a:lvl1pPr>
              <a:defRPr>
                <a:solidFill>
                  <a:srgbClr val="778591"/>
                </a:solidFill>
              </a:defRPr>
            </a:lvl1pPr>
          </a:lstStyle>
          <a:p>
            <a:r>
              <a:rPr lang="en-US" dirty="0"/>
              <a:t>Small Chart</a:t>
            </a:r>
          </a:p>
        </p:txBody>
      </p:sp>
      <p:pic>
        <p:nvPicPr>
          <p:cNvPr id="8" name="Content Placeholder 6">
            <a:extLst>
              <a:ext uri="{FF2B5EF4-FFF2-40B4-BE49-F238E27FC236}">
                <a16:creationId xmlns:a16="http://schemas.microsoft.com/office/drawing/2014/main" id="{4EA28A69-0CF2-4EB4-A15C-B526D23FCD7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32615641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Slide - Title, Large Chart, Bar">
    <p:spTree>
      <p:nvGrpSpPr>
        <p:cNvPr id="1" name=""/>
        <p:cNvGrpSpPr/>
        <p:nvPr/>
      </p:nvGrpSpPr>
      <p:grpSpPr>
        <a:xfrm>
          <a:off x="0" y="0"/>
          <a:ext cx="0" cy="0"/>
          <a:chOff x="0" y="0"/>
          <a:chExt cx="0" cy="0"/>
        </a:xfrm>
      </p:grpSpPr>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9" name="Chart Placeholder 4"/>
          <p:cNvSpPr>
            <a:spLocks noGrp="1"/>
          </p:cNvSpPr>
          <p:nvPr>
            <p:ph type="chart" sz="quarter" idx="13" hasCustomPrompt="1"/>
          </p:nvPr>
        </p:nvSpPr>
        <p:spPr>
          <a:xfrm>
            <a:off x="838200" y="1228726"/>
            <a:ext cx="10515600" cy="5172073"/>
          </a:xfrm>
        </p:spPr>
        <p:txBody>
          <a:bodyPr/>
          <a:lstStyle>
            <a:lvl1pPr>
              <a:defRPr>
                <a:solidFill>
                  <a:srgbClr val="778591"/>
                </a:solidFill>
              </a:defRPr>
            </a:lvl1pPr>
          </a:lstStyle>
          <a:p>
            <a:r>
              <a:rPr lang="en-US" dirty="0"/>
              <a:t>Large Chart</a:t>
            </a:r>
          </a:p>
        </p:txBody>
      </p:sp>
      <p:pic>
        <p:nvPicPr>
          <p:cNvPr id="8" name="Content Placeholder 6">
            <a:extLst>
              <a:ext uri="{FF2B5EF4-FFF2-40B4-BE49-F238E27FC236}">
                <a16:creationId xmlns:a16="http://schemas.microsoft.com/office/drawing/2014/main" id="{E0B4E534-5AC3-45F1-82DE-75EF5CA0973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37712672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ntent Slide - Title, Small SmartArt, Logo, Bar">
    <p:spTree>
      <p:nvGrpSpPr>
        <p:cNvPr id="1" name=""/>
        <p:cNvGrpSpPr/>
        <p:nvPr/>
      </p:nvGrpSpPr>
      <p:grpSpPr>
        <a:xfrm>
          <a:off x="0" y="0"/>
          <a:ext cx="0" cy="0"/>
          <a:chOff x="0" y="0"/>
          <a:chExt cx="0" cy="0"/>
        </a:xfrm>
      </p:grpSpPr>
      <p:sp>
        <p:nvSpPr>
          <p:cNvPr id="8" name="SmartArt Placeholder 7"/>
          <p:cNvSpPr>
            <a:spLocks noGrp="1"/>
          </p:cNvSpPr>
          <p:nvPr>
            <p:ph type="dgm" sz="quarter" idx="15" hasCustomPrompt="1"/>
          </p:nvPr>
        </p:nvSpPr>
        <p:spPr>
          <a:xfrm>
            <a:off x="838200" y="1225550"/>
            <a:ext cx="10515600" cy="4189413"/>
          </a:xfrm>
        </p:spPr>
        <p:txBody>
          <a:bodyPr/>
          <a:lstStyle>
            <a:lvl1pPr>
              <a:defRPr>
                <a:solidFill>
                  <a:srgbClr val="728591"/>
                </a:solidFill>
              </a:defRPr>
            </a:lvl1pPr>
          </a:lstStyle>
          <a:p>
            <a:r>
              <a:rPr lang="en-US" dirty="0"/>
              <a:t>Small SmartArt Graphic</a:t>
            </a:r>
          </a:p>
        </p:txBody>
      </p:sp>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pic>
        <p:nvPicPr>
          <p:cNvPr id="9" name="Content Placeholder 6">
            <a:extLst>
              <a:ext uri="{FF2B5EF4-FFF2-40B4-BE49-F238E27FC236}">
                <a16:creationId xmlns:a16="http://schemas.microsoft.com/office/drawing/2014/main" id="{A47C3337-32D4-4B55-AC32-EEEC9AF47F0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26634010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ntent Slide - Title, Large SmartArt, Bar">
    <p:spTree>
      <p:nvGrpSpPr>
        <p:cNvPr id="1" name=""/>
        <p:cNvGrpSpPr/>
        <p:nvPr/>
      </p:nvGrpSpPr>
      <p:grpSpPr>
        <a:xfrm>
          <a:off x="0" y="0"/>
          <a:ext cx="0" cy="0"/>
          <a:chOff x="0" y="0"/>
          <a:chExt cx="0" cy="0"/>
        </a:xfrm>
      </p:grpSpPr>
      <p:sp>
        <p:nvSpPr>
          <p:cNvPr id="7" name="SmartArt Placeholder 6"/>
          <p:cNvSpPr>
            <a:spLocks noGrp="1"/>
          </p:cNvSpPr>
          <p:nvPr>
            <p:ph type="dgm" sz="quarter" idx="15" hasCustomPrompt="1"/>
          </p:nvPr>
        </p:nvSpPr>
        <p:spPr>
          <a:xfrm>
            <a:off x="838200" y="1228725"/>
            <a:ext cx="10515600" cy="5172075"/>
          </a:xfrm>
        </p:spPr>
        <p:txBody>
          <a:bodyPr/>
          <a:lstStyle>
            <a:lvl1pPr>
              <a:defRPr>
                <a:solidFill>
                  <a:srgbClr val="728591"/>
                </a:solidFill>
              </a:defRPr>
            </a:lvl1pPr>
          </a:lstStyle>
          <a:p>
            <a:r>
              <a:rPr lang="en-US" dirty="0"/>
              <a:t>Large SmartArt Graphic</a:t>
            </a:r>
          </a:p>
        </p:txBody>
      </p:sp>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pic>
        <p:nvPicPr>
          <p:cNvPr id="9" name="Content Placeholder 6">
            <a:extLst>
              <a:ext uri="{FF2B5EF4-FFF2-40B4-BE49-F238E27FC236}">
                <a16:creationId xmlns:a16="http://schemas.microsoft.com/office/drawing/2014/main" id="{3B68D82E-C6BB-490E-B359-B8BFE222818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16412152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Slide - Small Image, Title, Bar, Logo">
    <p:spTree>
      <p:nvGrpSpPr>
        <p:cNvPr id="1" name=""/>
        <p:cNvGrpSpPr/>
        <p:nvPr/>
      </p:nvGrpSpPr>
      <p:grpSpPr>
        <a:xfrm>
          <a:off x="0" y="0"/>
          <a:ext cx="0" cy="0"/>
          <a:chOff x="0" y="0"/>
          <a:chExt cx="0" cy="0"/>
        </a:xfrm>
      </p:grpSpPr>
      <p:sp>
        <p:nvSpPr>
          <p:cNvPr id="7" name="Rectangle 6"/>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4" name="Picture Placeholder 3"/>
          <p:cNvSpPr>
            <a:spLocks noGrp="1"/>
          </p:cNvSpPr>
          <p:nvPr>
            <p:ph type="pic" sz="quarter" idx="13" hasCustomPrompt="1"/>
          </p:nvPr>
        </p:nvSpPr>
        <p:spPr>
          <a:xfrm>
            <a:off x="838200" y="1228727"/>
            <a:ext cx="10515600" cy="4174280"/>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Small Image</a:t>
            </a:r>
          </a:p>
        </p:txBody>
      </p:sp>
      <p:pic>
        <p:nvPicPr>
          <p:cNvPr id="9" name="Content Placeholder 6">
            <a:extLst>
              <a:ext uri="{FF2B5EF4-FFF2-40B4-BE49-F238E27FC236}">
                <a16:creationId xmlns:a16="http://schemas.microsoft.com/office/drawing/2014/main" id="{8AAC2A07-D2B6-402A-A29D-3F0F24B0F68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14981700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and Content Slide - Small Image, Text, Title, Bar, Logo">
    <p:spTree>
      <p:nvGrpSpPr>
        <p:cNvPr id="1" name=""/>
        <p:cNvGrpSpPr/>
        <p:nvPr/>
      </p:nvGrpSpPr>
      <p:grpSpPr>
        <a:xfrm>
          <a:off x="0" y="0"/>
          <a:ext cx="0" cy="0"/>
          <a:chOff x="0" y="0"/>
          <a:chExt cx="0" cy="0"/>
        </a:xfrm>
      </p:grpSpPr>
      <p:sp>
        <p:nvSpPr>
          <p:cNvPr id="7" name="Rectangle 6"/>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4" name="Picture Placeholder 3"/>
          <p:cNvSpPr>
            <a:spLocks noGrp="1"/>
          </p:cNvSpPr>
          <p:nvPr>
            <p:ph type="pic" sz="quarter" idx="13" hasCustomPrompt="1"/>
          </p:nvPr>
        </p:nvSpPr>
        <p:spPr>
          <a:xfrm>
            <a:off x="186523" y="1775339"/>
            <a:ext cx="5157834" cy="3130208"/>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Small Image</a:t>
            </a:r>
          </a:p>
        </p:txBody>
      </p:sp>
      <p:sp>
        <p:nvSpPr>
          <p:cNvPr id="8" name="Content Placeholder 2"/>
          <p:cNvSpPr>
            <a:spLocks noGrp="1"/>
          </p:cNvSpPr>
          <p:nvPr>
            <p:ph idx="1" hasCustomPrompt="1"/>
          </p:nvPr>
        </p:nvSpPr>
        <p:spPr>
          <a:xfrm>
            <a:off x="5539666" y="1281613"/>
            <a:ext cx="6395158" cy="4201670"/>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Content Placeholder 6">
            <a:extLst>
              <a:ext uri="{FF2B5EF4-FFF2-40B4-BE49-F238E27FC236}">
                <a16:creationId xmlns:a16="http://schemas.microsoft.com/office/drawing/2014/main" id="{9E4304EF-BBE9-4AC9-9D15-EA2DD76BFA4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31823345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and Content Slide 2 - Small Image, Text, Title, Bar, Logo">
    <p:spTree>
      <p:nvGrpSpPr>
        <p:cNvPr id="1" name=""/>
        <p:cNvGrpSpPr/>
        <p:nvPr/>
      </p:nvGrpSpPr>
      <p:grpSpPr>
        <a:xfrm>
          <a:off x="0" y="0"/>
          <a:ext cx="0" cy="0"/>
          <a:chOff x="0" y="0"/>
          <a:chExt cx="0" cy="0"/>
        </a:xfrm>
      </p:grpSpPr>
      <p:sp>
        <p:nvSpPr>
          <p:cNvPr id="7" name="Rectangle 6"/>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4" name="Picture Placeholder 3"/>
          <p:cNvSpPr>
            <a:spLocks noGrp="1"/>
          </p:cNvSpPr>
          <p:nvPr>
            <p:ph type="pic" sz="quarter" idx="13" hasCustomPrompt="1"/>
          </p:nvPr>
        </p:nvSpPr>
        <p:spPr>
          <a:xfrm>
            <a:off x="6776990" y="1896631"/>
            <a:ext cx="5157834" cy="3130208"/>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Small Image</a:t>
            </a:r>
          </a:p>
        </p:txBody>
      </p:sp>
      <p:sp>
        <p:nvSpPr>
          <p:cNvPr id="8" name="Content Placeholder 2"/>
          <p:cNvSpPr>
            <a:spLocks noGrp="1"/>
          </p:cNvSpPr>
          <p:nvPr>
            <p:ph idx="1" hasCustomPrompt="1"/>
          </p:nvPr>
        </p:nvSpPr>
        <p:spPr>
          <a:xfrm>
            <a:off x="177553" y="1360900"/>
            <a:ext cx="6395158" cy="4201670"/>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Content Placeholder 6">
            <a:extLst>
              <a:ext uri="{FF2B5EF4-FFF2-40B4-BE49-F238E27FC236}">
                <a16:creationId xmlns:a16="http://schemas.microsoft.com/office/drawing/2014/main" id="{B29E7BF0-E323-44E1-85A4-893F4FC60A7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345777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age Slide - Medium Image, Title, Bar">
    <p:spTree>
      <p:nvGrpSpPr>
        <p:cNvPr id="1" name=""/>
        <p:cNvGrpSpPr/>
        <p:nvPr/>
      </p:nvGrpSpPr>
      <p:grpSpPr>
        <a:xfrm>
          <a:off x="0" y="0"/>
          <a:ext cx="0" cy="0"/>
          <a:chOff x="0" y="0"/>
          <a:chExt cx="0" cy="0"/>
        </a:xfrm>
      </p:grpSpPr>
      <p:sp>
        <p:nvSpPr>
          <p:cNvPr id="7" name="Rectangle 6"/>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4" name="Picture Placeholder 3"/>
          <p:cNvSpPr>
            <a:spLocks noGrp="1"/>
          </p:cNvSpPr>
          <p:nvPr>
            <p:ph type="pic" sz="quarter" idx="13" hasCustomPrompt="1"/>
          </p:nvPr>
        </p:nvSpPr>
        <p:spPr>
          <a:xfrm>
            <a:off x="838200" y="1228726"/>
            <a:ext cx="10515600" cy="5191123"/>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Medium Image</a:t>
            </a:r>
          </a:p>
        </p:txBody>
      </p:sp>
      <p:pic>
        <p:nvPicPr>
          <p:cNvPr id="9" name="Content Placeholder 6">
            <a:extLst>
              <a:ext uri="{FF2B5EF4-FFF2-40B4-BE49-F238E27FC236}">
                <a16:creationId xmlns:a16="http://schemas.microsoft.com/office/drawing/2014/main" id="{50270092-A1BE-4459-879D-2641BABAF62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7218668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ntent Slide - Title, Short Text, Logo, Bar">
    <p:spTree>
      <p:nvGrpSpPr>
        <p:cNvPr id="1" name=""/>
        <p:cNvGrpSpPr/>
        <p:nvPr/>
      </p:nvGrpSpPr>
      <p:grpSpPr>
        <a:xfrm>
          <a:off x="0" y="0"/>
          <a:ext cx="0" cy="0"/>
          <a:chOff x="0" y="0"/>
          <a:chExt cx="0" cy="0"/>
        </a:xfrm>
      </p:grpSpPr>
      <p:sp>
        <p:nvSpPr>
          <p:cNvPr id="7" name="Rectangle 6"/>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838200" y="1228727"/>
            <a:ext cx="10515600" cy="5019673"/>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pic>
        <p:nvPicPr>
          <p:cNvPr id="10" name="Content Placeholder 6">
            <a:extLst>
              <a:ext uri="{FF2B5EF4-FFF2-40B4-BE49-F238E27FC236}">
                <a16:creationId xmlns:a16="http://schemas.microsoft.com/office/drawing/2014/main" id="{A071A617-FAF4-4AE3-B69C-134347C5350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25012620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 and Content Slide - Medium Image, Text, Title, Bar">
    <p:spTree>
      <p:nvGrpSpPr>
        <p:cNvPr id="1" name=""/>
        <p:cNvGrpSpPr/>
        <p:nvPr/>
      </p:nvGrpSpPr>
      <p:grpSpPr>
        <a:xfrm>
          <a:off x="0" y="0"/>
          <a:ext cx="0" cy="0"/>
          <a:chOff x="0" y="0"/>
          <a:chExt cx="0" cy="0"/>
        </a:xfrm>
      </p:grpSpPr>
      <p:sp>
        <p:nvSpPr>
          <p:cNvPr id="7" name="Rectangle 6"/>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4" name="Picture Placeholder 3"/>
          <p:cNvSpPr>
            <a:spLocks noGrp="1"/>
          </p:cNvSpPr>
          <p:nvPr>
            <p:ph type="pic" sz="quarter" idx="13" hasCustomPrompt="1"/>
          </p:nvPr>
        </p:nvSpPr>
        <p:spPr>
          <a:xfrm>
            <a:off x="208718" y="1290869"/>
            <a:ext cx="4975842" cy="5127686"/>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Medium Image</a:t>
            </a:r>
          </a:p>
        </p:txBody>
      </p:sp>
      <p:sp>
        <p:nvSpPr>
          <p:cNvPr id="8" name="Content Placeholder 2"/>
          <p:cNvSpPr>
            <a:spLocks noGrp="1"/>
          </p:cNvSpPr>
          <p:nvPr>
            <p:ph idx="1" hasCustomPrompt="1"/>
          </p:nvPr>
        </p:nvSpPr>
        <p:spPr>
          <a:xfrm>
            <a:off x="5370990" y="1290987"/>
            <a:ext cx="6688121" cy="5127568"/>
          </a:xfrm>
        </p:spPr>
        <p:txBody>
          <a:bodyPr>
            <a:normAutofit/>
          </a:bodyPr>
          <a:lstStyle>
            <a:lvl1pPr>
              <a:defRPr sz="2000" baseline="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medium amount of copy</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Content Placeholder 6">
            <a:extLst>
              <a:ext uri="{FF2B5EF4-FFF2-40B4-BE49-F238E27FC236}">
                <a16:creationId xmlns:a16="http://schemas.microsoft.com/office/drawing/2014/main" id="{DFD6FD7A-8297-4AC3-83A8-06C00B36C7B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3203705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 and Content Slide 2 - Medium Image, Text, Title, Bar">
    <p:spTree>
      <p:nvGrpSpPr>
        <p:cNvPr id="1" name=""/>
        <p:cNvGrpSpPr/>
        <p:nvPr/>
      </p:nvGrpSpPr>
      <p:grpSpPr>
        <a:xfrm>
          <a:off x="0" y="0"/>
          <a:ext cx="0" cy="0"/>
          <a:chOff x="0" y="0"/>
          <a:chExt cx="0" cy="0"/>
        </a:xfrm>
      </p:grpSpPr>
      <p:sp>
        <p:nvSpPr>
          <p:cNvPr id="7" name="Rectangle 6"/>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4" name="Picture Placeholder 3"/>
          <p:cNvSpPr>
            <a:spLocks noGrp="1"/>
          </p:cNvSpPr>
          <p:nvPr>
            <p:ph type="pic" sz="quarter" idx="13" hasCustomPrompt="1"/>
          </p:nvPr>
        </p:nvSpPr>
        <p:spPr>
          <a:xfrm>
            <a:off x="7035646" y="1311318"/>
            <a:ext cx="4975842" cy="5127686"/>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Medium Image</a:t>
            </a:r>
          </a:p>
        </p:txBody>
      </p:sp>
      <p:sp>
        <p:nvSpPr>
          <p:cNvPr id="8" name="Content Placeholder 2"/>
          <p:cNvSpPr>
            <a:spLocks noGrp="1"/>
          </p:cNvSpPr>
          <p:nvPr>
            <p:ph idx="1" hasCustomPrompt="1"/>
          </p:nvPr>
        </p:nvSpPr>
        <p:spPr>
          <a:xfrm>
            <a:off x="177553" y="1311318"/>
            <a:ext cx="6688121" cy="5127568"/>
          </a:xfrm>
        </p:spPr>
        <p:txBody>
          <a:bodyPr>
            <a:normAutofit/>
          </a:bodyPr>
          <a:lstStyle>
            <a:lvl1pPr>
              <a:defRPr sz="2000" baseline="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medium amount of copy</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Content Placeholder 6">
            <a:extLst>
              <a:ext uri="{FF2B5EF4-FFF2-40B4-BE49-F238E27FC236}">
                <a16:creationId xmlns:a16="http://schemas.microsoft.com/office/drawing/2014/main" id="{781F9065-5FEC-4FE3-9D8A-330CE9DB31F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24041418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mage Slide - Large Image, Title">
    <p:spTree>
      <p:nvGrpSpPr>
        <p:cNvPr id="1" name=""/>
        <p:cNvGrpSpPr/>
        <p:nvPr/>
      </p:nvGrpSpPr>
      <p:grpSpPr>
        <a:xfrm>
          <a:off x="0" y="0"/>
          <a:ext cx="0" cy="0"/>
          <a:chOff x="0" y="0"/>
          <a:chExt cx="0" cy="0"/>
        </a:xfrm>
      </p:grpSpPr>
      <p:sp>
        <p:nvSpPr>
          <p:cNvPr id="6" name="Slide Number Placeholder 5"/>
          <p:cNvSpPr txBox="1">
            <a:spLocks/>
          </p:cNvSpPr>
          <p:nvPr userDrawn="1"/>
        </p:nvSpPr>
        <p:spPr>
          <a:xfrm>
            <a:off x="104775" y="6650830"/>
            <a:ext cx="2743200" cy="138112"/>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1F27F3A-B3E9-41ED-AF8F-A365F10BB65F}" type="slidenum">
              <a:rPr lang="en-US" smtClean="0"/>
              <a:pPr/>
              <a:t>‹#›</a:t>
            </a:fld>
            <a:endParaRPr lang="en-US"/>
          </a:p>
        </p:txBody>
      </p:sp>
      <p:sp>
        <p:nvSpPr>
          <p:cNvPr id="8" name="Picture Placeholder 3"/>
          <p:cNvSpPr>
            <a:spLocks noGrp="1"/>
          </p:cNvSpPr>
          <p:nvPr>
            <p:ph type="pic" sz="quarter" idx="13" hasCustomPrompt="1"/>
          </p:nvPr>
        </p:nvSpPr>
        <p:spPr>
          <a:xfrm>
            <a:off x="838200" y="1228726"/>
            <a:ext cx="10515600" cy="5560216"/>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Large Image</a:t>
            </a:r>
          </a:p>
        </p:txBody>
      </p:sp>
      <p:sp>
        <p:nvSpPr>
          <p:cNvPr id="5"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pic>
        <p:nvPicPr>
          <p:cNvPr id="9" name="Content Placeholder 6">
            <a:extLst>
              <a:ext uri="{FF2B5EF4-FFF2-40B4-BE49-F238E27FC236}">
                <a16:creationId xmlns:a16="http://schemas.microsoft.com/office/drawing/2014/main" id="{1BB4DF0E-D8B2-43C0-80CD-7C5F5813498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41369519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Divider Slide - Logo, Bar, No Image">
    <p:spTree>
      <p:nvGrpSpPr>
        <p:cNvPr id="1" name=""/>
        <p:cNvGrpSpPr/>
        <p:nvPr/>
      </p:nvGrpSpPr>
      <p:grpSpPr>
        <a:xfrm>
          <a:off x="0" y="0"/>
          <a:ext cx="0" cy="0"/>
          <a:chOff x="0" y="0"/>
          <a:chExt cx="0" cy="0"/>
        </a:xfrm>
      </p:grpSpPr>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7" name="Rectangle 6"/>
          <p:cNvSpPr/>
          <p:nvPr userDrawn="1"/>
        </p:nvSpPr>
        <p:spPr>
          <a:xfrm>
            <a:off x="0" y="609998"/>
            <a:ext cx="12192000" cy="894952"/>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0" name="Title 1"/>
          <p:cNvSpPr>
            <a:spLocks noGrp="1"/>
          </p:cNvSpPr>
          <p:nvPr>
            <p:ph type="ctrTitle" hasCustomPrompt="1"/>
          </p:nvPr>
        </p:nvSpPr>
        <p:spPr>
          <a:xfrm>
            <a:off x="190500" y="609998"/>
            <a:ext cx="11811000" cy="894952"/>
          </a:xfrm>
        </p:spPr>
        <p:txBody>
          <a:bodyPr anchor="ctr">
            <a:normAutofit/>
          </a:bodyPr>
          <a:lstStyle>
            <a:lvl1pPr algn="l">
              <a:defRPr sz="2800" i="1" baseline="0">
                <a:solidFill>
                  <a:schemeClr val="bg1"/>
                </a:solidFill>
                <a:latin typeface="Times New Roman" panose="02020603050405020304" pitchFamily="18" charset="0"/>
                <a:cs typeface="Times New Roman" panose="02020603050405020304" pitchFamily="18" charset="0"/>
              </a:defRPr>
            </a:lvl1pPr>
          </a:lstStyle>
          <a:p>
            <a:r>
              <a:rPr lang="en-US" dirty="0"/>
              <a:t>Section Divider No Image</a:t>
            </a:r>
          </a:p>
        </p:txBody>
      </p:sp>
      <p:pic>
        <p:nvPicPr>
          <p:cNvPr id="9" name="Content Placeholder 6">
            <a:extLst>
              <a:ext uri="{FF2B5EF4-FFF2-40B4-BE49-F238E27FC236}">
                <a16:creationId xmlns:a16="http://schemas.microsoft.com/office/drawing/2014/main" id="{69E6E0FD-A059-46B5-8E97-756E86E813D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23012000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Divider Slide - Logo, Bar, Image">
    <p:spTree>
      <p:nvGrpSpPr>
        <p:cNvPr id="1" name=""/>
        <p:cNvGrpSpPr/>
        <p:nvPr/>
      </p:nvGrpSpPr>
      <p:grpSpPr>
        <a:xfrm>
          <a:off x="0" y="0"/>
          <a:ext cx="0" cy="0"/>
          <a:chOff x="0" y="0"/>
          <a:chExt cx="0" cy="0"/>
        </a:xfrm>
      </p:grpSpPr>
      <p:sp>
        <p:nvSpPr>
          <p:cNvPr id="12" name="Rectangle 11"/>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7" name="Rectangle 6"/>
          <p:cNvSpPr/>
          <p:nvPr userDrawn="1"/>
        </p:nvSpPr>
        <p:spPr>
          <a:xfrm>
            <a:off x="0" y="609998"/>
            <a:ext cx="12192000" cy="894952"/>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0" name="Title 1"/>
          <p:cNvSpPr>
            <a:spLocks noGrp="1"/>
          </p:cNvSpPr>
          <p:nvPr>
            <p:ph type="ctrTitle" hasCustomPrompt="1"/>
          </p:nvPr>
        </p:nvSpPr>
        <p:spPr>
          <a:xfrm>
            <a:off x="190500" y="609998"/>
            <a:ext cx="11811000" cy="894952"/>
          </a:xfrm>
        </p:spPr>
        <p:txBody>
          <a:bodyPr anchor="ctr">
            <a:normAutofit/>
          </a:bodyPr>
          <a:lstStyle>
            <a:lvl1pPr algn="l">
              <a:defRPr sz="2800" i="1">
                <a:solidFill>
                  <a:schemeClr val="bg1"/>
                </a:solidFill>
                <a:latin typeface="Times New Roman" panose="02020603050405020304" pitchFamily="18" charset="0"/>
                <a:cs typeface="Times New Roman" panose="02020603050405020304" pitchFamily="18" charset="0"/>
              </a:defRPr>
            </a:lvl1pPr>
          </a:lstStyle>
          <a:p>
            <a:r>
              <a:rPr lang="en-US" dirty="0"/>
              <a:t>Section Divider Image</a:t>
            </a:r>
          </a:p>
        </p:txBody>
      </p:sp>
      <p:sp>
        <p:nvSpPr>
          <p:cNvPr id="11" name="Picture Placeholder 3"/>
          <p:cNvSpPr>
            <a:spLocks noGrp="1"/>
          </p:cNvSpPr>
          <p:nvPr>
            <p:ph type="pic" sz="quarter" idx="13"/>
          </p:nvPr>
        </p:nvSpPr>
        <p:spPr>
          <a:xfrm>
            <a:off x="0" y="1574006"/>
            <a:ext cx="12192000" cy="3829001"/>
          </a:xfrm>
          <a:effectLst>
            <a:outerShdw blurRad="50800" dist="38100" dir="2700000" algn="tl" rotWithShape="0">
              <a:prstClr val="black">
                <a:alpha val="40000"/>
              </a:prstClr>
            </a:outerShdw>
          </a:effectLst>
        </p:spPr>
        <p:txBody>
          <a:bodyPr/>
          <a:lstStyle>
            <a:lvl1pPr>
              <a:defRPr>
                <a:solidFill>
                  <a:srgbClr val="778591"/>
                </a:solidFill>
              </a:defRPr>
            </a:lvl1pPr>
          </a:lstStyle>
          <a:p>
            <a:endParaRPr lang="en-US"/>
          </a:p>
        </p:txBody>
      </p:sp>
      <p:pic>
        <p:nvPicPr>
          <p:cNvPr id="9" name="Content Placeholder 6">
            <a:extLst>
              <a:ext uri="{FF2B5EF4-FFF2-40B4-BE49-F238E27FC236}">
                <a16:creationId xmlns:a16="http://schemas.microsoft.com/office/drawing/2014/main" id="{A2F88A14-F15D-4FD9-9539-5E152F9CB12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24085058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B5FC3-2B4F-E06F-6A70-65A82EAA7A9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FA0C42E-7ED9-6FFF-3758-A27C423CAE8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49E3ACC-FA81-6822-AAAF-672E3555FBEA}"/>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751B1FE-4FCC-C5A6-ACBF-3805E8DA78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A63029-85DB-7435-A77D-32DF90D93B8C}"/>
              </a:ext>
            </a:extLst>
          </p:cNvPr>
          <p:cNvSpPr>
            <a:spLocks noGrp="1"/>
          </p:cNvSpPr>
          <p:nvPr>
            <p:ph type="sldNum" sz="quarter" idx="12"/>
          </p:nvPr>
        </p:nvSpPr>
        <p:spPr/>
        <p:txBody>
          <a:bodyPr/>
          <a:lstStyle/>
          <a:p>
            <a:fld id="{11F27F3A-B3E9-41ED-AF8F-A365F10BB65F}" type="slidenum">
              <a:rPr lang="en-US" smtClean="0"/>
              <a:t>‹#›</a:t>
            </a:fld>
            <a:endParaRPr lang="en-US"/>
          </a:p>
        </p:txBody>
      </p:sp>
    </p:spTree>
    <p:extLst>
      <p:ext uri="{BB962C8B-B14F-4D97-AF65-F5344CB8AC3E}">
        <p14:creationId xmlns:p14="http://schemas.microsoft.com/office/powerpoint/2010/main" val="492040824"/>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2471A-C9AA-E2C6-2E9E-50399F7602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5DE0EE-2C34-396A-B1DE-8B23125B9C1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D6F864-B554-1CC3-9410-A6D5D4E547DF}"/>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2B596A7-1310-27CF-469D-7FA6405F7F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15DC3C-F515-E84D-FE24-9AE459F5A1E3}"/>
              </a:ext>
            </a:extLst>
          </p:cNvPr>
          <p:cNvSpPr>
            <a:spLocks noGrp="1"/>
          </p:cNvSpPr>
          <p:nvPr>
            <p:ph type="sldNum" sz="quarter" idx="12"/>
          </p:nvPr>
        </p:nvSpPr>
        <p:spPr/>
        <p:txBody>
          <a:bodyPr/>
          <a:lstStyle/>
          <a:p>
            <a:fld id="{11F27F3A-B3E9-41ED-AF8F-A365F10BB65F}" type="slidenum">
              <a:rPr lang="en-US" smtClean="0"/>
              <a:t>‹#›</a:t>
            </a:fld>
            <a:endParaRPr lang="en-US"/>
          </a:p>
        </p:txBody>
      </p:sp>
    </p:spTree>
    <p:extLst>
      <p:ext uri="{BB962C8B-B14F-4D97-AF65-F5344CB8AC3E}">
        <p14:creationId xmlns:p14="http://schemas.microsoft.com/office/powerpoint/2010/main" val="3850901920"/>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E6DEE-B7B3-9AD9-69F3-D3E2DE72C3E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A9BEC01-C24D-FECA-F230-2C6EB503490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EC838EE-EB92-FD6B-DB65-04D30DF04438}"/>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756FFCF-4686-684D-EB1D-4C41017E5A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58F38A-37A5-200D-2AE0-FC0A7DCE98AD}"/>
              </a:ext>
            </a:extLst>
          </p:cNvPr>
          <p:cNvSpPr>
            <a:spLocks noGrp="1"/>
          </p:cNvSpPr>
          <p:nvPr>
            <p:ph type="sldNum" sz="quarter" idx="12"/>
          </p:nvPr>
        </p:nvSpPr>
        <p:spPr/>
        <p:txBody>
          <a:bodyPr/>
          <a:lstStyle/>
          <a:p>
            <a:fld id="{11F27F3A-B3E9-41ED-AF8F-A365F10BB65F}" type="slidenum">
              <a:rPr lang="en-US" smtClean="0"/>
              <a:t>‹#›</a:t>
            </a:fld>
            <a:endParaRPr lang="en-US"/>
          </a:p>
        </p:txBody>
      </p:sp>
    </p:spTree>
    <p:extLst>
      <p:ext uri="{BB962C8B-B14F-4D97-AF65-F5344CB8AC3E}">
        <p14:creationId xmlns:p14="http://schemas.microsoft.com/office/powerpoint/2010/main" val="652679275"/>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A2293-A2D0-1EB5-36CC-2C69CBF97B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86BEEB-666E-5C77-E0EB-1C0108CBEFC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AD0772F-89C3-3DF9-297F-7ED100DC6B4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972E2EF-0BCA-7D29-E618-4C8FAA7F6C19}"/>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1B68DBAC-D0C9-C27A-525D-78E84BBC37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F0F2C2-49B7-34C4-1250-3F389BE05977}"/>
              </a:ext>
            </a:extLst>
          </p:cNvPr>
          <p:cNvSpPr>
            <a:spLocks noGrp="1"/>
          </p:cNvSpPr>
          <p:nvPr>
            <p:ph type="sldNum" sz="quarter" idx="12"/>
          </p:nvPr>
        </p:nvSpPr>
        <p:spPr/>
        <p:txBody>
          <a:bodyPr/>
          <a:lstStyle/>
          <a:p>
            <a:fld id="{11F27F3A-B3E9-41ED-AF8F-A365F10BB65F}" type="slidenum">
              <a:rPr lang="en-US" smtClean="0"/>
              <a:t>‹#›</a:t>
            </a:fld>
            <a:endParaRPr lang="en-US"/>
          </a:p>
        </p:txBody>
      </p:sp>
    </p:spTree>
    <p:extLst>
      <p:ext uri="{BB962C8B-B14F-4D97-AF65-F5344CB8AC3E}">
        <p14:creationId xmlns:p14="http://schemas.microsoft.com/office/powerpoint/2010/main" val="3487816452"/>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9C477-BAC8-1ED2-6477-17C73A532D1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4A6A1E3-5AC3-1DCA-B34C-7ACC2A62972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570A9C-8B60-6A33-74BD-4C628C52975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B8387C7-44A7-6114-A4CC-569AC047D38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B000A15-57A4-0F99-592D-97988AF96CD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687853-17CF-006D-F1DD-E6ABEF261108}"/>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9A879E59-18DD-8E31-C265-5994BEE4300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3D1DD2C-076A-647A-3849-6D028BA65551}"/>
              </a:ext>
            </a:extLst>
          </p:cNvPr>
          <p:cNvSpPr>
            <a:spLocks noGrp="1"/>
          </p:cNvSpPr>
          <p:nvPr>
            <p:ph type="sldNum" sz="quarter" idx="12"/>
          </p:nvPr>
        </p:nvSpPr>
        <p:spPr/>
        <p:txBody>
          <a:bodyPr/>
          <a:lstStyle/>
          <a:p>
            <a:fld id="{11F27F3A-B3E9-41ED-AF8F-A365F10BB65F}" type="slidenum">
              <a:rPr lang="en-US" smtClean="0"/>
              <a:t>‹#›</a:t>
            </a:fld>
            <a:endParaRPr lang="en-US"/>
          </a:p>
        </p:txBody>
      </p:sp>
    </p:spTree>
    <p:extLst>
      <p:ext uri="{BB962C8B-B14F-4D97-AF65-F5344CB8AC3E}">
        <p14:creationId xmlns:p14="http://schemas.microsoft.com/office/powerpoint/2010/main" val="57513683"/>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Slide - Pottery Image Title/Subtitle Area, Short Text, Logo, Bar">
    <p:spTree>
      <p:nvGrpSpPr>
        <p:cNvPr id="1" name=""/>
        <p:cNvGrpSpPr/>
        <p:nvPr/>
      </p:nvGrpSpPr>
      <p:grpSpPr>
        <a:xfrm>
          <a:off x="0" y="0"/>
          <a:ext cx="0" cy="0"/>
          <a:chOff x="0" y="0"/>
          <a:chExt cx="0" cy="0"/>
        </a:xfrm>
      </p:grpSpPr>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832"/>
            <a:ext cx="12192000" cy="1333500"/>
          </a:xfrm>
          <a:prstGeom prst="rect">
            <a:avLst/>
          </a:prstGeom>
        </p:spPr>
      </p:pic>
      <p:sp>
        <p:nvSpPr>
          <p:cNvPr id="2" name="Title 1"/>
          <p:cNvSpPr>
            <a:spLocks noGrp="1"/>
          </p:cNvSpPr>
          <p:nvPr>
            <p:ph type="title"/>
          </p:nvPr>
        </p:nvSpPr>
        <p:spPr>
          <a:xfrm>
            <a:off x="1238250" y="229933"/>
            <a:ext cx="7372350"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10" name="Subtitle 2"/>
          <p:cNvSpPr>
            <a:spLocks noGrp="1"/>
          </p:cNvSpPr>
          <p:nvPr>
            <p:ph type="subTitle" idx="13"/>
          </p:nvPr>
        </p:nvSpPr>
        <p:spPr>
          <a:xfrm>
            <a:off x="1238250" y="577599"/>
            <a:ext cx="7372350"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3" name="Content Placeholder 6">
            <a:extLst>
              <a:ext uri="{FF2B5EF4-FFF2-40B4-BE49-F238E27FC236}">
                <a16:creationId xmlns:a16="http://schemas.microsoft.com/office/drawing/2014/main" id="{1C54A845-0B0C-407F-9ECC-AF75B7B9D5C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15449386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0C54B-0CBF-791D-9CDE-0016A5D9DD2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1485EEA-A2AD-E856-0BD9-B18194D94194}"/>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1CE26EF6-1AA3-8F72-36C7-2843E320AD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01A47EA-07B4-3F39-5382-58D498261AB3}"/>
              </a:ext>
            </a:extLst>
          </p:cNvPr>
          <p:cNvSpPr>
            <a:spLocks noGrp="1"/>
          </p:cNvSpPr>
          <p:nvPr>
            <p:ph type="sldNum" sz="quarter" idx="12"/>
          </p:nvPr>
        </p:nvSpPr>
        <p:spPr/>
        <p:txBody>
          <a:bodyPr/>
          <a:lstStyle/>
          <a:p>
            <a:fld id="{11F27F3A-B3E9-41ED-AF8F-A365F10BB65F}" type="slidenum">
              <a:rPr lang="en-US" smtClean="0"/>
              <a:t>‹#›</a:t>
            </a:fld>
            <a:endParaRPr lang="en-US"/>
          </a:p>
        </p:txBody>
      </p:sp>
    </p:spTree>
    <p:extLst>
      <p:ext uri="{BB962C8B-B14F-4D97-AF65-F5344CB8AC3E}">
        <p14:creationId xmlns:p14="http://schemas.microsoft.com/office/powerpoint/2010/main" val="3120120284"/>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61EF139-0483-CA83-4252-C63EC0A2F52A}"/>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61329F26-7249-2B29-840F-496D578AF6A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7D3C651-49FA-CF3F-A107-DAC311DAA576}"/>
              </a:ext>
            </a:extLst>
          </p:cNvPr>
          <p:cNvSpPr>
            <a:spLocks noGrp="1"/>
          </p:cNvSpPr>
          <p:nvPr>
            <p:ph type="sldNum" sz="quarter" idx="12"/>
          </p:nvPr>
        </p:nvSpPr>
        <p:spPr/>
        <p:txBody>
          <a:bodyPr/>
          <a:lstStyle/>
          <a:p>
            <a:fld id="{11F27F3A-B3E9-41ED-AF8F-A365F10BB65F}" type="slidenum">
              <a:rPr lang="en-US" smtClean="0"/>
              <a:t>‹#›</a:t>
            </a:fld>
            <a:endParaRPr lang="en-US"/>
          </a:p>
        </p:txBody>
      </p:sp>
    </p:spTree>
    <p:extLst>
      <p:ext uri="{BB962C8B-B14F-4D97-AF65-F5344CB8AC3E}">
        <p14:creationId xmlns:p14="http://schemas.microsoft.com/office/powerpoint/2010/main" val="1417740768"/>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66B3B-1DA4-27A1-BE1F-504ADADBCB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23C0E7F-D6E3-13B8-D1E6-F6ECE14E38F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97E8D05-98C0-678C-FDC6-BE15C29632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AB7149-2DE0-4D08-A4B3-FB1F46765FA1}"/>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BC1EFF47-24BA-83F5-3A3B-EF54D9C6B5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346D9F-DCB8-600A-4E18-8FF8F46AF0DE}"/>
              </a:ext>
            </a:extLst>
          </p:cNvPr>
          <p:cNvSpPr>
            <a:spLocks noGrp="1"/>
          </p:cNvSpPr>
          <p:nvPr>
            <p:ph type="sldNum" sz="quarter" idx="12"/>
          </p:nvPr>
        </p:nvSpPr>
        <p:spPr/>
        <p:txBody>
          <a:bodyPr/>
          <a:lstStyle/>
          <a:p>
            <a:fld id="{11F27F3A-B3E9-41ED-AF8F-A365F10BB65F}" type="slidenum">
              <a:rPr lang="en-US" smtClean="0"/>
              <a:t>‹#›</a:t>
            </a:fld>
            <a:endParaRPr lang="en-US"/>
          </a:p>
        </p:txBody>
      </p:sp>
    </p:spTree>
    <p:extLst>
      <p:ext uri="{BB962C8B-B14F-4D97-AF65-F5344CB8AC3E}">
        <p14:creationId xmlns:p14="http://schemas.microsoft.com/office/powerpoint/2010/main" val="2317143608"/>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BD875-E80D-CF5A-E69F-EA91F9F707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ECC1B5C-BBF5-0BA5-6765-8C694A79E0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E29E288-5E65-EA1B-73C5-894EEF1DFF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350737B-4683-6E40-B8B7-C7D6B872DA29}"/>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B9587C00-C09A-DF24-41EC-B3C5E4BA10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5F9674-2744-8E06-3DC8-C2F48A549762}"/>
              </a:ext>
            </a:extLst>
          </p:cNvPr>
          <p:cNvSpPr>
            <a:spLocks noGrp="1"/>
          </p:cNvSpPr>
          <p:nvPr>
            <p:ph type="sldNum" sz="quarter" idx="12"/>
          </p:nvPr>
        </p:nvSpPr>
        <p:spPr/>
        <p:txBody>
          <a:bodyPr/>
          <a:lstStyle/>
          <a:p>
            <a:fld id="{11F27F3A-B3E9-41ED-AF8F-A365F10BB65F}" type="slidenum">
              <a:rPr lang="en-US" smtClean="0"/>
              <a:t>‹#›</a:t>
            </a:fld>
            <a:endParaRPr lang="en-US"/>
          </a:p>
        </p:txBody>
      </p:sp>
    </p:spTree>
    <p:extLst>
      <p:ext uri="{BB962C8B-B14F-4D97-AF65-F5344CB8AC3E}">
        <p14:creationId xmlns:p14="http://schemas.microsoft.com/office/powerpoint/2010/main" val="1153582100"/>
      </p:ext>
    </p:extLst>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E3E17-E914-D928-D150-397BC501751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3FE7B7-3E48-4542-6D7E-EE88DC49A22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A88BB4-5F3E-7EDC-2682-1180B2BE2EC9}"/>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F0BCCE5B-B4F2-DBC5-9D44-3D34590CE2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71E630-AC83-59A3-4F46-6368882795FD}"/>
              </a:ext>
            </a:extLst>
          </p:cNvPr>
          <p:cNvSpPr>
            <a:spLocks noGrp="1"/>
          </p:cNvSpPr>
          <p:nvPr>
            <p:ph type="sldNum" sz="quarter" idx="12"/>
          </p:nvPr>
        </p:nvSpPr>
        <p:spPr/>
        <p:txBody>
          <a:bodyPr/>
          <a:lstStyle/>
          <a:p>
            <a:fld id="{11F27F3A-B3E9-41ED-AF8F-A365F10BB65F}" type="slidenum">
              <a:rPr lang="en-US" smtClean="0"/>
              <a:t>‹#›</a:t>
            </a:fld>
            <a:endParaRPr lang="en-US"/>
          </a:p>
        </p:txBody>
      </p:sp>
    </p:spTree>
    <p:extLst>
      <p:ext uri="{BB962C8B-B14F-4D97-AF65-F5344CB8AC3E}">
        <p14:creationId xmlns:p14="http://schemas.microsoft.com/office/powerpoint/2010/main" val="3198895717"/>
      </p:ext>
    </p:extLst>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FACD8DE-ACD7-5CBC-E5B2-D3204032E1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912ABF5-C3B9-6EB3-E890-CD48F234CB7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19320F-42C7-A6C1-F1A2-3ACB3BA4117D}"/>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2A3AB9CB-8850-C5A3-20A2-3223AC0032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315BF4-4A5B-B949-6EE9-A75724DADBB9}"/>
              </a:ext>
            </a:extLst>
          </p:cNvPr>
          <p:cNvSpPr>
            <a:spLocks noGrp="1"/>
          </p:cNvSpPr>
          <p:nvPr>
            <p:ph type="sldNum" sz="quarter" idx="12"/>
          </p:nvPr>
        </p:nvSpPr>
        <p:spPr/>
        <p:txBody>
          <a:bodyPr/>
          <a:lstStyle/>
          <a:p>
            <a:fld id="{11F27F3A-B3E9-41ED-AF8F-A365F10BB65F}" type="slidenum">
              <a:rPr lang="en-US" smtClean="0"/>
              <a:t>‹#›</a:t>
            </a:fld>
            <a:endParaRPr lang="en-US"/>
          </a:p>
        </p:txBody>
      </p:sp>
    </p:spTree>
    <p:extLst>
      <p:ext uri="{BB962C8B-B14F-4D97-AF65-F5344CB8AC3E}">
        <p14:creationId xmlns:p14="http://schemas.microsoft.com/office/powerpoint/2010/main" val="835410040"/>
      </p:ext>
    </p:extLst>
  </p:cSld>
  <p:clrMapOvr>
    <a:masterClrMapping/>
  </p:clrMapOvr>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Content Slide - Pharma Image Title/Subtitle Area, Short Text, Logo, Ba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333500"/>
          </a:xfrm>
          <a:prstGeom prst="rect">
            <a:avLst/>
          </a:prstGeom>
        </p:spPr>
      </p:pic>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1514475" y="201358"/>
            <a:ext cx="7067550"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10" name="Subtitle 2"/>
          <p:cNvSpPr>
            <a:spLocks noGrp="1"/>
          </p:cNvSpPr>
          <p:nvPr>
            <p:ph type="subTitle" idx="13"/>
          </p:nvPr>
        </p:nvSpPr>
        <p:spPr>
          <a:xfrm>
            <a:off x="1514475" y="549024"/>
            <a:ext cx="7067550"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2" name="Content Placeholder 6">
            <a:extLst>
              <a:ext uri="{FF2B5EF4-FFF2-40B4-BE49-F238E27FC236}">
                <a16:creationId xmlns:a16="http://schemas.microsoft.com/office/drawing/2014/main" id="{4A4B1867-30C5-42EA-8C67-EF3037147A5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28321075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Content Slide - Mtns Image Title/Subtitle Area, Short Text, Logo, Bar">
    <p:spTree>
      <p:nvGrpSpPr>
        <p:cNvPr id="1" name=""/>
        <p:cNvGrpSpPr/>
        <p:nvPr/>
      </p:nvGrpSpPr>
      <p:grpSpPr>
        <a:xfrm>
          <a:off x="0" y="0"/>
          <a:ext cx="0" cy="0"/>
          <a:chOff x="0" y="0"/>
          <a:chExt cx="0" cy="0"/>
        </a:xfrm>
      </p:grpSpPr>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333500"/>
          </a:xfrm>
          <a:prstGeom prst="rect">
            <a:avLst/>
          </a:prstGeom>
        </p:spPr>
      </p:pic>
      <p:sp>
        <p:nvSpPr>
          <p:cNvPr id="2" name="Title 1"/>
          <p:cNvSpPr>
            <a:spLocks noGrp="1"/>
          </p:cNvSpPr>
          <p:nvPr>
            <p:ph type="title"/>
          </p:nvPr>
        </p:nvSpPr>
        <p:spPr>
          <a:xfrm>
            <a:off x="1057275" y="205230"/>
            <a:ext cx="6029326"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10" name="Subtitle 2"/>
          <p:cNvSpPr>
            <a:spLocks noGrp="1"/>
          </p:cNvSpPr>
          <p:nvPr>
            <p:ph type="subTitle" idx="13"/>
          </p:nvPr>
        </p:nvSpPr>
        <p:spPr>
          <a:xfrm>
            <a:off x="1057275" y="563461"/>
            <a:ext cx="6029325"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2" name="Content Placeholder 6">
            <a:extLst>
              <a:ext uri="{FF2B5EF4-FFF2-40B4-BE49-F238E27FC236}">
                <a16:creationId xmlns:a16="http://schemas.microsoft.com/office/drawing/2014/main" id="{DD08425C-57D8-4808-9CF0-226279E52BB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32077027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Cover Slide - Lighthouse, Mountains, Full Logo, Title and Subtitl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5634454" y="3235766"/>
            <a:ext cx="5865181" cy="713497"/>
          </a:xfrm>
        </p:spPr>
        <p:txBody>
          <a:bodyPr anchor="ctr">
            <a:normAutofit/>
          </a:bodyPr>
          <a:lstStyle>
            <a:lvl1pPr algn="r">
              <a:defRPr sz="26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Subtitle 2"/>
          <p:cNvSpPr>
            <a:spLocks noGrp="1"/>
          </p:cNvSpPr>
          <p:nvPr>
            <p:ph type="subTitle" idx="1" hasCustomPrompt="1"/>
          </p:nvPr>
        </p:nvSpPr>
        <p:spPr>
          <a:xfrm>
            <a:off x="7010493" y="2928376"/>
            <a:ext cx="4489143" cy="614779"/>
          </a:xfrm>
        </p:spPr>
        <p:txBody>
          <a:bodyPr anchor="ctr">
            <a:normAutofit/>
          </a:bodyPr>
          <a:lstStyle>
            <a:lvl1pPr marL="0" indent="0" algn="r">
              <a:buNone/>
              <a:defRPr sz="180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Master subtitle style (date)</a:t>
            </a:r>
          </a:p>
        </p:txBody>
      </p:sp>
    </p:spTree>
    <p:extLst>
      <p:ext uri="{BB962C8B-B14F-4D97-AF65-F5344CB8AC3E}">
        <p14:creationId xmlns:p14="http://schemas.microsoft.com/office/powerpoint/2010/main" val="23592434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Content Slide - Title, Short Text, Logo, Bar">
    <p:spTree>
      <p:nvGrpSpPr>
        <p:cNvPr id="1" name=""/>
        <p:cNvGrpSpPr/>
        <p:nvPr/>
      </p:nvGrpSpPr>
      <p:grpSpPr>
        <a:xfrm>
          <a:off x="0" y="0"/>
          <a:ext cx="0" cy="0"/>
          <a:chOff x="0" y="0"/>
          <a:chExt cx="0" cy="0"/>
        </a:xfrm>
      </p:grpSpPr>
      <p:sp>
        <p:nvSpPr>
          <p:cNvPr id="7" name="Rectangle 6"/>
          <p:cNvSpPr/>
          <p:nvPr userDrawn="1"/>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838200" y="98428"/>
            <a:ext cx="10515600" cy="1061245"/>
          </a:xfrm>
        </p:spPr>
        <p:txBody>
          <a:bodyPr>
            <a:normAutofit/>
          </a:bodyPr>
          <a:lstStyle>
            <a:lvl1pPr algn="ctr">
              <a:defRPr sz="44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hasCustomPrompt="1"/>
          </p:nvPr>
        </p:nvSpPr>
        <p:spPr>
          <a:xfrm>
            <a:off x="838200" y="1228729"/>
            <a:ext cx="10515600" cy="5019673"/>
          </a:xfrm>
        </p:spPr>
        <p:txBody>
          <a:bodyPr>
            <a:normAutofit/>
          </a:bodyPr>
          <a:lstStyle>
            <a:lvl1pPr>
              <a:defRPr sz="3200">
                <a:solidFill>
                  <a:srgbClr val="778591"/>
                </a:solidFill>
                <a:latin typeface="Arial" panose="020B0604020202020204" pitchFamily="34" charset="0"/>
                <a:cs typeface="Arial" panose="020B0604020202020204" pitchFamily="34" charset="0"/>
              </a:defRPr>
            </a:lvl1pPr>
            <a:lvl2pPr>
              <a:defRPr sz="2800">
                <a:solidFill>
                  <a:srgbClr val="778591"/>
                </a:solidFill>
                <a:latin typeface="Arial" panose="020B0604020202020204" pitchFamily="34" charset="0"/>
                <a:cs typeface="Arial" panose="020B0604020202020204" pitchFamily="34" charset="0"/>
              </a:defRPr>
            </a:lvl2pPr>
            <a:lvl3pPr>
              <a:defRPr sz="2800">
                <a:solidFill>
                  <a:srgbClr val="778591"/>
                </a:solidFill>
                <a:latin typeface="Arial" panose="020B0604020202020204" pitchFamily="34" charset="0"/>
                <a:cs typeface="Arial" panose="020B0604020202020204" pitchFamily="34" charset="0"/>
              </a:defRPr>
            </a:lvl3pPr>
            <a:lvl4pPr>
              <a:defRPr sz="2000">
                <a:solidFill>
                  <a:srgbClr val="778591"/>
                </a:solidFill>
                <a:latin typeface="Arial" panose="020B0604020202020204" pitchFamily="34" charset="0"/>
                <a:cs typeface="Arial" panose="020B0604020202020204" pitchFamily="34" charset="0"/>
              </a:defRPr>
            </a:lvl4pPr>
            <a:lvl5pPr>
              <a:defRPr sz="20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71846" y="5727701"/>
            <a:ext cx="1244453" cy="647673"/>
          </a:xfrm>
          <a:prstGeom prst="rect">
            <a:avLst/>
          </a:prstGeom>
        </p:spPr>
      </p:pic>
    </p:spTree>
    <p:extLst>
      <p:ext uri="{BB962C8B-B14F-4D97-AF65-F5344CB8AC3E}">
        <p14:creationId xmlns:p14="http://schemas.microsoft.com/office/powerpoint/2010/main" val="3531365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 Pharma Image Title/Subtitle Area, Short Text, Logo, Ba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333500"/>
          </a:xfrm>
          <a:prstGeom prst="rect">
            <a:avLst/>
          </a:prstGeom>
        </p:spPr>
      </p:pic>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1514475" y="201358"/>
            <a:ext cx="7067550"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10" name="Subtitle 2"/>
          <p:cNvSpPr>
            <a:spLocks noGrp="1"/>
          </p:cNvSpPr>
          <p:nvPr>
            <p:ph type="subTitle" idx="13"/>
          </p:nvPr>
        </p:nvSpPr>
        <p:spPr>
          <a:xfrm>
            <a:off x="1514475" y="549024"/>
            <a:ext cx="7067550"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2" name="Content Placeholder 6">
            <a:extLst>
              <a:ext uri="{FF2B5EF4-FFF2-40B4-BE49-F238E27FC236}">
                <a16:creationId xmlns:a16="http://schemas.microsoft.com/office/drawing/2014/main" id="{4A4B1867-30C5-42EA-8C67-EF3037147A5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11169352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Content Slide - Title, Long Text, Bar">
    <p:spTree>
      <p:nvGrpSpPr>
        <p:cNvPr id="1" name=""/>
        <p:cNvGrpSpPr/>
        <p:nvPr/>
      </p:nvGrpSpPr>
      <p:grpSpPr>
        <a:xfrm>
          <a:off x="0" y="0"/>
          <a:ext cx="0" cy="0"/>
          <a:chOff x="0" y="0"/>
          <a:chExt cx="0" cy="0"/>
        </a:xfrm>
      </p:grpSpPr>
      <p:sp>
        <p:nvSpPr>
          <p:cNvPr id="12" name="Rectangle 11"/>
          <p:cNvSpPr/>
          <p:nvPr userDrawn="1"/>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838200" y="98428"/>
            <a:ext cx="105156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hasCustomPrompt="1"/>
          </p:nvPr>
        </p:nvSpPr>
        <p:spPr>
          <a:xfrm>
            <a:off x="838200" y="1228729"/>
            <a:ext cx="10515600" cy="5019673"/>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pPr lvl="0"/>
            <a:r>
              <a:rPr lang="en-US" dirty="0"/>
              <a:t>Text slide – long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Tree>
    <p:extLst>
      <p:ext uri="{BB962C8B-B14F-4D97-AF65-F5344CB8AC3E}">
        <p14:creationId xmlns:p14="http://schemas.microsoft.com/office/powerpoint/2010/main" val="18622150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 Slide - Title, Small Chart, Logo, Bar">
    <p:spTree>
      <p:nvGrpSpPr>
        <p:cNvPr id="1" name=""/>
        <p:cNvGrpSpPr/>
        <p:nvPr/>
      </p:nvGrpSpPr>
      <p:grpSpPr>
        <a:xfrm>
          <a:off x="0" y="0"/>
          <a:ext cx="0" cy="0"/>
          <a:chOff x="0" y="0"/>
          <a:chExt cx="0" cy="0"/>
        </a:xfrm>
      </p:grpSpPr>
      <p:sp>
        <p:nvSpPr>
          <p:cNvPr id="11" name="Rectangle 10"/>
          <p:cNvSpPr/>
          <p:nvPr userDrawn="1"/>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838200" y="98428"/>
            <a:ext cx="105156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5" name="Chart Placeholder 4"/>
          <p:cNvSpPr>
            <a:spLocks noGrp="1"/>
          </p:cNvSpPr>
          <p:nvPr>
            <p:ph type="chart" sz="quarter" idx="13" hasCustomPrompt="1"/>
          </p:nvPr>
        </p:nvSpPr>
        <p:spPr>
          <a:xfrm>
            <a:off x="838200" y="1228727"/>
            <a:ext cx="10515600" cy="4174280"/>
          </a:xfrm>
        </p:spPr>
        <p:txBody>
          <a:bodyPr/>
          <a:lstStyle>
            <a:lvl1pPr>
              <a:defRPr>
                <a:solidFill>
                  <a:srgbClr val="778591"/>
                </a:solidFill>
              </a:defRPr>
            </a:lvl1pPr>
          </a:lstStyle>
          <a:p>
            <a:r>
              <a:rPr lang="en-US" dirty="0"/>
              <a:t>Small Chart</a:t>
            </a:r>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71846" y="5727701"/>
            <a:ext cx="1244453" cy="647673"/>
          </a:xfrm>
          <a:prstGeom prst="rect">
            <a:avLst/>
          </a:prstGeom>
        </p:spPr>
      </p:pic>
    </p:spTree>
    <p:extLst>
      <p:ext uri="{BB962C8B-B14F-4D97-AF65-F5344CB8AC3E}">
        <p14:creationId xmlns:p14="http://schemas.microsoft.com/office/powerpoint/2010/main" val="17111027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Slide - Title, Large Chart, Bar">
    <p:spTree>
      <p:nvGrpSpPr>
        <p:cNvPr id="1" name=""/>
        <p:cNvGrpSpPr/>
        <p:nvPr/>
      </p:nvGrpSpPr>
      <p:grpSpPr>
        <a:xfrm>
          <a:off x="0" y="0"/>
          <a:ext cx="0" cy="0"/>
          <a:chOff x="0" y="0"/>
          <a:chExt cx="0" cy="0"/>
        </a:xfrm>
      </p:grpSpPr>
      <p:sp>
        <p:nvSpPr>
          <p:cNvPr id="11" name="Rectangle 10"/>
          <p:cNvSpPr/>
          <p:nvPr userDrawn="1"/>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838200" y="98428"/>
            <a:ext cx="105156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9" name="Chart Placeholder 4"/>
          <p:cNvSpPr>
            <a:spLocks noGrp="1"/>
          </p:cNvSpPr>
          <p:nvPr>
            <p:ph type="chart" sz="quarter" idx="13" hasCustomPrompt="1"/>
          </p:nvPr>
        </p:nvSpPr>
        <p:spPr>
          <a:xfrm>
            <a:off x="838200" y="1228728"/>
            <a:ext cx="10515600" cy="5172073"/>
          </a:xfrm>
        </p:spPr>
        <p:txBody>
          <a:bodyPr/>
          <a:lstStyle>
            <a:lvl1pPr>
              <a:defRPr>
                <a:solidFill>
                  <a:srgbClr val="778591"/>
                </a:solidFill>
              </a:defRPr>
            </a:lvl1pPr>
          </a:lstStyle>
          <a:p>
            <a:r>
              <a:rPr lang="en-US" dirty="0"/>
              <a:t>Large Chart</a:t>
            </a:r>
          </a:p>
        </p:txBody>
      </p:sp>
    </p:spTree>
    <p:extLst>
      <p:ext uri="{BB962C8B-B14F-4D97-AF65-F5344CB8AC3E}">
        <p14:creationId xmlns:p14="http://schemas.microsoft.com/office/powerpoint/2010/main" val="34631275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Content Slide - Title, Small SmartArt, Logo, Bar">
    <p:spTree>
      <p:nvGrpSpPr>
        <p:cNvPr id="1" name=""/>
        <p:cNvGrpSpPr/>
        <p:nvPr/>
      </p:nvGrpSpPr>
      <p:grpSpPr>
        <a:xfrm>
          <a:off x="0" y="0"/>
          <a:ext cx="0" cy="0"/>
          <a:chOff x="0" y="0"/>
          <a:chExt cx="0" cy="0"/>
        </a:xfrm>
      </p:grpSpPr>
      <p:sp>
        <p:nvSpPr>
          <p:cNvPr id="8" name="SmartArt Placeholder 7"/>
          <p:cNvSpPr>
            <a:spLocks noGrp="1"/>
          </p:cNvSpPr>
          <p:nvPr>
            <p:ph type="dgm" sz="quarter" idx="15" hasCustomPrompt="1"/>
          </p:nvPr>
        </p:nvSpPr>
        <p:spPr>
          <a:xfrm>
            <a:off x="838200" y="1225552"/>
            <a:ext cx="10515600" cy="4189413"/>
          </a:xfrm>
        </p:spPr>
        <p:txBody>
          <a:bodyPr/>
          <a:lstStyle>
            <a:lvl1pPr>
              <a:defRPr>
                <a:solidFill>
                  <a:srgbClr val="728591"/>
                </a:solidFill>
              </a:defRPr>
            </a:lvl1pPr>
          </a:lstStyle>
          <a:p>
            <a:r>
              <a:rPr lang="en-US" dirty="0"/>
              <a:t>Small SmartArt Graphic</a:t>
            </a:r>
          </a:p>
        </p:txBody>
      </p:sp>
      <p:sp>
        <p:nvSpPr>
          <p:cNvPr id="11" name="Rectangle 10"/>
          <p:cNvSpPr/>
          <p:nvPr userDrawn="1"/>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838200" y="98428"/>
            <a:ext cx="105156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71846" y="5727701"/>
            <a:ext cx="1244453" cy="647673"/>
          </a:xfrm>
          <a:prstGeom prst="rect">
            <a:avLst/>
          </a:prstGeom>
        </p:spPr>
      </p:pic>
    </p:spTree>
    <p:extLst>
      <p:ext uri="{BB962C8B-B14F-4D97-AF65-F5344CB8AC3E}">
        <p14:creationId xmlns:p14="http://schemas.microsoft.com/office/powerpoint/2010/main" val="16578432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Content Slide - Title, Large SmartArt, Bar">
    <p:spTree>
      <p:nvGrpSpPr>
        <p:cNvPr id="1" name=""/>
        <p:cNvGrpSpPr/>
        <p:nvPr/>
      </p:nvGrpSpPr>
      <p:grpSpPr>
        <a:xfrm>
          <a:off x="0" y="0"/>
          <a:ext cx="0" cy="0"/>
          <a:chOff x="0" y="0"/>
          <a:chExt cx="0" cy="0"/>
        </a:xfrm>
      </p:grpSpPr>
      <p:sp>
        <p:nvSpPr>
          <p:cNvPr id="7" name="SmartArt Placeholder 6"/>
          <p:cNvSpPr>
            <a:spLocks noGrp="1"/>
          </p:cNvSpPr>
          <p:nvPr>
            <p:ph type="dgm" sz="quarter" idx="15" hasCustomPrompt="1"/>
          </p:nvPr>
        </p:nvSpPr>
        <p:spPr>
          <a:xfrm>
            <a:off x="838200" y="1228727"/>
            <a:ext cx="10515600" cy="5172075"/>
          </a:xfrm>
        </p:spPr>
        <p:txBody>
          <a:bodyPr/>
          <a:lstStyle>
            <a:lvl1pPr>
              <a:defRPr>
                <a:solidFill>
                  <a:srgbClr val="728591"/>
                </a:solidFill>
              </a:defRPr>
            </a:lvl1pPr>
          </a:lstStyle>
          <a:p>
            <a:r>
              <a:rPr lang="en-US" dirty="0"/>
              <a:t>Large SmartArt Graphic</a:t>
            </a:r>
          </a:p>
        </p:txBody>
      </p:sp>
      <p:sp>
        <p:nvSpPr>
          <p:cNvPr id="11" name="Rectangle 10"/>
          <p:cNvSpPr/>
          <p:nvPr userDrawn="1"/>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838200" y="98428"/>
            <a:ext cx="105156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Tree>
    <p:extLst>
      <p:ext uri="{BB962C8B-B14F-4D97-AF65-F5344CB8AC3E}">
        <p14:creationId xmlns:p14="http://schemas.microsoft.com/office/powerpoint/2010/main" val="16443635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Image Slide - Small Image, Title, Bar, Logo">
    <p:spTree>
      <p:nvGrpSpPr>
        <p:cNvPr id="1" name=""/>
        <p:cNvGrpSpPr/>
        <p:nvPr/>
      </p:nvGrpSpPr>
      <p:grpSpPr>
        <a:xfrm>
          <a:off x="0" y="0"/>
          <a:ext cx="0" cy="0"/>
          <a:chOff x="0" y="0"/>
          <a:chExt cx="0" cy="0"/>
        </a:xfrm>
      </p:grpSpPr>
      <p:sp>
        <p:nvSpPr>
          <p:cNvPr id="7" name="Rectangle 6"/>
          <p:cNvSpPr/>
          <p:nvPr userDrawn="1"/>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838200" y="98428"/>
            <a:ext cx="105156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4" name="Picture Placeholder 3"/>
          <p:cNvSpPr>
            <a:spLocks noGrp="1"/>
          </p:cNvSpPr>
          <p:nvPr>
            <p:ph type="pic" sz="quarter" idx="13" hasCustomPrompt="1"/>
          </p:nvPr>
        </p:nvSpPr>
        <p:spPr>
          <a:xfrm>
            <a:off x="838200" y="1228727"/>
            <a:ext cx="10515600" cy="4283693"/>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Small Image</a:t>
            </a: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71846" y="5727701"/>
            <a:ext cx="1244453" cy="647673"/>
          </a:xfrm>
          <a:prstGeom prst="rect">
            <a:avLst/>
          </a:prstGeom>
        </p:spPr>
      </p:pic>
    </p:spTree>
    <p:extLst>
      <p:ext uri="{BB962C8B-B14F-4D97-AF65-F5344CB8AC3E}">
        <p14:creationId xmlns:p14="http://schemas.microsoft.com/office/powerpoint/2010/main" val="30649704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Image and Content Slide - Small Image, Text, Title, Bar, Logo">
    <p:spTree>
      <p:nvGrpSpPr>
        <p:cNvPr id="1" name=""/>
        <p:cNvGrpSpPr/>
        <p:nvPr/>
      </p:nvGrpSpPr>
      <p:grpSpPr>
        <a:xfrm>
          <a:off x="0" y="0"/>
          <a:ext cx="0" cy="0"/>
          <a:chOff x="0" y="0"/>
          <a:chExt cx="0" cy="0"/>
        </a:xfrm>
      </p:grpSpPr>
      <p:sp>
        <p:nvSpPr>
          <p:cNvPr id="7" name="Rectangle 6"/>
          <p:cNvSpPr/>
          <p:nvPr userDrawn="1"/>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838200" y="98428"/>
            <a:ext cx="105156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71846" y="5727701"/>
            <a:ext cx="1244453" cy="647673"/>
          </a:xfrm>
          <a:prstGeom prst="rect">
            <a:avLst/>
          </a:prstGeom>
        </p:spPr>
      </p:pic>
      <p:sp>
        <p:nvSpPr>
          <p:cNvPr id="9" name="Content Placeholder 2"/>
          <p:cNvSpPr>
            <a:spLocks noGrp="1"/>
          </p:cNvSpPr>
          <p:nvPr>
            <p:ph idx="1" hasCustomPrompt="1"/>
          </p:nvPr>
        </p:nvSpPr>
        <p:spPr>
          <a:xfrm>
            <a:off x="5681709" y="1266932"/>
            <a:ext cx="6249879" cy="4370388"/>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3"/>
          <p:cNvSpPr>
            <a:spLocks noGrp="1"/>
          </p:cNvSpPr>
          <p:nvPr>
            <p:ph type="pic" sz="quarter" idx="13" hasCustomPrompt="1"/>
          </p:nvPr>
        </p:nvSpPr>
        <p:spPr>
          <a:xfrm>
            <a:off x="230912" y="1737589"/>
            <a:ext cx="5234125" cy="3163617"/>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Small Image</a:t>
            </a:r>
          </a:p>
        </p:txBody>
      </p:sp>
    </p:spTree>
    <p:extLst>
      <p:ext uri="{BB962C8B-B14F-4D97-AF65-F5344CB8AC3E}">
        <p14:creationId xmlns:p14="http://schemas.microsoft.com/office/powerpoint/2010/main" val="2853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mage and Content Slide 2 - Small Image, Text, Title, Bar, Logo">
    <p:spTree>
      <p:nvGrpSpPr>
        <p:cNvPr id="1" name=""/>
        <p:cNvGrpSpPr/>
        <p:nvPr/>
      </p:nvGrpSpPr>
      <p:grpSpPr>
        <a:xfrm>
          <a:off x="0" y="0"/>
          <a:ext cx="0" cy="0"/>
          <a:chOff x="0" y="0"/>
          <a:chExt cx="0" cy="0"/>
        </a:xfrm>
      </p:grpSpPr>
      <p:sp>
        <p:nvSpPr>
          <p:cNvPr id="7" name="Rectangle 6"/>
          <p:cNvSpPr/>
          <p:nvPr userDrawn="1"/>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838200" y="98428"/>
            <a:ext cx="105156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4" name="Picture Placeholder 3"/>
          <p:cNvSpPr>
            <a:spLocks noGrp="1"/>
          </p:cNvSpPr>
          <p:nvPr>
            <p:ph type="pic" sz="quarter" idx="13" hasCustomPrompt="1"/>
          </p:nvPr>
        </p:nvSpPr>
        <p:spPr>
          <a:xfrm>
            <a:off x="6753042" y="1737589"/>
            <a:ext cx="5234125" cy="3163617"/>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Small Image</a:t>
            </a: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71846" y="5727701"/>
            <a:ext cx="1244453" cy="647673"/>
          </a:xfrm>
          <a:prstGeom prst="rect">
            <a:avLst/>
          </a:prstGeom>
        </p:spPr>
      </p:pic>
      <p:sp>
        <p:nvSpPr>
          <p:cNvPr id="9" name="Content Placeholder 2"/>
          <p:cNvSpPr>
            <a:spLocks noGrp="1"/>
          </p:cNvSpPr>
          <p:nvPr>
            <p:ph idx="1" hasCustomPrompt="1"/>
          </p:nvPr>
        </p:nvSpPr>
        <p:spPr>
          <a:xfrm>
            <a:off x="254586" y="1266340"/>
            <a:ext cx="6249879" cy="4370388"/>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896694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Image Slide - Medium Image, Title, Bar">
    <p:spTree>
      <p:nvGrpSpPr>
        <p:cNvPr id="1" name=""/>
        <p:cNvGrpSpPr/>
        <p:nvPr/>
      </p:nvGrpSpPr>
      <p:grpSpPr>
        <a:xfrm>
          <a:off x="0" y="0"/>
          <a:ext cx="0" cy="0"/>
          <a:chOff x="0" y="0"/>
          <a:chExt cx="0" cy="0"/>
        </a:xfrm>
      </p:grpSpPr>
      <p:sp>
        <p:nvSpPr>
          <p:cNvPr id="7" name="Rectangle 6"/>
          <p:cNvSpPr/>
          <p:nvPr userDrawn="1"/>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838200" y="98428"/>
            <a:ext cx="105156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4" name="Picture Placeholder 3"/>
          <p:cNvSpPr>
            <a:spLocks noGrp="1"/>
          </p:cNvSpPr>
          <p:nvPr>
            <p:ph type="pic" sz="quarter" idx="13" hasCustomPrompt="1"/>
          </p:nvPr>
        </p:nvSpPr>
        <p:spPr>
          <a:xfrm>
            <a:off x="838200" y="1228728"/>
            <a:ext cx="10515600" cy="5191123"/>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Medium Image</a:t>
            </a:r>
          </a:p>
        </p:txBody>
      </p:sp>
    </p:spTree>
    <p:extLst>
      <p:ext uri="{BB962C8B-B14F-4D97-AF65-F5344CB8AC3E}">
        <p14:creationId xmlns:p14="http://schemas.microsoft.com/office/powerpoint/2010/main" val="389366167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Image and Content Slide - Medium Image, Text, Title, Bar">
    <p:spTree>
      <p:nvGrpSpPr>
        <p:cNvPr id="1" name=""/>
        <p:cNvGrpSpPr/>
        <p:nvPr/>
      </p:nvGrpSpPr>
      <p:grpSpPr>
        <a:xfrm>
          <a:off x="0" y="0"/>
          <a:ext cx="0" cy="0"/>
          <a:chOff x="0" y="0"/>
          <a:chExt cx="0" cy="0"/>
        </a:xfrm>
      </p:grpSpPr>
      <p:sp>
        <p:nvSpPr>
          <p:cNvPr id="7" name="Rectangle 6"/>
          <p:cNvSpPr/>
          <p:nvPr userDrawn="1"/>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838200" y="98428"/>
            <a:ext cx="105156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8" name="Content Placeholder 2"/>
          <p:cNvSpPr>
            <a:spLocks noGrp="1"/>
          </p:cNvSpPr>
          <p:nvPr>
            <p:ph idx="1" hasCustomPrompt="1"/>
          </p:nvPr>
        </p:nvSpPr>
        <p:spPr>
          <a:xfrm>
            <a:off x="5681709" y="1266932"/>
            <a:ext cx="6249879" cy="4994846"/>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dirty="0"/>
              <a:t>Text slide – medium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13" hasCustomPrompt="1"/>
          </p:nvPr>
        </p:nvSpPr>
        <p:spPr>
          <a:xfrm>
            <a:off x="230912" y="1266932"/>
            <a:ext cx="5234125" cy="4994846"/>
          </a:xfrm>
          <a:effectLst>
            <a:outerShdw blurRad="50800" dist="38100" dir="2700000" algn="tl" rotWithShape="0">
              <a:prstClr val="black">
                <a:alpha val="40000"/>
              </a:prstClr>
            </a:outerShdw>
          </a:effectLst>
        </p:spPr>
        <p:txBody>
          <a:bodyPr/>
          <a:lstStyle>
            <a:lvl1pPr>
              <a:defRPr baseline="0">
                <a:solidFill>
                  <a:srgbClr val="778591"/>
                </a:solidFill>
              </a:defRPr>
            </a:lvl1pPr>
          </a:lstStyle>
          <a:p>
            <a:r>
              <a:rPr lang="en-US" dirty="0"/>
              <a:t>Medium Image</a:t>
            </a:r>
          </a:p>
        </p:txBody>
      </p:sp>
    </p:spTree>
    <p:extLst>
      <p:ext uri="{BB962C8B-B14F-4D97-AF65-F5344CB8AC3E}">
        <p14:creationId xmlns:p14="http://schemas.microsoft.com/office/powerpoint/2010/main" val="19458045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 Mtns Image Title/Subtitle Area, Short Text, Logo, Bar">
    <p:spTree>
      <p:nvGrpSpPr>
        <p:cNvPr id="1" name=""/>
        <p:cNvGrpSpPr/>
        <p:nvPr/>
      </p:nvGrpSpPr>
      <p:grpSpPr>
        <a:xfrm>
          <a:off x="0" y="0"/>
          <a:ext cx="0" cy="0"/>
          <a:chOff x="0" y="0"/>
          <a:chExt cx="0" cy="0"/>
        </a:xfrm>
      </p:grpSpPr>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333500"/>
          </a:xfrm>
          <a:prstGeom prst="rect">
            <a:avLst/>
          </a:prstGeom>
        </p:spPr>
      </p:pic>
      <p:sp>
        <p:nvSpPr>
          <p:cNvPr id="2" name="Title 1"/>
          <p:cNvSpPr>
            <a:spLocks noGrp="1"/>
          </p:cNvSpPr>
          <p:nvPr>
            <p:ph type="title"/>
          </p:nvPr>
        </p:nvSpPr>
        <p:spPr>
          <a:xfrm>
            <a:off x="1057275" y="205230"/>
            <a:ext cx="6029326"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10" name="Subtitle 2"/>
          <p:cNvSpPr>
            <a:spLocks noGrp="1"/>
          </p:cNvSpPr>
          <p:nvPr>
            <p:ph type="subTitle" idx="13"/>
          </p:nvPr>
        </p:nvSpPr>
        <p:spPr>
          <a:xfrm>
            <a:off x="1057275" y="563461"/>
            <a:ext cx="6029325"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2" name="Content Placeholder 6">
            <a:extLst>
              <a:ext uri="{FF2B5EF4-FFF2-40B4-BE49-F238E27FC236}">
                <a16:creationId xmlns:a16="http://schemas.microsoft.com/office/drawing/2014/main" id="{DD08425C-57D8-4808-9CF0-226279E52BB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166447919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Image and Content Slide 2 - Medium Image, Text, Title, Bar">
    <p:spTree>
      <p:nvGrpSpPr>
        <p:cNvPr id="1" name=""/>
        <p:cNvGrpSpPr/>
        <p:nvPr/>
      </p:nvGrpSpPr>
      <p:grpSpPr>
        <a:xfrm>
          <a:off x="0" y="0"/>
          <a:ext cx="0" cy="0"/>
          <a:chOff x="0" y="0"/>
          <a:chExt cx="0" cy="0"/>
        </a:xfrm>
      </p:grpSpPr>
      <p:sp>
        <p:nvSpPr>
          <p:cNvPr id="7" name="Rectangle 6"/>
          <p:cNvSpPr/>
          <p:nvPr userDrawn="1"/>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838200" y="98428"/>
            <a:ext cx="105156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8" name="Content Placeholder 2"/>
          <p:cNvSpPr>
            <a:spLocks noGrp="1"/>
          </p:cNvSpPr>
          <p:nvPr>
            <p:ph idx="1" hasCustomPrompt="1"/>
          </p:nvPr>
        </p:nvSpPr>
        <p:spPr>
          <a:xfrm>
            <a:off x="255695" y="1321534"/>
            <a:ext cx="6249879" cy="4994846"/>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dirty="0"/>
              <a:t>Text slide – medium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13" hasCustomPrompt="1"/>
          </p:nvPr>
        </p:nvSpPr>
        <p:spPr>
          <a:xfrm>
            <a:off x="6705694" y="1321534"/>
            <a:ext cx="5234125" cy="4994846"/>
          </a:xfrm>
          <a:effectLst>
            <a:outerShdw blurRad="50800" dist="38100" dir="2700000" algn="tl" rotWithShape="0">
              <a:prstClr val="black">
                <a:alpha val="40000"/>
              </a:prstClr>
            </a:outerShdw>
          </a:effectLst>
        </p:spPr>
        <p:txBody>
          <a:bodyPr/>
          <a:lstStyle>
            <a:lvl1pPr>
              <a:defRPr baseline="0">
                <a:solidFill>
                  <a:srgbClr val="778591"/>
                </a:solidFill>
              </a:defRPr>
            </a:lvl1pPr>
          </a:lstStyle>
          <a:p>
            <a:r>
              <a:rPr lang="en-US" dirty="0"/>
              <a:t>Medium Image</a:t>
            </a:r>
          </a:p>
        </p:txBody>
      </p:sp>
    </p:spTree>
    <p:extLst>
      <p:ext uri="{BB962C8B-B14F-4D97-AF65-F5344CB8AC3E}">
        <p14:creationId xmlns:p14="http://schemas.microsoft.com/office/powerpoint/2010/main" val="206652481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Image Slide - Large Image, Title">
    <p:spTree>
      <p:nvGrpSpPr>
        <p:cNvPr id="1" name=""/>
        <p:cNvGrpSpPr/>
        <p:nvPr/>
      </p:nvGrpSpPr>
      <p:grpSpPr>
        <a:xfrm>
          <a:off x="0" y="0"/>
          <a:ext cx="0" cy="0"/>
          <a:chOff x="0" y="0"/>
          <a:chExt cx="0" cy="0"/>
        </a:xfrm>
      </p:grpSpPr>
      <p:sp>
        <p:nvSpPr>
          <p:cNvPr id="6" name="Slide Number Placeholder 5"/>
          <p:cNvSpPr txBox="1">
            <a:spLocks/>
          </p:cNvSpPr>
          <p:nvPr userDrawn="1"/>
        </p:nvSpPr>
        <p:spPr>
          <a:xfrm>
            <a:off x="104775" y="6650830"/>
            <a:ext cx="2743200" cy="138112"/>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1F27F3A-B3E9-41ED-AF8F-A365F10BB65F}" type="slidenum">
              <a:rPr lang="en-US" sz="900" smtClean="0"/>
              <a:pPr/>
              <a:t>‹#›</a:t>
            </a:fld>
            <a:endParaRPr lang="en-US" sz="900" dirty="0"/>
          </a:p>
        </p:txBody>
      </p:sp>
      <p:sp>
        <p:nvSpPr>
          <p:cNvPr id="8" name="Picture Placeholder 3"/>
          <p:cNvSpPr>
            <a:spLocks noGrp="1"/>
          </p:cNvSpPr>
          <p:nvPr>
            <p:ph type="pic" sz="quarter" idx="13" hasCustomPrompt="1"/>
          </p:nvPr>
        </p:nvSpPr>
        <p:spPr>
          <a:xfrm>
            <a:off x="838200" y="1228726"/>
            <a:ext cx="10515600" cy="5560216"/>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Large Image</a:t>
            </a:r>
          </a:p>
        </p:txBody>
      </p:sp>
      <p:sp>
        <p:nvSpPr>
          <p:cNvPr id="5" name="Title 1"/>
          <p:cNvSpPr>
            <a:spLocks noGrp="1"/>
          </p:cNvSpPr>
          <p:nvPr>
            <p:ph type="title"/>
          </p:nvPr>
        </p:nvSpPr>
        <p:spPr>
          <a:xfrm>
            <a:off x="838200" y="98428"/>
            <a:ext cx="105156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Tree>
    <p:extLst>
      <p:ext uri="{BB962C8B-B14F-4D97-AF65-F5344CB8AC3E}">
        <p14:creationId xmlns:p14="http://schemas.microsoft.com/office/powerpoint/2010/main" val="136438461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ction Divider Slide - Logo, Bar, No Image">
    <p:spTree>
      <p:nvGrpSpPr>
        <p:cNvPr id="1" name=""/>
        <p:cNvGrpSpPr/>
        <p:nvPr/>
      </p:nvGrpSpPr>
      <p:grpSpPr>
        <a:xfrm>
          <a:off x="0" y="0"/>
          <a:ext cx="0" cy="0"/>
          <a:chOff x="0" y="0"/>
          <a:chExt cx="0" cy="0"/>
        </a:xfrm>
      </p:grpSpPr>
      <p:sp>
        <p:nvSpPr>
          <p:cNvPr id="11" name="Rectangle 10"/>
          <p:cNvSpPr/>
          <p:nvPr userDrawn="1"/>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7" name="Rectangle 6"/>
          <p:cNvSpPr/>
          <p:nvPr userDrawn="1"/>
        </p:nvSpPr>
        <p:spPr>
          <a:xfrm>
            <a:off x="0" y="609998"/>
            <a:ext cx="12192000" cy="894952"/>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0" name="Title 1"/>
          <p:cNvSpPr>
            <a:spLocks noGrp="1"/>
          </p:cNvSpPr>
          <p:nvPr>
            <p:ph type="ctrTitle" hasCustomPrompt="1"/>
          </p:nvPr>
        </p:nvSpPr>
        <p:spPr>
          <a:xfrm>
            <a:off x="190500" y="609998"/>
            <a:ext cx="11811000" cy="894952"/>
          </a:xfrm>
        </p:spPr>
        <p:txBody>
          <a:bodyPr anchor="ctr">
            <a:normAutofit/>
          </a:bodyPr>
          <a:lstStyle>
            <a:lvl1pPr algn="l">
              <a:defRPr sz="2400" i="1" baseline="0">
                <a:solidFill>
                  <a:schemeClr val="bg1"/>
                </a:solidFill>
                <a:latin typeface="Times New Roman" panose="02020603050405020304" pitchFamily="18" charset="0"/>
                <a:cs typeface="Times New Roman" panose="02020603050405020304" pitchFamily="18" charset="0"/>
              </a:defRPr>
            </a:lvl1pPr>
          </a:lstStyle>
          <a:p>
            <a:r>
              <a:rPr lang="en-US" dirty="0"/>
              <a:t>Section Divider No Image</a:t>
            </a: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71846" y="5727701"/>
            <a:ext cx="1244453" cy="647673"/>
          </a:xfrm>
          <a:prstGeom prst="rect">
            <a:avLst/>
          </a:prstGeom>
        </p:spPr>
      </p:pic>
    </p:spTree>
    <p:extLst>
      <p:ext uri="{BB962C8B-B14F-4D97-AF65-F5344CB8AC3E}">
        <p14:creationId xmlns:p14="http://schemas.microsoft.com/office/powerpoint/2010/main" val="30265144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on Divider Slide - Logo, Bar, Image">
    <p:spTree>
      <p:nvGrpSpPr>
        <p:cNvPr id="1" name=""/>
        <p:cNvGrpSpPr/>
        <p:nvPr/>
      </p:nvGrpSpPr>
      <p:grpSpPr>
        <a:xfrm>
          <a:off x="0" y="0"/>
          <a:ext cx="0" cy="0"/>
          <a:chOff x="0" y="0"/>
          <a:chExt cx="0" cy="0"/>
        </a:xfrm>
      </p:grpSpPr>
      <p:sp>
        <p:nvSpPr>
          <p:cNvPr id="12" name="Rectangle 11"/>
          <p:cNvSpPr/>
          <p:nvPr userDrawn="1"/>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7" name="Rectangle 6"/>
          <p:cNvSpPr/>
          <p:nvPr userDrawn="1"/>
        </p:nvSpPr>
        <p:spPr>
          <a:xfrm>
            <a:off x="0" y="609998"/>
            <a:ext cx="12192000" cy="894952"/>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0" name="Title 1"/>
          <p:cNvSpPr>
            <a:spLocks noGrp="1"/>
          </p:cNvSpPr>
          <p:nvPr>
            <p:ph type="ctrTitle" hasCustomPrompt="1"/>
          </p:nvPr>
        </p:nvSpPr>
        <p:spPr>
          <a:xfrm>
            <a:off x="190500" y="609998"/>
            <a:ext cx="11811000" cy="894952"/>
          </a:xfrm>
        </p:spPr>
        <p:txBody>
          <a:bodyPr anchor="ctr">
            <a:normAutofit/>
          </a:bodyPr>
          <a:lstStyle>
            <a:lvl1pPr algn="l">
              <a:defRPr sz="2400" i="1">
                <a:solidFill>
                  <a:schemeClr val="bg1"/>
                </a:solidFill>
                <a:latin typeface="Times New Roman" panose="02020603050405020304" pitchFamily="18" charset="0"/>
                <a:cs typeface="Times New Roman" panose="02020603050405020304" pitchFamily="18" charset="0"/>
              </a:defRPr>
            </a:lvl1pPr>
          </a:lstStyle>
          <a:p>
            <a:r>
              <a:rPr lang="en-US" dirty="0"/>
              <a:t>Section Divider Image</a:t>
            </a:r>
          </a:p>
        </p:txBody>
      </p:sp>
      <p:sp>
        <p:nvSpPr>
          <p:cNvPr id="11" name="Picture Placeholder 3"/>
          <p:cNvSpPr>
            <a:spLocks noGrp="1"/>
          </p:cNvSpPr>
          <p:nvPr>
            <p:ph type="pic" sz="quarter" idx="13"/>
          </p:nvPr>
        </p:nvSpPr>
        <p:spPr>
          <a:xfrm>
            <a:off x="0" y="1574008"/>
            <a:ext cx="12192000" cy="3829001"/>
          </a:xfrm>
          <a:effectLst>
            <a:outerShdw blurRad="50800" dist="38100" dir="2700000" algn="tl" rotWithShape="0">
              <a:prstClr val="black">
                <a:alpha val="40000"/>
              </a:prstClr>
            </a:outerShdw>
          </a:effectLst>
        </p:spPr>
        <p:txBody>
          <a:bodyPr/>
          <a:lstStyle>
            <a:lvl1pPr>
              <a:defRPr>
                <a:solidFill>
                  <a:srgbClr val="778591"/>
                </a:solidFill>
              </a:defRPr>
            </a:lvl1pPr>
          </a:lstStyle>
          <a:p>
            <a:endParaRPr lang="en-US" dirty="0"/>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71846" y="5727701"/>
            <a:ext cx="1244453" cy="647673"/>
          </a:xfrm>
          <a:prstGeom prst="rect">
            <a:avLst/>
          </a:prstGeom>
        </p:spPr>
      </p:pic>
    </p:spTree>
    <p:extLst>
      <p:ext uri="{BB962C8B-B14F-4D97-AF65-F5344CB8AC3E}">
        <p14:creationId xmlns:p14="http://schemas.microsoft.com/office/powerpoint/2010/main" val="147268561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B1757C7-48CD-4A25-9B01-9882E9A5EB8D}" type="slidenum">
              <a:rPr lang="en-US" smtClean="0"/>
              <a:pPr/>
              <a:t>‹#›</a:t>
            </a:fld>
            <a:endParaRPr lang="en-US" dirty="0"/>
          </a:p>
        </p:txBody>
      </p:sp>
    </p:spTree>
    <p:extLst>
      <p:ext uri="{BB962C8B-B14F-4D97-AF65-F5344CB8AC3E}">
        <p14:creationId xmlns:p14="http://schemas.microsoft.com/office/powerpoint/2010/main" val="380862743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Slide - Seaport Industrial Image Title/Subtitle Area, Short Text, Logo, Ba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1581"/>
            <a:ext cx="12192000" cy="1333500"/>
          </a:xfrm>
          <a:prstGeom prst="rect">
            <a:avLst/>
          </a:prstGeom>
        </p:spPr>
      </p:pic>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1199323" y="205230"/>
            <a:ext cx="6195776"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10" name="Subtitle 2"/>
          <p:cNvSpPr>
            <a:spLocks noGrp="1"/>
          </p:cNvSpPr>
          <p:nvPr>
            <p:ph type="subTitle" idx="13"/>
          </p:nvPr>
        </p:nvSpPr>
        <p:spPr>
          <a:xfrm>
            <a:off x="1199323" y="563461"/>
            <a:ext cx="6195775"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2" name="Content Placeholder 6">
            <a:extLst>
              <a:ext uri="{FF2B5EF4-FFF2-40B4-BE49-F238E27FC236}">
                <a16:creationId xmlns:a16="http://schemas.microsoft.com/office/drawing/2014/main" id="{A7C37735-4226-42C3-94CC-25BEB31BC53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2765889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 - Coast Image Title/Subtitle Area, Short Text, Logo, Bar">
    <p:spTree>
      <p:nvGrpSpPr>
        <p:cNvPr id="1" name=""/>
        <p:cNvGrpSpPr/>
        <p:nvPr/>
      </p:nvGrpSpPr>
      <p:grpSpPr>
        <a:xfrm>
          <a:off x="0" y="0"/>
          <a:ext cx="0" cy="0"/>
          <a:chOff x="0" y="0"/>
          <a:chExt cx="0" cy="0"/>
        </a:xfrm>
      </p:grpSpPr>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333500"/>
          </a:xfrm>
          <a:prstGeom prst="rect">
            <a:avLst/>
          </a:prstGeom>
        </p:spPr>
      </p:pic>
      <p:sp>
        <p:nvSpPr>
          <p:cNvPr id="2" name="Title 1"/>
          <p:cNvSpPr>
            <a:spLocks noGrp="1"/>
          </p:cNvSpPr>
          <p:nvPr>
            <p:ph type="title"/>
          </p:nvPr>
        </p:nvSpPr>
        <p:spPr>
          <a:xfrm>
            <a:off x="1057275" y="205230"/>
            <a:ext cx="6267450"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10" name="Subtitle 2"/>
          <p:cNvSpPr>
            <a:spLocks noGrp="1"/>
          </p:cNvSpPr>
          <p:nvPr>
            <p:ph type="subTitle" idx="13"/>
          </p:nvPr>
        </p:nvSpPr>
        <p:spPr>
          <a:xfrm>
            <a:off x="1057275" y="563461"/>
            <a:ext cx="6267450"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2" name="Content Placeholder 6">
            <a:extLst>
              <a:ext uri="{FF2B5EF4-FFF2-40B4-BE49-F238E27FC236}">
                <a16:creationId xmlns:a16="http://schemas.microsoft.com/office/drawing/2014/main" id="{2E4C30BD-13EE-44A0-BA1B-4719408705E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11074409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Slide - Aviation Image Title/Subtitle Area, Short Text, Logo, Ba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333500"/>
          </a:xfrm>
          <a:prstGeom prst="rect">
            <a:avLst/>
          </a:prstGeom>
        </p:spPr>
      </p:pic>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1057274" y="205230"/>
            <a:ext cx="7323245"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10" name="Subtitle 2"/>
          <p:cNvSpPr>
            <a:spLocks noGrp="1"/>
          </p:cNvSpPr>
          <p:nvPr>
            <p:ph type="subTitle" idx="13"/>
          </p:nvPr>
        </p:nvSpPr>
        <p:spPr>
          <a:xfrm>
            <a:off x="1057274" y="563461"/>
            <a:ext cx="7323245"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2" name="Content Placeholder 6">
            <a:extLst>
              <a:ext uri="{FF2B5EF4-FFF2-40B4-BE49-F238E27FC236}">
                <a16:creationId xmlns:a16="http://schemas.microsoft.com/office/drawing/2014/main" id="{CF5D5B17-164A-4AD7-B23D-9DFBCBBD61C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8617420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Slide - Manufacturing Image Title/Subtitle Area, Short Text, Logo, Ba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333500"/>
          </a:xfrm>
          <a:prstGeom prst="rect">
            <a:avLst/>
          </a:prstGeom>
        </p:spPr>
      </p:pic>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1221867" y="205230"/>
            <a:ext cx="6449950"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10" name="Subtitle 2"/>
          <p:cNvSpPr>
            <a:spLocks noGrp="1"/>
          </p:cNvSpPr>
          <p:nvPr>
            <p:ph type="subTitle" idx="13"/>
          </p:nvPr>
        </p:nvSpPr>
        <p:spPr>
          <a:xfrm>
            <a:off x="1221867" y="563461"/>
            <a:ext cx="6449950"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2" name="Content Placeholder 6">
            <a:extLst>
              <a:ext uri="{FF2B5EF4-FFF2-40B4-BE49-F238E27FC236}">
                <a16:creationId xmlns:a16="http://schemas.microsoft.com/office/drawing/2014/main" id="{9B5D2C21-24F8-476D-A65E-BD841626C8A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279261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theme" Target="../theme/theme3.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F27F3A-B3E9-41ED-AF8F-A365F10BB65F}" type="slidenum">
              <a:rPr lang="en-US" smtClean="0"/>
              <a:t>‹#›</a:t>
            </a:fld>
            <a:endParaRPr lang="en-US"/>
          </a:p>
        </p:txBody>
      </p:sp>
    </p:spTree>
    <p:extLst>
      <p:ext uri="{BB962C8B-B14F-4D97-AF65-F5344CB8AC3E}">
        <p14:creationId xmlns:p14="http://schemas.microsoft.com/office/powerpoint/2010/main" val="45146069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90" r:id="rId4"/>
    <p:sldLayoutId id="2147483678" r:id="rId5"/>
    <p:sldLayoutId id="2147483691" r:id="rId6"/>
    <p:sldLayoutId id="2147483679" r:id="rId7"/>
    <p:sldLayoutId id="2147483692" r:id="rId8"/>
    <p:sldLayoutId id="2147483693" r:id="rId9"/>
    <p:sldLayoutId id="2147483694" r:id="rId10"/>
    <p:sldLayoutId id="2147483680" r:id="rId11"/>
    <p:sldLayoutId id="2147483681" r:id="rId12"/>
    <p:sldLayoutId id="2147483682" r:id="rId13"/>
    <p:sldLayoutId id="2147483688" r:id="rId14"/>
    <p:sldLayoutId id="2147483689" r:id="rId15"/>
    <p:sldLayoutId id="2147483683" r:id="rId16"/>
    <p:sldLayoutId id="2147483695" r:id="rId17"/>
    <p:sldLayoutId id="2147483696" r:id="rId18"/>
    <p:sldLayoutId id="2147483684" r:id="rId19"/>
    <p:sldLayoutId id="2147483697" r:id="rId20"/>
    <p:sldLayoutId id="2147483698" r:id="rId21"/>
    <p:sldLayoutId id="2147483685" r:id="rId22"/>
    <p:sldLayoutId id="2147483686" r:id="rId23"/>
    <p:sldLayoutId id="2147483687" r:id="rId2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A501FBC-3BAE-8CEF-1E51-9C791154FD0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086CD17-89F5-CC28-8206-697492CF37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8F668A-1675-3AF2-4D01-8F6D6B66C32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F3FEFEF1-36C7-9A7B-B5AD-1CED3CCBFC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7A4837-2F84-D956-5CFB-4F622D06EF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F27F3A-B3E9-41ED-AF8F-A365F10BB65F}" type="slidenum">
              <a:rPr lang="en-US" smtClean="0"/>
              <a:t>‹#›</a:t>
            </a:fld>
            <a:endParaRPr lang="en-US"/>
          </a:p>
        </p:txBody>
      </p:sp>
    </p:spTree>
    <p:extLst>
      <p:ext uri="{BB962C8B-B14F-4D97-AF65-F5344CB8AC3E}">
        <p14:creationId xmlns:p14="http://schemas.microsoft.com/office/powerpoint/2010/main" val="3023361180"/>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2" r:id="rId12"/>
    <p:sldLayoutId id="2147483714"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1F27F3A-B3E9-41ED-AF8F-A365F10BB65F}" type="slidenum">
              <a:rPr lang="en-US" smtClean="0"/>
              <a:pPr/>
              <a:t>‹#›</a:t>
            </a:fld>
            <a:endParaRPr lang="en-US" dirty="0"/>
          </a:p>
        </p:txBody>
      </p:sp>
    </p:spTree>
    <p:extLst>
      <p:ext uri="{BB962C8B-B14F-4D97-AF65-F5344CB8AC3E}">
        <p14:creationId xmlns:p14="http://schemas.microsoft.com/office/powerpoint/2010/main" val="1750420485"/>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 id="2147483732" r:id="rId17"/>
  </p:sldLayoutIdLst>
  <p:hf hdr="0" ftr="0" dt="0"/>
  <p:txStyles>
    <p:titleStyle>
      <a:lvl1pPr algn="l" defTabSz="6858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32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53.xm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39.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39.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40.xml"/><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53.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4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9.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4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Department of Environmental Quality</a:t>
            </a:r>
          </a:p>
        </p:txBody>
      </p:sp>
      <p:sp>
        <p:nvSpPr>
          <p:cNvPr id="3" name="Subtitle 2"/>
          <p:cNvSpPr>
            <a:spLocks noGrp="1"/>
          </p:cNvSpPr>
          <p:nvPr>
            <p:ph type="subTitle" idx="1"/>
          </p:nvPr>
        </p:nvSpPr>
        <p:spPr/>
        <p:txBody>
          <a:bodyPr/>
          <a:lstStyle/>
          <a:p>
            <a:r>
              <a:rPr lang="en-US" dirty="0"/>
              <a:t>April 17, 2023</a:t>
            </a:r>
          </a:p>
        </p:txBody>
      </p:sp>
      <p:sp>
        <p:nvSpPr>
          <p:cNvPr id="4" name="TextBox 3">
            <a:extLst>
              <a:ext uri="{FF2B5EF4-FFF2-40B4-BE49-F238E27FC236}">
                <a16:creationId xmlns:a16="http://schemas.microsoft.com/office/drawing/2014/main" id="{DA0C5B1B-CCC7-6B89-2B21-D21D7613C367}"/>
              </a:ext>
            </a:extLst>
          </p:cNvPr>
          <p:cNvSpPr txBox="1"/>
          <p:nvPr/>
        </p:nvSpPr>
        <p:spPr>
          <a:xfrm>
            <a:off x="255017" y="2564266"/>
            <a:ext cx="4060727" cy="2062103"/>
          </a:xfrm>
          <a:prstGeom prst="rect">
            <a:avLst/>
          </a:prstGeom>
          <a:noFill/>
        </p:spPr>
        <p:txBody>
          <a:bodyPr wrap="none" rtlCol="0">
            <a:spAutoFit/>
          </a:bodyPr>
          <a:lstStyle/>
          <a:p>
            <a:r>
              <a:rPr lang="en-US" sz="3200" b="1" i="1" dirty="0">
                <a:latin typeface="+mj-lt"/>
              </a:rPr>
              <a:t>High Rock Lake</a:t>
            </a:r>
          </a:p>
          <a:p>
            <a:r>
              <a:rPr lang="en-US" sz="3200" b="1" i="1" dirty="0">
                <a:latin typeface="+mj-lt"/>
              </a:rPr>
              <a:t>Nutrient Management </a:t>
            </a:r>
          </a:p>
          <a:p>
            <a:r>
              <a:rPr lang="en-US" sz="3200" b="1" i="1" dirty="0">
                <a:latin typeface="+mj-lt"/>
              </a:rPr>
              <a:t>Buffer Technical </a:t>
            </a:r>
          </a:p>
          <a:p>
            <a:r>
              <a:rPr lang="en-US" sz="3200" b="1" i="1" dirty="0">
                <a:latin typeface="+mj-lt"/>
              </a:rPr>
              <a:t>Advisory Group</a:t>
            </a:r>
          </a:p>
        </p:txBody>
      </p:sp>
    </p:spTree>
    <p:extLst>
      <p:ext uri="{BB962C8B-B14F-4D97-AF65-F5344CB8AC3E}">
        <p14:creationId xmlns:p14="http://schemas.microsoft.com/office/powerpoint/2010/main" val="28636594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1F27F3A-B3E9-41ED-AF8F-A365F10BB65F}" type="slidenum">
              <a:rPr lang="en-US">
                <a:solidFill>
                  <a:srgbClr val="1F497D"/>
                </a:solidFill>
                <a:latin typeface="Arial"/>
              </a:rPr>
              <a:pPr/>
              <a:t>10</a:t>
            </a:fld>
            <a:endParaRPr lang="en-US" dirty="0">
              <a:solidFill>
                <a:srgbClr val="1F497D"/>
              </a:solidFill>
              <a:latin typeface="Arial"/>
            </a:endParaRPr>
          </a:p>
        </p:txBody>
      </p:sp>
      <p:sp>
        <p:nvSpPr>
          <p:cNvPr id="3" name="Title 2"/>
          <p:cNvSpPr>
            <a:spLocks noGrp="1"/>
          </p:cNvSpPr>
          <p:nvPr>
            <p:ph type="ctrTitle"/>
          </p:nvPr>
        </p:nvSpPr>
        <p:spPr/>
        <p:txBody>
          <a:bodyPr>
            <a:normAutofit/>
          </a:bodyPr>
          <a:lstStyle/>
          <a:p>
            <a:r>
              <a:rPr lang="en-US" sz="4400" dirty="0"/>
              <a:t>Why we require forest and grass</a:t>
            </a:r>
          </a:p>
        </p:txBody>
      </p:sp>
      <p:sp>
        <p:nvSpPr>
          <p:cNvPr id="11" name="Picture Placeholder 10"/>
          <p:cNvSpPr>
            <a:spLocks noGrp="1"/>
          </p:cNvSpPr>
          <p:nvPr>
            <p:ph type="pic" sz="quarter" idx="13"/>
          </p:nvPr>
        </p:nvSpPr>
        <p:spPr/>
      </p:sp>
      <p:pic>
        <p:nvPicPr>
          <p:cNvPr id="5124" name="Picture 4" descr="http://www.montgomerycountymd.gov/DEP/Resources/Images/compliance/housewithcavingsoil_360x240.jpg"/>
          <p:cNvPicPr>
            <a:picLocks noChangeAspect="1" noChangeArrowheads="1"/>
          </p:cNvPicPr>
          <p:nvPr/>
        </p:nvPicPr>
        <p:blipFill rotWithShape="1">
          <a:blip r:embed="rId3">
            <a:extLst>
              <a:ext uri="{28A0092B-C50C-407E-A947-70E740481C1C}">
                <a14:useLocalDpi xmlns:a14="http://schemas.microsoft.com/office/drawing/2010/main"/>
              </a:ext>
            </a:extLst>
          </a:blip>
          <a:srcRect l="5839"/>
          <a:stretch/>
        </p:blipFill>
        <p:spPr bwMode="auto">
          <a:xfrm>
            <a:off x="1524001" y="1583506"/>
            <a:ext cx="4663440" cy="373032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524000" y="5106498"/>
            <a:ext cx="1162498" cy="215444"/>
          </a:xfrm>
          <a:prstGeom prst="rect">
            <a:avLst/>
          </a:prstGeom>
          <a:noFill/>
        </p:spPr>
        <p:txBody>
          <a:bodyPr wrap="none" rtlCol="0">
            <a:spAutoFit/>
          </a:bodyPr>
          <a:lstStyle/>
          <a:p>
            <a:r>
              <a:rPr lang="en-US" sz="800" dirty="0">
                <a:solidFill>
                  <a:srgbClr val="FFFFFF"/>
                </a:solidFill>
                <a:latin typeface="Arial"/>
              </a:rPr>
              <a:t>Montgomery Co., MD</a:t>
            </a:r>
          </a:p>
        </p:txBody>
      </p:sp>
      <p:pic>
        <p:nvPicPr>
          <p:cNvPr id="10" name="Picture 4" descr="S:\John Dorney\Kinston11-04-04\PIC00002.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004560" y="1583506"/>
            <a:ext cx="4663440" cy="3730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68143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Grass Doesn’t Cut It</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fld id="{11F27F3A-B3E9-41ED-AF8F-A365F10BB65F}" type="slidenum">
              <a:rPr lang="en-US">
                <a:solidFill>
                  <a:srgbClr val="1F497D"/>
                </a:solidFill>
                <a:latin typeface="Arial"/>
              </a:rPr>
              <a:pPr/>
              <a:t>11</a:t>
            </a:fld>
            <a:endParaRPr lang="en-US" dirty="0">
              <a:solidFill>
                <a:srgbClr val="1F497D"/>
              </a:solidFill>
              <a:latin typeface="Arial"/>
            </a:endParaRPr>
          </a:p>
        </p:txBody>
      </p:sp>
      <p:pic>
        <p:nvPicPr>
          <p:cNvPr id="11" name="Picture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08120" y="1228728"/>
            <a:ext cx="6775760" cy="5043270"/>
          </a:xfrm>
          <a:prstGeom prst="rect">
            <a:avLst/>
          </a:prstGeom>
        </p:spPr>
      </p:pic>
    </p:spTree>
    <p:extLst>
      <p:ext uri="{BB962C8B-B14F-4D97-AF65-F5344CB8AC3E}">
        <p14:creationId xmlns:p14="http://schemas.microsoft.com/office/powerpoint/2010/main" val="32122634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Reduction of Nutrient Loads</a:t>
            </a:r>
          </a:p>
        </p:txBody>
      </p:sp>
      <p:graphicFrame>
        <p:nvGraphicFramePr>
          <p:cNvPr id="6" name="Content Placeholder 5"/>
          <p:cNvGraphicFramePr>
            <a:graphicFrameLocks noGrp="1"/>
          </p:cNvGraphicFramePr>
          <p:nvPr>
            <p:ph idx="1"/>
          </p:nvPr>
        </p:nvGraphicFramePr>
        <p:xfrm>
          <a:off x="2152650" y="1228726"/>
          <a:ext cx="7886700" cy="3132963"/>
        </p:xfrm>
        <a:graphic>
          <a:graphicData uri="http://schemas.openxmlformats.org/drawingml/2006/table">
            <a:tbl>
              <a:tblPr firstRow="1" bandRow="1">
                <a:tableStyleId>{5C22544A-7EE6-4342-B048-85BDC9FD1C3A}</a:tableStyleId>
              </a:tblPr>
              <a:tblGrid>
                <a:gridCol w="2846070">
                  <a:extLst>
                    <a:ext uri="{9D8B030D-6E8A-4147-A177-3AD203B41FA5}">
                      <a16:colId xmlns:a16="http://schemas.microsoft.com/office/drawing/2014/main" val="20000"/>
                    </a:ext>
                  </a:extLst>
                </a:gridCol>
                <a:gridCol w="1463040">
                  <a:extLst>
                    <a:ext uri="{9D8B030D-6E8A-4147-A177-3AD203B41FA5}">
                      <a16:colId xmlns:a16="http://schemas.microsoft.com/office/drawing/2014/main" val="20001"/>
                    </a:ext>
                  </a:extLst>
                </a:gridCol>
                <a:gridCol w="1993392">
                  <a:extLst>
                    <a:ext uri="{9D8B030D-6E8A-4147-A177-3AD203B41FA5}">
                      <a16:colId xmlns:a16="http://schemas.microsoft.com/office/drawing/2014/main" val="20002"/>
                    </a:ext>
                  </a:extLst>
                </a:gridCol>
                <a:gridCol w="1584198">
                  <a:extLst>
                    <a:ext uri="{9D8B030D-6E8A-4147-A177-3AD203B41FA5}">
                      <a16:colId xmlns:a16="http://schemas.microsoft.com/office/drawing/2014/main" val="20003"/>
                    </a:ext>
                  </a:extLst>
                </a:gridCol>
              </a:tblGrid>
              <a:tr h="370840">
                <a:tc>
                  <a:txBody>
                    <a:bodyPr/>
                    <a:lstStyle/>
                    <a:p>
                      <a:r>
                        <a:rPr lang="en-US" sz="2400" dirty="0"/>
                        <a:t>Buffer Type</a:t>
                      </a:r>
                    </a:p>
                  </a:txBody>
                  <a:tcPr/>
                </a:tc>
                <a:tc>
                  <a:txBody>
                    <a:bodyPr/>
                    <a:lstStyle/>
                    <a:p>
                      <a:pPr algn="ctr"/>
                      <a:r>
                        <a:rPr lang="en-US" sz="2400" dirty="0"/>
                        <a:t>Nitrogen</a:t>
                      </a:r>
                    </a:p>
                  </a:txBody>
                  <a:tcPr/>
                </a:tc>
                <a:tc>
                  <a:txBody>
                    <a:bodyPr/>
                    <a:lstStyle/>
                    <a:p>
                      <a:pPr algn="ctr"/>
                      <a:r>
                        <a:rPr lang="en-US" sz="2400" dirty="0"/>
                        <a:t>Phosphorus</a:t>
                      </a:r>
                    </a:p>
                  </a:txBody>
                  <a:tcPr/>
                </a:tc>
                <a:tc>
                  <a:txBody>
                    <a:bodyPr/>
                    <a:lstStyle/>
                    <a:p>
                      <a:pPr algn="ctr"/>
                      <a:r>
                        <a:rPr lang="en-US" sz="2400" dirty="0"/>
                        <a:t>Sediment</a:t>
                      </a:r>
                    </a:p>
                  </a:txBody>
                  <a:tcPr/>
                </a:tc>
                <a:extLst>
                  <a:ext uri="{0D108BD9-81ED-4DB2-BD59-A6C34878D82A}">
                    <a16:rowId xmlns:a16="http://schemas.microsoft.com/office/drawing/2014/main" val="10000"/>
                  </a:ext>
                </a:extLst>
              </a:tr>
              <a:tr h="664083">
                <a:tc>
                  <a:txBody>
                    <a:bodyPr/>
                    <a:lstStyle/>
                    <a:p>
                      <a:r>
                        <a:rPr lang="en-US" sz="2400" dirty="0"/>
                        <a:t>Forested</a:t>
                      </a:r>
                    </a:p>
                  </a:txBody>
                  <a:tcPr anchor="ctr"/>
                </a:tc>
                <a:tc>
                  <a:txBody>
                    <a:bodyPr/>
                    <a:lstStyle/>
                    <a:p>
                      <a:pPr algn="ctr"/>
                      <a:r>
                        <a:rPr lang="en-US" sz="2400" dirty="0"/>
                        <a:t>48-74%</a:t>
                      </a:r>
                    </a:p>
                  </a:txBody>
                  <a:tcPr anchor="ctr"/>
                </a:tc>
                <a:tc>
                  <a:txBody>
                    <a:bodyPr/>
                    <a:lstStyle/>
                    <a:p>
                      <a:pPr algn="ctr"/>
                      <a:r>
                        <a:rPr lang="en-US" sz="2400" dirty="0"/>
                        <a:t>36-70%</a:t>
                      </a:r>
                    </a:p>
                  </a:txBody>
                  <a:tcPr anchor="ctr"/>
                </a:tc>
                <a:tc>
                  <a:txBody>
                    <a:bodyPr/>
                    <a:lstStyle/>
                    <a:p>
                      <a:pPr algn="ctr"/>
                      <a:r>
                        <a:rPr lang="en-US" sz="2400" dirty="0"/>
                        <a:t>70-90%</a:t>
                      </a:r>
                    </a:p>
                  </a:txBody>
                  <a:tcPr anchor="ctr"/>
                </a:tc>
                <a:extLst>
                  <a:ext uri="{0D108BD9-81ED-4DB2-BD59-A6C34878D82A}">
                    <a16:rowId xmlns:a16="http://schemas.microsoft.com/office/drawing/2014/main" val="10001"/>
                  </a:ext>
                </a:extLst>
              </a:tr>
              <a:tr h="370840">
                <a:tc>
                  <a:txBody>
                    <a:bodyPr/>
                    <a:lstStyle/>
                    <a:p>
                      <a:r>
                        <a:rPr lang="en-US" sz="2400" dirty="0"/>
                        <a:t>Vegetated Filter Strips</a:t>
                      </a:r>
                    </a:p>
                  </a:txBody>
                  <a:tcPr anchor="ctr"/>
                </a:tc>
                <a:tc>
                  <a:txBody>
                    <a:bodyPr/>
                    <a:lstStyle/>
                    <a:p>
                      <a:pPr algn="ctr"/>
                      <a:r>
                        <a:rPr lang="en-US" sz="2400" dirty="0"/>
                        <a:t>4-70%</a:t>
                      </a:r>
                    </a:p>
                  </a:txBody>
                  <a:tcPr anchor="ctr"/>
                </a:tc>
                <a:tc>
                  <a:txBody>
                    <a:bodyPr/>
                    <a:lstStyle/>
                    <a:p>
                      <a:pPr algn="ctr"/>
                      <a:r>
                        <a:rPr lang="en-US" sz="2400" dirty="0"/>
                        <a:t>24-85%</a:t>
                      </a:r>
                    </a:p>
                  </a:txBody>
                  <a:tcPr anchor="ctr"/>
                </a:tc>
                <a:tc>
                  <a:txBody>
                    <a:bodyPr/>
                    <a:lstStyle/>
                    <a:p>
                      <a:pPr algn="ctr"/>
                      <a:r>
                        <a:rPr lang="en-US" sz="2400" dirty="0"/>
                        <a:t>53-97%</a:t>
                      </a:r>
                    </a:p>
                  </a:txBody>
                  <a:tcPr anchor="ctr"/>
                </a:tc>
                <a:extLst>
                  <a:ext uri="{0D108BD9-81ED-4DB2-BD59-A6C34878D82A}">
                    <a16:rowId xmlns:a16="http://schemas.microsoft.com/office/drawing/2014/main" val="10002"/>
                  </a:ext>
                </a:extLst>
              </a:tr>
              <a:tr h="370840">
                <a:tc>
                  <a:txBody>
                    <a:bodyPr/>
                    <a:lstStyle/>
                    <a:p>
                      <a:r>
                        <a:rPr lang="en-US" sz="2400" dirty="0"/>
                        <a:t>Forested and Vegetated Filter Strips</a:t>
                      </a:r>
                    </a:p>
                  </a:txBody>
                  <a:tcPr anchor="ctr"/>
                </a:tc>
                <a:tc>
                  <a:txBody>
                    <a:bodyPr/>
                    <a:lstStyle/>
                    <a:p>
                      <a:pPr algn="ctr"/>
                      <a:r>
                        <a:rPr lang="en-US" sz="2400" dirty="0"/>
                        <a:t>75-95%</a:t>
                      </a:r>
                    </a:p>
                  </a:txBody>
                  <a:tcPr anchor="ctr"/>
                </a:tc>
                <a:tc>
                  <a:txBody>
                    <a:bodyPr/>
                    <a:lstStyle/>
                    <a:p>
                      <a:pPr algn="ctr"/>
                      <a:r>
                        <a:rPr lang="en-US" sz="2400" dirty="0"/>
                        <a:t>73-79%</a:t>
                      </a:r>
                    </a:p>
                  </a:txBody>
                  <a:tcPr anchor="ctr"/>
                </a:tc>
                <a:tc>
                  <a:txBody>
                    <a:bodyPr/>
                    <a:lstStyle/>
                    <a:p>
                      <a:pPr algn="ctr"/>
                      <a:r>
                        <a:rPr lang="en-US" sz="2400" dirty="0"/>
                        <a:t>92-96%</a:t>
                      </a:r>
                    </a:p>
                  </a:txBody>
                  <a:tcPr anchor="ctr"/>
                </a:tc>
                <a:extLst>
                  <a:ext uri="{0D108BD9-81ED-4DB2-BD59-A6C34878D82A}">
                    <a16:rowId xmlns:a16="http://schemas.microsoft.com/office/drawing/2014/main" val="10003"/>
                  </a:ext>
                </a:extLst>
              </a:tr>
            </a:tbl>
          </a:graphicData>
        </a:graphic>
      </p:graphicFrame>
      <p:sp>
        <p:nvSpPr>
          <p:cNvPr id="4" name="Slide Number Placeholder 3"/>
          <p:cNvSpPr>
            <a:spLocks noGrp="1"/>
          </p:cNvSpPr>
          <p:nvPr>
            <p:ph type="sldNum" sz="quarter" idx="12"/>
          </p:nvPr>
        </p:nvSpPr>
        <p:spPr/>
        <p:txBody>
          <a:bodyPr/>
          <a:lstStyle/>
          <a:p>
            <a:fld id="{11F27F3A-B3E9-41ED-AF8F-A365F10BB65F}" type="slidenum">
              <a:rPr lang="en-US">
                <a:solidFill>
                  <a:srgbClr val="1F497D"/>
                </a:solidFill>
                <a:latin typeface="Arial"/>
              </a:rPr>
              <a:pPr/>
              <a:t>12</a:t>
            </a:fld>
            <a:endParaRPr lang="en-US" dirty="0">
              <a:solidFill>
                <a:srgbClr val="1F497D"/>
              </a:solidFill>
              <a:latin typeface="Arial"/>
            </a:endParaRPr>
          </a:p>
        </p:txBody>
      </p:sp>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t="82009" r="29363" b="1589"/>
          <a:stretch/>
        </p:blipFill>
        <p:spPr>
          <a:xfrm>
            <a:off x="2308100" y="4449030"/>
            <a:ext cx="5570981" cy="219456"/>
          </a:xfrm>
          <a:prstGeom prst="rect">
            <a:avLst/>
          </a:prstGeom>
        </p:spPr>
      </p:pic>
    </p:spTree>
    <p:extLst>
      <p:ext uri="{BB962C8B-B14F-4D97-AF65-F5344CB8AC3E}">
        <p14:creationId xmlns:p14="http://schemas.microsoft.com/office/powerpoint/2010/main" val="9324745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98428"/>
            <a:ext cx="9144000" cy="1061245"/>
          </a:xfrm>
        </p:spPr>
        <p:txBody>
          <a:bodyPr>
            <a:normAutofit fontScale="90000"/>
          </a:bodyPr>
          <a:lstStyle/>
          <a:p>
            <a:r>
              <a:rPr lang="en-US" sz="4400" dirty="0"/>
              <a:t>Sediment Removal and Bank Stabilization</a:t>
            </a:r>
          </a:p>
        </p:txBody>
      </p:sp>
      <p:sp>
        <p:nvSpPr>
          <p:cNvPr id="3" name="Content Placeholder 2"/>
          <p:cNvSpPr>
            <a:spLocks noGrp="1"/>
          </p:cNvSpPr>
          <p:nvPr>
            <p:ph idx="1"/>
          </p:nvPr>
        </p:nvSpPr>
        <p:spPr>
          <a:xfrm>
            <a:off x="2152650" y="1228729"/>
            <a:ext cx="5080774" cy="5019673"/>
          </a:xfrm>
        </p:spPr>
        <p:txBody>
          <a:bodyPr>
            <a:normAutofit/>
          </a:bodyPr>
          <a:lstStyle/>
          <a:p>
            <a:pPr marL="457200" indent="-457200">
              <a:buFont typeface="+mj-lt"/>
              <a:buAutoNum type="arabicPeriod"/>
            </a:pPr>
            <a:r>
              <a:rPr lang="en-US" sz="2400" dirty="0"/>
              <a:t>Displace sediment-producing activities away from waterbodies</a:t>
            </a:r>
          </a:p>
          <a:p>
            <a:pPr marL="457200" indent="-457200">
              <a:buFont typeface="+mj-lt"/>
              <a:buAutoNum type="arabicPeriod"/>
            </a:pPr>
            <a:r>
              <a:rPr lang="en-US" sz="2400" dirty="0"/>
              <a:t>Trap sediments in stormwater runoff</a:t>
            </a:r>
          </a:p>
          <a:p>
            <a:pPr marL="457200" indent="-457200">
              <a:buFont typeface="+mj-lt"/>
              <a:buAutoNum type="arabicPeriod"/>
            </a:pPr>
            <a:r>
              <a:rPr lang="en-US" sz="2400" dirty="0"/>
              <a:t>Reduce water velocity to allow sediment to settle (both stormwater and floodwater)</a:t>
            </a:r>
          </a:p>
          <a:p>
            <a:pPr marL="457200" indent="-457200">
              <a:buFont typeface="+mj-lt"/>
              <a:buAutoNum type="arabicPeriod"/>
            </a:pPr>
            <a:r>
              <a:rPr lang="en-US" sz="2400" dirty="0"/>
              <a:t>Stabilize streambanks, preventing channel erosion</a:t>
            </a:r>
          </a:p>
          <a:p>
            <a:pPr marL="457200" indent="-457200">
              <a:buFont typeface="+mj-lt"/>
              <a:buAutoNum type="arabicPeriod"/>
            </a:pPr>
            <a:r>
              <a:rPr lang="en-US" sz="2400" dirty="0"/>
              <a:t>Moderate stream flow during floods</a:t>
            </a:r>
          </a:p>
          <a:p>
            <a:pPr marL="457200" indent="-457200">
              <a:buFont typeface="+mj-lt"/>
              <a:buAutoNum type="arabicPeriod"/>
            </a:pPr>
            <a:r>
              <a:rPr lang="en-US" sz="2400" dirty="0"/>
              <a:t>Contribute large woody debris, which traps sediment</a:t>
            </a:r>
          </a:p>
        </p:txBody>
      </p:sp>
      <p:sp>
        <p:nvSpPr>
          <p:cNvPr id="4" name="Slide Number Placeholder 3"/>
          <p:cNvSpPr>
            <a:spLocks noGrp="1"/>
          </p:cNvSpPr>
          <p:nvPr>
            <p:ph type="sldNum" sz="quarter" idx="12"/>
          </p:nvPr>
        </p:nvSpPr>
        <p:spPr/>
        <p:txBody>
          <a:bodyPr/>
          <a:lstStyle/>
          <a:p>
            <a:fld id="{11F27F3A-B3E9-41ED-AF8F-A365F10BB65F}" type="slidenum">
              <a:rPr lang="en-US">
                <a:solidFill>
                  <a:srgbClr val="1F497D"/>
                </a:solidFill>
                <a:latin typeface="Arial"/>
              </a:rPr>
              <a:pPr/>
              <a:t>13</a:t>
            </a:fld>
            <a:endParaRPr lang="en-US" dirty="0">
              <a:solidFill>
                <a:srgbClr val="1F497D"/>
              </a:solidFill>
              <a:latin typeface="Arial"/>
            </a:endParaRP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18298" y="1228728"/>
            <a:ext cx="3166947" cy="2375210"/>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18298" y="3873191"/>
            <a:ext cx="3166947" cy="2375210"/>
          </a:xfrm>
          <a:prstGeom prst="rect">
            <a:avLst/>
          </a:prstGeom>
        </p:spPr>
      </p:pic>
    </p:spTree>
    <p:extLst>
      <p:ext uri="{BB962C8B-B14F-4D97-AF65-F5344CB8AC3E}">
        <p14:creationId xmlns:p14="http://schemas.microsoft.com/office/powerpoint/2010/main" val="39722569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1F27F3A-B3E9-41ED-AF8F-A365F10BB65F}" type="slidenum">
              <a:rPr lang="en-US">
                <a:solidFill>
                  <a:srgbClr val="1F497D"/>
                </a:solidFill>
                <a:latin typeface="Arial"/>
              </a:rPr>
              <a:pPr/>
              <a:t>14</a:t>
            </a:fld>
            <a:endParaRPr lang="en-US" dirty="0">
              <a:solidFill>
                <a:srgbClr val="1F497D"/>
              </a:solidFill>
              <a:latin typeface="Arial"/>
            </a:endParaRPr>
          </a:p>
        </p:txBody>
      </p:sp>
      <p:sp>
        <p:nvSpPr>
          <p:cNvPr id="3" name="Title 2"/>
          <p:cNvSpPr>
            <a:spLocks noGrp="1"/>
          </p:cNvSpPr>
          <p:nvPr>
            <p:ph type="ctrTitle"/>
          </p:nvPr>
        </p:nvSpPr>
        <p:spPr/>
        <p:txBody>
          <a:bodyPr>
            <a:normAutofit/>
          </a:bodyPr>
          <a:lstStyle/>
          <a:p>
            <a:r>
              <a:rPr lang="en-US" sz="4000" dirty="0"/>
              <a:t>Why buffers on small streams are critical</a:t>
            </a:r>
          </a:p>
        </p:txBody>
      </p:sp>
      <p:sp>
        <p:nvSpPr>
          <p:cNvPr id="4" name="Picture Placeholder 3"/>
          <p:cNvSpPr>
            <a:spLocks noGrp="1"/>
          </p:cNvSpPr>
          <p:nvPr>
            <p:ph type="pic" sz="quarter" idx="13"/>
          </p:nvPr>
        </p:nvSpPr>
        <p:spPr/>
      </p:sp>
      <p:pic>
        <p:nvPicPr>
          <p:cNvPr id="5" name="Picture 4"/>
          <p:cNvPicPr>
            <a:picLocks noChangeAspect="1"/>
          </p:cNvPicPr>
          <p:nvPr/>
        </p:nvPicPr>
        <p:blipFill rotWithShape="1">
          <a:blip r:embed="rId2" cstate="email">
            <a:extLst>
              <a:ext uri="{28A0092B-C50C-407E-A947-70E740481C1C}">
                <a14:useLocalDpi xmlns:a14="http://schemas.microsoft.com/office/drawing/2010/main"/>
              </a:ext>
            </a:extLst>
          </a:blip>
          <a:srcRect l="4171"/>
          <a:stretch/>
        </p:blipFill>
        <p:spPr>
          <a:xfrm>
            <a:off x="1524001" y="1574007"/>
            <a:ext cx="4892069" cy="3831336"/>
          </a:xfrm>
          <a:prstGeom prst="rect">
            <a:avLst/>
          </a:prstGeom>
          <a:noFill/>
          <a:ln>
            <a:noFill/>
          </a:ln>
        </p:spPr>
      </p:pic>
      <p:pic>
        <p:nvPicPr>
          <p:cNvPr id="6"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22132" r="8400"/>
          <a:stretch/>
        </p:blipFill>
        <p:spPr bwMode="auto">
          <a:xfrm>
            <a:off x="6045896" y="1576343"/>
            <a:ext cx="4622104" cy="3829001"/>
          </a:xfrm>
          <a:prstGeom prst="rect">
            <a:avLst/>
          </a:prstGeom>
          <a:noFill/>
          <a:ln>
            <a:noFill/>
          </a:ln>
          <a:effectLst/>
          <a:extLst>
            <a:ext uri="{909E8E84-426E-40dd-AFC4-6F175D3DCCD1}">
              <a14:hiddenFill xmlns="" xmlns:a14="http://schemas.microsoft.com/office/drawing/2010/main" xmlns:mv="urn:schemas-microsoft-com:mac:vml" xmlns:mc="http://schemas.openxmlformats.org/markup-compatibility/2006">
                <a:solidFill>
                  <a:schemeClr val="accent1"/>
                </a:solidFill>
              </a14:hiddenFill>
            </a:ext>
            <a:ext uri="{91240B29-F687-4f45-9708-019B960494DF}">
              <a14:hiddenLine xmlns=""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18199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98428"/>
            <a:ext cx="9144000" cy="1061245"/>
          </a:xfrm>
        </p:spPr>
        <p:txBody>
          <a:bodyPr>
            <a:normAutofit/>
          </a:bodyPr>
          <a:lstStyle/>
          <a:p>
            <a:r>
              <a:rPr lang="en-US" sz="4400" dirty="0"/>
              <a:t>Headwater Streams – Key to Success</a:t>
            </a:r>
          </a:p>
        </p:txBody>
      </p:sp>
      <p:sp>
        <p:nvSpPr>
          <p:cNvPr id="3" name="Content Placeholder 2"/>
          <p:cNvSpPr>
            <a:spLocks noGrp="1"/>
          </p:cNvSpPr>
          <p:nvPr>
            <p:ph idx="1"/>
          </p:nvPr>
        </p:nvSpPr>
        <p:spPr/>
        <p:txBody>
          <a:bodyPr>
            <a:normAutofit/>
          </a:bodyPr>
          <a:lstStyle/>
          <a:p>
            <a:r>
              <a:rPr lang="en-US" sz="2800" dirty="0"/>
              <a:t>Headwater streams (intermittent and small perennial streams) comprise 75-90% of total stream miles</a:t>
            </a:r>
          </a:p>
          <a:p>
            <a:r>
              <a:rPr lang="en-US" sz="2800" dirty="0"/>
              <a:t>Buffers have the greatest potential for control over water quality                                                  when adjacent to                                           headwater streams</a:t>
            </a:r>
          </a:p>
        </p:txBody>
      </p:sp>
      <p:sp>
        <p:nvSpPr>
          <p:cNvPr id="4" name="Slide Number Placeholder 3"/>
          <p:cNvSpPr>
            <a:spLocks noGrp="1"/>
          </p:cNvSpPr>
          <p:nvPr>
            <p:ph type="sldNum" sz="quarter" idx="12"/>
          </p:nvPr>
        </p:nvSpPr>
        <p:spPr/>
        <p:txBody>
          <a:bodyPr/>
          <a:lstStyle/>
          <a:p>
            <a:fld id="{11F27F3A-B3E9-41ED-AF8F-A365F10BB65F}" type="slidenum">
              <a:rPr lang="en-US">
                <a:solidFill>
                  <a:srgbClr val="1F497D"/>
                </a:solidFill>
                <a:latin typeface="Arial"/>
              </a:rPr>
              <a:pPr/>
              <a:t>15</a:t>
            </a:fld>
            <a:endParaRPr lang="en-US" dirty="0">
              <a:solidFill>
                <a:srgbClr val="1F497D"/>
              </a:solidFill>
              <a:latin typeface="Arial"/>
            </a:endParaRPr>
          </a:p>
        </p:txBody>
      </p:sp>
      <p:pic>
        <p:nvPicPr>
          <p:cNvPr id="7"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600701" y="2997833"/>
            <a:ext cx="4959351" cy="345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6"/>
          <p:cNvSpPr/>
          <p:nvPr/>
        </p:nvSpPr>
        <p:spPr>
          <a:xfrm>
            <a:off x="1828801" y="2838289"/>
            <a:ext cx="8609611" cy="2863011"/>
          </a:xfrm>
          <a:custGeom>
            <a:avLst/>
            <a:gdLst>
              <a:gd name="connsiteX0" fmla="*/ 0 w 8609611"/>
              <a:gd name="connsiteY0" fmla="*/ 0 h 2980706"/>
              <a:gd name="connsiteX1" fmla="*/ 11875 w 8609611"/>
              <a:gd name="connsiteY1" fmla="*/ 2968831 h 2980706"/>
              <a:gd name="connsiteX2" fmla="*/ 8609611 w 8609611"/>
              <a:gd name="connsiteY2" fmla="*/ 2980706 h 2980706"/>
              <a:gd name="connsiteX3" fmla="*/ 8609611 w 8609611"/>
              <a:gd name="connsiteY3" fmla="*/ 558140 h 2980706"/>
              <a:gd name="connsiteX4" fmla="*/ 0 w 8609611"/>
              <a:gd name="connsiteY4" fmla="*/ 0 h 2980706"/>
              <a:gd name="connsiteX0" fmla="*/ 0 w 8609611"/>
              <a:gd name="connsiteY0" fmla="*/ 0 h 2980706"/>
              <a:gd name="connsiteX1" fmla="*/ 11875 w 8609611"/>
              <a:gd name="connsiteY1" fmla="*/ 2968831 h 2980706"/>
              <a:gd name="connsiteX2" fmla="*/ 8609611 w 8609611"/>
              <a:gd name="connsiteY2" fmla="*/ 2980706 h 2980706"/>
              <a:gd name="connsiteX3" fmla="*/ 8609611 w 8609611"/>
              <a:gd name="connsiteY3" fmla="*/ 494766 h 2980706"/>
              <a:gd name="connsiteX4" fmla="*/ 0 w 8609611"/>
              <a:gd name="connsiteY4" fmla="*/ 0 h 2980706"/>
              <a:gd name="connsiteX0" fmla="*/ 0 w 8609611"/>
              <a:gd name="connsiteY0" fmla="*/ 0 h 2863011"/>
              <a:gd name="connsiteX1" fmla="*/ 11875 w 8609611"/>
              <a:gd name="connsiteY1" fmla="*/ 2851136 h 2863011"/>
              <a:gd name="connsiteX2" fmla="*/ 8609611 w 8609611"/>
              <a:gd name="connsiteY2" fmla="*/ 2863011 h 2863011"/>
              <a:gd name="connsiteX3" fmla="*/ 8609611 w 8609611"/>
              <a:gd name="connsiteY3" fmla="*/ 377071 h 2863011"/>
              <a:gd name="connsiteX4" fmla="*/ 0 w 8609611"/>
              <a:gd name="connsiteY4" fmla="*/ 0 h 28630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9611" h="2863011">
                <a:moveTo>
                  <a:pt x="0" y="0"/>
                </a:moveTo>
                <a:cubicBezTo>
                  <a:pt x="3958" y="989610"/>
                  <a:pt x="7917" y="1861526"/>
                  <a:pt x="11875" y="2851136"/>
                </a:cubicBezTo>
                <a:lnTo>
                  <a:pt x="8609611" y="2863011"/>
                </a:lnTo>
                <a:lnTo>
                  <a:pt x="8609611" y="377071"/>
                </a:lnTo>
                <a:lnTo>
                  <a:pt x="0" y="0"/>
                </a:lnTo>
                <a:close/>
              </a:path>
            </a:pathLst>
          </a:custGeom>
          <a:pattFill prst="pct25">
            <a:fgClr>
              <a:schemeClr val="accent3">
                <a:lumMod val="60000"/>
                <a:lumOff val="4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solidFill>
                <a:srgbClr val="FFFFFF"/>
              </a:solidFill>
              <a:latin typeface="Arial"/>
            </a:endParaRPr>
          </a:p>
        </p:txBody>
      </p:sp>
      <p:sp>
        <p:nvSpPr>
          <p:cNvPr id="6" name="Freeform 5"/>
          <p:cNvSpPr/>
          <p:nvPr/>
        </p:nvSpPr>
        <p:spPr>
          <a:xfrm>
            <a:off x="1828801" y="3144596"/>
            <a:ext cx="8609611" cy="2863011"/>
          </a:xfrm>
          <a:custGeom>
            <a:avLst/>
            <a:gdLst>
              <a:gd name="connsiteX0" fmla="*/ 0 w 8609611"/>
              <a:gd name="connsiteY0" fmla="*/ 0 h 2980706"/>
              <a:gd name="connsiteX1" fmla="*/ 11875 w 8609611"/>
              <a:gd name="connsiteY1" fmla="*/ 2968831 h 2980706"/>
              <a:gd name="connsiteX2" fmla="*/ 8609611 w 8609611"/>
              <a:gd name="connsiteY2" fmla="*/ 2980706 h 2980706"/>
              <a:gd name="connsiteX3" fmla="*/ 8609611 w 8609611"/>
              <a:gd name="connsiteY3" fmla="*/ 558140 h 2980706"/>
              <a:gd name="connsiteX4" fmla="*/ 0 w 8609611"/>
              <a:gd name="connsiteY4" fmla="*/ 0 h 2980706"/>
              <a:gd name="connsiteX0" fmla="*/ 0 w 8609611"/>
              <a:gd name="connsiteY0" fmla="*/ 0 h 2980706"/>
              <a:gd name="connsiteX1" fmla="*/ 11875 w 8609611"/>
              <a:gd name="connsiteY1" fmla="*/ 2968831 h 2980706"/>
              <a:gd name="connsiteX2" fmla="*/ 8609611 w 8609611"/>
              <a:gd name="connsiteY2" fmla="*/ 2980706 h 2980706"/>
              <a:gd name="connsiteX3" fmla="*/ 8609611 w 8609611"/>
              <a:gd name="connsiteY3" fmla="*/ 494766 h 2980706"/>
              <a:gd name="connsiteX4" fmla="*/ 0 w 8609611"/>
              <a:gd name="connsiteY4" fmla="*/ 0 h 2980706"/>
              <a:gd name="connsiteX0" fmla="*/ 0 w 8609611"/>
              <a:gd name="connsiteY0" fmla="*/ 0 h 2863011"/>
              <a:gd name="connsiteX1" fmla="*/ 11875 w 8609611"/>
              <a:gd name="connsiteY1" fmla="*/ 2851136 h 2863011"/>
              <a:gd name="connsiteX2" fmla="*/ 8609611 w 8609611"/>
              <a:gd name="connsiteY2" fmla="*/ 2863011 h 2863011"/>
              <a:gd name="connsiteX3" fmla="*/ 8609611 w 8609611"/>
              <a:gd name="connsiteY3" fmla="*/ 377071 h 2863011"/>
              <a:gd name="connsiteX4" fmla="*/ 0 w 8609611"/>
              <a:gd name="connsiteY4" fmla="*/ 0 h 28630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9611" h="2863011">
                <a:moveTo>
                  <a:pt x="0" y="0"/>
                </a:moveTo>
                <a:cubicBezTo>
                  <a:pt x="3958" y="989610"/>
                  <a:pt x="7917" y="1861526"/>
                  <a:pt x="11875" y="2851136"/>
                </a:cubicBezTo>
                <a:lnTo>
                  <a:pt x="8609611" y="2863011"/>
                </a:lnTo>
                <a:lnTo>
                  <a:pt x="8609611" y="377071"/>
                </a:lnTo>
                <a:lnTo>
                  <a:pt x="0" y="0"/>
                </a:lnTo>
                <a:close/>
              </a:path>
            </a:pathLst>
          </a:cu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solidFill>
                <a:srgbClr val="FFFFFF"/>
              </a:solidFill>
              <a:latin typeface="Arial"/>
            </a:endParaRPr>
          </a:p>
        </p:txBody>
      </p:sp>
      <p:sp>
        <p:nvSpPr>
          <p:cNvPr id="3" name="Freeform 2"/>
          <p:cNvSpPr/>
          <p:nvPr/>
        </p:nvSpPr>
        <p:spPr>
          <a:xfrm>
            <a:off x="1829937" y="4093700"/>
            <a:ext cx="8609611" cy="2135912"/>
          </a:xfrm>
          <a:custGeom>
            <a:avLst/>
            <a:gdLst>
              <a:gd name="connsiteX0" fmla="*/ 0 w 8609611"/>
              <a:gd name="connsiteY0" fmla="*/ 0 h 2980706"/>
              <a:gd name="connsiteX1" fmla="*/ 11875 w 8609611"/>
              <a:gd name="connsiteY1" fmla="*/ 2968831 h 2980706"/>
              <a:gd name="connsiteX2" fmla="*/ 8609611 w 8609611"/>
              <a:gd name="connsiteY2" fmla="*/ 2980706 h 2980706"/>
              <a:gd name="connsiteX3" fmla="*/ 8609611 w 8609611"/>
              <a:gd name="connsiteY3" fmla="*/ 558140 h 2980706"/>
              <a:gd name="connsiteX4" fmla="*/ 0 w 8609611"/>
              <a:gd name="connsiteY4" fmla="*/ 0 h 2980706"/>
              <a:gd name="connsiteX0" fmla="*/ 0 w 8609611"/>
              <a:gd name="connsiteY0" fmla="*/ 0 h 2980706"/>
              <a:gd name="connsiteX1" fmla="*/ 11875 w 8609611"/>
              <a:gd name="connsiteY1" fmla="*/ 2135912 h 2980706"/>
              <a:gd name="connsiteX2" fmla="*/ 8609611 w 8609611"/>
              <a:gd name="connsiteY2" fmla="*/ 2980706 h 2980706"/>
              <a:gd name="connsiteX3" fmla="*/ 8609611 w 8609611"/>
              <a:gd name="connsiteY3" fmla="*/ 558140 h 2980706"/>
              <a:gd name="connsiteX4" fmla="*/ 0 w 8609611"/>
              <a:gd name="connsiteY4" fmla="*/ 0 h 2980706"/>
              <a:gd name="connsiteX0" fmla="*/ 0 w 8609611"/>
              <a:gd name="connsiteY0" fmla="*/ 0 h 2135912"/>
              <a:gd name="connsiteX1" fmla="*/ 11875 w 8609611"/>
              <a:gd name="connsiteY1" fmla="*/ 2135912 h 2135912"/>
              <a:gd name="connsiteX2" fmla="*/ 8609611 w 8609611"/>
              <a:gd name="connsiteY2" fmla="*/ 2120626 h 2135912"/>
              <a:gd name="connsiteX3" fmla="*/ 8609611 w 8609611"/>
              <a:gd name="connsiteY3" fmla="*/ 558140 h 2135912"/>
              <a:gd name="connsiteX4" fmla="*/ 0 w 8609611"/>
              <a:gd name="connsiteY4" fmla="*/ 0 h 2135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9611" h="2135912">
                <a:moveTo>
                  <a:pt x="0" y="0"/>
                </a:moveTo>
                <a:cubicBezTo>
                  <a:pt x="3958" y="989610"/>
                  <a:pt x="7917" y="1146302"/>
                  <a:pt x="11875" y="2135912"/>
                </a:cubicBezTo>
                <a:lnTo>
                  <a:pt x="8609611" y="2120626"/>
                </a:lnTo>
                <a:lnTo>
                  <a:pt x="8609611" y="558140"/>
                </a:lnTo>
                <a:lnTo>
                  <a:pt x="0" y="0"/>
                </a:lnTo>
                <a:close/>
              </a:path>
            </a:pathLst>
          </a:cu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FFFF"/>
                </a:solidFill>
                <a:latin typeface="Arial"/>
              </a:rPr>
              <a:t>Bedrock</a:t>
            </a:r>
          </a:p>
        </p:txBody>
      </p:sp>
      <p:sp>
        <p:nvSpPr>
          <p:cNvPr id="4" name="Freeform 3"/>
          <p:cNvSpPr/>
          <p:nvPr/>
        </p:nvSpPr>
        <p:spPr>
          <a:xfrm>
            <a:off x="1820884" y="2434864"/>
            <a:ext cx="8604555" cy="1204443"/>
          </a:xfrm>
          <a:custGeom>
            <a:avLst/>
            <a:gdLst>
              <a:gd name="connsiteX0" fmla="*/ 0 w 8550234"/>
              <a:gd name="connsiteY0" fmla="*/ 30848 h 1241143"/>
              <a:gd name="connsiteX1" fmla="*/ 736270 w 8550234"/>
              <a:gd name="connsiteY1" fmla="*/ 54599 h 1241143"/>
              <a:gd name="connsiteX2" fmla="*/ 1235034 w 8550234"/>
              <a:gd name="connsiteY2" fmla="*/ 339607 h 1241143"/>
              <a:gd name="connsiteX3" fmla="*/ 1686296 w 8550234"/>
              <a:gd name="connsiteY3" fmla="*/ 30848 h 1241143"/>
              <a:gd name="connsiteX4" fmla="*/ 3384468 w 8550234"/>
              <a:gd name="connsiteY4" fmla="*/ 90225 h 1241143"/>
              <a:gd name="connsiteX5" fmla="*/ 4085112 w 8550234"/>
              <a:gd name="connsiteY5" fmla="*/ 731492 h 1241143"/>
              <a:gd name="connsiteX6" fmla="*/ 4975761 w 8550234"/>
              <a:gd name="connsiteY6" fmla="*/ 220853 h 1241143"/>
              <a:gd name="connsiteX7" fmla="*/ 6020790 w 8550234"/>
              <a:gd name="connsiteY7" fmla="*/ 173352 h 1241143"/>
              <a:gd name="connsiteX8" fmla="*/ 7018317 w 8550234"/>
              <a:gd name="connsiteY8" fmla="*/ 1147129 h 1241143"/>
              <a:gd name="connsiteX9" fmla="*/ 7849590 w 8550234"/>
              <a:gd name="connsiteY9" fmla="*/ 1111503 h 1241143"/>
              <a:gd name="connsiteX10" fmla="*/ 8407730 w 8550234"/>
              <a:gd name="connsiteY10" fmla="*/ 339607 h 1241143"/>
              <a:gd name="connsiteX11" fmla="*/ 8550234 w 8550234"/>
              <a:gd name="connsiteY11" fmla="*/ 327731 h 1241143"/>
              <a:gd name="connsiteX0" fmla="*/ 0 w 8550234"/>
              <a:gd name="connsiteY0" fmla="*/ 30848 h 1241143"/>
              <a:gd name="connsiteX1" fmla="*/ 736270 w 8550234"/>
              <a:gd name="connsiteY1" fmla="*/ 54599 h 1241143"/>
              <a:gd name="connsiteX2" fmla="*/ 1187533 w 8550234"/>
              <a:gd name="connsiteY2" fmla="*/ 339607 h 1241143"/>
              <a:gd name="connsiteX3" fmla="*/ 1686296 w 8550234"/>
              <a:gd name="connsiteY3" fmla="*/ 30848 h 1241143"/>
              <a:gd name="connsiteX4" fmla="*/ 3384468 w 8550234"/>
              <a:gd name="connsiteY4" fmla="*/ 90225 h 1241143"/>
              <a:gd name="connsiteX5" fmla="*/ 4085112 w 8550234"/>
              <a:gd name="connsiteY5" fmla="*/ 731492 h 1241143"/>
              <a:gd name="connsiteX6" fmla="*/ 4975761 w 8550234"/>
              <a:gd name="connsiteY6" fmla="*/ 220853 h 1241143"/>
              <a:gd name="connsiteX7" fmla="*/ 6020790 w 8550234"/>
              <a:gd name="connsiteY7" fmla="*/ 173352 h 1241143"/>
              <a:gd name="connsiteX8" fmla="*/ 7018317 w 8550234"/>
              <a:gd name="connsiteY8" fmla="*/ 1147129 h 1241143"/>
              <a:gd name="connsiteX9" fmla="*/ 7849590 w 8550234"/>
              <a:gd name="connsiteY9" fmla="*/ 1111503 h 1241143"/>
              <a:gd name="connsiteX10" fmla="*/ 8407730 w 8550234"/>
              <a:gd name="connsiteY10" fmla="*/ 339607 h 1241143"/>
              <a:gd name="connsiteX11" fmla="*/ 8550234 w 8550234"/>
              <a:gd name="connsiteY11" fmla="*/ 327731 h 1241143"/>
              <a:gd name="connsiteX0" fmla="*/ 0 w 8550234"/>
              <a:gd name="connsiteY0" fmla="*/ 30848 h 1241143"/>
              <a:gd name="connsiteX1" fmla="*/ 736270 w 8550234"/>
              <a:gd name="connsiteY1" fmla="*/ 54599 h 1241143"/>
              <a:gd name="connsiteX2" fmla="*/ 1187533 w 8550234"/>
              <a:gd name="connsiteY2" fmla="*/ 339607 h 1241143"/>
              <a:gd name="connsiteX3" fmla="*/ 1686296 w 8550234"/>
              <a:gd name="connsiteY3" fmla="*/ 30848 h 1241143"/>
              <a:gd name="connsiteX4" fmla="*/ 3384468 w 8550234"/>
              <a:gd name="connsiteY4" fmla="*/ 90225 h 1241143"/>
              <a:gd name="connsiteX5" fmla="*/ 4121326 w 8550234"/>
              <a:gd name="connsiteY5" fmla="*/ 731492 h 1241143"/>
              <a:gd name="connsiteX6" fmla="*/ 4975761 w 8550234"/>
              <a:gd name="connsiteY6" fmla="*/ 220853 h 1241143"/>
              <a:gd name="connsiteX7" fmla="*/ 6020790 w 8550234"/>
              <a:gd name="connsiteY7" fmla="*/ 173352 h 1241143"/>
              <a:gd name="connsiteX8" fmla="*/ 7018317 w 8550234"/>
              <a:gd name="connsiteY8" fmla="*/ 1147129 h 1241143"/>
              <a:gd name="connsiteX9" fmla="*/ 7849590 w 8550234"/>
              <a:gd name="connsiteY9" fmla="*/ 1111503 h 1241143"/>
              <a:gd name="connsiteX10" fmla="*/ 8407730 w 8550234"/>
              <a:gd name="connsiteY10" fmla="*/ 339607 h 1241143"/>
              <a:gd name="connsiteX11" fmla="*/ 8550234 w 8550234"/>
              <a:gd name="connsiteY11" fmla="*/ 327731 h 1241143"/>
              <a:gd name="connsiteX0" fmla="*/ 0 w 8550234"/>
              <a:gd name="connsiteY0" fmla="*/ 12762 h 1223057"/>
              <a:gd name="connsiteX1" fmla="*/ 736270 w 8550234"/>
              <a:gd name="connsiteY1" fmla="*/ 36513 h 1223057"/>
              <a:gd name="connsiteX2" fmla="*/ 1187533 w 8550234"/>
              <a:gd name="connsiteY2" fmla="*/ 321521 h 1223057"/>
              <a:gd name="connsiteX3" fmla="*/ 1686296 w 8550234"/>
              <a:gd name="connsiteY3" fmla="*/ 12762 h 1223057"/>
              <a:gd name="connsiteX4" fmla="*/ 3402575 w 8550234"/>
              <a:gd name="connsiteY4" fmla="*/ 144567 h 1223057"/>
              <a:gd name="connsiteX5" fmla="*/ 4121326 w 8550234"/>
              <a:gd name="connsiteY5" fmla="*/ 713406 h 1223057"/>
              <a:gd name="connsiteX6" fmla="*/ 4975761 w 8550234"/>
              <a:gd name="connsiteY6" fmla="*/ 202767 h 1223057"/>
              <a:gd name="connsiteX7" fmla="*/ 6020790 w 8550234"/>
              <a:gd name="connsiteY7" fmla="*/ 155266 h 1223057"/>
              <a:gd name="connsiteX8" fmla="*/ 7018317 w 8550234"/>
              <a:gd name="connsiteY8" fmla="*/ 1129043 h 1223057"/>
              <a:gd name="connsiteX9" fmla="*/ 7849590 w 8550234"/>
              <a:gd name="connsiteY9" fmla="*/ 1093417 h 1223057"/>
              <a:gd name="connsiteX10" fmla="*/ 8407730 w 8550234"/>
              <a:gd name="connsiteY10" fmla="*/ 321521 h 1223057"/>
              <a:gd name="connsiteX11" fmla="*/ 8550234 w 8550234"/>
              <a:gd name="connsiteY11" fmla="*/ 309645 h 1223057"/>
              <a:gd name="connsiteX0" fmla="*/ 0 w 8550234"/>
              <a:gd name="connsiteY0" fmla="*/ 12762 h 1223057"/>
              <a:gd name="connsiteX1" fmla="*/ 736270 w 8550234"/>
              <a:gd name="connsiteY1" fmla="*/ 36513 h 1223057"/>
              <a:gd name="connsiteX2" fmla="*/ 1187533 w 8550234"/>
              <a:gd name="connsiteY2" fmla="*/ 321521 h 1223057"/>
              <a:gd name="connsiteX3" fmla="*/ 1659135 w 8550234"/>
              <a:gd name="connsiteY3" fmla="*/ 67083 h 1223057"/>
              <a:gd name="connsiteX4" fmla="*/ 3402575 w 8550234"/>
              <a:gd name="connsiteY4" fmla="*/ 144567 h 1223057"/>
              <a:gd name="connsiteX5" fmla="*/ 4121326 w 8550234"/>
              <a:gd name="connsiteY5" fmla="*/ 713406 h 1223057"/>
              <a:gd name="connsiteX6" fmla="*/ 4975761 w 8550234"/>
              <a:gd name="connsiteY6" fmla="*/ 202767 h 1223057"/>
              <a:gd name="connsiteX7" fmla="*/ 6020790 w 8550234"/>
              <a:gd name="connsiteY7" fmla="*/ 155266 h 1223057"/>
              <a:gd name="connsiteX8" fmla="*/ 7018317 w 8550234"/>
              <a:gd name="connsiteY8" fmla="*/ 1129043 h 1223057"/>
              <a:gd name="connsiteX9" fmla="*/ 7849590 w 8550234"/>
              <a:gd name="connsiteY9" fmla="*/ 1093417 h 1223057"/>
              <a:gd name="connsiteX10" fmla="*/ 8407730 w 8550234"/>
              <a:gd name="connsiteY10" fmla="*/ 321521 h 1223057"/>
              <a:gd name="connsiteX11" fmla="*/ 8550234 w 8550234"/>
              <a:gd name="connsiteY11" fmla="*/ 309645 h 1223057"/>
              <a:gd name="connsiteX0" fmla="*/ 0 w 8550234"/>
              <a:gd name="connsiteY0" fmla="*/ 12762 h 1207937"/>
              <a:gd name="connsiteX1" fmla="*/ 736270 w 8550234"/>
              <a:gd name="connsiteY1" fmla="*/ 36513 h 1207937"/>
              <a:gd name="connsiteX2" fmla="*/ 1187533 w 8550234"/>
              <a:gd name="connsiteY2" fmla="*/ 321521 h 1207937"/>
              <a:gd name="connsiteX3" fmla="*/ 1659135 w 8550234"/>
              <a:gd name="connsiteY3" fmla="*/ 67083 h 1207937"/>
              <a:gd name="connsiteX4" fmla="*/ 3402575 w 8550234"/>
              <a:gd name="connsiteY4" fmla="*/ 144567 h 1207937"/>
              <a:gd name="connsiteX5" fmla="*/ 4121326 w 8550234"/>
              <a:gd name="connsiteY5" fmla="*/ 713406 h 1207937"/>
              <a:gd name="connsiteX6" fmla="*/ 4975761 w 8550234"/>
              <a:gd name="connsiteY6" fmla="*/ 202767 h 1207937"/>
              <a:gd name="connsiteX7" fmla="*/ 6247127 w 8550234"/>
              <a:gd name="connsiteY7" fmla="*/ 372549 h 1207937"/>
              <a:gd name="connsiteX8" fmla="*/ 7018317 w 8550234"/>
              <a:gd name="connsiteY8" fmla="*/ 1129043 h 1207937"/>
              <a:gd name="connsiteX9" fmla="*/ 7849590 w 8550234"/>
              <a:gd name="connsiteY9" fmla="*/ 1093417 h 1207937"/>
              <a:gd name="connsiteX10" fmla="*/ 8407730 w 8550234"/>
              <a:gd name="connsiteY10" fmla="*/ 321521 h 1207937"/>
              <a:gd name="connsiteX11" fmla="*/ 8550234 w 8550234"/>
              <a:gd name="connsiteY11" fmla="*/ 309645 h 1207937"/>
              <a:gd name="connsiteX0" fmla="*/ 0 w 8550234"/>
              <a:gd name="connsiteY0" fmla="*/ 12762 h 1207937"/>
              <a:gd name="connsiteX1" fmla="*/ 736270 w 8550234"/>
              <a:gd name="connsiteY1" fmla="*/ 36513 h 1207937"/>
              <a:gd name="connsiteX2" fmla="*/ 1187533 w 8550234"/>
              <a:gd name="connsiteY2" fmla="*/ 321521 h 1207937"/>
              <a:gd name="connsiteX3" fmla="*/ 1659135 w 8550234"/>
              <a:gd name="connsiteY3" fmla="*/ 67083 h 1207937"/>
              <a:gd name="connsiteX4" fmla="*/ 3402575 w 8550234"/>
              <a:gd name="connsiteY4" fmla="*/ 144567 h 1207937"/>
              <a:gd name="connsiteX5" fmla="*/ 4121326 w 8550234"/>
              <a:gd name="connsiteY5" fmla="*/ 713406 h 1207937"/>
              <a:gd name="connsiteX6" fmla="*/ 4894280 w 8550234"/>
              <a:gd name="connsiteY6" fmla="*/ 220874 h 1207937"/>
              <a:gd name="connsiteX7" fmla="*/ 6247127 w 8550234"/>
              <a:gd name="connsiteY7" fmla="*/ 372549 h 1207937"/>
              <a:gd name="connsiteX8" fmla="*/ 7018317 w 8550234"/>
              <a:gd name="connsiteY8" fmla="*/ 1129043 h 1207937"/>
              <a:gd name="connsiteX9" fmla="*/ 7849590 w 8550234"/>
              <a:gd name="connsiteY9" fmla="*/ 1093417 h 1207937"/>
              <a:gd name="connsiteX10" fmla="*/ 8407730 w 8550234"/>
              <a:gd name="connsiteY10" fmla="*/ 321521 h 1207937"/>
              <a:gd name="connsiteX11" fmla="*/ 8550234 w 8550234"/>
              <a:gd name="connsiteY11" fmla="*/ 309645 h 1207937"/>
              <a:gd name="connsiteX0" fmla="*/ 0 w 8550234"/>
              <a:gd name="connsiteY0" fmla="*/ 12762 h 1200758"/>
              <a:gd name="connsiteX1" fmla="*/ 736270 w 8550234"/>
              <a:gd name="connsiteY1" fmla="*/ 36513 h 1200758"/>
              <a:gd name="connsiteX2" fmla="*/ 1187533 w 8550234"/>
              <a:gd name="connsiteY2" fmla="*/ 321521 h 1200758"/>
              <a:gd name="connsiteX3" fmla="*/ 1659135 w 8550234"/>
              <a:gd name="connsiteY3" fmla="*/ 67083 h 1200758"/>
              <a:gd name="connsiteX4" fmla="*/ 3402575 w 8550234"/>
              <a:gd name="connsiteY4" fmla="*/ 144567 h 1200758"/>
              <a:gd name="connsiteX5" fmla="*/ 4121326 w 8550234"/>
              <a:gd name="connsiteY5" fmla="*/ 713406 h 1200758"/>
              <a:gd name="connsiteX6" fmla="*/ 4894280 w 8550234"/>
              <a:gd name="connsiteY6" fmla="*/ 220874 h 1200758"/>
              <a:gd name="connsiteX7" fmla="*/ 6247127 w 8550234"/>
              <a:gd name="connsiteY7" fmla="*/ 372549 h 1200758"/>
              <a:gd name="connsiteX8" fmla="*/ 7018317 w 8550234"/>
              <a:gd name="connsiteY8" fmla="*/ 1129043 h 1200758"/>
              <a:gd name="connsiteX9" fmla="*/ 7849590 w 8550234"/>
              <a:gd name="connsiteY9" fmla="*/ 1093417 h 1200758"/>
              <a:gd name="connsiteX10" fmla="*/ 8380569 w 8550234"/>
              <a:gd name="connsiteY10" fmla="*/ 457323 h 1200758"/>
              <a:gd name="connsiteX11" fmla="*/ 8550234 w 8550234"/>
              <a:gd name="connsiteY11" fmla="*/ 309645 h 1200758"/>
              <a:gd name="connsiteX0" fmla="*/ 0 w 8604555"/>
              <a:gd name="connsiteY0" fmla="*/ 12762 h 1200758"/>
              <a:gd name="connsiteX1" fmla="*/ 736270 w 8604555"/>
              <a:gd name="connsiteY1" fmla="*/ 36513 h 1200758"/>
              <a:gd name="connsiteX2" fmla="*/ 1187533 w 8604555"/>
              <a:gd name="connsiteY2" fmla="*/ 321521 h 1200758"/>
              <a:gd name="connsiteX3" fmla="*/ 1659135 w 8604555"/>
              <a:gd name="connsiteY3" fmla="*/ 67083 h 1200758"/>
              <a:gd name="connsiteX4" fmla="*/ 3402575 w 8604555"/>
              <a:gd name="connsiteY4" fmla="*/ 144567 h 1200758"/>
              <a:gd name="connsiteX5" fmla="*/ 4121326 w 8604555"/>
              <a:gd name="connsiteY5" fmla="*/ 713406 h 1200758"/>
              <a:gd name="connsiteX6" fmla="*/ 4894280 w 8604555"/>
              <a:gd name="connsiteY6" fmla="*/ 220874 h 1200758"/>
              <a:gd name="connsiteX7" fmla="*/ 6247127 w 8604555"/>
              <a:gd name="connsiteY7" fmla="*/ 372549 h 1200758"/>
              <a:gd name="connsiteX8" fmla="*/ 7018317 w 8604555"/>
              <a:gd name="connsiteY8" fmla="*/ 1129043 h 1200758"/>
              <a:gd name="connsiteX9" fmla="*/ 7849590 w 8604555"/>
              <a:gd name="connsiteY9" fmla="*/ 1093417 h 1200758"/>
              <a:gd name="connsiteX10" fmla="*/ 8380569 w 8604555"/>
              <a:gd name="connsiteY10" fmla="*/ 457323 h 1200758"/>
              <a:gd name="connsiteX11" fmla="*/ 8604555 w 8604555"/>
              <a:gd name="connsiteY11" fmla="*/ 581249 h 1200758"/>
              <a:gd name="connsiteX0" fmla="*/ 0 w 8604555"/>
              <a:gd name="connsiteY0" fmla="*/ 12762 h 1200758"/>
              <a:gd name="connsiteX1" fmla="*/ 736270 w 8604555"/>
              <a:gd name="connsiteY1" fmla="*/ 36513 h 1200758"/>
              <a:gd name="connsiteX2" fmla="*/ 1187533 w 8604555"/>
              <a:gd name="connsiteY2" fmla="*/ 321521 h 1200758"/>
              <a:gd name="connsiteX3" fmla="*/ 1659135 w 8604555"/>
              <a:gd name="connsiteY3" fmla="*/ 67083 h 1200758"/>
              <a:gd name="connsiteX4" fmla="*/ 3402575 w 8604555"/>
              <a:gd name="connsiteY4" fmla="*/ 144567 h 1200758"/>
              <a:gd name="connsiteX5" fmla="*/ 4121326 w 8604555"/>
              <a:gd name="connsiteY5" fmla="*/ 713406 h 1200758"/>
              <a:gd name="connsiteX6" fmla="*/ 4356598 w 8604555"/>
              <a:gd name="connsiteY6" fmla="*/ 671486 h 1200758"/>
              <a:gd name="connsiteX7" fmla="*/ 4894280 w 8604555"/>
              <a:gd name="connsiteY7" fmla="*/ 220874 h 1200758"/>
              <a:gd name="connsiteX8" fmla="*/ 6247127 w 8604555"/>
              <a:gd name="connsiteY8" fmla="*/ 372549 h 1200758"/>
              <a:gd name="connsiteX9" fmla="*/ 7018317 w 8604555"/>
              <a:gd name="connsiteY9" fmla="*/ 1129043 h 1200758"/>
              <a:gd name="connsiteX10" fmla="*/ 7849590 w 8604555"/>
              <a:gd name="connsiteY10" fmla="*/ 1093417 h 1200758"/>
              <a:gd name="connsiteX11" fmla="*/ 8380569 w 8604555"/>
              <a:gd name="connsiteY11" fmla="*/ 457323 h 1200758"/>
              <a:gd name="connsiteX12" fmla="*/ 8604555 w 8604555"/>
              <a:gd name="connsiteY12" fmla="*/ 581249 h 1200758"/>
              <a:gd name="connsiteX0" fmla="*/ 0 w 8604555"/>
              <a:gd name="connsiteY0" fmla="*/ 12762 h 1200758"/>
              <a:gd name="connsiteX1" fmla="*/ 736270 w 8604555"/>
              <a:gd name="connsiteY1" fmla="*/ 36513 h 1200758"/>
              <a:gd name="connsiteX2" fmla="*/ 1187533 w 8604555"/>
              <a:gd name="connsiteY2" fmla="*/ 321521 h 1200758"/>
              <a:gd name="connsiteX3" fmla="*/ 1659135 w 8604555"/>
              <a:gd name="connsiteY3" fmla="*/ 67083 h 1200758"/>
              <a:gd name="connsiteX4" fmla="*/ 3402575 w 8604555"/>
              <a:gd name="connsiteY4" fmla="*/ 144567 h 1200758"/>
              <a:gd name="connsiteX5" fmla="*/ 4021738 w 8604555"/>
              <a:gd name="connsiteY5" fmla="*/ 686246 h 1200758"/>
              <a:gd name="connsiteX6" fmla="*/ 4356598 w 8604555"/>
              <a:gd name="connsiteY6" fmla="*/ 671486 h 1200758"/>
              <a:gd name="connsiteX7" fmla="*/ 4894280 w 8604555"/>
              <a:gd name="connsiteY7" fmla="*/ 220874 h 1200758"/>
              <a:gd name="connsiteX8" fmla="*/ 6247127 w 8604555"/>
              <a:gd name="connsiteY8" fmla="*/ 372549 h 1200758"/>
              <a:gd name="connsiteX9" fmla="*/ 7018317 w 8604555"/>
              <a:gd name="connsiteY9" fmla="*/ 1129043 h 1200758"/>
              <a:gd name="connsiteX10" fmla="*/ 7849590 w 8604555"/>
              <a:gd name="connsiteY10" fmla="*/ 1093417 h 1200758"/>
              <a:gd name="connsiteX11" fmla="*/ 8380569 w 8604555"/>
              <a:gd name="connsiteY11" fmla="*/ 457323 h 1200758"/>
              <a:gd name="connsiteX12" fmla="*/ 8604555 w 8604555"/>
              <a:gd name="connsiteY12" fmla="*/ 581249 h 1200758"/>
              <a:gd name="connsiteX0" fmla="*/ 0 w 8604555"/>
              <a:gd name="connsiteY0" fmla="*/ 13284 h 1201280"/>
              <a:gd name="connsiteX1" fmla="*/ 736270 w 8604555"/>
              <a:gd name="connsiteY1" fmla="*/ 37035 h 1201280"/>
              <a:gd name="connsiteX2" fmla="*/ 1133213 w 8604555"/>
              <a:gd name="connsiteY2" fmla="*/ 331097 h 1201280"/>
              <a:gd name="connsiteX3" fmla="*/ 1659135 w 8604555"/>
              <a:gd name="connsiteY3" fmla="*/ 67605 h 1201280"/>
              <a:gd name="connsiteX4" fmla="*/ 3402575 w 8604555"/>
              <a:gd name="connsiteY4" fmla="*/ 145089 h 1201280"/>
              <a:gd name="connsiteX5" fmla="*/ 4021738 w 8604555"/>
              <a:gd name="connsiteY5" fmla="*/ 686768 h 1201280"/>
              <a:gd name="connsiteX6" fmla="*/ 4356598 w 8604555"/>
              <a:gd name="connsiteY6" fmla="*/ 672008 h 1201280"/>
              <a:gd name="connsiteX7" fmla="*/ 4894280 w 8604555"/>
              <a:gd name="connsiteY7" fmla="*/ 221396 h 1201280"/>
              <a:gd name="connsiteX8" fmla="*/ 6247127 w 8604555"/>
              <a:gd name="connsiteY8" fmla="*/ 373071 h 1201280"/>
              <a:gd name="connsiteX9" fmla="*/ 7018317 w 8604555"/>
              <a:gd name="connsiteY9" fmla="*/ 1129565 h 1201280"/>
              <a:gd name="connsiteX10" fmla="*/ 7849590 w 8604555"/>
              <a:gd name="connsiteY10" fmla="*/ 1093939 h 1201280"/>
              <a:gd name="connsiteX11" fmla="*/ 8380569 w 8604555"/>
              <a:gd name="connsiteY11" fmla="*/ 457845 h 1201280"/>
              <a:gd name="connsiteX12" fmla="*/ 8604555 w 8604555"/>
              <a:gd name="connsiteY12" fmla="*/ 581771 h 1201280"/>
              <a:gd name="connsiteX0" fmla="*/ 0 w 8604555"/>
              <a:gd name="connsiteY0" fmla="*/ 13284 h 1205784"/>
              <a:gd name="connsiteX1" fmla="*/ 736270 w 8604555"/>
              <a:gd name="connsiteY1" fmla="*/ 37035 h 1205784"/>
              <a:gd name="connsiteX2" fmla="*/ 1133213 w 8604555"/>
              <a:gd name="connsiteY2" fmla="*/ 331097 h 1205784"/>
              <a:gd name="connsiteX3" fmla="*/ 1659135 w 8604555"/>
              <a:gd name="connsiteY3" fmla="*/ 67605 h 1205784"/>
              <a:gd name="connsiteX4" fmla="*/ 3402575 w 8604555"/>
              <a:gd name="connsiteY4" fmla="*/ 145089 h 1205784"/>
              <a:gd name="connsiteX5" fmla="*/ 4021738 w 8604555"/>
              <a:gd name="connsiteY5" fmla="*/ 686768 h 1205784"/>
              <a:gd name="connsiteX6" fmla="*/ 4356598 w 8604555"/>
              <a:gd name="connsiteY6" fmla="*/ 672008 h 1205784"/>
              <a:gd name="connsiteX7" fmla="*/ 4894280 w 8604555"/>
              <a:gd name="connsiteY7" fmla="*/ 221396 h 1205784"/>
              <a:gd name="connsiteX8" fmla="*/ 6301448 w 8604555"/>
              <a:gd name="connsiteY8" fmla="*/ 309697 h 1205784"/>
              <a:gd name="connsiteX9" fmla="*/ 7018317 w 8604555"/>
              <a:gd name="connsiteY9" fmla="*/ 1129565 h 1205784"/>
              <a:gd name="connsiteX10" fmla="*/ 7849590 w 8604555"/>
              <a:gd name="connsiteY10" fmla="*/ 1093939 h 1205784"/>
              <a:gd name="connsiteX11" fmla="*/ 8380569 w 8604555"/>
              <a:gd name="connsiteY11" fmla="*/ 457845 h 1205784"/>
              <a:gd name="connsiteX12" fmla="*/ 8604555 w 8604555"/>
              <a:gd name="connsiteY12" fmla="*/ 581771 h 1205784"/>
              <a:gd name="connsiteX0" fmla="*/ 0 w 8604555"/>
              <a:gd name="connsiteY0" fmla="*/ 13284 h 1204443"/>
              <a:gd name="connsiteX1" fmla="*/ 736270 w 8604555"/>
              <a:gd name="connsiteY1" fmla="*/ 37035 h 1204443"/>
              <a:gd name="connsiteX2" fmla="*/ 1133213 w 8604555"/>
              <a:gd name="connsiteY2" fmla="*/ 331097 h 1204443"/>
              <a:gd name="connsiteX3" fmla="*/ 1659135 w 8604555"/>
              <a:gd name="connsiteY3" fmla="*/ 67605 h 1204443"/>
              <a:gd name="connsiteX4" fmla="*/ 3402575 w 8604555"/>
              <a:gd name="connsiteY4" fmla="*/ 145089 h 1204443"/>
              <a:gd name="connsiteX5" fmla="*/ 4021738 w 8604555"/>
              <a:gd name="connsiteY5" fmla="*/ 686768 h 1204443"/>
              <a:gd name="connsiteX6" fmla="*/ 4356598 w 8604555"/>
              <a:gd name="connsiteY6" fmla="*/ 672008 h 1204443"/>
              <a:gd name="connsiteX7" fmla="*/ 4894280 w 8604555"/>
              <a:gd name="connsiteY7" fmla="*/ 221396 h 1204443"/>
              <a:gd name="connsiteX8" fmla="*/ 6301448 w 8604555"/>
              <a:gd name="connsiteY8" fmla="*/ 309697 h 1204443"/>
              <a:gd name="connsiteX9" fmla="*/ 7018317 w 8604555"/>
              <a:gd name="connsiteY9" fmla="*/ 1129565 h 1204443"/>
              <a:gd name="connsiteX10" fmla="*/ 7849590 w 8604555"/>
              <a:gd name="connsiteY10" fmla="*/ 1093939 h 1204443"/>
              <a:gd name="connsiteX11" fmla="*/ 8380569 w 8604555"/>
              <a:gd name="connsiteY11" fmla="*/ 485005 h 1204443"/>
              <a:gd name="connsiteX12" fmla="*/ 8604555 w 8604555"/>
              <a:gd name="connsiteY12" fmla="*/ 581771 h 1204443"/>
              <a:gd name="connsiteX0" fmla="*/ 0 w 8604555"/>
              <a:gd name="connsiteY0" fmla="*/ 13284 h 1204443"/>
              <a:gd name="connsiteX1" fmla="*/ 736270 w 8604555"/>
              <a:gd name="connsiteY1" fmla="*/ 37035 h 1204443"/>
              <a:gd name="connsiteX2" fmla="*/ 1133213 w 8604555"/>
              <a:gd name="connsiteY2" fmla="*/ 331097 h 1204443"/>
              <a:gd name="connsiteX3" fmla="*/ 1659135 w 8604555"/>
              <a:gd name="connsiteY3" fmla="*/ 67605 h 1204443"/>
              <a:gd name="connsiteX4" fmla="*/ 3402575 w 8604555"/>
              <a:gd name="connsiteY4" fmla="*/ 145089 h 1204443"/>
              <a:gd name="connsiteX5" fmla="*/ 4021738 w 8604555"/>
              <a:gd name="connsiteY5" fmla="*/ 686768 h 1204443"/>
              <a:gd name="connsiteX6" fmla="*/ 4356598 w 8604555"/>
              <a:gd name="connsiteY6" fmla="*/ 672008 h 1204443"/>
              <a:gd name="connsiteX7" fmla="*/ 4894280 w 8604555"/>
              <a:gd name="connsiteY7" fmla="*/ 221396 h 1204443"/>
              <a:gd name="connsiteX8" fmla="*/ 6301448 w 8604555"/>
              <a:gd name="connsiteY8" fmla="*/ 309697 h 1204443"/>
              <a:gd name="connsiteX9" fmla="*/ 7018317 w 8604555"/>
              <a:gd name="connsiteY9" fmla="*/ 1129565 h 1204443"/>
              <a:gd name="connsiteX10" fmla="*/ 7849590 w 8604555"/>
              <a:gd name="connsiteY10" fmla="*/ 1093939 h 1204443"/>
              <a:gd name="connsiteX11" fmla="*/ 8380569 w 8604555"/>
              <a:gd name="connsiteY11" fmla="*/ 485005 h 1204443"/>
              <a:gd name="connsiteX12" fmla="*/ 8604555 w 8604555"/>
              <a:gd name="connsiteY12" fmla="*/ 519140 h 1204443"/>
              <a:gd name="connsiteX0" fmla="*/ 0 w 8604555"/>
              <a:gd name="connsiteY0" fmla="*/ 13284 h 1204443"/>
              <a:gd name="connsiteX1" fmla="*/ 736270 w 8604555"/>
              <a:gd name="connsiteY1" fmla="*/ 37035 h 1204443"/>
              <a:gd name="connsiteX2" fmla="*/ 1133213 w 8604555"/>
              <a:gd name="connsiteY2" fmla="*/ 331097 h 1204443"/>
              <a:gd name="connsiteX3" fmla="*/ 1659135 w 8604555"/>
              <a:gd name="connsiteY3" fmla="*/ 67605 h 1204443"/>
              <a:gd name="connsiteX4" fmla="*/ 3402575 w 8604555"/>
              <a:gd name="connsiteY4" fmla="*/ 145089 h 1204443"/>
              <a:gd name="connsiteX5" fmla="*/ 4021738 w 8604555"/>
              <a:gd name="connsiteY5" fmla="*/ 686768 h 1204443"/>
              <a:gd name="connsiteX6" fmla="*/ 4356598 w 8604555"/>
              <a:gd name="connsiteY6" fmla="*/ 672008 h 1204443"/>
              <a:gd name="connsiteX7" fmla="*/ 4894280 w 8604555"/>
              <a:gd name="connsiteY7" fmla="*/ 221396 h 1204443"/>
              <a:gd name="connsiteX8" fmla="*/ 6301448 w 8604555"/>
              <a:gd name="connsiteY8" fmla="*/ 309697 h 1204443"/>
              <a:gd name="connsiteX9" fmla="*/ 7018317 w 8604555"/>
              <a:gd name="connsiteY9" fmla="*/ 1129565 h 1204443"/>
              <a:gd name="connsiteX10" fmla="*/ 7849590 w 8604555"/>
              <a:gd name="connsiteY10" fmla="*/ 1093939 h 1204443"/>
              <a:gd name="connsiteX11" fmla="*/ 8380569 w 8604555"/>
              <a:gd name="connsiteY11" fmla="*/ 485005 h 1204443"/>
              <a:gd name="connsiteX12" fmla="*/ 8604555 w 8604555"/>
              <a:gd name="connsiteY12" fmla="*/ 469036 h 120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604555" h="1204443">
                <a:moveTo>
                  <a:pt x="0" y="13284"/>
                </a:moveTo>
                <a:cubicBezTo>
                  <a:pt x="265215" y="-571"/>
                  <a:pt x="547401" y="-15934"/>
                  <a:pt x="736270" y="37035"/>
                </a:cubicBezTo>
                <a:cubicBezTo>
                  <a:pt x="925139" y="90004"/>
                  <a:pt x="979402" y="326002"/>
                  <a:pt x="1133213" y="331097"/>
                </a:cubicBezTo>
                <a:cubicBezTo>
                  <a:pt x="1287024" y="336192"/>
                  <a:pt x="1280908" y="98606"/>
                  <a:pt x="1659135" y="67605"/>
                </a:cubicBezTo>
                <a:cubicBezTo>
                  <a:pt x="2037362" y="36604"/>
                  <a:pt x="3008808" y="41895"/>
                  <a:pt x="3402575" y="145089"/>
                </a:cubicBezTo>
                <a:cubicBezTo>
                  <a:pt x="3796342" y="248283"/>
                  <a:pt x="3862734" y="598948"/>
                  <a:pt x="4021738" y="686768"/>
                </a:cubicBezTo>
                <a:cubicBezTo>
                  <a:pt x="4180742" y="774588"/>
                  <a:pt x="4227772" y="754097"/>
                  <a:pt x="4356598" y="672008"/>
                </a:cubicBezTo>
                <a:cubicBezTo>
                  <a:pt x="4485424" y="589919"/>
                  <a:pt x="4570138" y="281781"/>
                  <a:pt x="4894280" y="221396"/>
                </a:cubicBezTo>
                <a:cubicBezTo>
                  <a:pt x="5218422" y="161011"/>
                  <a:pt x="5947442" y="158336"/>
                  <a:pt x="6301448" y="309697"/>
                </a:cubicBezTo>
                <a:cubicBezTo>
                  <a:pt x="6655454" y="461058"/>
                  <a:pt x="6760293" y="998858"/>
                  <a:pt x="7018317" y="1129565"/>
                </a:cubicBezTo>
                <a:cubicBezTo>
                  <a:pt x="7276341" y="1260272"/>
                  <a:pt x="7622548" y="1201366"/>
                  <a:pt x="7849590" y="1093939"/>
                </a:cubicBezTo>
                <a:cubicBezTo>
                  <a:pt x="8076632" y="986512"/>
                  <a:pt x="8254742" y="570366"/>
                  <a:pt x="8380569" y="485005"/>
                </a:cubicBezTo>
                <a:cubicBezTo>
                  <a:pt x="8506396" y="399644"/>
                  <a:pt x="8591690" y="409659"/>
                  <a:pt x="8604555" y="469036"/>
                </a:cubicBezTo>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ndParaRPr>
          </a:p>
        </p:txBody>
      </p:sp>
      <p:sp>
        <p:nvSpPr>
          <p:cNvPr id="5" name="TextBox 4"/>
          <p:cNvSpPr txBox="1"/>
          <p:nvPr/>
        </p:nvSpPr>
        <p:spPr>
          <a:xfrm rot="180000">
            <a:off x="1818497" y="3513713"/>
            <a:ext cx="3221523" cy="400110"/>
          </a:xfrm>
          <a:prstGeom prst="rect">
            <a:avLst/>
          </a:prstGeom>
          <a:noFill/>
        </p:spPr>
        <p:txBody>
          <a:bodyPr wrap="none" rtlCol="0">
            <a:spAutoFit/>
          </a:bodyPr>
          <a:lstStyle/>
          <a:p>
            <a:r>
              <a:rPr lang="en-US" sz="2000" dirty="0">
                <a:solidFill>
                  <a:sysClr val="windowText" lastClr="000000"/>
                </a:solidFill>
                <a:latin typeface="Arial"/>
              </a:rPr>
              <a:t>Seasonal Low Water Table</a:t>
            </a:r>
          </a:p>
        </p:txBody>
      </p:sp>
      <p:sp>
        <p:nvSpPr>
          <p:cNvPr id="9" name="TextBox 8"/>
          <p:cNvSpPr txBox="1"/>
          <p:nvPr/>
        </p:nvSpPr>
        <p:spPr>
          <a:xfrm>
            <a:off x="1752600" y="1579100"/>
            <a:ext cx="2435282" cy="400110"/>
          </a:xfrm>
          <a:prstGeom prst="rect">
            <a:avLst/>
          </a:prstGeom>
          <a:noFill/>
        </p:spPr>
        <p:txBody>
          <a:bodyPr wrap="none" rtlCol="0">
            <a:spAutoFit/>
          </a:bodyPr>
          <a:lstStyle/>
          <a:p>
            <a:r>
              <a:rPr lang="en-US" sz="2000" b="1" dirty="0">
                <a:solidFill>
                  <a:srgbClr val="778591"/>
                </a:solidFill>
                <a:latin typeface="Arial" panose="020B0604020202020204" pitchFamily="34" charset="0"/>
                <a:cs typeface="Arial" panose="020B0604020202020204" pitchFamily="34" charset="0"/>
              </a:rPr>
              <a:t>Ephemeral Stream</a:t>
            </a:r>
          </a:p>
        </p:txBody>
      </p:sp>
      <p:sp>
        <p:nvSpPr>
          <p:cNvPr id="12" name="TextBox 11"/>
          <p:cNvSpPr txBox="1"/>
          <p:nvPr/>
        </p:nvSpPr>
        <p:spPr>
          <a:xfrm>
            <a:off x="4724400" y="1789200"/>
            <a:ext cx="2531462" cy="400110"/>
          </a:xfrm>
          <a:prstGeom prst="rect">
            <a:avLst/>
          </a:prstGeom>
          <a:noFill/>
        </p:spPr>
        <p:txBody>
          <a:bodyPr wrap="none" rtlCol="0">
            <a:spAutoFit/>
          </a:bodyPr>
          <a:lstStyle/>
          <a:p>
            <a:r>
              <a:rPr lang="en-US" sz="2000" b="1" dirty="0">
                <a:solidFill>
                  <a:srgbClr val="778591"/>
                </a:solidFill>
                <a:latin typeface="Arial" panose="020B0604020202020204" pitchFamily="34" charset="0"/>
                <a:cs typeface="Arial" panose="020B0604020202020204" pitchFamily="34" charset="0"/>
              </a:rPr>
              <a:t>Intermittent Stream</a:t>
            </a:r>
          </a:p>
        </p:txBody>
      </p:sp>
      <p:sp>
        <p:nvSpPr>
          <p:cNvPr id="13" name="TextBox 12"/>
          <p:cNvSpPr txBox="1"/>
          <p:nvPr/>
        </p:nvSpPr>
        <p:spPr>
          <a:xfrm>
            <a:off x="8077200" y="1999300"/>
            <a:ext cx="2278188" cy="400110"/>
          </a:xfrm>
          <a:prstGeom prst="rect">
            <a:avLst/>
          </a:prstGeom>
          <a:noFill/>
        </p:spPr>
        <p:txBody>
          <a:bodyPr wrap="none" rtlCol="0">
            <a:spAutoFit/>
          </a:bodyPr>
          <a:lstStyle/>
          <a:p>
            <a:r>
              <a:rPr lang="en-US" sz="2000" b="1" dirty="0">
                <a:solidFill>
                  <a:srgbClr val="778591"/>
                </a:solidFill>
                <a:latin typeface="Arial" panose="020B0604020202020204" pitchFamily="34" charset="0"/>
                <a:cs typeface="Arial" panose="020B0604020202020204" pitchFamily="34" charset="0"/>
              </a:rPr>
              <a:t>Perennial Stream</a:t>
            </a:r>
          </a:p>
        </p:txBody>
      </p:sp>
      <p:sp>
        <p:nvSpPr>
          <p:cNvPr id="16" name="Title 15"/>
          <p:cNvSpPr>
            <a:spLocks noGrp="1"/>
          </p:cNvSpPr>
          <p:nvPr>
            <p:ph type="title"/>
          </p:nvPr>
        </p:nvSpPr>
        <p:spPr/>
        <p:txBody>
          <a:bodyPr>
            <a:normAutofit/>
          </a:bodyPr>
          <a:lstStyle/>
          <a:p>
            <a:r>
              <a:rPr lang="en-US" sz="4400" dirty="0"/>
              <a:t>Different Stream Types </a:t>
            </a:r>
          </a:p>
        </p:txBody>
      </p:sp>
      <p:sp>
        <p:nvSpPr>
          <p:cNvPr id="10" name="TextBox 9"/>
          <p:cNvSpPr txBox="1"/>
          <p:nvPr/>
        </p:nvSpPr>
        <p:spPr>
          <a:xfrm rot="180000">
            <a:off x="1826270" y="2850164"/>
            <a:ext cx="3279231" cy="400110"/>
          </a:xfrm>
          <a:prstGeom prst="rect">
            <a:avLst/>
          </a:prstGeom>
          <a:noFill/>
        </p:spPr>
        <p:txBody>
          <a:bodyPr wrap="none" rtlCol="0">
            <a:spAutoFit/>
          </a:bodyPr>
          <a:lstStyle/>
          <a:p>
            <a:r>
              <a:rPr lang="en-US" sz="2000" dirty="0">
                <a:solidFill>
                  <a:sysClr val="windowText" lastClr="000000"/>
                </a:solidFill>
                <a:latin typeface="Arial"/>
              </a:rPr>
              <a:t>Seasonal High Water Table</a:t>
            </a:r>
          </a:p>
        </p:txBody>
      </p:sp>
      <p:sp>
        <p:nvSpPr>
          <p:cNvPr id="2" name="Slide Number Placeholder 1"/>
          <p:cNvSpPr>
            <a:spLocks noGrp="1"/>
          </p:cNvSpPr>
          <p:nvPr>
            <p:ph type="sldNum" sz="quarter" idx="12"/>
          </p:nvPr>
        </p:nvSpPr>
        <p:spPr/>
        <p:txBody>
          <a:bodyPr/>
          <a:lstStyle/>
          <a:p>
            <a:fld id="{11F27F3A-B3E9-41ED-AF8F-A365F10BB65F}" type="slidenum">
              <a:rPr lang="en-US">
                <a:solidFill>
                  <a:srgbClr val="1F497D"/>
                </a:solidFill>
                <a:latin typeface="Arial"/>
              </a:rPr>
              <a:pPr/>
              <a:t>16</a:t>
            </a:fld>
            <a:endParaRPr lang="en-US" dirty="0">
              <a:solidFill>
                <a:srgbClr val="1F497D"/>
              </a:solidFill>
              <a:latin typeface="Arial"/>
            </a:endParaRPr>
          </a:p>
        </p:txBody>
      </p:sp>
    </p:spTree>
    <p:extLst>
      <p:ext uri="{BB962C8B-B14F-4D97-AF65-F5344CB8AC3E}">
        <p14:creationId xmlns:p14="http://schemas.microsoft.com/office/powerpoint/2010/main" val="18116279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524000" y="98428"/>
            <a:ext cx="9144000" cy="1061245"/>
          </a:xfrm>
        </p:spPr>
        <p:txBody>
          <a:bodyPr>
            <a:noAutofit/>
          </a:bodyPr>
          <a:lstStyle/>
          <a:p>
            <a:r>
              <a:rPr lang="en-US" sz="4200" dirty="0"/>
              <a:t>Intermittent Streams</a:t>
            </a:r>
          </a:p>
        </p:txBody>
      </p:sp>
      <p:sp>
        <p:nvSpPr>
          <p:cNvPr id="8" name="Content Placeholder 7"/>
          <p:cNvSpPr>
            <a:spLocks noGrp="1"/>
          </p:cNvSpPr>
          <p:nvPr>
            <p:ph idx="1"/>
          </p:nvPr>
        </p:nvSpPr>
        <p:spPr/>
        <p:txBody>
          <a:bodyPr>
            <a:normAutofit/>
          </a:bodyPr>
          <a:lstStyle/>
          <a:p>
            <a:r>
              <a:rPr lang="en-US" sz="2800" dirty="0"/>
              <a:t>Typically considered Waters of the U.S. </a:t>
            </a:r>
          </a:p>
          <a:p>
            <a:r>
              <a:rPr lang="en-US" sz="2800" dirty="0"/>
              <a:t>Drain 55-85% of the land area</a:t>
            </a:r>
          </a:p>
          <a:p>
            <a:r>
              <a:rPr lang="en-US" sz="2800" dirty="0"/>
              <a:t>50% of the food flowing through streams originates from headwater streams</a:t>
            </a:r>
          </a:p>
          <a:p>
            <a:r>
              <a:rPr lang="en-US" sz="2800" dirty="0"/>
              <a:t>Have 50-70% of the aquatic life found in perennial streams</a:t>
            </a:r>
          </a:p>
          <a:p>
            <a:r>
              <a:rPr lang="en-US" sz="2800" dirty="0"/>
              <a:t>USFS study found that it would be </a:t>
            </a:r>
            <a:r>
              <a:rPr lang="en-US" sz="2800" b="1" dirty="0"/>
              <a:t>nearly impossible</a:t>
            </a:r>
            <a:r>
              <a:rPr lang="en-US" sz="2800" dirty="0"/>
              <a:t> to successfully implement pollution control strategies without regulating intermittent streams</a:t>
            </a:r>
          </a:p>
        </p:txBody>
      </p:sp>
      <p:sp>
        <p:nvSpPr>
          <p:cNvPr id="4" name="Title 1"/>
          <p:cNvSpPr txBox="1">
            <a:spLocks/>
          </p:cNvSpPr>
          <p:nvPr/>
        </p:nvSpPr>
        <p:spPr>
          <a:xfrm>
            <a:off x="1647376" y="6001656"/>
            <a:ext cx="3751943" cy="371035"/>
          </a:xfrm>
          <a:prstGeom prst="rect">
            <a:avLst/>
          </a:prstGeom>
        </p:spPr>
        <p:txBody>
          <a:bodyPr vert="horz" lIns="91440" tIns="45720" rIns="91440" bIns="45720" rtlCol="0" anchor="ctr">
            <a:normAutofit fontScale="97500"/>
          </a:bodyPr>
          <a:lstStyle>
            <a:lvl1pPr algn="ctr" defTabSz="685800" rtl="0" eaLnBrk="1" latinLnBrk="0" hangingPunct="1">
              <a:lnSpc>
                <a:spcPct val="90000"/>
              </a:lnSpc>
              <a:spcBef>
                <a:spcPct val="0"/>
              </a:spcBef>
              <a:buNone/>
              <a:defRPr sz="2800" i="1" kern="1200">
                <a:solidFill>
                  <a:srgbClr val="288DC2"/>
                </a:solidFill>
                <a:latin typeface="Times New Roman" panose="02020603050405020304" pitchFamily="18" charset="0"/>
                <a:ea typeface="+mj-ea"/>
                <a:cs typeface="Times New Roman" panose="02020603050405020304" pitchFamily="18" charset="0"/>
              </a:defRPr>
            </a:lvl1pPr>
          </a:lstStyle>
          <a:p>
            <a:pPr algn="l"/>
            <a:r>
              <a:rPr lang="en-US" sz="1800" dirty="0"/>
              <a:t>Department of Environmental Quality</a:t>
            </a:r>
          </a:p>
        </p:txBody>
      </p:sp>
      <p:sp>
        <p:nvSpPr>
          <p:cNvPr id="2" name="Slide Number Placeholder 1"/>
          <p:cNvSpPr>
            <a:spLocks noGrp="1"/>
          </p:cNvSpPr>
          <p:nvPr>
            <p:ph type="sldNum" sz="quarter" idx="12"/>
          </p:nvPr>
        </p:nvSpPr>
        <p:spPr/>
        <p:txBody>
          <a:bodyPr/>
          <a:lstStyle/>
          <a:p>
            <a:fld id="{11F27F3A-B3E9-41ED-AF8F-A365F10BB65F}" type="slidenum">
              <a:rPr lang="en-US">
                <a:solidFill>
                  <a:srgbClr val="1F497D"/>
                </a:solidFill>
                <a:latin typeface="Arial"/>
              </a:rPr>
              <a:pPr/>
              <a:t>17</a:t>
            </a:fld>
            <a:endParaRPr lang="en-US" dirty="0">
              <a:solidFill>
                <a:srgbClr val="1F497D"/>
              </a:solidFill>
              <a:latin typeface="Arial"/>
            </a:endParaRPr>
          </a:p>
        </p:txBody>
      </p:sp>
    </p:spTree>
    <p:extLst>
      <p:ext uri="{BB962C8B-B14F-4D97-AF65-F5344CB8AC3E}">
        <p14:creationId xmlns:p14="http://schemas.microsoft.com/office/powerpoint/2010/main" val="39497656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524000" y="98428"/>
            <a:ext cx="9144000" cy="1061245"/>
          </a:xfrm>
        </p:spPr>
        <p:txBody>
          <a:bodyPr>
            <a:normAutofit fontScale="90000"/>
          </a:bodyPr>
          <a:lstStyle/>
          <a:p>
            <a:r>
              <a:rPr lang="en-US" sz="4400" dirty="0"/>
              <a:t>Highest Nutrient Removal in Small Streams </a:t>
            </a:r>
          </a:p>
        </p:txBody>
      </p:sp>
      <p:sp>
        <p:nvSpPr>
          <p:cNvPr id="6" name="Content Placeholder 5"/>
          <p:cNvSpPr>
            <a:spLocks noGrp="1"/>
          </p:cNvSpPr>
          <p:nvPr>
            <p:ph idx="1"/>
          </p:nvPr>
        </p:nvSpPr>
        <p:spPr>
          <a:xfrm>
            <a:off x="2152650" y="1228729"/>
            <a:ext cx="7886700" cy="5019673"/>
          </a:xfrm>
        </p:spPr>
        <p:txBody>
          <a:bodyPr/>
          <a:lstStyle/>
          <a:p>
            <a:endParaRPr lang="en-US" dirty="0"/>
          </a:p>
        </p:txBody>
      </p:sp>
      <p:sp>
        <p:nvSpPr>
          <p:cNvPr id="2" name="Slide Number Placeholder 1"/>
          <p:cNvSpPr>
            <a:spLocks noGrp="1"/>
          </p:cNvSpPr>
          <p:nvPr>
            <p:ph type="sldNum" sz="quarter" idx="12"/>
          </p:nvPr>
        </p:nvSpPr>
        <p:spPr/>
        <p:txBody>
          <a:bodyPr/>
          <a:lstStyle/>
          <a:p>
            <a:fld id="{11F27F3A-B3E9-41ED-AF8F-A365F10BB65F}" type="slidenum">
              <a:rPr lang="en-US">
                <a:solidFill>
                  <a:srgbClr val="1F497D"/>
                </a:solidFill>
                <a:latin typeface="Arial"/>
              </a:rPr>
              <a:pPr/>
              <a:t>18</a:t>
            </a:fld>
            <a:endParaRPr lang="en-US" dirty="0">
              <a:solidFill>
                <a:srgbClr val="1F497D"/>
              </a:solidFill>
              <a:latin typeface="Arial"/>
            </a:endParaRPr>
          </a:p>
        </p:txBody>
      </p:sp>
      <p:pic>
        <p:nvPicPr>
          <p:cNvPr id="8" name="Picture 7"/>
          <p:cNvPicPr>
            <a:picLocks noChangeAspect="1"/>
          </p:cNvPicPr>
          <p:nvPr/>
        </p:nvPicPr>
        <p:blipFill>
          <a:blip r:embed="rId2"/>
          <a:stretch>
            <a:fillRect/>
          </a:stretch>
        </p:blipFill>
        <p:spPr>
          <a:xfrm>
            <a:off x="3128964" y="1200151"/>
            <a:ext cx="5934075" cy="5048250"/>
          </a:xfrm>
          <a:prstGeom prst="rect">
            <a:avLst/>
          </a:prstGeom>
        </p:spPr>
      </p:pic>
    </p:spTree>
    <p:extLst>
      <p:ext uri="{BB962C8B-B14F-4D97-AF65-F5344CB8AC3E}">
        <p14:creationId xmlns:p14="http://schemas.microsoft.com/office/powerpoint/2010/main" val="37887866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342F6-E184-802D-19A2-17BF701F1EDD}"/>
              </a:ext>
            </a:extLst>
          </p:cNvPr>
          <p:cNvSpPr>
            <a:spLocks noGrp="1"/>
          </p:cNvSpPr>
          <p:nvPr>
            <p:ph type="title"/>
          </p:nvPr>
        </p:nvSpPr>
        <p:spPr/>
        <p:txBody>
          <a:bodyPr/>
          <a:lstStyle/>
          <a:p>
            <a:r>
              <a:rPr lang="en-US" dirty="0"/>
              <a:t>Discussion Questions</a:t>
            </a:r>
          </a:p>
        </p:txBody>
      </p:sp>
      <p:sp>
        <p:nvSpPr>
          <p:cNvPr id="3" name="Content Placeholder 2">
            <a:extLst>
              <a:ext uri="{FF2B5EF4-FFF2-40B4-BE49-F238E27FC236}">
                <a16:creationId xmlns:a16="http://schemas.microsoft.com/office/drawing/2014/main" id="{3FF5CB34-1C9E-E3C2-ACDC-E11E7093C054}"/>
              </a:ext>
            </a:extLst>
          </p:cNvPr>
          <p:cNvSpPr>
            <a:spLocks noGrp="1"/>
          </p:cNvSpPr>
          <p:nvPr>
            <p:ph idx="1"/>
          </p:nvPr>
        </p:nvSpPr>
        <p:spPr/>
        <p:txBody>
          <a:bodyPr/>
          <a:lstStyle/>
          <a:p>
            <a:r>
              <a:rPr lang="en-US" dirty="0"/>
              <a:t>Why 50ft if 100ft is more effective?</a:t>
            </a:r>
          </a:p>
          <a:p>
            <a:r>
              <a:rPr lang="en-US" dirty="0"/>
              <a:t>Should we expand buffers in areas with high nutrient loading?</a:t>
            </a:r>
          </a:p>
          <a:p>
            <a:r>
              <a:rPr lang="en-US" dirty="0"/>
              <a:t>What percentage of HRL watershed is undeveloped?  Doesn’t this equate to most land being exempt from buffer protection?</a:t>
            </a:r>
          </a:p>
          <a:p>
            <a:r>
              <a:rPr lang="en-US" dirty="0"/>
              <a:t>How much nutrient loading will buffers help achieve?</a:t>
            </a:r>
          </a:p>
          <a:p>
            <a:r>
              <a:rPr lang="en-US" dirty="0"/>
              <a:t>What benefits are being achieved by newly established buffers in the Neuse and Tar-Pamlico River Basins?</a:t>
            </a:r>
          </a:p>
          <a:p>
            <a:r>
              <a:rPr lang="en-US" dirty="0"/>
              <a:t>Are the other nutrient management strategies achieving their desired effects?</a:t>
            </a:r>
          </a:p>
        </p:txBody>
      </p:sp>
      <p:sp>
        <p:nvSpPr>
          <p:cNvPr id="4" name="Slide Number Placeholder 3">
            <a:extLst>
              <a:ext uri="{FF2B5EF4-FFF2-40B4-BE49-F238E27FC236}">
                <a16:creationId xmlns:a16="http://schemas.microsoft.com/office/drawing/2014/main" id="{D9CFB80C-3C0A-9121-205D-085A79EF7B6F}"/>
              </a:ext>
            </a:extLst>
          </p:cNvPr>
          <p:cNvSpPr>
            <a:spLocks noGrp="1"/>
          </p:cNvSpPr>
          <p:nvPr>
            <p:ph type="sldNum" sz="quarter" idx="12"/>
          </p:nvPr>
        </p:nvSpPr>
        <p:spPr/>
        <p:txBody>
          <a:bodyPr/>
          <a:lstStyle/>
          <a:p>
            <a:fld id="{11F27F3A-B3E9-41ED-AF8F-A365F10BB65F}" type="slidenum">
              <a:rPr lang="en-US" smtClean="0"/>
              <a:pPr/>
              <a:t>19</a:t>
            </a:fld>
            <a:endParaRPr lang="en-US"/>
          </a:p>
        </p:txBody>
      </p:sp>
      <p:sp>
        <p:nvSpPr>
          <p:cNvPr id="5" name="Subtitle 4">
            <a:extLst>
              <a:ext uri="{FF2B5EF4-FFF2-40B4-BE49-F238E27FC236}">
                <a16:creationId xmlns:a16="http://schemas.microsoft.com/office/drawing/2014/main" id="{A1BD7B9C-F4ED-0594-341C-3B592244AC7C}"/>
              </a:ext>
            </a:extLst>
          </p:cNvPr>
          <p:cNvSpPr>
            <a:spLocks noGrp="1"/>
          </p:cNvSpPr>
          <p:nvPr>
            <p:ph type="subTitle" idx="13"/>
          </p:nvPr>
        </p:nvSpPr>
        <p:spPr/>
        <p:txBody>
          <a:bodyPr/>
          <a:lstStyle/>
          <a:p>
            <a:endParaRPr lang="en-US"/>
          </a:p>
        </p:txBody>
      </p:sp>
    </p:spTree>
    <p:extLst>
      <p:ext uri="{BB962C8B-B14F-4D97-AF65-F5344CB8AC3E}">
        <p14:creationId xmlns:p14="http://schemas.microsoft.com/office/powerpoint/2010/main" val="29737038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1AA7B-A3D1-CD10-21AC-61C5761CC093}"/>
              </a:ext>
            </a:extLst>
          </p:cNvPr>
          <p:cNvSpPr>
            <a:spLocks noGrp="1"/>
          </p:cNvSpPr>
          <p:nvPr>
            <p:ph type="title"/>
          </p:nvPr>
        </p:nvSpPr>
        <p:spPr/>
        <p:txBody>
          <a:bodyPr/>
          <a:lstStyle/>
          <a:p>
            <a:r>
              <a:rPr lang="en-US" dirty="0"/>
              <a:t>Regulatory Charge</a:t>
            </a:r>
          </a:p>
        </p:txBody>
      </p:sp>
      <p:sp>
        <p:nvSpPr>
          <p:cNvPr id="3" name="Content Placeholder 2">
            <a:extLst>
              <a:ext uri="{FF2B5EF4-FFF2-40B4-BE49-F238E27FC236}">
                <a16:creationId xmlns:a16="http://schemas.microsoft.com/office/drawing/2014/main" id="{FF37EAFC-2673-103F-3CB2-1B4E15A03C06}"/>
              </a:ext>
            </a:extLst>
          </p:cNvPr>
          <p:cNvSpPr>
            <a:spLocks noGrp="1"/>
          </p:cNvSpPr>
          <p:nvPr>
            <p:ph idx="1"/>
          </p:nvPr>
        </p:nvSpPr>
        <p:spPr>
          <a:xfrm>
            <a:off x="838200" y="1493045"/>
            <a:ext cx="6375400" cy="4755355"/>
          </a:xfrm>
        </p:spPr>
        <p:txBody>
          <a:bodyPr/>
          <a:lstStyle/>
          <a:p>
            <a:r>
              <a:rPr lang="en-US" dirty="0"/>
              <a:t>High Rock Lake is violating NC’s chlorophyll-a WQ standard</a:t>
            </a:r>
          </a:p>
          <a:p>
            <a:r>
              <a:rPr lang="en-US" dirty="0"/>
              <a:t>Nutrient Management Strategy rules designed to reduce nutrient loading</a:t>
            </a:r>
          </a:p>
          <a:p>
            <a:r>
              <a:rPr lang="en-US" dirty="0"/>
              <a:t>Modeling indicates that 40-50% reductions in N/P loading are necessary</a:t>
            </a:r>
          </a:p>
          <a:p>
            <a:r>
              <a:rPr lang="en-US" dirty="0"/>
              <a:t>Riparian buffer protection improves nutrient cycling and stabilizes streambanks</a:t>
            </a:r>
          </a:p>
          <a:p>
            <a:r>
              <a:rPr lang="en-US" dirty="0"/>
              <a:t>Buffers have co-benefits, but the rule cannot be designed to address them</a:t>
            </a:r>
          </a:p>
          <a:p>
            <a:r>
              <a:rPr lang="en-US" dirty="0"/>
              <a:t>NFWS/WRC is in charge of endangered species management</a:t>
            </a:r>
          </a:p>
        </p:txBody>
      </p:sp>
      <p:sp>
        <p:nvSpPr>
          <p:cNvPr id="4" name="Slide Number Placeholder 3">
            <a:extLst>
              <a:ext uri="{FF2B5EF4-FFF2-40B4-BE49-F238E27FC236}">
                <a16:creationId xmlns:a16="http://schemas.microsoft.com/office/drawing/2014/main" id="{9BB7B31A-EDA1-EC9F-7494-390EB267DF32}"/>
              </a:ext>
            </a:extLst>
          </p:cNvPr>
          <p:cNvSpPr>
            <a:spLocks noGrp="1"/>
          </p:cNvSpPr>
          <p:nvPr>
            <p:ph type="sldNum" sz="quarter" idx="12"/>
          </p:nvPr>
        </p:nvSpPr>
        <p:spPr/>
        <p:txBody>
          <a:bodyPr/>
          <a:lstStyle/>
          <a:p>
            <a:fld id="{11F27F3A-B3E9-41ED-AF8F-A365F10BB65F}" type="slidenum">
              <a:rPr lang="en-US" smtClean="0"/>
              <a:pPr/>
              <a:t>2</a:t>
            </a:fld>
            <a:endParaRPr lang="en-US"/>
          </a:p>
        </p:txBody>
      </p:sp>
      <p:sp>
        <p:nvSpPr>
          <p:cNvPr id="5" name="Subtitle 4">
            <a:extLst>
              <a:ext uri="{FF2B5EF4-FFF2-40B4-BE49-F238E27FC236}">
                <a16:creationId xmlns:a16="http://schemas.microsoft.com/office/drawing/2014/main" id="{2CD64CD0-E62C-A3C2-BF4C-EC341BA12B30}"/>
              </a:ext>
            </a:extLst>
          </p:cNvPr>
          <p:cNvSpPr>
            <a:spLocks noGrp="1"/>
          </p:cNvSpPr>
          <p:nvPr>
            <p:ph type="subTitle" idx="13"/>
          </p:nvPr>
        </p:nvSpPr>
        <p:spPr/>
        <p:txBody>
          <a:bodyPr/>
          <a:lstStyle/>
          <a:p>
            <a:endParaRPr lang="en-US"/>
          </a:p>
        </p:txBody>
      </p:sp>
      <p:pic>
        <p:nvPicPr>
          <p:cNvPr id="6" name="Content Placeholder 7">
            <a:extLst>
              <a:ext uri="{FF2B5EF4-FFF2-40B4-BE49-F238E27FC236}">
                <a16:creationId xmlns:a16="http://schemas.microsoft.com/office/drawing/2014/main" id="{B87C12EE-DC05-F91D-C9A4-CB0745F731BF}"/>
              </a:ext>
            </a:extLst>
          </p:cNvPr>
          <p:cNvPicPr>
            <a:picLocks noChangeAspect="1"/>
          </p:cNvPicPr>
          <p:nvPr/>
        </p:nvPicPr>
        <p:blipFill rotWithShape="1">
          <a:blip r:embed="rId2"/>
          <a:srcRect r="4868"/>
          <a:stretch/>
        </p:blipFill>
        <p:spPr>
          <a:xfrm>
            <a:off x="7375640" y="1518998"/>
            <a:ext cx="4169410" cy="3287078"/>
          </a:xfrm>
          <a:prstGeom prst="rect">
            <a:avLst/>
          </a:prstGeom>
          <a:effectLst>
            <a:outerShdw blurRad="63500" dist="38100" dir="8100000" sx="101000" sy="101000" algn="t" rotWithShape="0">
              <a:prstClr val="black">
                <a:alpha val="40000"/>
              </a:prstClr>
            </a:outerShdw>
          </a:effectLst>
        </p:spPr>
      </p:pic>
    </p:spTree>
    <p:extLst>
      <p:ext uri="{BB962C8B-B14F-4D97-AF65-F5344CB8AC3E}">
        <p14:creationId xmlns:p14="http://schemas.microsoft.com/office/powerpoint/2010/main" val="41625690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38941-9DC3-D6B0-36DC-6838C8776642}"/>
              </a:ext>
            </a:extLst>
          </p:cNvPr>
          <p:cNvSpPr>
            <a:spLocks noGrp="1"/>
          </p:cNvSpPr>
          <p:nvPr>
            <p:ph type="title"/>
          </p:nvPr>
        </p:nvSpPr>
        <p:spPr/>
        <p:txBody>
          <a:bodyPr>
            <a:normAutofit fontScale="90000"/>
          </a:bodyPr>
          <a:lstStyle/>
          <a:p>
            <a:r>
              <a:rPr lang="en-US" dirty="0"/>
              <a:t>HRL Riparian Buffer Recommendation</a:t>
            </a:r>
          </a:p>
        </p:txBody>
      </p:sp>
      <p:sp>
        <p:nvSpPr>
          <p:cNvPr id="3" name="Content Placeholder 2">
            <a:extLst>
              <a:ext uri="{FF2B5EF4-FFF2-40B4-BE49-F238E27FC236}">
                <a16:creationId xmlns:a16="http://schemas.microsoft.com/office/drawing/2014/main" id="{FC29F339-C614-F2D8-1680-E2538B333F7C}"/>
              </a:ext>
            </a:extLst>
          </p:cNvPr>
          <p:cNvSpPr>
            <a:spLocks noGrp="1"/>
          </p:cNvSpPr>
          <p:nvPr>
            <p:ph idx="1"/>
          </p:nvPr>
        </p:nvSpPr>
        <p:spPr/>
        <p:txBody>
          <a:bodyPr/>
          <a:lstStyle/>
          <a:p>
            <a:pPr marL="0" indent="0">
              <a:buNone/>
            </a:pPr>
            <a:r>
              <a:rPr lang="en-US" b="1" dirty="0"/>
              <a:t>Follow existing buffer rule format:</a:t>
            </a:r>
          </a:p>
          <a:p>
            <a:r>
              <a:rPr lang="en-US" dirty="0"/>
              <a:t>50ft riparian buffer protection</a:t>
            </a:r>
          </a:p>
          <a:p>
            <a:pPr lvl="1"/>
            <a:r>
              <a:rPr lang="en-US" dirty="0"/>
              <a:t>Zone 1: Inner 30ft</a:t>
            </a:r>
          </a:p>
          <a:p>
            <a:pPr lvl="1"/>
            <a:r>
              <a:rPr lang="en-US" dirty="0"/>
              <a:t>Zone 2: Outer 20ft</a:t>
            </a:r>
          </a:p>
          <a:p>
            <a:r>
              <a:rPr lang="en-US" dirty="0"/>
              <a:t>Applies equally to all surface waters in watershed</a:t>
            </a:r>
          </a:p>
          <a:p>
            <a:pPr lvl="1"/>
            <a:r>
              <a:rPr lang="en-US" dirty="0"/>
              <a:t>Perennial</a:t>
            </a:r>
          </a:p>
          <a:p>
            <a:pPr lvl="1"/>
            <a:r>
              <a:rPr lang="en-US" dirty="0"/>
              <a:t>Intermittent</a:t>
            </a:r>
          </a:p>
          <a:p>
            <a:pPr lvl="1"/>
            <a:r>
              <a:rPr lang="en-US" dirty="0"/>
              <a:t>Hydrologically connected ponds</a:t>
            </a:r>
          </a:p>
          <a:p>
            <a:pPr lvl="1"/>
            <a:r>
              <a:rPr lang="en-US" dirty="0"/>
              <a:t>Lakes and Reservoirs</a:t>
            </a:r>
          </a:p>
          <a:p>
            <a:r>
              <a:rPr lang="en-US" dirty="0"/>
              <a:t>Existing and ongoing uses protected as of rule effective date (same footprint)</a:t>
            </a:r>
          </a:p>
          <a:p>
            <a:r>
              <a:rPr lang="en-US" dirty="0"/>
              <a:t>Forest harvest allowable in zone 2 w/ ground cover reestablishment, select harvest allowable in zone 1</a:t>
            </a:r>
          </a:p>
          <a:p>
            <a:r>
              <a:rPr lang="en-US" dirty="0"/>
              <a:t>SCM stormwater conveyances allowed </a:t>
            </a:r>
          </a:p>
        </p:txBody>
      </p:sp>
      <p:sp>
        <p:nvSpPr>
          <p:cNvPr id="4" name="Slide Number Placeholder 3">
            <a:extLst>
              <a:ext uri="{FF2B5EF4-FFF2-40B4-BE49-F238E27FC236}">
                <a16:creationId xmlns:a16="http://schemas.microsoft.com/office/drawing/2014/main" id="{E3E139B3-4E03-922D-72A3-2FA035CA2BBF}"/>
              </a:ext>
            </a:extLst>
          </p:cNvPr>
          <p:cNvSpPr>
            <a:spLocks noGrp="1"/>
          </p:cNvSpPr>
          <p:nvPr>
            <p:ph type="sldNum" sz="quarter" idx="12"/>
          </p:nvPr>
        </p:nvSpPr>
        <p:spPr/>
        <p:txBody>
          <a:bodyPr/>
          <a:lstStyle/>
          <a:p>
            <a:fld id="{11F27F3A-B3E9-41ED-AF8F-A365F10BB65F}" type="slidenum">
              <a:rPr lang="en-US" smtClean="0"/>
              <a:pPr/>
              <a:t>20</a:t>
            </a:fld>
            <a:endParaRPr lang="en-US"/>
          </a:p>
        </p:txBody>
      </p:sp>
      <p:sp>
        <p:nvSpPr>
          <p:cNvPr id="5" name="Subtitle 4">
            <a:extLst>
              <a:ext uri="{FF2B5EF4-FFF2-40B4-BE49-F238E27FC236}">
                <a16:creationId xmlns:a16="http://schemas.microsoft.com/office/drawing/2014/main" id="{0D9F46AB-DF0B-BD1E-9A3C-0C8F900A7025}"/>
              </a:ext>
            </a:extLst>
          </p:cNvPr>
          <p:cNvSpPr>
            <a:spLocks noGrp="1"/>
          </p:cNvSpPr>
          <p:nvPr>
            <p:ph type="subTitle" idx="13"/>
          </p:nvPr>
        </p:nvSpPr>
        <p:spPr/>
        <p:txBody>
          <a:bodyPr/>
          <a:lstStyle/>
          <a:p>
            <a:endParaRPr lang="en-US" dirty="0"/>
          </a:p>
        </p:txBody>
      </p:sp>
    </p:spTree>
    <p:extLst>
      <p:ext uri="{BB962C8B-B14F-4D97-AF65-F5344CB8AC3E}">
        <p14:creationId xmlns:p14="http://schemas.microsoft.com/office/powerpoint/2010/main" val="22152386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67911-F74C-088E-7F41-7EF9F15A7044}"/>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b="1" dirty="0"/>
              <a:t>Mark your calendars! </a:t>
            </a:r>
          </a:p>
        </p:txBody>
      </p:sp>
      <p:sp>
        <p:nvSpPr>
          <p:cNvPr id="3" name="Content Placeholder 2">
            <a:extLst>
              <a:ext uri="{FF2B5EF4-FFF2-40B4-BE49-F238E27FC236}">
                <a16:creationId xmlns:a16="http://schemas.microsoft.com/office/drawing/2014/main" id="{531D49C3-EF7B-9447-6B6E-13A6B96FCE43}"/>
              </a:ext>
            </a:extLst>
          </p:cNvPr>
          <p:cNvSpPr>
            <a:spLocks noGrp="1"/>
          </p:cNvSpPr>
          <p:nvPr>
            <p:ph idx="4294967295"/>
          </p:nvPr>
        </p:nvSpPr>
        <p:spPr>
          <a:xfrm>
            <a:off x="640080" y="2680138"/>
            <a:ext cx="4243589" cy="3513429"/>
          </a:xfrm>
        </p:spPr>
        <p:txBody>
          <a:bodyPr vert="horz" lIns="91440" tIns="45720" rIns="91440" bIns="45720" rtlCol="0">
            <a:noAutofit/>
          </a:bodyPr>
          <a:lstStyle/>
          <a:p>
            <a:r>
              <a:rPr lang="en-US" sz="2500" dirty="0"/>
              <a:t>All Stakeholder gathering, </a:t>
            </a:r>
            <a:r>
              <a:rPr lang="en-US" sz="2500" b="1" dirty="0"/>
              <a:t>May 31 from 2 – 5 pm </a:t>
            </a:r>
            <a:r>
              <a:rPr lang="en-US" sz="2500" i="1" dirty="0"/>
              <a:t>in person </a:t>
            </a:r>
            <a:r>
              <a:rPr lang="en-US" sz="2500" dirty="0"/>
              <a:t>in Salisbury</a:t>
            </a:r>
            <a:endParaRPr lang="en-US" sz="2500" u="none" strike="noStrike" dirty="0">
              <a:effectLst/>
            </a:endParaRPr>
          </a:p>
        </p:txBody>
      </p:sp>
      <p:pic>
        <p:nvPicPr>
          <p:cNvPr id="7" name="Picture 6" descr="A body of water with trees and mountains in the background&#10;&#10;Description automatically generated with medium confidence">
            <a:extLst>
              <a:ext uri="{FF2B5EF4-FFF2-40B4-BE49-F238E27FC236}">
                <a16:creationId xmlns:a16="http://schemas.microsoft.com/office/drawing/2014/main" id="{129FC559-EC75-3365-5EFC-23AD7492167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9940" r="2" b="1002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2960363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B5286-7082-C494-27FA-2CD4C1225A85}"/>
              </a:ext>
            </a:extLst>
          </p:cNvPr>
          <p:cNvSpPr>
            <a:spLocks noGrp="1"/>
          </p:cNvSpPr>
          <p:nvPr>
            <p:ph type="title"/>
          </p:nvPr>
        </p:nvSpPr>
        <p:spPr/>
        <p:txBody>
          <a:bodyPr>
            <a:normAutofit/>
          </a:bodyPr>
          <a:lstStyle/>
          <a:p>
            <a:r>
              <a:rPr lang="en-US" dirty="0"/>
              <a:t>State-level Buffer Reviews</a:t>
            </a:r>
          </a:p>
        </p:txBody>
      </p:sp>
      <p:sp>
        <p:nvSpPr>
          <p:cNvPr id="3" name="Content Placeholder 2">
            <a:extLst>
              <a:ext uri="{FF2B5EF4-FFF2-40B4-BE49-F238E27FC236}">
                <a16:creationId xmlns:a16="http://schemas.microsoft.com/office/drawing/2014/main" id="{9616A37D-C3C9-1361-D9AB-00095AF63E4D}"/>
              </a:ext>
            </a:extLst>
          </p:cNvPr>
          <p:cNvSpPr>
            <a:spLocks noGrp="1"/>
          </p:cNvSpPr>
          <p:nvPr>
            <p:ph idx="1"/>
          </p:nvPr>
        </p:nvSpPr>
        <p:spPr/>
        <p:txBody>
          <a:bodyPr>
            <a:normAutofit/>
          </a:bodyPr>
          <a:lstStyle/>
          <a:p>
            <a:r>
              <a:rPr lang="en-US" dirty="0"/>
              <a:t>Environmental Review Commission, 2016: </a:t>
            </a:r>
          </a:p>
          <a:p>
            <a:pPr lvl="1"/>
            <a:r>
              <a:rPr lang="en-US" dirty="0"/>
              <a:t>“The buffer rules were adopted specifically to address nutrient, sediment and pollutant loading as part of the larger management strategies that also require reductions from municipal and industrial dischargers and agriculture (as required in G.S. 143‐215.8B).  </a:t>
            </a:r>
            <a:r>
              <a:rPr lang="en-US" dirty="0">
                <a:highlight>
                  <a:srgbClr val="FFFF00"/>
                </a:highlight>
              </a:rPr>
              <a:t>Scientific literature demonstrates that 50‐foot riparian buffers on intermittent and perennial streams perform many functions that protect water quality, including nutrient, sediment and pollutant removal, stream bank stabilization, and temperature control. </a:t>
            </a:r>
            <a:r>
              <a:rPr lang="en-US" dirty="0"/>
              <a:t>”</a:t>
            </a:r>
          </a:p>
          <a:p>
            <a:r>
              <a:rPr lang="en-US" dirty="0"/>
              <a:t>DEQ Literature Review, 2012:</a:t>
            </a:r>
          </a:p>
          <a:p>
            <a:pPr lvl="1"/>
            <a:r>
              <a:rPr lang="en-US" dirty="0"/>
              <a:t>“If buffer protections were removed from existing residential development in the Neuse and Tar-Pamlico River Basins, Nitrogen load would increase by approximately 20% and 13% in Neuse and Tar-Pamlico respectively compared to total N load to streams from all sources, both point and nonpoint, in each basin.”</a:t>
            </a:r>
          </a:p>
          <a:p>
            <a:pPr lvl="1"/>
            <a:r>
              <a:rPr lang="en-US" dirty="0"/>
              <a:t>“If buffer protections were removed from all developed and agricultural lands in the Neuse and Tar-Pamlico River Basins, Nitrogen load would increase by approximately 130%, or more than double, compared to total N load to streams from all sources, both point and nonpoint, in both basins.”</a:t>
            </a:r>
          </a:p>
          <a:p>
            <a:pPr lvl="1"/>
            <a:endParaRPr lang="en-US" dirty="0"/>
          </a:p>
        </p:txBody>
      </p:sp>
      <p:sp>
        <p:nvSpPr>
          <p:cNvPr id="4" name="Slide Number Placeholder 3">
            <a:extLst>
              <a:ext uri="{FF2B5EF4-FFF2-40B4-BE49-F238E27FC236}">
                <a16:creationId xmlns:a16="http://schemas.microsoft.com/office/drawing/2014/main" id="{D38EF70E-41EE-F5E0-BF11-FB66B3F1F84B}"/>
              </a:ext>
            </a:extLst>
          </p:cNvPr>
          <p:cNvSpPr>
            <a:spLocks noGrp="1"/>
          </p:cNvSpPr>
          <p:nvPr>
            <p:ph type="sldNum" sz="quarter" idx="12"/>
          </p:nvPr>
        </p:nvSpPr>
        <p:spPr/>
        <p:txBody>
          <a:bodyPr/>
          <a:lstStyle/>
          <a:p>
            <a:fld id="{11F27F3A-B3E9-41ED-AF8F-A365F10BB65F}" type="slidenum">
              <a:rPr lang="en-US" smtClean="0"/>
              <a:pPr/>
              <a:t>3</a:t>
            </a:fld>
            <a:endParaRPr lang="en-US"/>
          </a:p>
        </p:txBody>
      </p:sp>
      <p:sp>
        <p:nvSpPr>
          <p:cNvPr id="5" name="Subtitle 4">
            <a:extLst>
              <a:ext uri="{FF2B5EF4-FFF2-40B4-BE49-F238E27FC236}">
                <a16:creationId xmlns:a16="http://schemas.microsoft.com/office/drawing/2014/main" id="{058EEE90-6CEA-39BE-52CF-6767AA8E9225}"/>
              </a:ext>
            </a:extLst>
          </p:cNvPr>
          <p:cNvSpPr>
            <a:spLocks noGrp="1"/>
          </p:cNvSpPr>
          <p:nvPr>
            <p:ph type="subTitle" idx="13"/>
          </p:nvPr>
        </p:nvSpPr>
        <p:spPr/>
        <p:txBody>
          <a:bodyPr/>
          <a:lstStyle/>
          <a:p>
            <a:endParaRPr lang="en-US" dirty="0"/>
          </a:p>
        </p:txBody>
      </p:sp>
    </p:spTree>
    <p:extLst>
      <p:ext uri="{BB962C8B-B14F-4D97-AF65-F5344CB8AC3E}">
        <p14:creationId xmlns:p14="http://schemas.microsoft.com/office/powerpoint/2010/main" val="247624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28EFA-0757-86B5-F48A-36168E1E60AE}"/>
              </a:ext>
            </a:extLst>
          </p:cNvPr>
          <p:cNvSpPr>
            <a:spLocks noGrp="1"/>
          </p:cNvSpPr>
          <p:nvPr>
            <p:ph type="title"/>
          </p:nvPr>
        </p:nvSpPr>
        <p:spPr/>
        <p:txBody>
          <a:bodyPr>
            <a:normAutofit/>
          </a:bodyPr>
          <a:lstStyle/>
          <a:p>
            <a:r>
              <a:rPr lang="en-US" dirty="0"/>
              <a:t>State-level Buffer Reviews (cont’d)</a:t>
            </a:r>
          </a:p>
        </p:txBody>
      </p:sp>
      <p:sp>
        <p:nvSpPr>
          <p:cNvPr id="3" name="Content Placeholder 2">
            <a:extLst>
              <a:ext uri="{FF2B5EF4-FFF2-40B4-BE49-F238E27FC236}">
                <a16:creationId xmlns:a16="http://schemas.microsoft.com/office/drawing/2014/main" id="{7BD8CEF9-9CD3-6669-CB67-BAF28254B7A9}"/>
              </a:ext>
            </a:extLst>
          </p:cNvPr>
          <p:cNvSpPr>
            <a:spLocks noGrp="1"/>
          </p:cNvSpPr>
          <p:nvPr>
            <p:ph idx="1"/>
          </p:nvPr>
        </p:nvSpPr>
        <p:spPr/>
        <p:txBody>
          <a:bodyPr/>
          <a:lstStyle/>
          <a:p>
            <a:r>
              <a:rPr lang="en-US" dirty="0"/>
              <a:t>NC Conservation Network 2016</a:t>
            </a:r>
          </a:p>
          <a:p>
            <a:pPr lvl="1"/>
            <a:r>
              <a:rPr lang="en-US" dirty="0"/>
              <a:t>Fifty foot, naturally vegetated buffers should remain in place along perennial and intermittent streams, rivers, lakes, and estuaries in watersheds that are impaired by or sensitive to nutrient or sediment pollution. </a:t>
            </a:r>
          </a:p>
          <a:p>
            <a:r>
              <a:rPr lang="en-US" dirty="0"/>
              <a:t>Burchell 2016 report to Environmental Management Commission: </a:t>
            </a:r>
          </a:p>
          <a:p>
            <a:pPr lvl="1"/>
            <a:r>
              <a:rPr lang="en-US" dirty="0"/>
              <a:t>Overall, research indicates most buffer functions approach a maximum at or above 100 feet and start to diminish at different rates as buffers widths get more narrow.</a:t>
            </a:r>
          </a:p>
          <a:p>
            <a:pPr lvl="1"/>
            <a:r>
              <a:rPr lang="en-US" dirty="0"/>
              <a:t>Reduction in the 50 ft width requirement could significantly reduce the effectiveness in N removal (less treatment area) and sediment removal (particularly on lands with higher slopes).</a:t>
            </a:r>
          </a:p>
          <a:p>
            <a:pPr lvl="1"/>
            <a:r>
              <a:rPr lang="en-US" dirty="0"/>
              <a:t>50 ft width optimizes cost efficiency, beyond which the cost-per-benefit increases considerably</a:t>
            </a:r>
          </a:p>
        </p:txBody>
      </p:sp>
      <p:sp>
        <p:nvSpPr>
          <p:cNvPr id="4" name="Slide Number Placeholder 3">
            <a:extLst>
              <a:ext uri="{FF2B5EF4-FFF2-40B4-BE49-F238E27FC236}">
                <a16:creationId xmlns:a16="http://schemas.microsoft.com/office/drawing/2014/main" id="{ACF97EFF-5880-F319-66A4-E874A9A20EA6}"/>
              </a:ext>
            </a:extLst>
          </p:cNvPr>
          <p:cNvSpPr>
            <a:spLocks noGrp="1"/>
          </p:cNvSpPr>
          <p:nvPr>
            <p:ph type="sldNum" sz="quarter" idx="12"/>
          </p:nvPr>
        </p:nvSpPr>
        <p:spPr/>
        <p:txBody>
          <a:bodyPr/>
          <a:lstStyle/>
          <a:p>
            <a:fld id="{11F27F3A-B3E9-41ED-AF8F-A365F10BB65F}" type="slidenum">
              <a:rPr lang="en-US" smtClean="0"/>
              <a:pPr/>
              <a:t>4</a:t>
            </a:fld>
            <a:endParaRPr lang="en-US"/>
          </a:p>
        </p:txBody>
      </p:sp>
      <p:sp>
        <p:nvSpPr>
          <p:cNvPr id="5" name="Subtitle 4">
            <a:extLst>
              <a:ext uri="{FF2B5EF4-FFF2-40B4-BE49-F238E27FC236}">
                <a16:creationId xmlns:a16="http://schemas.microsoft.com/office/drawing/2014/main" id="{59F259D3-58D0-1292-CDBB-AEBDA7F54F73}"/>
              </a:ext>
            </a:extLst>
          </p:cNvPr>
          <p:cNvSpPr>
            <a:spLocks noGrp="1"/>
          </p:cNvSpPr>
          <p:nvPr>
            <p:ph type="subTitle" idx="13"/>
          </p:nvPr>
        </p:nvSpPr>
        <p:spPr/>
        <p:txBody>
          <a:bodyPr/>
          <a:lstStyle/>
          <a:p>
            <a:endParaRPr lang="en-US"/>
          </a:p>
        </p:txBody>
      </p:sp>
    </p:spTree>
    <p:extLst>
      <p:ext uri="{BB962C8B-B14F-4D97-AF65-F5344CB8AC3E}">
        <p14:creationId xmlns:p14="http://schemas.microsoft.com/office/powerpoint/2010/main" val="28638083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A91F4-F2E3-E365-C96C-38ACA0962D77}"/>
              </a:ext>
            </a:extLst>
          </p:cNvPr>
          <p:cNvSpPr>
            <a:spLocks noGrp="1"/>
          </p:cNvSpPr>
          <p:nvPr>
            <p:ph type="title"/>
          </p:nvPr>
        </p:nvSpPr>
        <p:spPr/>
        <p:txBody>
          <a:bodyPr/>
          <a:lstStyle/>
          <a:p>
            <a:r>
              <a:rPr lang="en-US" dirty="0"/>
              <a:t>Buffer Width Research</a:t>
            </a:r>
          </a:p>
        </p:txBody>
      </p:sp>
      <p:sp>
        <p:nvSpPr>
          <p:cNvPr id="3" name="Content Placeholder 2">
            <a:extLst>
              <a:ext uri="{FF2B5EF4-FFF2-40B4-BE49-F238E27FC236}">
                <a16:creationId xmlns:a16="http://schemas.microsoft.com/office/drawing/2014/main" id="{DF3F4E0A-8703-EA40-0668-1978B9BCB7BB}"/>
              </a:ext>
            </a:extLst>
          </p:cNvPr>
          <p:cNvSpPr>
            <a:spLocks noGrp="1"/>
          </p:cNvSpPr>
          <p:nvPr>
            <p:ph idx="1"/>
          </p:nvPr>
        </p:nvSpPr>
        <p:spPr/>
        <p:txBody>
          <a:bodyPr/>
          <a:lstStyle/>
          <a:p>
            <a:r>
              <a:rPr lang="en-US" dirty="0" err="1"/>
              <a:t>Dillaha</a:t>
            </a:r>
            <a:r>
              <a:rPr lang="en-US" dirty="0"/>
              <a:t> et al. 1988 found that even a fairly narrow buffer of 15 feet removed 76-87% of sediment while wider buffers of 30 feet were more effective and removed from 88-95% of sediment.</a:t>
            </a:r>
          </a:p>
          <a:p>
            <a:r>
              <a:rPr lang="en-US" dirty="0"/>
              <a:t>Wenger 1999 reviewed four published studies and found that a 30-foot wide riparian buffer removed 46-79% of the total phosphorus</a:t>
            </a:r>
          </a:p>
          <a:p>
            <a:r>
              <a:rPr lang="en-US" b="1" dirty="0"/>
              <a:t>Meta Analysis</a:t>
            </a:r>
            <a:r>
              <a:rPr lang="en-US" dirty="0"/>
              <a:t>: Mayer et al. 2007 examined the results of 89 buffers from 45 published studies and concluded that riparian buffers were very effective in removing nitrogen from water flowing through the riparian zone.  Specifically, they found that a 50-foot wide riparian buffer removed about 70% of the total nitrogen entering the buffer through stormwater.</a:t>
            </a:r>
            <a:endParaRPr lang="en-US" dirty="0">
              <a:highlight>
                <a:srgbClr val="FFFF00"/>
              </a:highlight>
            </a:endParaRPr>
          </a:p>
        </p:txBody>
      </p:sp>
      <p:sp>
        <p:nvSpPr>
          <p:cNvPr id="4" name="Slide Number Placeholder 3">
            <a:extLst>
              <a:ext uri="{FF2B5EF4-FFF2-40B4-BE49-F238E27FC236}">
                <a16:creationId xmlns:a16="http://schemas.microsoft.com/office/drawing/2014/main" id="{9C9822D3-ABCD-EC30-267C-64538EDBA7E8}"/>
              </a:ext>
            </a:extLst>
          </p:cNvPr>
          <p:cNvSpPr>
            <a:spLocks noGrp="1"/>
          </p:cNvSpPr>
          <p:nvPr>
            <p:ph type="sldNum" sz="quarter" idx="12"/>
          </p:nvPr>
        </p:nvSpPr>
        <p:spPr/>
        <p:txBody>
          <a:bodyPr/>
          <a:lstStyle/>
          <a:p>
            <a:fld id="{11F27F3A-B3E9-41ED-AF8F-A365F10BB65F}" type="slidenum">
              <a:rPr lang="en-US" smtClean="0"/>
              <a:pPr/>
              <a:t>5</a:t>
            </a:fld>
            <a:endParaRPr lang="en-US"/>
          </a:p>
        </p:txBody>
      </p:sp>
      <p:sp>
        <p:nvSpPr>
          <p:cNvPr id="5" name="Subtitle 4">
            <a:extLst>
              <a:ext uri="{FF2B5EF4-FFF2-40B4-BE49-F238E27FC236}">
                <a16:creationId xmlns:a16="http://schemas.microsoft.com/office/drawing/2014/main" id="{BF2D6438-0597-7D45-F01B-7DEAB20E23A1}"/>
              </a:ext>
            </a:extLst>
          </p:cNvPr>
          <p:cNvSpPr>
            <a:spLocks noGrp="1"/>
          </p:cNvSpPr>
          <p:nvPr>
            <p:ph type="subTitle" idx="13"/>
          </p:nvPr>
        </p:nvSpPr>
        <p:spPr/>
        <p:txBody>
          <a:bodyPr/>
          <a:lstStyle/>
          <a:p>
            <a:endParaRPr lang="en-US" dirty="0"/>
          </a:p>
        </p:txBody>
      </p:sp>
    </p:spTree>
    <p:extLst>
      <p:ext uri="{BB962C8B-B14F-4D97-AF65-F5344CB8AC3E}">
        <p14:creationId xmlns:p14="http://schemas.microsoft.com/office/powerpoint/2010/main" val="28930615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53D05-B620-6FE3-966F-22E91C8B19FE}"/>
              </a:ext>
            </a:extLst>
          </p:cNvPr>
          <p:cNvSpPr>
            <a:spLocks noGrp="1"/>
          </p:cNvSpPr>
          <p:nvPr>
            <p:ph type="title"/>
          </p:nvPr>
        </p:nvSpPr>
        <p:spPr/>
        <p:txBody>
          <a:bodyPr/>
          <a:lstStyle/>
          <a:p>
            <a:r>
              <a:rPr lang="en-US" dirty="0"/>
              <a:t>Meyer 2007 Meta Analysis</a:t>
            </a:r>
          </a:p>
        </p:txBody>
      </p:sp>
      <p:sp>
        <p:nvSpPr>
          <p:cNvPr id="4" name="Slide Number Placeholder 3">
            <a:extLst>
              <a:ext uri="{FF2B5EF4-FFF2-40B4-BE49-F238E27FC236}">
                <a16:creationId xmlns:a16="http://schemas.microsoft.com/office/drawing/2014/main" id="{85F19631-7058-CD91-7FB0-175EFBC1117F}"/>
              </a:ext>
            </a:extLst>
          </p:cNvPr>
          <p:cNvSpPr>
            <a:spLocks noGrp="1"/>
          </p:cNvSpPr>
          <p:nvPr>
            <p:ph type="sldNum" sz="quarter" idx="12"/>
          </p:nvPr>
        </p:nvSpPr>
        <p:spPr/>
        <p:txBody>
          <a:bodyPr/>
          <a:lstStyle/>
          <a:p>
            <a:fld id="{11F27F3A-B3E9-41ED-AF8F-A365F10BB65F}" type="slidenum">
              <a:rPr lang="en-US" smtClean="0"/>
              <a:pPr/>
              <a:t>6</a:t>
            </a:fld>
            <a:endParaRPr lang="en-US"/>
          </a:p>
        </p:txBody>
      </p:sp>
      <p:sp>
        <p:nvSpPr>
          <p:cNvPr id="5" name="Subtitle 4">
            <a:extLst>
              <a:ext uri="{FF2B5EF4-FFF2-40B4-BE49-F238E27FC236}">
                <a16:creationId xmlns:a16="http://schemas.microsoft.com/office/drawing/2014/main" id="{2B5E4B50-EEDF-4DD9-C79A-43309B75FB4B}"/>
              </a:ext>
            </a:extLst>
          </p:cNvPr>
          <p:cNvSpPr>
            <a:spLocks noGrp="1"/>
          </p:cNvSpPr>
          <p:nvPr>
            <p:ph type="subTitle" idx="13"/>
          </p:nvPr>
        </p:nvSpPr>
        <p:spPr/>
        <p:txBody>
          <a:bodyPr/>
          <a:lstStyle/>
          <a:p>
            <a:endParaRPr lang="en-US"/>
          </a:p>
        </p:txBody>
      </p:sp>
      <p:pic>
        <p:nvPicPr>
          <p:cNvPr id="7" name="Picture 6">
            <a:extLst>
              <a:ext uri="{FF2B5EF4-FFF2-40B4-BE49-F238E27FC236}">
                <a16:creationId xmlns:a16="http://schemas.microsoft.com/office/drawing/2014/main" id="{66E4DD93-3221-A977-DEB4-4310214971B8}"/>
              </a:ext>
            </a:extLst>
          </p:cNvPr>
          <p:cNvPicPr>
            <a:picLocks noChangeAspect="1"/>
          </p:cNvPicPr>
          <p:nvPr/>
        </p:nvPicPr>
        <p:blipFill>
          <a:blip r:embed="rId2"/>
          <a:stretch>
            <a:fillRect/>
          </a:stretch>
        </p:blipFill>
        <p:spPr>
          <a:xfrm>
            <a:off x="2847975" y="923402"/>
            <a:ext cx="6048375" cy="5562600"/>
          </a:xfrm>
          <a:prstGeom prst="rect">
            <a:avLst/>
          </a:prstGeom>
        </p:spPr>
      </p:pic>
    </p:spTree>
    <p:extLst>
      <p:ext uri="{BB962C8B-B14F-4D97-AF65-F5344CB8AC3E}">
        <p14:creationId xmlns:p14="http://schemas.microsoft.com/office/powerpoint/2010/main" val="20303392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C4DA0-3922-BC2B-2AC4-BAA21F92CD58}"/>
              </a:ext>
            </a:extLst>
          </p:cNvPr>
          <p:cNvSpPr>
            <a:spLocks noGrp="1"/>
          </p:cNvSpPr>
          <p:nvPr>
            <p:ph type="title"/>
          </p:nvPr>
        </p:nvSpPr>
        <p:spPr/>
        <p:txBody>
          <a:bodyPr/>
          <a:lstStyle/>
          <a:p>
            <a:r>
              <a:rPr lang="en-US" dirty="0"/>
              <a:t>Buffer Width Research (continued)</a:t>
            </a:r>
          </a:p>
        </p:txBody>
      </p:sp>
      <p:sp>
        <p:nvSpPr>
          <p:cNvPr id="3" name="Content Placeholder 2">
            <a:extLst>
              <a:ext uri="{FF2B5EF4-FFF2-40B4-BE49-F238E27FC236}">
                <a16:creationId xmlns:a16="http://schemas.microsoft.com/office/drawing/2014/main" id="{7220D18B-E3EE-C58F-756B-C73082C9C207}"/>
              </a:ext>
            </a:extLst>
          </p:cNvPr>
          <p:cNvSpPr>
            <a:spLocks noGrp="1"/>
          </p:cNvSpPr>
          <p:nvPr>
            <p:ph idx="1"/>
          </p:nvPr>
        </p:nvSpPr>
        <p:spPr/>
        <p:txBody>
          <a:bodyPr>
            <a:normAutofit/>
          </a:bodyPr>
          <a:lstStyle/>
          <a:p>
            <a:r>
              <a:rPr lang="en-US" dirty="0" err="1"/>
              <a:t>Jontos</a:t>
            </a:r>
            <a:r>
              <a:rPr lang="en-US" dirty="0"/>
              <a:t> 2004</a:t>
            </a:r>
          </a:p>
          <a:p>
            <a:pPr lvl="1"/>
            <a:r>
              <a:rPr lang="en-US" dirty="0"/>
              <a:t>Water quality protection width = 20-100 feet</a:t>
            </a:r>
          </a:p>
          <a:p>
            <a:pPr lvl="1"/>
            <a:r>
              <a:rPr lang="en-US" dirty="0"/>
              <a:t>Stream stabilization width = 30-60 feet</a:t>
            </a:r>
          </a:p>
          <a:p>
            <a:pPr lvl="1"/>
            <a:r>
              <a:rPr lang="en-US" dirty="0"/>
              <a:t>Flood attenuation width = 60-500 feet</a:t>
            </a:r>
          </a:p>
          <a:p>
            <a:r>
              <a:rPr lang="en-US" dirty="0"/>
              <a:t>Dodd 2015</a:t>
            </a:r>
          </a:p>
          <a:p>
            <a:pPr lvl="1"/>
            <a:r>
              <a:rPr lang="en-US" dirty="0"/>
              <a:t>“Conservation Practices which act by trapping P within the landscape, such as buffers, wetlands and grassed waterways can accumulate P over time and become enriched with labile forms of P compared to adjacent field soils. This may result in these P sinks transitioning into P sources.”</a:t>
            </a:r>
          </a:p>
          <a:p>
            <a:r>
              <a:rPr lang="en-US" dirty="0"/>
              <a:t>Gay 2023</a:t>
            </a:r>
          </a:p>
          <a:p>
            <a:pPr lvl="1"/>
            <a:r>
              <a:rPr lang="en-US" dirty="0"/>
              <a:t>“Fixed width 50ft and 100ft riparian buffer treatments that we tested did not substantially mitigate [the effects of land cover conversion and climate change] at the watershed level; however, we found evidence that these buffers could reduce the frequency of local flooding in some developed subbasins and increase flow rates during low flow periods in the highest developed subbasins.”</a:t>
            </a:r>
          </a:p>
        </p:txBody>
      </p:sp>
      <p:sp>
        <p:nvSpPr>
          <p:cNvPr id="4" name="Slide Number Placeholder 3">
            <a:extLst>
              <a:ext uri="{FF2B5EF4-FFF2-40B4-BE49-F238E27FC236}">
                <a16:creationId xmlns:a16="http://schemas.microsoft.com/office/drawing/2014/main" id="{CCC02251-DE69-8D07-555C-9FC61AD1CC53}"/>
              </a:ext>
            </a:extLst>
          </p:cNvPr>
          <p:cNvSpPr>
            <a:spLocks noGrp="1"/>
          </p:cNvSpPr>
          <p:nvPr>
            <p:ph type="sldNum" sz="quarter" idx="12"/>
          </p:nvPr>
        </p:nvSpPr>
        <p:spPr/>
        <p:txBody>
          <a:bodyPr/>
          <a:lstStyle/>
          <a:p>
            <a:fld id="{11F27F3A-B3E9-41ED-AF8F-A365F10BB65F}" type="slidenum">
              <a:rPr lang="en-US" smtClean="0"/>
              <a:pPr/>
              <a:t>7</a:t>
            </a:fld>
            <a:endParaRPr lang="en-US"/>
          </a:p>
        </p:txBody>
      </p:sp>
      <p:sp>
        <p:nvSpPr>
          <p:cNvPr id="5" name="Subtitle 4">
            <a:extLst>
              <a:ext uri="{FF2B5EF4-FFF2-40B4-BE49-F238E27FC236}">
                <a16:creationId xmlns:a16="http://schemas.microsoft.com/office/drawing/2014/main" id="{59D45F38-4119-1083-EC6D-379AF6CE7CB6}"/>
              </a:ext>
            </a:extLst>
          </p:cNvPr>
          <p:cNvSpPr>
            <a:spLocks noGrp="1"/>
          </p:cNvSpPr>
          <p:nvPr>
            <p:ph type="subTitle" idx="13"/>
          </p:nvPr>
        </p:nvSpPr>
        <p:spPr/>
        <p:txBody>
          <a:bodyPr/>
          <a:lstStyle/>
          <a:p>
            <a:endParaRPr lang="en-US"/>
          </a:p>
        </p:txBody>
      </p:sp>
    </p:spTree>
    <p:extLst>
      <p:ext uri="{BB962C8B-B14F-4D97-AF65-F5344CB8AC3E}">
        <p14:creationId xmlns:p14="http://schemas.microsoft.com/office/powerpoint/2010/main" val="27746366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602582" y="98428"/>
            <a:ext cx="8931855" cy="1061245"/>
          </a:xfrm>
        </p:spPr>
        <p:txBody>
          <a:bodyPr>
            <a:noAutofit/>
          </a:bodyPr>
          <a:lstStyle/>
          <a:p>
            <a:r>
              <a:rPr lang="en-US" sz="3600" dirty="0"/>
              <a:t>Minimum Buffer Widths for Specific Objectives</a:t>
            </a:r>
          </a:p>
        </p:txBody>
      </p:sp>
      <p:sp>
        <p:nvSpPr>
          <p:cNvPr id="6" name="Content Placeholder 5"/>
          <p:cNvSpPr>
            <a:spLocks noGrp="1"/>
          </p:cNvSpPr>
          <p:nvPr>
            <p:ph idx="1"/>
          </p:nvPr>
        </p:nvSpPr>
        <p:spPr>
          <a:xfrm>
            <a:off x="2152650" y="1228729"/>
            <a:ext cx="7886700" cy="5019673"/>
          </a:xfrm>
        </p:spPr>
        <p:txBody>
          <a:bodyPr/>
          <a:lstStyle/>
          <a:p>
            <a:endParaRPr lang="en-US" dirty="0"/>
          </a:p>
        </p:txBody>
      </p:sp>
      <p:sp>
        <p:nvSpPr>
          <p:cNvPr id="2" name="Slide Number Placeholder 1"/>
          <p:cNvSpPr>
            <a:spLocks noGrp="1"/>
          </p:cNvSpPr>
          <p:nvPr>
            <p:ph type="sldNum" sz="quarter" idx="12"/>
          </p:nvPr>
        </p:nvSpPr>
        <p:spPr/>
        <p:txBody>
          <a:bodyPr/>
          <a:lstStyle/>
          <a:p>
            <a:fld id="{11F27F3A-B3E9-41ED-AF8F-A365F10BB65F}" type="slidenum">
              <a:rPr lang="en-US">
                <a:solidFill>
                  <a:srgbClr val="1F497D"/>
                </a:solidFill>
                <a:latin typeface="Arial"/>
              </a:rPr>
              <a:pPr/>
              <a:t>8</a:t>
            </a:fld>
            <a:endParaRPr lang="en-US" dirty="0">
              <a:solidFill>
                <a:srgbClr val="1F497D"/>
              </a:solidFill>
              <a:latin typeface="Arial"/>
            </a:endParaRPr>
          </a:p>
        </p:txBody>
      </p:sp>
      <p:pic>
        <p:nvPicPr>
          <p:cNvPr id="7" name="Picture 6"/>
          <p:cNvPicPr>
            <a:picLocks noChangeAspect="1"/>
          </p:cNvPicPr>
          <p:nvPr/>
        </p:nvPicPr>
        <p:blipFill rotWithShape="1">
          <a:blip r:embed="rId3"/>
          <a:srcRect t="18707"/>
          <a:stretch/>
        </p:blipFill>
        <p:spPr>
          <a:xfrm>
            <a:off x="1999358" y="1228728"/>
            <a:ext cx="8193287" cy="5020056"/>
          </a:xfrm>
          <a:prstGeom prst="rect">
            <a:avLst/>
          </a:prstGeom>
        </p:spPr>
      </p:pic>
      <p:sp>
        <p:nvSpPr>
          <p:cNvPr id="10" name="Rounded Rectangle 9"/>
          <p:cNvSpPr/>
          <p:nvPr/>
        </p:nvSpPr>
        <p:spPr>
          <a:xfrm>
            <a:off x="2500045" y="2691246"/>
            <a:ext cx="7078894" cy="2244437"/>
          </a:xfrm>
          <a:prstGeom prst="roundRect">
            <a:avLst/>
          </a:prstGeom>
          <a:solidFill>
            <a:schemeClr val="accent3">
              <a:alpha val="25000"/>
            </a:schemeClr>
          </a:solidFill>
          <a:ln>
            <a:solidFill>
              <a:schemeClr val="accent1">
                <a:shade val="50000"/>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ndParaRPr>
          </a:p>
        </p:txBody>
      </p:sp>
      <p:cxnSp>
        <p:nvCxnSpPr>
          <p:cNvPr id="12" name="Straight Connector 11"/>
          <p:cNvCxnSpPr/>
          <p:nvPr/>
        </p:nvCxnSpPr>
        <p:spPr>
          <a:xfrm flipH="1" flipV="1">
            <a:off x="3500025" y="1376738"/>
            <a:ext cx="10274" cy="386308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15789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BB799-3B61-4FA9-7690-D90788B91E40}"/>
              </a:ext>
            </a:extLst>
          </p:cNvPr>
          <p:cNvSpPr>
            <a:spLocks noGrp="1"/>
          </p:cNvSpPr>
          <p:nvPr>
            <p:ph type="title"/>
          </p:nvPr>
        </p:nvSpPr>
        <p:spPr/>
        <p:txBody>
          <a:bodyPr/>
          <a:lstStyle/>
          <a:p>
            <a:r>
              <a:rPr lang="en-US" dirty="0"/>
              <a:t>Buffer Performance Research</a:t>
            </a:r>
          </a:p>
        </p:txBody>
      </p:sp>
      <p:sp>
        <p:nvSpPr>
          <p:cNvPr id="3" name="Content Placeholder 2">
            <a:extLst>
              <a:ext uri="{FF2B5EF4-FFF2-40B4-BE49-F238E27FC236}">
                <a16:creationId xmlns:a16="http://schemas.microsoft.com/office/drawing/2014/main" id="{1DF9F868-D638-8053-2747-1E63B1518127}"/>
              </a:ext>
            </a:extLst>
          </p:cNvPr>
          <p:cNvSpPr>
            <a:spLocks noGrp="1"/>
          </p:cNvSpPr>
          <p:nvPr>
            <p:ph idx="1"/>
          </p:nvPr>
        </p:nvSpPr>
        <p:spPr/>
        <p:txBody>
          <a:bodyPr>
            <a:normAutofit/>
          </a:bodyPr>
          <a:lstStyle/>
          <a:p>
            <a:r>
              <a:rPr lang="en-US" dirty="0"/>
              <a:t>King 2016</a:t>
            </a:r>
          </a:p>
          <a:p>
            <a:pPr lvl="1"/>
            <a:r>
              <a:rPr lang="en-US" dirty="0"/>
              <a:t>“Vegetation alone, including the control, had no effect on NO3 –N removal or DOC concentrations, although trends suggested that trees provided the greatest NO3 –N removal and that the control provided the least. Due to the complex relationships and interactions between site characteristics (water table depth, soil type, low incoming N, and low DOC), it is not surprising that </a:t>
            </a:r>
            <a:r>
              <a:rPr lang="en-US" dirty="0">
                <a:highlight>
                  <a:srgbClr val="FFFF00"/>
                </a:highlight>
              </a:rPr>
              <a:t>only width and time have thus far emerged as important factors affecting NO3 removal at this site.</a:t>
            </a:r>
            <a:r>
              <a:rPr lang="en-US" dirty="0"/>
              <a:t>”</a:t>
            </a:r>
          </a:p>
          <a:p>
            <a:r>
              <a:rPr lang="en-US" dirty="0"/>
              <a:t>Beeson and Doyle 1995</a:t>
            </a:r>
          </a:p>
          <a:p>
            <a:pPr lvl="1"/>
            <a:r>
              <a:rPr lang="en-US" dirty="0"/>
              <a:t>Wooded buffers have significant effect on stabilizing streambanks and preventing erosion which can impact downstream waters.  A study of over 700 stream bends found that 67% of bends without vegetation eroded during a storm, while only 14% of bends with vegetation showed erosion.</a:t>
            </a:r>
          </a:p>
          <a:p>
            <a:r>
              <a:rPr lang="en-US" sz="1800" dirty="0">
                <a:effectLst/>
                <a:latin typeface="Arial" panose="020B0604020202020204" pitchFamily="34" charset="0"/>
                <a:ea typeface="Calibri" panose="020F0502020204030204" pitchFamily="34" charset="0"/>
                <a:cs typeface="Times New Roman" panose="02020603050405020304" pitchFamily="18" charset="0"/>
              </a:rPr>
              <a:t>Riparian buffers slow down stormwater runoff, allowing water to infiltrate the soil and recharge the groundwater supply.  This helps control flooding and maintain stream flow during dryer times of the year (Connecticut River Joint Commissions 1998).  It also replenishes the water supply during periods of lower rainfall (Virginia Department of Forestry 2011).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79531F3A-5725-43CB-4053-B74608045107}"/>
              </a:ext>
            </a:extLst>
          </p:cNvPr>
          <p:cNvSpPr>
            <a:spLocks noGrp="1"/>
          </p:cNvSpPr>
          <p:nvPr>
            <p:ph type="sldNum" sz="quarter" idx="12"/>
          </p:nvPr>
        </p:nvSpPr>
        <p:spPr/>
        <p:txBody>
          <a:bodyPr/>
          <a:lstStyle/>
          <a:p>
            <a:fld id="{11F27F3A-B3E9-41ED-AF8F-A365F10BB65F}" type="slidenum">
              <a:rPr lang="en-US" smtClean="0"/>
              <a:pPr/>
              <a:t>9</a:t>
            </a:fld>
            <a:endParaRPr lang="en-US"/>
          </a:p>
        </p:txBody>
      </p:sp>
      <p:sp>
        <p:nvSpPr>
          <p:cNvPr id="5" name="Subtitle 4">
            <a:extLst>
              <a:ext uri="{FF2B5EF4-FFF2-40B4-BE49-F238E27FC236}">
                <a16:creationId xmlns:a16="http://schemas.microsoft.com/office/drawing/2014/main" id="{53D6EB4F-C285-84A3-F27C-8FB728724628}"/>
              </a:ext>
            </a:extLst>
          </p:cNvPr>
          <p:cNvSpPr>
            <a:spLocks noGrp="1"/>
          </p:cNvSpPr>
          <p:nvPr>
            <p:ph type="subTitle" idx="13"/>
          </p:nvPr>
        </p:nvSpPr>
        <p:spPr/>
        <p:txBody>
          <a:bodyPr/>
          <a:lstStyle/>
          <a:p>
            <a:endParaRPr lang="en-US" dirty="0"/>
          </a:p>
        </p:txBody>
      </p:sp>
    </p:spTree>
    <p:extLst>
      <p:ext uri="{BB962C8B-B14F-4D97-AF65-F5344CB8AC3E}">
        <p14:creationId xmlns:p14="http://schemas.microsoft.com/office/powerpoint/2010/main" val="2990081184"/>
      </p:ext>
    </p:extLst>
  </p:cSld>
  <p:clrMapOvr>
    <a:masterClrMapping/>
  </p:clrMapOvr>
</p:sld>
</file>

<file path=ppt/theme/theme1.xml><?xml version="1.0" encoding="utf-8"?>
<a:theme xmlns:a="http://schemas.openxmlformats.org/drawingml/2006/main" name="2_Office Theme">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TNR/Arial">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TNR/Arial">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36F39DD86CFD645B6289C544AF4971D" ma:contentTypeVersion="5" ma:contentTypeDescription="Create a new document." ma:contentTypeScope="" ma:versionID="f80f43af3ef898e757b316399db2687c">
  <xsd:schema xmlns:xsd="http://www.w3.org/2001/XMLSchema" xmlns:xs="http://www.w3.org/2001/XMLSchema" xmlns:p="http://schemas.microsoft.com/office/2006/metadata/properties" xmlns:ns2="2893163c-4790-4570-a539-5f3cb3bacbe3" xmlns:ns3="97c26e27-a340-4306-98a7-c36055956ab5" targetNamespace="http://schemas.microsoft.com/office/2006/metadata/properties" ma:root="true" ma:fieldsID="db3e8ed8175837ec6c81d668dc52b713" ns2:_="" ns3:_="">
    <xsd:import namespace="2893163c-4790-4570-a539-5f3cb3bacbe3"/>
    <xsd:import namespace="97c26e27-a340-4306-98a7-c36055956ab5"/>
    <xsd:element name="properties">
      <xsd:complexType>
        <xsd:sequence>
          <xsd:element name="documentManagement">
            <xsd:complexType>
              <xsd:all>
                <xsd:element ref="ns2:MediaServiceMetadata" minOccurs="0"/>
                <xsd:element ref="ns2:MediaServiceFastMetadata" minOccurs="0"/>
                <xsd:element ref="ns2:MediaServiceAutoTag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893163c-4790-4570-a539-5f3cb3bacbe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7c26e27-a340-4306-98a7-c36055956ab5"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C8C5C5C-2F8D-41D4-BA2B-05974C423757}">
  <ds:schemaRefs>
    <ds:schemaRef ds:uri="http://schemas.microsoft.com/sharepoint/v3/contenttype/forms"/>
  </ds:schemaRefs>
</ds:datastoreItem>
</file>

<file path=customXml/itemProps2.xml><?xml version="1.0" encoding="utf-8"?>
<ds:datastoreItem xmlns:ds="http://schemas.openxmlformats.org/officeDocument/2006/customXml" ds:itemID="{53E347C4-91BB-4D61-9F37-5A6885E29480}">
  <ds:schemaRefs>
    <ds:schemaRef ds:uri="http://purl.org/dc/elements/1.1/"/>
    <ds:schemaRef ds:uri="http://schemas.microsoft.com/office/2006/metadata/properties"/>
    <ds:schemaRef ds:uri="97c26e27-a340-4306-98a7-c36055956ab5"/>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2893163c-4790-4570-a539-5f3cb3bacbe3"/>
    <ds:schemaRef ds:uri="http://www.w3.org/XML/1998/namespace"/>
    <ds:schemaRef ds:uri="http://purl.org/dc/dcmitype/"/>
  </ds:schemaRefs>
</ds:datastoreItem>
</file>

<file path=customXml/itemProps3.xml><?xml version="1.0" encoding="utf-8"?>
<ds:datastoreItem xmlns:ds="http://schemas.openxmlformats.org/officeDocument/2006/customXml" ds:itemID="{903B6959-932C-4C27-B01D-BF045118894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893163c-4790-4570-a539-5f3cb3bacbe3"/>
    <ds:schemaRef ds:uri="97c26e27-a340-4306-98a7-c36055956ab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16188</TotalTime>
  <Words>1937</Words>
  <Application>Microsoft Office PowerPoint</Application>
  <PresentationFormat>Widescreen</PresentationFormat>
  <Paragraphs>174</Paragraphs>
  <Slides>21</Slides>
  <Notes>9</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21</vt:i4>
      </vt:variant>
    </vt:vector>
  </HeadingPairs>
  <TitlesOfParts>
    <vt:vector size="28" baseType="lpstr">
      <vt:lpstr>Arial</vt:lpstr>
      <vt:lpstr>Calibri</vt:lpstr>
      <vt:lpstr>Calibri Light</vt:lpstr>
      <vt:lpstr>Times New Roman</vt:lpstr>
      <vt:lpstr>2_Office Theme</vt:lpstr>
      <vt:lpstr>Office Theme</vt:lpstr>
      <vt:lpstr>3_Office Theme</vt:lpstr>
      <vt:lpstr>Department of Environmental Quality</vt:lpstr>
      <vt:lpstr>Regulatory Charge</vt:lpstr>
      <vt:lpstr>State-level Buffer Reviews</vt:lpstr>
      <vt:lpstr>State-level Buffer Reviews (cont’d)</vt:lpstr>
      <vt:lpstr>Buffer Width Research</vt:lpstr>
      <vt:lpstr>Meyer 2007 Meta Analysis</vt:lpstr>
      <vt:lpstr>Buffer Width Research (continued)</vt:lpstr>
      <vt:lpstr>Minimum Buffer Widths for Specific Objectives</vt:lpstr>
      <vt:lpstr>Buffer Performance Research</vt:lpstr>
      <vt:lpstr>Why we require forest and grass</vt:lpstr>
      <vt:lpstr>Grass Doesn’t Cut It</vt:lpstr>
      <vt:lpstr>Reduction of Nutrient Loads</vt:lpstr>
      <vt:lpstr>Sediment Removal and Bank Stabilization</vt:lpstr>
      <vt:lpstr>Why buffers on small streams are critical</vt:lpstr>
      <vt:lpstr>Headwater Streams – Key to Success</vt:lpstr>
      <vt:lpstr>Different Stream Types </vt:lpstr>
      <vt:lpstr>Intermittent Streams</vt:lpstr>
      <vt:lpstr>Highest Nutrient Removal in Small Streams </vt:lpstr>
      <vt:lpstr>Discussion Questions</vt:lpstr>
      <vt:lpstr>HRL Riparian Buffer Recommendation</vt:lpstr>
      <vt:lpstr>Mark your calendars!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Taryn Dietrich</dc:creator>
  <cp:lastModifiedBy>Hester, Joey</cp:lastModifiedBy>
  <cp:revision>78</cp:revision>
  <cp:lastPrinted>2022-09-29T12:35:38Z</cp:lastPrinted>
  <dcterms:created xsi:type="dcterms:W3CDTF">2015-06-24T15:01:50Z</dcterms:created>
  <dcterms:modified xsi:type="dcterms:W3CDTF">2023-04-27T19:23:29Z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0x010100236F39DD86CFD645B6289C544AF4971D</vt:lpwstr>
  </property>
</Properties>
</file>