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18"/>
  </p:notesMasterIdLst>
  <p:sldIdLst>
    <p:sldId id="428" r:id="rId6"/>
    <p:sldId id="463" r:id="rId7"/>
    <p:sldId id="462" r:id="rId8"/>
    <p:sldId id="482" r:id="rId9"/>
    <p:sldId id="400" r:id="rId10"/>
    <p:sldId id="477" r:id="rId11"/>
    <p:sldId id="481" r:id="rId12"/>
    <p:sldId id="259" r:id="rId13"/>
    <p:sldId id="478" r:id="rId14"/>
    <p:sldId id="479" r:id="rId15"/>
    <p:sldId id="480" r:id="rId16"/>
    <p:sldId id="268" r:id="rId1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1422" autoAdjust="0"/>
  </p:normalViewPr>
  <p:slideViewPr>
    <p:cSldViewPr snapToGrid="0">
      <p:cViewPr varScale="1">
        <p:scale>
          <a:sx n="104" d="100"/>
          <a:sy n="104" d="100"/>
        </p:scale>
        <p:origin x="6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High Rock Lake DRAFT Rule Development Timeline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13573873557796"/>
          <c:y val="0.13345997973657545"/>
          <c:w val="0.74879971756872055"/>
          <c:h val="0.83107902735562311"/>
        </c:manualLayout>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Sheet1!$A$2:$A$8</c:f>
              <c:strCache>
                <c:ptCount val="7"/>
                <c:pt idx="0">
                  <c:v>Draft Strategy Framework</c:v>
                </c:pt>
                <c:pt idx="1">
                  <c:v>Stakeholder Engagement Phase I</c:v>
                </c:pt>
                <c:pt idx="2">
                  <c:v>Draft Rule Language</c:v>
                </c:pt>
                <c:pt idx="3">
                  <c:v>Stakeholder Engagement Phase II</c:v>
                </c:pt>
                <c:pt idx="4">
                  <c:v>Rulemaking Approval</c:v>
                </c:pt>
                <c:pt idx="5">
                  <c:v>Public Comment Period</c:v>
                </c:pt>
                <c:pt idx="6">
                  <c:v>Final Approval</c:v>
                </c:pt>
              </c:strCache>
            </c:strRef>
          </c:cat>
          <c:val>
            <c:numRef>
              <c:f>Sheet1!$B$2:$B$8</c:f>
              <c:numCache>
                <c:formatCode>[$-409]mmmm\-yy;@</c:formatCode>
                <c:ptCount val="7"/>
                <c:pt idx="0">
                  <c:v>44440</c:v>
                </c:pt>
                <c:pt idx="1">
                  <c:v>44833</c:v>
                </c:pt>
                <c:pt idx="2">
                  <c:v>45078</c:v>
                </c:pt>
                <c:pt idx="3">
                  <c:v>45231</c:v>
                </c:pt>
                <c:pt idx="4">
                  <c:v>45352</c:v>
                </c:pt>
                <c:pt idx="5">
                  <c:v>45536</c:v>
                </c:pt>
                <c:pt idx="6">
                  <c:v>45717</c:v>
                </c:pt>
              </c:numCache>
            </c:numRef>
          </c:val>
          <c:extLst>
            <c:ext xmlns:c16="http://schemas.microsoft.com/office/drawing/2014/chart" uri="{C3380CC4-5D6E-409C-BE32-E72D297353CC}">
              <c16:uniqueId val="{00000000-9A5C-4106-B559-41FCE05658E6}"/>
            </c:ext>
          </c:extLst>
        </c:ser>
        <c:ser>
          <c:idx val="2"/>
          <c:order val="1"/>
          <c:tx>
            <c:strRef>
              <c:f>Sheet1!$D$1</c:f>
              <c:strCache>
                <c:ptCount val="1"/>
                <c:pt idx="0">
                  <c:v>Duration</c:v>
                </c:pt>
              </c:strCache>
            </c:strRef>
          </c:tx>
          <c:spPr>
            <a:solidFill>
              <a:schemeClr val="accent1"/>
            </a:solidFill>
            <a:ln>
              <a:noFill/>
            </a:ln>
            <a:effectLst/>
          </c:spPr>
          <c:invertIfNegative val="0"/>
          <c:cat>
            <c:strRef>
              <c:f>Sheet1!$A$2:$A$8</c:f>
              <c:strCache>
                <c:ptCount val="7"/>
                <c:pt idx="0">
                  <c:v>Draft Strategy Framework</c:v>
                </c:pt>
                <c:pt idx="1">
                  <c:v>Stakeholder Engagement Phase I</c:v>
                </c:pt>
                <c:pt idx="2">
                  <c:v>Draft Rule Language</c:v>
                </c:pt>
                <c:pt idx="3">
                  <c:v>Stakeholder Engagement Phase II</c:v>
                </c:pt>
                <c:pt idx="4">
                  <c:v>Rulemaking Approval</c:v>
                </c:pt>
                <c:pt idx="5">
                  <c:v>Public Comment Period</c:v>
                </c:pt>
                <c:pt idx="6">
                  <c:v>Final Approval</c:v>
                </c:pt>
              </c:strCache>
            </c:strRef>
          </c:cat>
          <c:val>
            <c:numRef>
              <c:f>Sheet1!$D$2:$D$8</c:f>
              <c:numCache>
                <c:formatCode>General</c:formatCode>
                <c:ptCount val="7"/>
                <c:pt idx="0">
                  <c:v>393</c:v>
                </c:pt>
                <c:pt idx="1">
                  <c:v>244</c:v>
                </c:pt>
                <c:pt idx="2">
                  <c:v>152</c:v>
                </c:pt>
                <c:pt idx="3">
                  <c:v>119</c:v>
                </c:pt>
                <c:pt idx="4">
                  <c:v>183</c:v>
                </c:pt>
                <c:pt idx="5">
                  <c:v>180</c:v>
                </c:pt>
                <c:pt idx="6">
                  <c:v>245</c:v>
                </c:pt>
              </c:numCache>
            </c:numRef>
          </c:val>
          <c:extLst>
            <c:ext xmlns:c16="http://schemas.microsoft.com/office/drawing/2014/chart" uri="{C3380CC4-5D6E-409C-BE32-E72D297353CC}">
              <c16:uniqueId val="{00000001-9A5C-4106-B559-41FCE05658E6}"/>
            </c:ext>
          </c:extLst>
        </c:ser>
        <c:dLbls>
          <c:showLegendKey val="0"/>
          <c:showVal val="0"/>
          <c:showCatName val="0"/>
          <c:showSerName val="0"/>
          <c:showPercent val="0"/>
          <c:showBubbleSize val="0"/>
        </c:dLbls>
        <c:gapWidth val="0"/>
        <c:overlap val="100"/>
        <c:axId val="757092064"/>
        <c:axId val="757094688"/>
      </c:barChart>
      <c:catAx>
        <c:axId val="757092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7094688"/>
        <c:crosses val="autoZero"/>
        <c:auto val="1"/>
        <c:lblAlgn val="ctr"/>
        <c:lblOffset val="100"/>
        <c:noMultiLvlLbl val="0"/>
      </c:catAx>
      <c:valAx>
        <c:axId val="757094688"/>
        <c:scaling>
          <c:orientation val="minMax"/>
          <c:max val="46000"/>
          <c:min val="44450"/>
        </c:scaling>
        <c:delete val="0"/>
        <c:axPos val="t"/>
        <c:majorGridlines>
          <c:spPr>
            <a:ln w="9525" cap="flat" cmpd="sng" algn="ctr">
              <a:solidFill>
                <a:schemeClr val="tx1">
                  <a:lumMod val="15000"/>
                  <a:lumOff val="85000"/>
                </a:schemeClr>
              </a:solidFill>
              <a:round/>
            </a:ln>
            <a:effectLst/>
          </c:spPr>
        </c:majorGridlines>
        <c:numFmt formatCode="[$-409]mmmm\-yyyy;@"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7092064"/>
        <c:crosses val="autoZero"/>
        <c:crossBetween val="between"/>
        <c:majorUnit val="181"/>
        <c:minorUnit val="6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08E56-1A45-40DF-9089-039C1B8C004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58A67735-8A78-4F02-882B-55BCB0545265}">
      <dgm:prSet phldrT="[Text]"/>
      <dgm:spPr/>
      <dgm:t>
        <a:bodyPr/>
        <a:lstStyle/>
        <a:p>
          <a:r>
            <a:rPr lang="en-US" dirty="0"/>
            <a:t>All Stakeholders</a:t>
          </a:r>
        </a:p>
      </dgm:t>
    </dgm:pt>
    <dgm:pt modelId="{2D42970E-624C-444D-BBE3-8B13B881B9B9}" type="parTrans" cxnId="{67877F3E-43F9-4625-9C6B-798A02E6AA31}">
      <dgm:prSet/>
      <dgm:spPr/>
      <dgm:t>
        <a:bodyPr/>
        <a:lstStyle/>
        <a:p>
          <a:endParaRPr lang="en-US"/>
        </a:p>
      </dgm:t>
    </dgm:pt>
    <dgm:pt modelId="{C88C9426-E919-4B54-9A7E-DE0E170C43FA}" type="sibTrans" cxnId="{67877F3E-43F9-4625-9C6B-798A02E6AA31}">
      <dgm:prSet/>
      <dgm:spPr/>
      <dgm:t>
        <a:bodyPr/>
        <a:lstStyle/>
        <a:p>
          <a:endParaRPr lang="en-US"/>
        </a:p>
      </dgm:t>
    </dgm:pt>
    <dgm:pt modelId="{FAAE10CD-B956-4AB7-929F-BF45A8B97BD6}">
      <dgm:prSet phldrT="[Text]"/>
      <dgm:spPr/>
      <dgm:t>
        <a:bodyPr/>
        <a:lstStyle/>
        <a:p>
          <a:r>
            <a:rPr lang="en-US" dirty="0"/>
            <a:t>Steering Committee</a:t>
          </a:r>
        </a:p>
      </dgm:t>
    </dgm:pt>
    <dgm:pt modelId="{E8F901A7-51B7-4B5B-9898-A93554A6FB47}" type="parTrans" cxnId="{480BF513-01E6-417C-8F6A-20F0106DC362}">
      <dgm:prSet/>
      <dgm:spPr/>
      <dgm:t>
        <a:bodyPr/>
        <a:lstStyle/>
        <a:p>
          <a:endParaRPr lang="en-US"/>
        </a:p>
      </dgm:t>
    </dgm:pt>
    <dgm:pt modelId="{08D50336-9033-4D18-BB83-774A0C804A35}" type="sibTrans" cxnId="{480BF513-01E6-417C-8F6A-20F0106DC362}">
      <dgm:prSet/>
      <dgm:spPr/>
      <dgm:t>
        <a:bodyPr/>
        <a:lstStyle/>
        <a:p>
          <a:endParaRPr lang="en-US"/>
        </a:p>
      </dgm:t>
    </dgm:pt>
    <dgm:pt modelId="{4627DF7A-B43A-4C3A-88CF-E7CE68A14264}">
      <dgm:prSet phldrT="[Text]"/>
      <dgm:spPr/>
      <dgm:t>
        <a:bodyPr/>
        <a:lstStyle/>
        <a:p>
          <a:r>
            <a:rPr lang="en-US" dirty="0"/>
            <a:t>Technical Advisory Groups</a:t>
          </a:r>
        </a:p>
      </dgm:t>
    </dgm:pt>
    <dgm:pt modelId="{B1D2FEBA-01E0-48A2-93FF-B2E72AAC2C53}" type="parTrans" cxnId="{B6E4847F-DB0C-46B0-8A8E-BBFDDDDA5AC9}">
      <dgm:prSet/>
      <dgm:spPr/>
      <dgm:t>
        <a:bodyPr/>
        <a:lstStyle/>
        <a:p>
          <a:endParaRPr lang="en-US"/>
        </a:p>
      </dgm:t>
    </dgm:pt>
    <dgm:pt modelId="{0E10A398-1F7A-4D3B-A041-4A3C4EBC4709}" type="sibTrans" cxnId="{B6E4847F-DB0C-46B0-8A8E-BBFDDDDA5AC9}">
      <dgm:prSet/>
      <dgm:spPr/>
      <dgm:t>
        <a:bodyPr/>
        <a:lstStyle/>
        <a:p>
          <a:endParaRPr lang="en-US"/>
        </a:p>
      </dgm:t>
    </dgm:pt>
    <dgm:pt modelId="{B32BF7E8-3BFE-4914-A2E0-D825A1B76FB7}">
      <dgm:prSet phldrT="[Text]"/>
      <dgm:spPr/>
      <dgm:t>
        <a:bodyPr/>
        <a:lstStyle/>
        <a:p>
          <a:r>
            <a:rPr lang="en-US" dirty="0">
              <a:solidFill>
                <a:schemeClr val="bg1">
                  <a:lumMod val="50000"/>
                </a:schemeClr>
              </a:solidFill>
            </a:rPr>
            <a:t>Final Report</a:t>
          </a:r>
        </a:p>
      </dgm:t>
    </dgm:pt>
    <dgm:pt modelId="{8480A437-DC45-46D3-B3A5-85FC507C5CFB}" type="parTrans" cxnId="{B3EE3E76-D424-4B7A-92C7-809053E736BA}">
      <dgm:prSet/>
      <dgm:spPr/>
      <dgm:t>
        <a:bodyPr/>
        <a:lstStyle/>
        <a:p>
          <a:endParaRPr lang="en-US"/>
        </a:p>
      </dgm:t>
    </dgm:pt>
    <dgm:pt modelId="{A0D4338C-C36D-4FEF-9FFC-D11D580340F9}" type="sibTrans" cxnId="{B3EE3E76-D424-4B7A-92C7-809053E736BA}">
      <dgm:prSet/>
      <dgm:spPr/>
      <dgm:t>
        <a:bodyPr/>
        <a:lstStyle/>
        <a:p>
          <a:endParaRPr lang="en-US"/>
        </a:p>
      </dgm:t>
    </dgm:pt>
    <dgm:pt modelId="{D08E97FE-0031-406C-848C-8F2BD33A941A}" type="pres">
      <dgm:prSet presAssocID="{66A08E56-1A45-40DF-9089-039C1B8C004C}" presName="Name0" presStyleCnt="0">
        <dgm:presLayoutVars>
          <dgm:chMax val="4"/>
          <dgm:resizeHandles val="exact"/>
        </dgm:presLayoutVars>
      </dgm:prSet>
      <dgm:spPr/>
    </dgm:pt>
    <dgm:pt modelId="{EE5CBDBE-B0B7-4BAA-A6E7-D6F0388FA4AD}" type="pres">
      <dgm:prSet presAssocID="{66A08E56-1A45-40DF-9089-039C1B8C004C}" presName="ellipse" presStyleLbl="trBgShp" presStyleIdx="0" presStyleCnt="1"/>
      <dgm:spPr/>
    </dgm:pt>
    <dgm:pt modelId="{EA8026BD-805F-4488-ABDA-ACDA92A07925}" type="pres">
      <dgm:prSet presAssocID="{66A08E56-1A45-40DF-9089-039C1B8C004C}" presName="arrow1" presStyleLbl="fgShp" presStyleIdx="0" presStyleCnt="1"/>
      <dgm:spPr/>
    </dgm:pt>
    <dgm:pt modelId="{E8239E2A-3EF7-4F5E-8639-EF088BFFD99A}" type="pres">
      <dgm:prSet presAssocID="{66A08E56-1A45-40DF-9089-039C1B8C004C}" presName="rectangle" presStyleLbl="revTx" presStyleIdx="0" presStyleCnt="1">
        <dgm:presLayoutVars>
          <dgm:bulletEnabled val="1"/>
        </dgm:presLayoutVars>
      </dgm:prSet>
      <dgm:spPr/>
    </dgm:pt>
    <dgm:pt modelId="{D61165B4-10AA-4F5A-988A-3DCA4C61E8BE}" type="pres">
      <dgm:prSet presAssocID="{FAAE10CD-B956-4AB7-929F-BF45A8B97BD6}" presName="item1" presStyleLbl="node1" presStyleIdx="0" presStyleCnt="3">
        <dgm:presLayoutVars>
          <dgm:bulletEnabled val="1"/>
        </dgm:presLayoutVars>
      </dgm:prSet>
      <dgm:spPr/>
    </dgm:pt>
    <dgm:pt modelId="{0FD3033E-FBA4-40EB-B0C2-75FD860E2752}" type="pres">
      <dgm:prSet presAssocID="{4627DF7A-B43A-4C3A-88CF-E7CE68A14264}" presName="item2" presStyleLbl="node1" presStyleIdx="1" presStyleCnt="3">
        <dgm:presLayoutVars>
          <dgm:bulletEnabled val="1"/>
        </dgm:presLayoutVars>
      </dgm:prSet>
      <dgm:spPr/>
    </dgm:pt>
    <dgm:pt modelId="{D3964C3C-79FE-4915-9D7B-CEC53C2AA8F0}" type="pres">
      <dgm:prSet presAssocID="{B32BF7E8-3BFE-4914-A2E0-D825A1B76FB7}" presName="item3" presStyleLbl="node1" presStyleIdx="2" presStyleCnt="3">
        <dgm:presLayoutVars>
          <dgm:bulletEnabled val="1"/>
        </dgm:presLayoutVars>
      </dgm:prSet>
      <dgm:spPr/>
    </dgm:pt>
    <dgm:pt modelId="{25B36118-AC93-4967-92E0-2FC3364DB79E}" type="pres">
      <dgm:prSet presAssocID="{66A08E56-1A45-40DF-9089-039C1B8C004C}" presName="funnel" presStyleLbl="trAlignAcc1" presStyleIdx="0" presStyleCnt="1"/>
      <dgm:spPr/>
    </dgm:pt>
  </dgm:ptLst>
  <dgm:cxnLst>
    <dgm:cxn modelId="{55235505-B60F-4B1E-BE60-D385205773A0}" type="presOf" srcId="{58A67735-8A78-4F02-882B-55BCB0545265}" destId="{D3964C3C-79FE-4915-9D7B-CEC53C2AA8F0}" srcOrd="0" destOrd="0" presId="urn:microsoft.com/office/officeart/2005/8/layout/funnel1"/>
    <dgm:cxn modelId="{CF380E06-8335-47D5-A81A-7D266C266B0A}" type="presOf" srcId="{66A08E56-1A45-40DF-9089-039C1B8C004C}" destId="{D08E97FE-0031-406C-848C-8F2BD33A941A}" srcOrd="0" destOrd="0" presId="urn:microsoft.com/office/officeart/2005/8/layout/funnel1"/>
    <dgm:cxn modelId="{480BF513-01E6-417C-8F6A-20F0106DC362}" srcId="{66A08E56-1A45-40DF-9089-039C1B8C004C}" destId="{FAAE10CD-B956-4AB7-929F-BF45A8B97BD6}" srcOrd="1" destOrd="0" parTransId="{E8F901A7-51B7-4B5B-9898-A93554A6FB47}" sibTransId="{08D50336-9033-4D18-BB83-774A0C804A35}"/>
    <dgm:cxn modelId="{67877F3E-43F9-4625-9C6B-798A02E6AA31}" srcId="{66A08E56-1A45-40DF-9089-039C1B8C004C}" destId="{58A67735-8A78-4F02-882B-55BCB0545265}" srcOrd="0" destOrd="0" parTransId="{2D42970E-624C-444D-BBE3-8B13B881B9B9}" sibTransId="{C88C9426-E919-4B54-9A7E-DE0E170C43FA}"/>
    <dgm:cxn modelId="{5714CC5C-0DDE-4C1E-BB36-72F8388E922D}" type="presOf" srcId="{B32BF7E8-3BFE-4914-A2E0-D825A1B76FB7}" destId="{E8239E2A-3EF7-4F5E-8639-EF088BFFD99A}" srcOrd="0" destOrd="0" presId="urn:microsoft.com/office/officeart/2005/8/layout/funnel1"/>
    <dgm:cxn modelId="{B3EE3E76-D424-4B7A-92C7-809053E736BA}" srcId="{66A08E56-1A45-40DF-9089-039C1B8C004C}" destId="{B32BF7E8-3BFE-4914-A2E0-D825A1B76FB7}" srcOrd="3" destOrd="0" parTransId="{8480A437-DC45-46D3-B3A5-85FC507C5CFB}" sibTransId="{A0D4338C-C36D-4FEF-9FFC-D11D580340F9}"/>
    <dgm:cxn modelId="{B6E4847F-DB0C-46B0-8A8E-BBFDDDDA5AC9}" srcId="{66A08E56-1A45-40DF-9089-039C1B8C004C}" destId="{4627DF7A-B43A-4C3A-88CF-E7CE68A14264}" srcOrd="2" destOrd="0" parTransId="{B1D2FEBA-01E0-48A2-93FF-B2E72AAC2C53}" sibTransId="{0E10A398-1F7A-4D3B-A041-4A3C4EBC4709}"/>
    <dgm:cxn modelId="{86E535AA-4A51-48CC-8595-C9618E24BA10}" type="presOf" srcId="{4627DF7A-B43A-4C3A-88CF-E7CE68A14264}" destId="{D61165B4-10AA-4F5A-988A-3DCA4C61E8BE}" srcOrd="0" destOrd="0" presId="urn:microsoft.com/office/officeart/2005/8/layout/funnel1"/>
    <dgm:cxn modelId="{F62FDFC0-64A9-4182-A17F-4ED3D5FE5E76}" type="presOf" srcId="{FAAE10CD-B956-4AB7-929F-BF45A8B97BD6}" destId="{0FD3033E-FBA4-40EB-B0C2-75FD860E2752}" srcOrd="0" destOrd="0" presId="urn:microsoft.com/office/officeart/2005/8/layout/funnel1"/>
    <dgm:cxn modelId="{4A30842B-2209-4023-BD30-55FE3C072C0D}" type="presParOf" srcId="{D08E97FE-0031-406C-848C-8F2BD33A941A}" destId="{EE5CBDBE-B0B7-4BAA-A6E7-D6F0388FA4AD}" srcOrd="0" destOrd="0" presId="urn:microsoft.com/office/officeart/2005/8/layout/funnel1"/>
    <dgm:cxn modelId="{01591B25-90E9-4996-B923-7F43A0176FE2}" type="presParOf" srcId="{D08E97FE-0031-406C-848C-8F2BD33A941A}" destId="{EA8026BD-805F-4488-ABDA-ACDA92A07925}" srcOrd="1" destOrd="0" presId="urn:microsoft.com/office/officeart/2005/8/layout/funnel1"/>
    <dgm:cxn modelId="{990FE480-1C17-4E45-AEFD-20EF57AE6239}" type="presParOf" srcId="{D08E97FE-0031-406C-848C-8F2BD33A941A}" destId="{E8239E2A-3EF7-4F5E-8639-EF088BFFD99A}" srcOrd="2" destOrd="0" presId="urn:microsoft.com/office/officeart/2005/8/layout/funnel1"/>
    <dgm:cxn modelId="{D5DE9ABF-2F89-464B-BFC4-5490BE5372E9}" type="presParOf" srcId="{D08E97FE-0031-406C-848C-8F2BD33A941A}" destId="{D61165B4-10AA-4F5A-988A-3DCA4C61E8BE}" srcOrd="3" destOrd="0" presId="urn:microsoft.com/office/officeart/2005/8/layout/funnel1"/>
    <dgm:cxn modelId="{43C24C9F-5F97-4463-B7A3-5891FA9563B2}" type="presParOf" srcId="{D08E97FE-0031-406C-848C-8F2BD33A941A}" destId="{0FD3033E-FBA4-40EB-B0C2-75FD860E2752}" srcOrd="4" destOrd="0" presId="urn:microsoft.com/office/officeart/2005/8/layout/funnel1"/>
    <dgm:cxn modelId="{285BF99F-9368-4943-A191-E89B66746463}" type="presParOf" srcId="{D08E97FE-0031-406C-848C-8F2BD33A941A}" destId="{D3964C3C-79FE-4915-9D7B-CEC53C2AA8F0}" srcOrd="5" destOrd="0" presId="urn:microsoft.com/office/officeart/2005/8/layout/funnel1"/>
    <dgm:cxn modelId="{F6AA3256-0468-4A17-A286-FC1D20D9EF1B}" type="presParOf" srcId="{D08E97FE-0031-406C-848C-8F2BD33A941A}" destId="{25B36118-AC93-4967-92E0-2FC3364DB79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CBDBE-B0B7-4BAA-A6E7-D6F0388FA4AD}">
      <dsp:nvSpPr>
        <dsp:cNvPr id="0" name=""/>
        <dsp:cNvSpPr/>
      </dsp:nvSpPr>
      <dsp:spPr>
        <a:xfrm>
          <a:off x="796111" y="719654"/>
          <a:ext cx="2909304" cy="101036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026BD-805F-4488-ABDA-ACDA92A07925}">
      <dsp:nvSpPr>
        <dsp:cNvPr id="0" name=""/>
        <dsp:cNvSpPr/>
      </dsp:nvSpPr>
      <dsp:spPr>
        <a:xfrm>
          <a:off x="1973365" y="3193690"/>
          <a:ext cx="563818" cy="36084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39E2A-3EF7-4F5E-8639-EF088BFFD99A}">
      <dsp:nvSpPr>
        <dsp:cNvPr id="0" name=""/>
        <dsp:cNvSpPr/>
      </dsp:nvSpPr>
      <dsp:spPr>
        <a:xfrm>
          <a:off x="902109" y="3482365"/>
          <a:ext cx="2706329" cy="67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50000"/>
                </a:schemeClr>
              </a:solidFill>
            </a:rPr>
            <a:t>Final Report</a:t>
          </a:r>
        </a:p>
      </dsp:txBody>
      <dsp:txXfrm>
        <a:off x="902109" y="3482365"/>
        <a:ext cx="2706329" cy="676582"/>
      </dsp:txXfrm>
    </dsp:sp>
    <dsp:sp modelId="{D61165B4-10AA-4F5A-988A-3DCA4C61E8BE}">
      <dsp:nvSpPr>
        <dsp:cNvPr id="0" name=""/>
        <dsp:cNvSpPr/>
      </dsp:nvSpPr>
      <dsp:spPr>
        <a:xfrm>
          <a:off x="1853835" y="1808049"/>
          <a:ext cx="1014873" cy="10148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Technical Advisory Groups</a:t>
          </a:r>
        </a:p>
      </dsp:txBody>
      <dsp:txXfrm>
        <a:off x="2002460" y="1956674"/>
        <a:ext cx="717623" cy="717623"/>
      </dsp:txXfrm>
    </dsp:sp>
    <dsp:sp modelId="{0FD3033E-FBA4-40EB-B0C2-75FD860E2752}">
      <dsp:nvSpPr>
        <dsp:cNvPr id="0" name=""/>
        <dsp:cNvSpPr/>
      </dsp:nvSpPr>
      <dsp:spPr>
        <a:xfrm>
          <a:off x="1127637" y="1046669"/>
          <a:ext cx="1014873" cy="10148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Steering Committee</a:t>
          </a:r>
        </a:p>
      </dsp:txBody>
      <dsp:txXfrm>
        <a:off x="1276262" y="1195294"/>
        <a:ext cx="717623" cy="717623"/>
      </dsp:txXfrm>
    </dsp:sp>
    <dsp:sp modelId="{D3964C3C-79FE-4915-9D7B-CEC53C2AA8F0}">
      <dsp:nvSpPr>
        <dsp:cNvPr id="0" name=""/>
        <dsp:cNvSpPr/>
      </dsp:nvSpPr>
      <dsp:spPr>
        <a:xfrm>
          <a:off x="2165063" y="801295"/>
          <a:ext cx="1014873" cy="10148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 Stakeholders</a:t>
          </a:r>
        </a:p>
      </dsp:txBody>
      <dsp:txXfrm>
        <a:off x="2313688" y="949920"/>
        <a:ext cx="717623" cy="717623"/>
      </dsp:txXfrm>
    </dsp:sp>
    <dsp:sp modelId="{25B36118-AC93-4967-92E0-2FC3364DB79E}">
      <dsp:nvSpPr>
        <dsp:cNvPr id="0" name=""/>
        <dsp:cNvSpPr/>
      </dsp:nvSpPr>
      <dsp:spPr>
        <a:xfrm>
          <a:off x="676582" y="595614"/>
          <a:ext cx="3157384" cy="25259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2/27/2023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7589" indent="-297589">
              <a:buFontTx/>
              <a:buChar char="-"/>
            </a:pPr>
            <a:endParaRPr lang="en-US" sz="1400" dirty="0"/>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201449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248782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32107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February 27,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060727" cy="2062103"/>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Buffer Technical </a:t>
            </a:r>
          </a:p>
          <a:p>
            <a:r>
              <a:rPr lang="en-US" sz="3200" b="1" i="1" dirty="0">
                <a:latin typeface="+mj-lt"/>
              </a:rPr>
              <a:t>Advisory Group</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7208-7CCF-5402-D22C-56F42A4AD0C9}"/>
              </a:ext>
            </a:extLst>
          </p:cNvPr>
          <p:cNvSpPr>
            <a:spLocks noGrp="1"/>
          </p:cNvSpPr>
          <p:nvPr>
            <p:ph type="title"/>
          </p:nvPr>
        </p:nvSpPr>
        <p:spPr/>
        <p:txBody>
          <a:bodyPr/>
          <a:lstStyle/>
          <a:p>
            <a:r>
              <a:rPr lang="en-US" dirty="0"/>
              <a:t>Clarifications</a:t>
            </a:r>
          </a:p>
        </p:txBody>
      </p:sp>
      <p:sp>
        <p:nvSpPr>
          <p:cNvPr id="3" name="Content Placeholder 2">
            <a:extLst>
              <a:ext uri="{FF2B5EF4-FFF2-40B4-BE49-F238E27FC236}">
                <a16:creationId xmlns:a16="http://schemas.microsoft.com/office/drawing/2014/main" id="{B3489F12-193C-2E06-E49A-CAF082F02E88}"/>
              </a:ext>
            </a:extLst>
          </p:cNvPr>
          <p:cNvSpPr>
            <a:spLocks noGrp="1"/>
          </p:cNvSpPr>
          <p:nvPr>
            <p:ph idx="1"/>
          </p:nvPr>
        </p:nvSpPr>
        <p:spPr>
          <a:xfrm>
            <a:off x="838200" y="1328960"/>
            <a:ext cx="10515600" cy="4755355"/>
          </a:xfrm>
        </p:spPr>
        <p:txBody>
          <a:bodyPr/>
          <a:lstStyle/>
          <a:p>
            <a:r>
              <a:rPr lang="en-US" dirty="0"/>
              <a:t>Buffers are our most valuable tool to keep nutrient load from increasing</a:t>
            </a:r>
          </a:p>
          <a:p>
            <a:r>
              <a:rPr lang="en-US" dirty="0"/>
              <a:t>Change in use triggers</a:t>
            </a:r>
          </a:p>
          <a:p>
            <a:pPr lvl="1"/>
            <a:r>
              <a:rPr lang="en-US" dirty="0"/>
              <a:t>Conversion of land use</a:t>
            </a:r>
          </a:p>
          <a:p>
            <a:pPr lvl="1"/>
            <a:r>
              <a:rPr lang="en-US" dirty="0"/>
              <a:t>Addition of livestock to non-livestock agricultural operation</a:t>
            </a:r>
          </a:p>
          <a:p>
            <a:pPr lvl="1"/>
            <a:r>
              <a:rPr lang="en-US" dirty="0"/>
              <a:t>Expansion of buildings, dwellings, decks, patios, driveways, etc.</a:t>
            </a:r>
          </a:p>
          <a:p>
            <a:pPr lvl="1"/>
            <a:r>
              <a:rPr lang="en-US" dirty="0"/>
              <a:t>Expansion of existing use footprint</a:t>
            </a:r>
          </a:p>
          <a:p>
            <a:r>
              <a:rPr lang="en-US" dirty="0"/>
              <a:t>Grass can be maintained/mowed if existing as of rule effective date</a:t>
            </a:r>
          </a:p>
          <a:p>
            <a:r>
              <a:rPr lang="en-US" dirty="0"/>
              <a:t>Forest harvest rules apply if already in woody vegetation (i.e. Zone 1 cannot return to grass)</a:t>
            </a:r>
          </a:p>
          <a:p>
            <a:r>
              <a:rPr lang="en-US" dirty="0"/>
              <a:t>Fertilization only allowable for replanting</a:t>
            </a:r>
          </a:p>
          <a:p>
            <a:pPr lvl="1"/>
            <a:endParaRPr lang="en-US" dirty="0"/>
          </a:p>
        </p:txBody>
      </p:sp>
      <p:sp>
        <p:nvSpPr>
          <p:cNvPr id="4" name="Slide Number Placeholder 3">
            <a:extLst>
              <a:ext uri="{FF2B5EF4-FFF2-40B4-BE49-F238E27FC236}">
                <a16:creationId xmlns:a16="http://schemas.microsoft.com/office/drawing/2014/main" id="{5BF49AF4-2C8A-13CC-6FCC-54E90B6654CC}"/>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FD72F69F-8E92-41A0-4AE1-EF92C8676965}"/>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5487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B22D-43C3-3770-038D-2FFF9F79A4C3}"/>
              </a:ext>
            </a:extLst>
          </p:cNvPr>
          <p:cNvSpPr>
            <a:spLocks noGrp="1"/>
          </p:cNvSpPr>
          <p:nvPr>
            <p:ph type="title"/>
          </p:nvPr>
        </p:nvSpPr>
        <p:spPr/>
        <p:txBody>
          <a:bodyPr/>
          <a:lstStyle/>
          <a:p>
            <a:r>
              <a:rPr lang="en-US" dirty="0"/>
              <a:t>Alternatives</a:t>
            </a:r>
          </a:p>
        </p:txBody>
      </p:sp>
      <p:sp>
        <p:nvSpPr>
          <p:cNvPr id="3" name="Content Placeholder 2">
            <a:extLst>
              <a:ext uri="{FF2B5EF4-FFF2-40B4-BE49-F238E27FC236}">
                <a16:creationId xmlns:a16="http://schemas.microsoft.com/office/drawing/2014/main" id="{D12D3EAF-9D75-2552-1EB0-A97548523835}"/>
              </a:ext>
            </a:extLst>
          </p:cNvPr>
          <p:cNvSpPr>
            <a:spLocks noGrp="1"/>
          </p:cNvSpPr>
          <p:nvPr>
            <p:ph idx="1"/>
          </p:nvPr>
        </p:nvSpPr>
        <p:spPr/>
        <p:txBody>
          <a:bodyPr/>
          <a:lstStyle/>
          <a:p>
            <a:r>
              <a:rPr lang="en-US" dirty="0"/>
              <a:t>Can consider changes to allowable uses (e.g. flash grazing, fencing, mowing, etc.)</a:t>
            </a:r>
          </a:p>
          <a:p>
            <a:r>
              <a:rPr lang="en-US" dirty="0"/>
              <a:t>Catawba lake/main stem only</a:t>
            </a:r>
          </a:p>
          <a:p>
            <a:r>
              <a:rPr lang="en-US" dirty="0"/>
              <a:t>Goose Creek 200ft inside of100yr floodplain, 100ft outside of 100yr floodplain</a:t>
            </a:r>
          </a:p>
          <a:p>
            <a:r>
              <a:rPr lang="en-US" dirty="0"/>
              <a:t>Mountains v. piedmont considerations</a:t>
            </a:r>
          </a:p>
          <a:p>
            <a:endParaRPr lang="en-US" dirty="0"/>
          </a:p>
        </p:txBody>
      </p:sp>
      <p:sp>
        <p:nvSpPr>
          <p:cNvPr id="4" name="Slide Number Placeholder 3">
            <a:extLst>
              <a:ext uri="{FF2B5EF4-FFF2-40B4-BE49-F238E27FC236}">
                <a16:creationId xmlns:a16="http://schemas.microsoft.com/office/drawing/2014/main" id="{F9595563-1D65-F0EB-A93D-36AE5381676B}"/>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484490DA-65C9-161A-0A25-0CF22F681807}"/>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68128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a:p>
        </p:txBody>
      </p:sp>
      <p:sp>
        <p:nvSpPr>
          <p:cNvPr id="3" name="Title 2"/>
          <p:cNvSpPr>
            <a:spLocks noGrp="1"/>
          </p:cNvSpPr>
          <p:nvPr>
            <p:ph type="ctrTitle"/>
          </p:nvPr>
        </p:nvSpPr>
        <p:spPr/>
        <p:txBody>
          <a:bodyPr/>
          <a:lstStyle/>
          <a:p>
            <a:r>
              <a:rPr lang="en-US" dirty="0"/>
              <a:t>Q&amp;A</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939A-EAD1-AD0D-7DA9-48C03B20B920}"/>
              </a:ext>
            </a:extLst>
          </p:cNvPr>
          <p:cNvSpPr>
            <a:spLocks noGrp="1"/>
          </p:cNvSpPr>
          <p:nvPr>
            <p:ph type="title"/>
          </p:nvPr>
        </p:nvSpPr>
        <p:spPr/>
        <p:txBody>
          <a:bodyPr/>
          <a:lstStyle/>
          <a:p>
            <a:r>
              <a:rPr lang="en-US" dirty="0"/>
              <a:t>HRL Informal Stakeholder Process</a:t>
            </a:r>
          </a:p>
        </p:txBody>
      </p:sp>
      <p:sp>
        <p:nvSpPr>
          <p:cNvPr id="3" name="Content Placeholder 2">
            <a:extLst>
              <a:ext uri="{FF2B5EF4-FFF2-40B4-BE49-F238E27FC236}">
                <a16:creationId xmlns:a16="http://schemas.microsoft.com/office/drawing/2014/main" id="{7F1919BE-0B8D-7408-3B63-F4C7B0F2FAAB}"/>
              </a:ext>
            </a:extLst>
          </p:cNvPr>
          <p:cNvSpPr>
            <a:spLocks noGrp="1"/>
          </p:cNvSpPr>
          <p:nvPr>
            <p:ph idx="1"/>
          </p:nvPr>
        </p:nvSpPr>
        <p:spPr>
          <a:xfrm>
            <a:off x="838200" y="1493045"/>
            <a:ext cx="5257800" cy="4755355"/>
          </a:xfrm>
        </p:spPr>
        <p:txBody>
          <a:bodyPr/>
          <a:lstStyle/>
          <a:p>
            <a:r>
              <a:rPr lang="en-US" dirty="0"/>
              <a:t>September 2022 – December 2023</a:t>
            </a:r>
          </a:p>
          <a:p>
            <a:r>
              <a:rPr lang="en-US" dirty="0"/>
              <a:t>Six Steering Committee (SC) meetings (more if necessary)</a:t>
            </a:r>
          </a:p>
          <a:p>
            <a:r>
              <a:rPr lang="en-US" dirty="0"/>
              <a:t>Four All Stakeholder meetings</a:t>
            </a:r>
          </a:p>
          <a:p>
            <a:r>
              <a:rPr lang="en-US" dirty="0"/>
              <a:t>Five to six Technical Advisory Group (TAG) meetings (more if necessary)</a:t>
            </a:r>
          </a:p>
          <a:p>
            <a:r>
              <a:rPr lang="en-US" dirty="0"/>
              <a:t>SC submits final report to DWR</a:t>
            </a:r>
          </a:p>
          <a:p>
            <a:r>
              <a:rPr lang="en-US" dirty="0"/>
              <a:t>DWR considers final report in drafting rules</a:t>
            </a:r>
          </a:p>
          <a:p>
            <a:r>
              <a:rPr lang="en-US" dirty="0"/>
              <a:t>SC, TAGs, and stakeholders review draft rules and provide feedback</a:t>
            </a:r>
          </a:p>
          <a:p>
            <a:r>
              <a:rPr lang="en-US" dirty="0"/>
              <a:t>DWR finalizes draft rules considering feedback </a:t>
            </a:r>
          </a:p>
        </p:txBody>
      </p:sp>
      <p:sp>
        <p:nvSpPr>
          <p:cNvPr id="4" name="Slide Number Placeholder 3">
            <a:extLst>
              <a:ext uri="{FF2B5EF4-FFF2-40B4-BE49-F238E27FC236}">
                <a16:creationId xmlns:a16="http://schemas.microsoft.com/office/drawing/2014/main" id="{D688DCB3-1EEE-7D74-6CB6-C44E963C8816}"/>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5" name="Subtitle 4">
            <a:extLst>
              <a:ext uri="{FF2B5EF4-FFF2-40B4-BE49-F238E27FC236}">
                <a16:creationId xmlns:a16="http://schemas.microsoft.com/office/drawing/2014/main" id="{9F49DA34-BD8C-7C2C-455F-5F6344DCD617}"/>
              </a:ext>
            </a:extLst>
          </p:cNvPr>
          <p:cNvSpPr>
            <a:spLocks noGrp="1"/>
          </p:cNvSpPr>
          <p:nvPr>
            <p:ph type="subTitle" idx="13"/>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F2C6AF14-B8F3-D472-C2D7-5CB0D5A95650}"/>
              </a:ext>
            </a:extLst>
          </p:cNvPr>
          <p:cNvGraphicFramePr>
            <a:graphicFrameLocks/>
          </p:cNvGraphicFramePr>
          <p:nvPr>
            <p:extLst>
              <p:ext uri="{D42A27DB-BD31-4B8C-83A1-F6EECF244321}">
                <p14:modId xmlns:p14="http://schemas.microsoft.com/office/powerpoint/2010/main" val="1461869545"/>
              </p:ext>
            </p:extLst>
          </p:nvPr>
        </p:nvGraphicFramePr>
        <p:xfrm>
          <a:off x="7209503" y="1134814"/>
          <a:ext cx="4510549"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50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DF29-9D92-FB37-6E82-C3E8F102F018}"/>
              </a:ext>
            </a:extLst>
          </p:cNvPr>
          <p:cNvSpPr>
            <a:spLocks noGrp="1"/>
          </p:cNvSpPr>
          <p:nvPr>
            <p:ph type="title"/>
          </p:nvPr>
        </p:nvSpPr>
        <p:spPr/>
        <p:txBody>
          <a:bodyPr/>
          <a:lstStyle/>
          <a:p>
            <a:r>
              <a:rPr lang="en-US" dirty="0"/>
              <a:t>Public Participation</a:t>
            </a:r>
          </a:p>
        </p:txBody>
      </p:sp>
      <p:sp>
        <p:nvSpPr>
          <p:cNvPr id="4" name="Slide Number Placeholder 3">
            <a:extLst>
              <a:ext uri="{FF2B5EF4-FFF2-40B4-BE49-F238E27FC236}">
                <a16:creationId xmlns:a16="http://schemas.microsoft.com/office/drawing/2014/main" id="{8F87E8A1-7745-070C-601E-3814E913D9CF}"/>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5" name="Subtitle 4">
            <a:extLst>
              <a:ext uri="{FF2B5EF4-FFF2-40B4-BE49-F238E27FC236}">
                <a16:creationId xmlns:a16="http://schemas.microsoft.com/office/drawing/2014/main" id="{7840D18A-EA4D-20D2-616B-D2D6C7F7A3B2}"/>
              </a:ext>
            </a:extLst>
          </p:cNvPr>
          <p:cNvSpPr>
            <a:spLocks noGrp="1"/>
          </p:cNvSpPr>
          <p:nvPr>
            <p:ph type="subTitle" idx="13"/>
          </p:nvPr>
        </p:nvSpPr>
        <p:spPr/>
        <p:txBody>
          <a:bodyPr/>
          <a:lstStyle/>
          <a:p>
            <a:endParaRPr lang="en-US" dirty="0"/>
          </a:p>
        </p:txBody>
      </p:sp>
      <p:pic>
        <p:nvPicPr>
          <p:cNvPr id="1026" name="Picture 2">
            <a:extLst>
              <a:ext uri="{FF2B5EF4-FFF2-40B4-BE49-F238E27FC236}">
                <a16:creationId xmlns:a16="http://schemas.microsoft.com/office/drawing/2014/main" id="{3D67A1CA-D754-47C5-C04E-B22E8C8F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82" y="1493045"/>
            <a:ext cx="10834389" cy="374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D7CF-6D97-311A-1ACB-E5DF45763485}"/>
              </a:ext>
            </a:extLst>
          </p:cNvPr>
          <p:cNvSpPr>
            <a:spLocks noGrp="1"/>
          </p:cNvSpPr>
          <p:nvPr>
            <p:ph type="title"/>
          </p:nvPr>
        </p:nvSpPr>
        <p:spPr/>
        <p:txBody>
          <a:bodyPr/>
          <a:lstStyle/>
          <a:p>
            <a:r>
              <a:rPr lang="en-US" dirty="0"/>
              <a:t>HRL Chlorophyll-a Impairments</a:t>
            </a:r>
          </a:p>
        </p:txBody>
      </p:sp>
      <p:sp>
        <p:nvSpPr>
          <p:cNvPr id="3" name="Content Placeholder 2">
            <a:extLst>
              <a:ext uri="{FF2B5EF4-FFF2-40B4-BE49-F238E27FC236}">
                <a16:creationId xmlns:a16="http://schemas.microsoft.com/office/drawing/2014/main" id="{E665BF37-740B-6491-BD4E-285965424E6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D89E43B-127E-4279-B8D4-1AD4CAC9CE89}"/>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4B4AA41B-8B82-2B83-ABC4-DE6236E592BC}"/>
              </a:ext>
            </a:extLst>
          </p:cNvPr>
          <p:cNvSpPr>
            <a:spLocks noGrp="1"/>
          </p:cNvSpPr>
          <p:nvPr>
            <p:ph type="subTitle" idx="13"/>
          </p:nvPr>
        </p:nvSpPr>
        <p:spPr/>
        <p:txBody>
          <a:bodyPr/>
          <a:lstStyle/>
          <a:p>
            <a:endParaRPr lang="en-US"/>
          </a:p>
        </p:txBody>
      </p:sp>
      <p:pic>
        <p:nvPicPr>
          <p:cNvPr id="6" name="Picture 5">
            <a:extLst>
              <a:ext uri="{FF2B5EF4-FFF2-40B4-BE49-F238E27FC236}">
                <a16:creationId xmlns:a16="http://schemas.microsoft.com/office/drawing/2014/main" id="{71081537-F1F9-8E0E-025C-BA4A2EB52FA5}"/>
              </a:ext>
            </a:extLst>
          </p:cNvPr>
          <p:cNvPicPr>
            <a:picLocks noChangeAspect="1"/>
          </p:cNvPicPr>
          <p:nvPr/>
        </p:nvPicPr>
        <p:blipFill>
          <a:blip r:embed="rId2"/>
          <a:stretch>
            <a:fillRect/>
          </a:stretch>
        </p:blipFill>
        <p:spPr>
          <a:xfrm>
            <a:off x="213360" y="1228726"/>
            <a:ext cx="3589652" cy="3285173"/>
          </a:xfrm>
          <a:prstGeom prst="rect">
            <a:avLst/>
          </a:prstGeom>
          <a:effectLst>
            <a:outerShdw blurRad="63500" dist="38100" dir="8100000" sx="101000" sy="101000" algn="t" rotWithShape="0">
              <a:prstClr val="black">
                <a:alpha val="40000"/>
              </a:prstClr>
            </a:outerShdw>
          </a:effectLst>
        </p:spPr>
      </p:pic>
      <p:pic>
        <p:nvPicPr>
          <p:cNvPr id="7" name="Picture 6">
            <a:extLst>
              <a:ext uri="{FF2B5EF4-FFF2-40B4-BE49-F238E27FC236}">
                <a16:creationId xmlns:a16="http://schemas.microsoft.com/office/drawing/2014/main" id="{1EB69CE8-FC87-A243-291F-C57231E36B43}"/>
              </a:ext>
            </a:extLst>
          </p:cNvPr>
          <p:cNvPicPr>
            <a:picLocks noChangeAspect="1"/>
          </p:cNvPicPr>
          <p:nvPr/>
        </p:nvPicPr>
        <p:blipFill>
          <a:blip r:embed="rId3"/>
          <a:stretch>
            <a:fillRect/>
          </a:stretch>
        </p:blipFill>
        <p:spPr>
          <a:xfrm>
            <a:off x="3926654" y="1223011"/>
            <a:ext cx="3865613" cy="3285173"/>
          </a:xfrm>
          <a:prstGeom prst="rect">
            <a:avLst/>
          </a:prstGeom>
          <a:effectLst>
            <a:outerShdw blurRad="63500" dist="38100" dir="8100000" sx="101000" sy="101000" algn="t" rotWithShape="0">
              <a:prstClr val="black">
                <a:alpha val="40000"/>
              </a:prstClr>
            </a:outerShdw>
          </a:effectLst>
        </p:spPr>
      </p:pic>
      <p:pic>
        <p:nvPicPr>
          <p:cNvPr id="8" name="Content Placeholder 7">
            <a:extLst>
              <a:ext uri="{FF2B5EF4-FFF2-40B4-BE49-F238E27FC236}">
                <a16:creationId xmlns:a16="http://schemas.microsoft.com/office/drawing/2014/main" id="{BE7D8AA3-12FE-1BB4-B307-708E1B9FEB25}"/>
              </a:ext>
            </a:extLst>
          </p:cNvPr>
          <p:cNvPicPr>
            <a:picLocks noChangeAspect="1"/>
          </p:cNvPicPr>
          <p:nvPr/>
        </p:nvPicPr>
        <p:blipFill rotWithShape="1">
          <a:blip r:embed="rId4"/>
          <a:srcRect r="4868"/>
          <a:stretch/>
        </p:blipFill>
        <p:spPr>
          <a:xfrm>
            <a:off x="7915910" y="1223011"/>
            <a:ext cx="4169410" cy="3287078"/>
          </a:xfrm>
          <a:prstGeom prst="rect">
            <a:avLst/>
          </a:prstGeom>
          <a:effectLst>
            <a:outerShdw blurRad="63500" dist="38100" dir="8100000" sx="101000" sy="101000" algn="t" rotWithShape="0">
              <a:prstClr val="black">
                <a:alpha val="40000"/>
              </a:prstClr>
            </a:outerShdw>
          </a:effectLst>
        </p:spPr>
      </p:pic>
      <p:sp>
        <p:nvSpPr>
          <p:cNvPr id="9" name="TextBox 8">
            <a:extLst>
              <a:ext uri="{FF2B5EF4-FFF2-40B4-BE49-F238E27FC236}">
                <a16:creationId xmlns:a16="http://schemas.microsoft.com/office/drawing/2014/main" id="{B0E1EF11-6028-7645-BFF1-B42A4B535AC1}"/>
              </a:ext>
            </a:extLst>
          </p:cNvPr>
          <p:cNvSpPr txBox="1"/>
          <p:nvPr/>
        </p:nvSpPr>
        <p:spPr>
          <a:xfrm>
            <a:off x="1754909" y="4587837"/>
            <a:ext cx="9238035" cy="369332"/>
          </a:xfrm>
          <a:prstGeom prst="rect">
            <a:avLst/>
          </a:prstGeom>
          <a:noFill/>
        </p:spPr>
        <p:txBody>
          <a:bodyPr wrap="square" rtlCol="0">
            <a:spAutoFit/>
          </a:bodyPr>
          <a:lstStyle/>
          <a:p>
            <a:r>
              <a:rPr lang="en-US" dirty="0"/>
              <a:t>2018                                                                  2020                                                                      2022</a:t>
            </a:r>
          </a:p>
        </p:txBody>
      </p:sp>
    </p:spTree>
    <p:extLst>
      <p:ext uri="{BB962C8B-B14F-4D97-AF65-F5344CB8AC3E}">
        <p14:creationId xmlns:p14="http://schemas.microsoft.com/office/powerpoint/2010/main" val="104435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46077E-A446-489E-B745-B2F72ECED8BB}"/>
              </a:ext>
            </a:extLst>
          </p:cNvPr>
          <p:cNvSpPr/>
          <p:nvPr/>
        </p:nvSpPr>
        <p:spPr>
          <a:xfrm>
            <a:off x="9096531" y="5051685"/>
            <a:ext cx="3095469" cy="1495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8E3CF-08D2-49D7-B7E0-B4BA75F8D3B3}"/>
              </a:ext>
            </a:extLst>
          </p:cNvPr>
          <p:cNvSpPr>
            <a:spLocks noGrp="1"/>
          </p:cNvSpPr>
          <p:nvPr>
            <p:ph type="title"/>
          </p:nvPr>
        </p:nvSpPr>
        <p:spPr/>
        <p:txBody>
          <a:bodyPr>
            <a:noAutofit/>
          </a:bodyPr>
          <a:lstStyle/>
          <a:p>
            <a:r>
              <a:rPr lang="en-US" sz="4400" dirty="0"/>
              <a:t>Rulemaking Timeline</a:t>
            </a:r>
          </a:p>
        </p:txBody>
      </p:sp>
      <p:sp>
        <p:nvSpPr>
          <p:cNvPr id="4" name="Slide Number Placeholder 3">
            <a:extLst>
              <a:ext uri="{FF2B5EF4-FFF2-40B4-BE49-F238E27FC236}">
                <a16:creationId xmlns:a16="http://schemas.microsoft.com/office/drawing/2014/main" id="{193B5413-AFC5-4F34-8681-14FEB23BF7E9}"/>
              </a:ext>
            </a:extLst>
          </p:cNvPr>
          <p:cNvSpPr>
            <a:spLocks noGrp="1"/>
          </p:cNvSpPr>
          <p:nvPr>
            <p:ph type="sldNum" sz="quarter" idx="12"/>
          </p:nvPr>
        </p:nvSpPr>
        <p:spPr/>
        <p:txBody>
          <a:bodyPr/>
          <a:lstStyle/>
          <a:p>
            <a:fld id="{11F27F3A-B3E9-41ED-AF8F-A365F10BB65F}" type="slidenum">
              <a:rPr lang="en-US" smtClean="0"/>
              <a:pPr/>
              <a:t>5</a:t>
            </a:fld>
            <a:endParaRPr lang="en-US"/>
          </a:p>
        </p:txBody>
      </p:sp>
      <p:graphicFrame>
        <p:nvGraphicFramePr>
          <p:cNvPr id="6" name="Chart 5">
            <a:extLst>
              <a:ext uri="{FF2B5EF4-FFF2-40B4-BE49-F238E27FC236}">
                <a16:creationId xmlns:a16="http://schemas.microsoft.com/office/drawing/2014/main" id="{DE578B6F-7737-456A-9E27-60A1D2D5A291}"/>
              </a:ext>
            </a:extLst>
          </p:cNvPr>
          <p:cNvGraphicFramePr/>
          <p:nvPr/>
        </p:nvGraphicFramePr>
        <p:xfrm>
          <a:off x="156148" y="1199657"/>
          <a:ext cx="11879704" cy="534729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7EBFA270-4D3D-EBF7-B161-CE4704864A53}"/>
              </a:ext>
            </a:extLst>
          </p:cNvPr>
          <p:cNvCxnSpPr/>
          <p:nvPr/>
        </p:nvCxnSpPr>
        <p:spPr>
          <a:xfrm>
            <a:off x="5438150" y="1906781"/>
            <a:ext cx="0" cy="447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2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t>What initiation and full implementation timeframes would be needed for each type of management step, roughly speaking?</a:t>
            </a:r>
          </a:p>
          <a:p>
            <a:pPr lvl="1"/>
            <a:r>
              <a:rPr lang="en-US" dirty="0"/>
              <a:t>Are there trends or changes on the horizon in your sector that could affect these timeframes?</a:t>
            </a:r>
          </a:p>
          <a:p>
            <a:r>
              <a:rPr lang="en-US" dirty="0"/>
              <a:t>Barriers/challenges and possible responses:</a:t>
            </a:r>
          </a:p>
          <a:p>
            <a:pPr lvl="1"/>
            <a:r>
              <a:rPr lang="en-US" dirty="0"/>
              <a:t>What are barriers or challenges to these steps? Consider legal barriers, financial barriers, social barriers, equity barriers.</a:t>
            </a:r>
          </a:p>
          <a:p>
            <a:pPr lvl="1"/>
            <a:r>
              <a:rPr lang="en-US" dirty="0"/>
              <a:t>What could be done to address these challenges and increase buy-in and support for these steps?</a:t>
            </a:r>
          </a:p>
          <a:p>
            <a:pPr lvl="1"/>
            <a:r>
              <a:rPr lang="en-US" dirty="0"/>
              <a:t>Do you think forming partnerships with other groups/sectors could lead to implementation opportunities and positive changes?  If so, what opportunities can you envision?</a:t>
            </a:r>
          </a:p>
          <a:p>
            <a:r>
              <a:rPr lang="en-US" dirty="0"/>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98858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4DA0-3922-BC2B-2AC4-BAA21F92CD58}"/>
              </a:ext>
            </a:extLst>
          </p:cNvPr>
          <p:cNvSpPr>
            <a:spLocks noGrp="1"/>
          </p:cNvSpPr>
          <p:nvPr>
            <p:ph type="title"/>
          </p:nvPr>
        </p:nvSpPr>
        <p:spPr/>
        <p:txBody>
          <a:bodyPr/>
          <a:lstStyle/>
          <a:p>
            <a:r>
              <a:rPr lang="en-US" dirty="0"/>
              <a:t>Buffer Rule Overview</a:t>
            </a:r>
          </a:p>
        </p:txBody>
      </p:sp>
      <p:sp>
        <p:nvSpPr>
          <p:cNvPr id="3" name="Content Placeholder 2">
            <a:extLst>
              <a:ext uri="{FF2B5EF4-FFF2-40B4-BE49-F238E27FC236}">
                <a16:creationId xmlns:a16="http://schemas.microsoft.com/office/drawing/2014/main" id="{7220D18B-E3EE-C58F-756B-C73082C9C207}"/>
              </a:ext>
            </a:extLst>
          </p:cNvPr>
          <p:cNvSpPr>
            <a:spLocks noGrp="1"/>
          </p:cNvSpPr>
          <p:nvPr>
            <p:ph idx="1"/>
          </p:nvPr>
        </p:nvSpPr>
        <p:spPr/>
        <p:txBody>
          <a:bodyPr/>
          <a:lstStyle/>
          <a:p>
            <a:r>
              <a:rPr lang="en-US" dirty="0"/>
              <a:t>Sue Homewood</a:t>
            </a:r>
          </a:p>
        </p:txBody>
      </p:sp>
      <p:sp>
        <p:nvSpPr>
          <p:cNvPr id="4" name="Slide Number Placeholder 3">
            <a:extLst>
              <a:ext uri="{FF2B5EF4-FFF2-40B4-BE49-F238E27FC236}">
                <a16:creationId xmlns:a16="http://schemas.microsoft.com/office/drawing/2014/main" id="{CCC02251-DE69-8D07-555C-9FC61AD1CC53}"/>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59D45F38-4119-1083-EC6D-379AF6CE7CB6}"/>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77463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Nutrient Sources</a:t>
            </a:r>
          </a:p>
        </p:txBody>
      </p:sp>
      <p:sp>
        <p:nvSpPr>
          <p:cNvPr id="6" name="Content Placeholder 5"/>
          <p:cNvSpPr>
            <a:spLocks noGrp="1"/>
          </p:cNvSpPr>
          <p:nvPr>
            <p:ph idx="1"/>
          </p:nvPr>
        </p:nvSpPr>
        <p:spPr>
          <a:xfrm>
            <a:off x="3398982" y="1345263"/>
            <a:ext cx="7954818" cy="4755355"/>
          </a:xfrm>
        </p:spPr>
        <p:txBody>
          <a:bodyPr>
            <a:normAutofit/>
          </a:bodyPr>
          <a:lstStyle/>
          <a:p>
            <a:pPr lvl="1"/>
            <a:r>
              <a:rPr lang="en-US" dirty="0"/>
              <a:t>Wastewater</a:t>
            </a:r>
          </a:p>
          <a:p>
            <a:pPr lvl="2"/>
            <a:r>
              <a:rPr lang="en-US" dirty="0"/>
              <a:t>POTW, WWTP</a:t>
            </a:r>
          </a:p>
          <a:p>
            <a:pPr lvl="2"/>
            <a:r>
              <a:rPr lang="en-US" dirty="0"/>
              <a:t>Industrial discharge</a:t>
            </a:r>
          </a:p>
          <a:p>
            <a:pPr lvl="2"/>
            <a:r>
              <a:rPr lang="en-US" dirty="0"/>
              <a:t>On-site wastewater (septic systems)</a:t>
            </a:r>
          </a:p>
          <a:p>
            <a:pPr lvl="1"/>
            <a:r>
              <a:rPr lang="en-US" dirty="0"/>
              <a:t>Development</a:t>
            </a:r>
          </a:p>
          <a:p>
            <a:pPr lvl="2"/>
            <a:r>
              <a:rPr lang="en-US" dirty="0"/>
              <a:t>Household fertilizers, pet waste</a:t>
            </a:r>
          </a:p>
          <a:p>
            <a:pPr lvl="2"/>
            <a:r>
              <a:rPr lang="en-US" dirty="0"/>
              <a:t>Construction site sediment</a:t>
            </a:r>
          </a:p>
          <a:p>
            <a:pPr lvl="2"/>
            <a:r>
              <a:rPr lang="en-US" dirty="0"/>
              <a:t>Post-construction impervious surfaces</a:t>
            </a:r>
          </a:p>
          <a:p>
            <a:pPr lvl="2"/>
            <a:r>
              <a:rPr lang="en-US" dirty="0"/>
              <a:t>Roadways</a:t>
            </a:r>
          </a:p>
          <a:p>
            <a:pPr lvl="1"/>
            <a:r>
              <a:rPr lang="en-US" dirty="0"/>
              <a:t>Agriculture</a:t>
            </a:r>
          </a:p>
          <a:p>
            <a:pPr lvl="2"/>
            <a:r>
              <a:rPr lang="en-US" dirty="0"/>
              <a:t>Animal waste</a:t>
            </a:r>
          </a:p>
          <a:p>
            <a:pPr lvl="2"/>
            <a:r>
              <a:rPr lang="en-US" dirty="0"/>
              <a:t>Applied fertilizers</a:t>
            </a:r>
          </a:p>
          <a:p>
            <a:pPr lvl="1"/>
            <a:r>
              <a:rPr lang="en-US" dirty="0"/>
              <a:t>Streambanks</a:t>
            </a:r>
          </a:p>
          <a:p>
            <a:pPr lvl="1"/>
            <a:r>
              <a:rPr lang="en-US" dirty="0"/>
              <a:t>Forests</a:t>
            </a:r>
          </a:p>
          <a:p>
            <a:pPr lvl="1"/>
            <a:r>
              <a:rPr lang="en-US" dirty="0"/>
              <a:t>Atmosphere</a:t>
            </a:r>
          </a:p>
          <a:p>
            <a:pPr lvl="1"/>
            <a:r>
              <a:rPr lang="en-US" dirty="0"/>
              <a:t>Lake sediments</a:t>
            </a:r>
          </a:p>
        </p:txBody>
      </p:sp>
      <p:sp>
        <p:nvSpPr>
          <p:cNvPr id="2" name="Slide Number Placeholder 1"/>
          <p:cNvSpPr>
            <a:spLocks noGrp="1"/>
          </p:cNvSpPr>
          <p:nvPr>
            <p:ph type="sldNum" sz="quarter" idx="12"/>
          </p:nvPr>
        </p:nvSpPr>
        <p:spPr/>
        <p:txBody>
          <a:bodyPr/>
          <a:lstStyle/>
          <a:p>
            <a:fld id="{11F27F3A-B3E9-41ED-AF8F-A365F10BB65F}" type="slidenum">
              <a:rPr lang="en-US" smtClean="0"/>
              <a:pPr/>
              <a:t>8</a:t>
            </a:fld>
            <a:endParaRPr lang="en-US"/>
          </a:p>
        </p:txBody>
      </p:sp>
      <p:sp>
        <p:nvSpPr>
          <p:cNvPr id="7" name="Subtitle 6"/>
          <p:cNvSpPr>
            <a:spLocks noGrp="1"/>
          </p:cNvSpPr>
          <p:nvPr>
            <p:ph type="subTitle" idx="13"/>
          </p:nvPr>
        </p:nvSpPr>
        <p:spPr/>
        <p:txBody>
          <a:bodyPr/>
          <a:lstStyle/>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7" name="Star: 5 Points 16">
            <a:extLst>
              <a:ext uri="{FF2B5EF4-FFF2-40B4-BE49-F238E27FC236}">
                <a16:creationId xmlns:a16="http://schemas.microsoft.com/office/drawing/2014/main" id="{C51DA8C0-7962-E1A3-5BE4-B928FB43271D}"/>
              </a:ext>
            </a:extLst>
          </p:cNvPr>
          <p:cNvSpPr/>
          <p:nvPr/>
        </p:nvSpPr>
        <p:spPr>
          <a:xfrm>
            <a:off x="8026400" y="2262909"/>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6DFDCD4-1849-1946-C112-9FA39D654C93}"/>
              </a:ext>
            </a:extLst>
          </p:cNvPr>
          <p:cNvSpPr/>
          <p:nvPr/>
        </p:nvSpPr>
        <p:spPr>
          <a:xfrm>
            <a:off x="7504546" y="2852049"/>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023E9488-8167-115F-B7D6-C56CF53FC74A}"/>
              </a:ext>
            </a:extLst>
          </p:cNvPr>
          <p:cNvSpPr/>
          <p:nvPr/>
        </p:nvSpPr>
        <p:spPr>
          <a:xfrm>
            <a:off x="7086600" y="3103418"/>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5F5473B7-5EFD-B941-A201-F039ACCB112E}"/>
              </a:ext>
            </a:extLst>
          </p:cNvPr>
          <p:cNvSpPr/>
          <p:nvPr/>
        </p:nvSpPr>
        <p:spPr>
          <a:xfrm>
            <a:off x="5865091" y="4271818"/>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BD31ABE-7EF4-4D1F-9E21-659445441779}"/>
              </a:ext>
            </a:extLst>
          </p:cNvPr>
          <p:cNvSpPr/>
          <p:nvPr/>
        </p:nvSpPr>
        <p:spPr>
          <a:xfrm>
            <a:off x="8141854" y="3367591"/>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9E0707C2-D81B-8170-8D6D-DBC3FA3953E4}"/>
              </a:ext>
            </a:extLst>
          </p:cNvPr>
          <p:cNvSpPr/>
          <p:nvPr/>
        </p:nvSpPr>
        <p:spPr>
          <a:xfrm>
            <a:off x="6211454" y="4540599"/>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20608243-402F-6285-88D4-8316562147F3}"/>
              </a:ext>
            </a:extLst>
          </p:cNvPr>
          <p:cNvSpPr/>
          <p:nvPr/>
        </p:nvSpPr>
        <p:spPr>
          <a:xfrm>
            <a:off x="5615708" y="4862945"/>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600CE56F-98DF-84A4-4745-18BAB43A385E}"/>
              </a:ext>
            </a:extLst>
          </p:cNvPr>
          <p:cNvSpPr/>
          <p:nvPr/>
        </p:nvSpPr>
        <p:spPr>
          <a:xfrm>
            <a:off x="4992254" y="5167745"/>
            <a:ext cx="230909" cy="230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1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8941-9DC3-D6B0-36DC-6838C8776642}"/>
              </a:ext>
            </a:extLst>
          </p:cNvPr>
          <p:cNvSpPr>
            <a:spLocks noGrp="1"/>
          </p:cNvSpPr>
          <p:nvPr>
            <p:ph type="title"/>
          </p:nvPr>
        </p:nvSpPr>
        <p:spPr/>
        <p:txBody>
          <a:bodyPr>
            <a:normAutofit fontScale="90000"/>
          </a:bodyPr>
          <a:lstStyle/>
          <a:p>
            <a:r>
              <a:rPr lang="en-US" dirty="0"/>
              <a:t>HRL Riparian Buffer Recommendation</a:t>
            </a:r>
          </a:p>
        </p:txBody>
      </p:sp>
      <p:sp>
        <p:nvSpPr>
          <p:cNvPr id="3" name="Content Placeholder 2">
            <a:extLst>
              <a:ext uri="{FF2B5EF4-FFF2-40B4-BE49-F238E27FC236}">
                <a16:creationId xmlns:a16="http://schemas.microsoft.com/office/drawing/2014/main" id="{FC29F339-C614-F2D8-1680-E2538B333F7C}"/>
              </a:ext>
            </a:extLst>
          </p:cNvPr>
          <p:cNvSpPr>
            <a:spLocks noGrp="1"/>
          </p:cNvSpPr>
          <p:nvPr>
            <p:ph idx="1"/>
          </p:nvPr>
        </p:nvSpPr>
        <p:spPr/>
        <p:txBody>
          <a:bodyPr/>
          <a:lstStyle/>
          <a:p>
            <a:pPr marL="0" indent="0">
              <a:buNone/>
            </a:pPr>
            <a:r>
              <a:rPr lang="en-US" b="1" dirty="0"/>
              <a:t>Follow existing buffer rule format:</a:t>
            </a:r>
          </a:p>
          <a:p>
            <a:r>
              <a:rPr lang="en-US" dirty="0"/>
              <a:t>50ft riparian buffer protection</a:t>
            </a:r>
          </a:p>
          <a:p>
            <a:pPr lvl="1"/>
            <a:r>
              <a:rPr lang="en-US" dirty="0"/>
              <a:t>Zone 1: Inner 30ft</a:t>
            </a:r>
          </a:p>
          <a:p>
            <a:pPr lvl="1"/>
            <a:r>
              <a:rPr lang="en-US" dirty="0"/>
              <a:t>Zone 2: Outer 20ft</a:t>
            </a:r>
          </a:p>
          <a:p>
            <a:r>
              <a:rPr lang="en-US" dirty="0"/>
              <a:t>Applies to all surface waters in watershed</a:t>
            </a:r>
          </a:p>
          <a:p>
            <a:pPr lvl="1"/>
            <a:r>
              <a:rPr lang="en-US" dirty="0"/>
              <a:t>Perennial</a:t>
            </a:r>
          </a:p>
          <a:p>
            <a:pPr lvl="1"/>
            <a:r>
              <a:rPr lang="en-US" dirty="0"/>
              <a:t>Intermittent</a:t>
            </a:r>
          </a:p>
          <a:p>
            <a:pPr lvl="1"/>
            <a:r>
              <a:rPr lang="en-US" dirty="0"/>
              <a:t>Hydrologically connected ponds</a:t>
            </a:r>
          </a:p>
          <a:p>
            <a:pPr lvl="1"/>
            <a:r>
              <a:rPr lang="en-US" dirty="0"/>
              <a:t>Lakes and Reservoirs</a:t>
            </a:r>
          </a:p>
          <a:p>
            <a:r>
              <a:rPr lang="en-US" dirty="0"/>
              <a:t>Existing and ongoing uses protected as of rule effective date (same footprint)</a:t>
            </a:r>
          </a:p>
          <a:p>
            <a:r>
              <a:rPr lang="en-US" dirty="0"/>
              <a:t>Forest harvest allowable in zone 2 w/ ground cover reestablishment, select harvest allowable in zone 1</a:t>
            </a:r>
          </a:p>
          <a:p>
            <a:r>
              <a:rPr lang="en-US" dirty="0"/>
              <a:t>SCM stormwater conveyances allowed </a:t>
            </a:r>
          </a:p>
        </p:txBody>
      </p:sp>
      <p:sp>
        <p:nvSpPr>
          <p:cNvPr id="4" name="Slide Number Placeholder 3">
            <a:extLst>
              <a:ext uri="{FF2B5EF4-FFF2-40B4-BE49-F238E27FC236}">
                <a16:creationId xmlns:a16="http://schemas.microsoft.com/office/drawing/2014/main" id="{E3E139B3-4E03-922D-72A3-2FA035CA2BBF}"/>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0D9F46AB-DF0B-BD1E-9A3C-0C8F900A7025}"/>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21523867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3.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14019</TotalTime>
  <Words>616</Words>
  <Application>Microsoft Office PowerPoint</Application>
  <PresentationFormat>Widescreen</PresentationFormat>
  <Paragraphs>103</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2_Office Theme</vt:lpstr>
      <vt:lpstr>Office Theme</vt:lpstr>
      <vt:lpstr>Department of Environmental Quality</vt:lpstr>
      <vt:lpstr>HRL Informal Stakeholder Process</vt:lpstr>
      <vt:lpstr>Public Participation</vt:lpstr>
      <vt:lpstr>HRL Chlorophyll-a Impairments</vt:lpstr>
      <vt:lpstr>Rulemaking Timeline</vt:lpstr>
      <vt:lpstr>TAG Charge</vt:lpstr>
      <vt:lpstr>Buffer Rule Overview</vt:lpstr>
      <vt:lpstr>Nutrient Sources</vt:lpstr>
      <vt:lpstr>HRL Riparian Buffer Recommendation</vt:lpstr>
      <vt:lpstr>Clarifications</vt:lpstr>
      <vt:lpstr>Alternatives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71</cp:revision>
  <cp:lastPrinted>2022-09-29T12:35:38Z</cp:lastPrinted>
  <dcterms:created xsi:type="dcterms:W3CDTF">2015-06-24T15:01:50Z</dcterms:created>
  <dcterms:modified xsi:type="dcterms:W3CDTF">2023-02-27T21:14:53Z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