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9" r:id="rId5"/>
    <p:sldMasterId id="2147483715" r:id="rId6"/>
  </p:sldMasterIdLst>
  <p:notesMasterIdLst>
    <p:notesMasterId r:id="rId23"/>
  </p:notesMasterIdLst>
  <p:sldIdLst>
    <p:sldId id="428" r:id="rId7"/>
    <p:sldId id="501" r:id="rId8"/>
    <p:sldId id="494" r:id="rId9"/>
    <p:sldId id="512" r:id="rId10"/>
    <p:sldId id="513" r:id="rId11"/>
    <p:sldId id="497" r:id="rId12"/>
    <p:sldId id="486" r:id="rId13"/>
    <p:sldId id="496" r:id="rId14"/>
    <p:sldId id="487" r:id="rId15"/>
    <p:sldId id="498" r:id="rId16"/>
    <p:sldId id="488" r:id="rId17"/>
    <p:sldId id="499" r:id="rId18"/>
    <p:sldId id="500" r:id="rId19"/>
    <p:sldId id="514" r:id="rId20"/>
    <p:sldId id="515" r:id="rId21"/>
    <p:sldId id="268" r:id="rId2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AF0"/>
    <a:srgbClr val="548235"/>
    <a:srgbClr val="4472C4"/>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1422" autoAdjust="0"/>
  </p:normalViewPr>
  <p:slideViewPr>
    <p:cSldViewPr snapToGrid="0">
      <p:cViewPr varScale="1">
        <p:scale>
          <a:sx n="76" d="100"/>
          <a:sy n="76" d="100"/>
        </p:scale>
        <p:origin x="7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46" tIns="46223" rIns="92446" bIns="46223" rtlCol="0"/>
          <a:lstStyle>
            <a:lvl1pPr algn="r">
              <a:defRPr sz="1200"/>
            </a:lvl1pPr>
          </a:lstStyle>
          <a:p>
            <a:fld id="{C586D9D0-2E9B-4F2F-924A-B3B3E9CFCAEC}" type="datetimeFigureOut">
              <a:rPr lang="en-US" smtClean="0"/>
              <a:t>6/21/2023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11879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6C487D-E38B-444A-A8D9-A3853809DE05}" type="slidenum">
              <a:rPr lang="en-US" smtClean="0"/>
              <a:t>16</a:t>
            </a:fld>
            <a:endParaRPr lang="en-US"/>
          </a:p>
        </p:txBody>
      </p:sp>
    </p:spTree>
    <p:extLst>
      <p:ext uri="{BB962C8B-B14F-4D97-AF65-F5344CB8AC3E}">
        <p14:creationId xmlns:p14="http://schemas.microsoft.com/office/powerpoint/2010/main" val="254242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FC3-2B4F-E06F-6A70-65A82EAA7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0C42E-7ED9-6FFF-3758-A27C423CA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E3ACC-FA81-6822-AAAF-672E3555FB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51B1FE-4FCC-C5A6-ACBF-3805E8DA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63029-85DB-7435-A77D-32DF90D93B8C}"/>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4920408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1A-C9AA-E2C6-2E9E-50399F760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E0EE-2C34-396A-B1DE-8B23125B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6F864-B554-1CC3-9410-A6D5D4E547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B596A7-1310-27CF-469D-7FA6405F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DC3C-F515-E84D-FE24-9AE459F5A1E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8509019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6DEE-B7B3-9AD9-69F3-D3E2DE72C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BEC01-C24D-FECA-F230-2C6EB5034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838EE-EB92-FD6B-DB65-04D30DF044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56FFCF-4686-684D-EB1D-4C41017E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8F38A-37A5-200D-2AE0-FC0A7DCE98A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6526792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2293-A2D0-1EB5-36CC-2C69CBF97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BEEB-666E-5C77-E0EB-1C0108CBE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D0772F-89C3-3DF9-297F-7ED100DC6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2E2EF-0BCA-7D29-E618-4C8FAA7F6C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68DBAC-D0C9-C27A-525D-78E84BBC3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0F2C2-49B7-34C4-1250-3F389BE05977}"/>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4878164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477-BAC8-1ED2-6477-17C73A532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6A1E3-5AC3-1DCA-B34C-7ACC2A62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70A9C-8B60-6A33-74BD-4C628C529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387C7-44A7-6114-A4CC-569AC047D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00A15-57A4-0F99-592D-97988AF96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87853-17CF-006D-F1DD-E6ABEF2611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879E59-18DD-8E31-C265-5994BEE43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1DD2C-076A-647A-3849-6D028BA65551}"/>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575136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C54B-0CBF-791D-9CDE-0016A5D9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85EEA-A2AD-E856-0BD9-B18194D941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CE26EF6-1AA3-8F72-36C7-2843E320A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A47EA-07B4-3F39-5382-58D498261AB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2012028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EF139-0483-CA83-4252-C63EC0A2F5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329F26-7249-2B29-840F-496D578AF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3C651-49FA-CF3F-A107-DAC311DAA576}"/>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41774076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6B3B-1DA4-27A1-BE1F-504ADADB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0E7F-D6E3-13B8-D1E6-F6ECE14E3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E8D05-98C0-678C-FDC6-BE15C296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7149-2DE0-4D08-A4B3-FB1F46765F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1EFF47-24BA-83F5-3A3B-EF54D9C6B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46D9F-DCB8-600A-4E18-8FF8F46AF0DE}"/>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231714360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D875-E80D-CF5A-E69F-EA91F9F70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C1B5C-BBF5-0BA5-6765-8C694A79E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9E288-5E65-EA1B-73C5-894EEF1D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0737B-4683-6E40-B8B7-C7D6B872DA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587C00-C09A-DF24-41EC-B3C5E4BA1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F9674-2744-8E06-3DC8-C2F48A549762}"/>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1535821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3E17-E914-D928-D150-397BC5017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FE7B7-3E48-4542-6D7E-EE88DC49A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8BB4-5F3E-7EDC-2682-1180B2BE2E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BCCE5B-B4F2-DBC5-9D44-3D34590C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E630-AC83-59A3-4F46-6368882795F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988957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CD8DE-ACD7-5CBC-E5B2-D3204032E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2ABF5-C3B9-6EB3-E890-CD48F234C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320F-42C7-A6C1-F1A2-3ACB3BA411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3AB9CB-8850-C5A3-20A2-3223AC003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5BF4-4A5B-B949-6EE9-A75724DADBB9}"/>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835410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832107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7702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52273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4" y="3235766"/>
            <a:ext cx="5865181"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3" y="2928376"/>
            <a:ext cx="4489143"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235924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4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3200">
                <a:solidFill>
                  <a:srgbClr val="778591"/>
                </a:solidFill>
                <a:latin typeface="Arial" panose="020B0604020202020204" pitchFamily="34" charset="0"/>
                <a:cs typeface="Arial" panose="020B0604020202020204" pitchFamily="34" charset="0"/>
              </a:defRPr>
            </a:lvl1pPr>
            <a:lvl2pPr>
              <a:defRPr sz="2800">
                <a:solidFill>
                  <a:srgbClr val="778591"/>
                </a:solidFill>
                <a:latin typeface="Arial" panose="020B0604020202020204" pitchFamily="34" charset="0"/>
                <a:cs typeface="Arial" panose="020B0604020202020204" pitchFamily="34" charset="0"/>
              </a:defRPr>
            </a:lvl2pPr>
            <a:lvl3pPr>
              <a:defRPr sz="2800">
                <a:solidFill>
                  <a:srgbClr val="778591"/>
                </a:solidFill>
                <a:latin typeface="Arial" panose="020B0604020202020204" pitchFamily="34" charset="0"/>
                <a:cs typeface="Arial" panose="020B0604020202020204" pitchFamily="34" charset="0"/>
              </a:defRPr>
            </a:lvl3pPr>
            <a:lvl4pPr>
              <a:defRPr sz="2000">
                <a:solidFill>
                  <a:srgbClr val="778591"/>
                </a:solidFill>
                <a:latin typeface="Arial" panose="020B0604020202020204" pitchFamily="34" charset="0"/>
                <a:cs typeface="Arial" panose="020B0604020202020204" pitchFamily="34" charset="0"/>
              </a:defRPr>
            </a:lvl4pPr>
            <a:lvl5pPr>
              <a:defRPr sz="20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531365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862215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711102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838200" y="1228728"/>
            <a:ext cx="105156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463127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2"/>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657843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7"/>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644363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7"/>
            <a:ext cx="105156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064970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5681709" y="1266932"/>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23091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285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75304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254586" y="1266340"/>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9669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8"/>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389366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5681709" y="1266932"/>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230912" y="1266932"/>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19458045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255695" y="1321534"/>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6705694" y="1321534"/>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066524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364384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02651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8"/>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472685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1757C7-48CD-4A25-9B01-9882E9A5EB8D}" type="slidenum">
              <a:rPr lang="en-US" smtClean="0"/>
              <a:pPr/>
              <a:t>‹#›</a:t>
            </a:fld>
            <a:endParaRPr lang="en-US" dirty="0"/>
          </a:p>
        </p:txBody>
      </p:sp>
    </p:spTree>
    <p:extLst>
      <p:ext uri="{BB962C8B-B14F-4D97-AF65-F5344CB8AC3E}">
        <p14:creationId xmlns:p14="http://schemas.microsoft.com/office/powerpoint/2010/main" val="38086274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01FBC-3BAE-8CEF-1E51-9C791154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CD17-89F5-CC28-8206-697492CF3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F668A-1675-3AF2-4D01-8F6D6B66C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FEFEF1-36C7-9A7B-B5AD-1CED3CCBF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7A4837-2F84-D956-5CFB-4F622D06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3023361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 id="2147483714" r:id="rId13"/>
    <p:sldLayoutId id="214748373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7504204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hdr="0" ftr="0" dt="0"/>
  <p:txStyles>
    <p:titleStyle>
      <a:lvl1pPr algn="l" defTabSz="6858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hyperlink" Target="mailto:Joey.hester@ncdenr.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Department of Environmental Quality</a:t>
            </a:r>
          </a:p>
        </p:txBody>
      </p:sp>
      <p:sp>
        <p:nvSpPr>
          <p:cNvPr id="3" name="Subtitle 2"/>
          <p:cNvSpPr>
            <a:spLocks noGrp="1"/>
          </p:cNvSpPr>
          <p:nvPr>
            <p:ph type="subTitle" idx="1"/>
          </p:nvPr>
        </p:nvSpPr>
        <p:spPr/>
        <p:txBody>
          <a:bodyPr/>
          <a:lstStyle/>
          <a:p>
            <a:r>
              <a:rPr lang="en-US" dirty="0"/>
              <a:t>June 21, 2023</a:t>
            </a:r>
          </a:p>
        </p:txBody>
      </p:sp>
      <p:sp>
        <p:nvSpPr>
          <p:cNvPr id="4" name="TextBox 3">
            <a:extLst>
              <a:ext uri="{FF2B5EF4-FFF2-40B4-BE49-F238E27FC236}">
                <a16:creationId xmlns:a16="http://schemas.microsoft.com/office/drawing/2014/main" id="{DA0C5B1B-CCC7-6B89-2B21-D21D7613C367}"/>
              </a:ext>
            </a:extLst>
          </p:cNvPr>
          <p:cNvSpPr txBox="1"/>
          <p:nvPr/>
        </p:nvSpPr>
        <p:spPr>
          <a:xfrm>
            <a:off x="255017" y="2564266"/>
            <a:ext cx="4060727" cy="2062103"/>
          </a:xfrm>
          <a:prstGeom prst="rect">
            <a:avLst/>
          </a:prstGeom>
          <a:noFill/>
        </p:spPr>
        <p:txBody>
          <a:bodyPr wrap="none" rtlCol="0">
            <a:spAutoFit/>
          </a:bodyPr>
          <a:lstStyle/>
          <a:p>
            <a:r>
              <a:rPr lang="en-US" sz="3200" b="1" i="1" dirty="0">
                <a:latin typeface="+mj-lt"/>
              </a:rPr>
              <a:t>High Rock Lake</a:t>
            </a:r>
          </a:p>
          <a:p>
            <a:r>
              <a:rPr lang="en-US" sz="3200" b="1" i="1" dirty="0">
                <a:latin typeface="+mj-lt"/>
              </a:rPr>
              <a:t>Nutrient Management </a:t>
            </a:r>
          </a:p>
          <a:p>
            <a:r>
              <a:rPr lang="en-US" sz="3200" b="1" i="1" dirty="0">
                <a:latin typeface="+mj-lt"/>
              </a:rPr>
              <a:t>Buffer Technical </a:t>
            </a:r>
          </a:p>
          <a:p>
            <a:r>
              <a:rPr lang="en-US" sz="3200" b="1" i="1" dirty="0">
                <a:latin typeface="+mj-lt"/>
              </a:rPr>
              <a:t>Advisory Group</a:t>
            </a:r>
          </a:p>
        </p:txBody>
      </p:sp>
    </p:spTree>
    <p:extLst>
      <p:ext uri="{BB962C8B-B14F-4D97-AF65-F5344CB8AC3E}">
        <p14:creationId xmlns:p14="http://schemas.microsoft.com/office/powerpoint/2010/main" val="286365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0B01-7E8D-CA13-D654-29972133E15A}"/>
              </a:ext>
            </a:extLst>
          </p:cNvPr>
          <p:cNvSpPr>
            <a:spLocks noGrp="1"/>
          </p:cNvSpPr>
          <p:nvPr>
            <p:ph type="title"/>
          </p:nvPr>
        </p:nvSpPr>
        <p:spPr/>
        <p:txBody>
          <a:bodyPr/>
          <a:lstStyle/>
          <a:p>
            <a:r>
              <a:rPr lang="en-US" dirty="0"/>
              <a:t>Buffer Proposal</a:t>
            </a:r>
          </a:p>
        </p:txBody>
      </p:sp>
      <p:sp>
        <p:nvSpPr>
          <p:cNvPr id="3" name="Content Placeholder 2">
            <a:extLst>
              <a:ext uri="{FF2B5EF4-FFF2-40B4-BE49-F238E27FC236}">
                <a16:creationId xmlns:a16="http://schemas.microsoft.com/office/drawing/2014/main" id="{2082AEA8-4768-44CE-8504-C9DB33C13C1B}"/>
              </a:ext>
            </a:extLst>
          </p:cNvPr>
          <p:cNvSpPr>
            <a:spLocks noGrp="1"/>
          </p:cNvSpPr>
          <p:nvPr>
            <p:ph idx="1"/>
          </p:nvPr>
        </p:nvSpPr>
        <p:spPr/>
        <p:txBody>
          <a:bodyPr>
            <a:normAutofit/>
          </a:bodyPr>
          <a:lstStyle/>
          <a:p>
            <a:pPr marL="0" indent="0">
              <a:buNone/>
            </a:pPr>
            <a:r>
              <a:rPr lang="en-US" dirty="0"/>
              <a:t>Alternative Proposal from TAG members:</a:t>
            </a:r>
          </a:p>
          <a:p>
            <a:r>
              <a:rPr lang="en-US" dirty="0"/>
              <a:t>Zone 1: 50ft</a:t>
            </a:r>
          </a:p>
          <a:p>
            <a:pPr lvl="1"/>
            <a:r>
              <a:rPr lang="en-US" dirty="0"/>
              <a:t>0 - 10ft - No tracked vehicles</a:t>
            </a:r>
          </a:p>
          <a:p>
            <a:pPr lvl="1"/>
            <a:r>
              <a:rPr lang="en-US" dirty="0"/>
              <a:t>0 - 20ft - Removal of individual trees allowed except with exposed roots on streambank, unless diseased or dangerous</a:t>
            </a:r>
          </a:p>
          <a:p>
            <a:pPr lvl="1"/>
            <a:r>
              <a:rPr lang="en-US" dirty="0"/>
              <a:t>21 - 50ft - 50% of trees &gt; 5” DBH, every 15 years except every 5 years for plantations</a:t>
            </a:r>
          </a:p>
          <a:p>
            <a:r>
              <a:rPr lang="en-US" dirty="0"/>
              <a:t>Zone 2: 20ft</a:t>
            </a:r>
          </a:p>
          <a:p>
            <a:pPr lvl="1"/>
            <a:r>
              <a:rPr lang="en-US" dirty="0"/>
              <a:t>Forest harvest allowed w/ ground cover reestablishment</a:t>
            </a:r>
          </a:p>
          <a:p>
            <a:pPr lvl="1"/>
            <a:r>
              <a:rPr lang="en-US" dirty="0"/>
              <a:t>Grading w/ revegetation allowed as long as vegetation in zone 1 is not compromised</a:t>
            </a:r>
          </a:p>
          <a:p>
            <a:r>
              <a:rPr lang="en-US" dirty="0"/>
              <a:t>Within protected buffer (all 70ft):</a:t>
            </a:r>
          </a:p>
          <a:p>
            <a:pPr lvl="1"/>
            <a:r>
              <a:rPr lang="en-US" dirty="0"/>
              <a:t>No soil disturbing site preparation</a:t>
            </a:r>
          </a:p>
          <a:p>
            <a:pPr lvl="1"/>
            <a:r>
              <a:rPr lang="en-US" dirty="0"/>
              <a:t>No logging decks or sawmills</a:t>
            </a:r>
          </a:p>
          <a:p>
            <a:pPr lvl="1"/>
            <a:r>
              <a:rPr lang="en-US" dirty="0"/>
              <a:t>Removal of invasive exotics allowed</a:t>
            </a:r>
          </a:p>
          <a:p>
            <a:pPr lvl="1"/>
            <a:r>
              <a:rPr lang="en-US" dirty="0"/>
              <a:t>One-time fertilizer at agronomic rate allowed to establish replanted vegetation</a:t>
            </a:r>
          </a:p>
          <a:p>
            <a:pPr lvl="2"/>
            <a:endParaRPr lang="en-US" dirty="0"/>
          </a:p>
        </p:txBody>
      </p:sp>
      <p:sp>
        <p:nvSpPr>
          <p:cNvPr id="4" name="Slide Number Placeholder 3">
            <a:extLst>
              <a:ext uri="{FF2B5EF4-FFF2-40B4-BE49-F238E27FC236}">
                <a16:creationId xmlns:a16="http://schemas.microsoft.com/office/drawing/2014/main" id="{9388324C-50E8-1C94-A732-F045DAE1FA4D}"/>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5" name="Subtitle 4">
            <a:extLst>
              <a:ext uri="{FF2B5EF4-FFF2-40B4-BE49-F238E27FC236}">
                <a16:creationId xmlns:a16="http://schemas.microsoft.com/office/drawing/2014/main" id="{C0432AAF-7A82-905C-3D97-0238C1C002EA}"/>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83519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91F4-F2E3-E365-C96C-38ACA0962D77}"/>
              </a:ext>
            </a:extLst>
          </p:cNvPr>
          <p:cNvSpPr>
            <a:spLocks noGrp="1"/>
          </p:cNvSpPr>
          <p:nvPr>
            <p:ph type="title"/>
          </p:nvPr>
        </p:nvSpPr>
        <p:spPr/>
        <p:txBody>
          <a:bodyPr/>
          <a:lstStyle/>
          <a:p>
            <a:r>
              <a:rPr lang="en-US" dirty="0"/>
              <a:t>Buffer Mitigation</a:t>
            </a:r>
          </a:p>
        </p:txBody>
      </p:sp>
      <p:sp>
        <p:nvSpPr>
          <p:cNvPr id="3" name="Content Placeholder 2">
            <a:extLst>
              <a:ext uri="{FF2B5EF4-FFF2-40B4-BE49-F238E27FC236}">
                <a16:creationId xmlns:a16="http://schemas.microsoft.com/office/drawing/2014/main" id="{DF3F4E0A-8703-EA40-0668-1978B9BCB7BB}"/>
              </a:ext>
            </a:extLst>
          </p:cNvPr>
          <p:cNvSpPr>
            <a:spLocks noGrp="1"/>
          </p:cNvSpPr>
          <p:nvPr>
            <p:ph idx="1"/>
          </p:nvPr>
        </p:nvSpPr>
        <p:spPr/>
        <p:txBody>
          <a:bodyPr/>
          <a:lstStyle/>
          <a:p>
            <a:r>
              <a:rPr lang="en-US" dirty="0"/>
              <a:t>Unavoidable buffer impacts require “variances”</a:t>
            </a:r>
          </a:p>
          <a:p>
            <a:r>
              <a:rPr lang="en-US" dirty="0"/>
              <a:t>Variances are granted by EMC along with quantified buffer “credits” that must be acquired</a:t>
            </a:r>
          </a:p>
          <a:p>
            <a:r>
              <a:rPr lang="en-US" dirty="0"/>
              <a:t>Mitigation system is statewide (15A NCAC 02B .0295) and applies to all buffer rules, so fundamental changes to mitigation rules are not being proposed by DWR</a:t>
            </a:r>
          </a:p>
        </p:txBody>
      </p:sp>
      <p:sp>
        <p:nvSpPr>
          <p:cNvPr id="4" name="Slide Number Placeholder 3">
            <a:extLst>
              <a:ext uri="{FF2B5EF4-FFF2-40B4-BE49-F238E27FC236}">
                <a16:creationId xmlns:a16="http://schemas.microsoft.com/office/drawing/2014/main" id="{9C9822D3-ABCD-EC30-267C-64538EDBA7E8}"/>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5" name="Subtitle 4">
            <a:extLst>
              <a:ext uri="{FF2B5EF4-FFF2-40B4-BE49-F238E27FC236}">
                <a16:creationId xmlns:a16="http://schemas.microsoft.com/office/drawing/2014/main" id="{BF2D6438-0597-7D45-F01B-7DEAB20E23A1}"/>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893061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70C6-4802-B153-B8A6-40CE5D5817B5}"/>
              </a:ext>
            </a:extLst>
          </p:cNvPr>
          <p:cNvSpPr>
            <a:spLocks noGrp="1"/>
          </p:cNvSpPr>
          <p:nvPr>
            <p:ph type="title"/>
          </p:nvPr>
        </p:nvSpPr>
        <p:spPr/>
        <p:txBody>
          <a:bodyPr/>
          <a:lstStyle/>
          <a:p>
            <a:r>
              <a:rPr lang="en-US" dirty="0"/>
              <a:t>Buffer Mitigation</a:t>
            </a:r>
          </a:p>
        </p:txBody>
      </p:sp>
      <p:sp>
        <p:nvSpPr>
          <p:cNvPr id="3" name="Content Placeholder 2">
            <a:extLst>
              <a:ext uri="{FF2B5EF4-FFF2-40B4-BE49-F238E27FC236}">
                <a16:creationId xmlns:a16="http://schemas.microsoft.com/office/drawing/2014/main" id="{17983A57-642E-7779-47F1-CB90E247F096}"/>
              </a:ext>
            </a:extLst>
          </p:cNvPr>
          <p:cNvSpPr>
            <a:spLocks noGrp="1"/>
          </p:cNvSpPr>
          <p:nvPr>
            <p:ph idx="1"/>
          </p:nvPr>
        </p:nvSpPr>
        <p:spPr/>
        <p:txBody>
          <a:bodyPr>
            <a:normAutofit/>
          </a:bodyPr>
          <a:lstStyle/>
          <a:p>
            <a:r>
              <a:rPr lang="en-US" dirty="0"/>
              <a:t>(e) AREA OF MITIGATION REQUIRED ON ZONAL MITIGATION RATIOS. The Authority shall determine the required area of mitigation for each Zone by applying each of the following ratios to the area of impact calculated under Paragraph (d) of this Rule: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785B592-00B8-F19A-F580-621F0D2C47C1}"/>
              </a:ext>
            </a:extLst>
          </p:cNvPr>
          <p:cNvSpPr>
            <a:spLocks noGrp="1"/>
          </p:cNvSpPr>
          <p:nvPr>
            <p:ph type="sldNum" sz="quarter" idx="12"/>
          </p:nvPr>
        </p:nvSpPr>
        <p:spPr/>
        <p:txBody>
          <a:bodyPr/>
          <a:lstStyle/>
          <a:p>
            <a:fld id="{11F27F3A-B3E9-41ED-AF8F-A365F10BB65F}" type="slidenum">
              <a:rPr lang="en-US" smtClean="0"/>
              <a:pPr/>
              <a:t>12</a:t>
            </a:fld>
            <a:endParaRPr lang="en-US"/>
          </a:p>
        </p:txBody>
      </p:sp>
      <p:sp>
        <p:nvSpPr>
          <p:cNvPr id="5" name="Subtitle 4">
            <a:extLst>
              <a:ext uri="{FF2B5EF4-FFF2-40B4-BE49-F238E27FC236}">
                <a16:creationId xmlns:a16="http://schemas.microsoft.com/office/drawing/2014/main" id="{68A358A5-B315-D701-5356-A4B03B961F89}"/>
              </a:ext>
            </a:extLst>
          </p:cNvPr>
          <p:cNvSpPr>
            <a:spLocks noGrp="1"/>
          </p:cNvSpPr>
          <p:nvPr>
            <p:ph type="subTitle" idx="13"/>
          </p:nvPr>
        </p:nvSpPr>
        <p:spPr/>
        <p:txBody>
          <a:bodyPr/>
          <a:lstStyle/>
          <a:p>
            <a:r>
              <a:rPr lang="en-US" dirty="0"/>
              <a:t>15A NCAC 02B .0295</a:t>
            </a:r>
          </a:p>
        </p:txBody>
      </p:sp>
      <p:graphicFrame>
        <p:nvGraphicFramePr>
          <p:cNvPr id="6" name="Table 6">
            <a:extLst>
              <a:ext uri="{FF2B5EF4-FFF2-40B4-BE49-F238E27FC236}">
                <a16:creationId xmlns:a16="http://schemas.microsoft.com/office/drawing/2014/main" id="{61D27EDA-E085-8DD6-9327-1AACDBE86210}"/>
              </a:ext>
            </a:extLst>
          </p:cNvPr>
          <p:cNvGraphicFramePr>
            <a:graphicFrameLocks noGrp="1"/>
          </p:cNvGraphicFramePr>
          <p:nvPr>
            <p:extLst>
              <p:ext uri="{D42A27DB-BD31-4B8C-83A1-F6EECF244321}">
                <p14:modId xmlns:p14="http://schemas.microsoft.com/office/powerpoint/2010/main" val="9225320"/>
              </p:ext>
            </p:extLst>
          </p:nvPr>
        </p:nvGraphicFramePr>
        <p:xfrm>
          <a:off x="2145014" y="2670425"/>
          <a:ext cx="7443876" cy="2133600"/>
        </p:xfrm>
        <a:graphic>
          <a:graphicData uri="http://schemas.openxmlformats.org/drawingml/2006/table">
            <a:tbl>
              <a:tblPr firstRow="1" bandRow="1">
                <a:tableStyleId>{5C22544A-7EE6-4342-B048-85BDC9FD1C3A}</a:tableStyleId>
              </a:tblPr>
              <a:tblGrid>
                <a:gridCol w="2481292">
                  <a:extLst>
                    <a:ext uri="{9D8B030D-6E8A-4147-A177-3AD203B41FA5}">
                      <a16:colId xmlns:a16="http://schemas.microsoft.com/office/drawing/2014/main" val="3558358248"/>
                    </a:ext>
                  </a:extLst>
                </a:gridCol>
                <a:gridCol w="2481292">
                  <a:extLst>
                    <a:ext uri="{9D8B030D-6E8A-4147-A177-3AD203B41FA5}">
                      <a16:colId xmlns:a16="http://schemas.microsoft.com/office/drawing/2014/main" val="3607970412"/>
                    </a:ext>
                  </a:extLst>
                </a:gridCol>
                <a:gridCol w="2481292">
                  <a:extLst>
                    <a:ext uri="{9D8B030D-6E8A-4147-A177-3AD203B41FA5}">
                      <a16:colId xmlns:a16="http://schemas.microsoft.com/office/drawing/2014/main" val="3837541344"/>
                    </a:ext>
                  </a:extLst>
                </a:gridCol>
              </a:tblGrid>
              <a:tr h="257706">
                <a:tc>
                  <a:txBody>
                    <a:bodyPr/>
                    <a:lstStyle/>
                    <a:p>
                      <a:r>
                        <a:rPr lang="en-US" sz="1400" dirty="0"/>
                        <a:t>Basin/Watershed</a:t>
                      </a:r>
                    </a:p>
                  </a:txBody>
                  <a:tcPr/>
                </a:tc>
                <a:tc>
                  <a:txBody>
                    <a:bodyPr/>
                    <a:lstStyle/>
                    <a:p>
                      <a:pPr algn="ctr"/>
                      <a:r>
                        <a:rPr lang="en-US" sz="1400" dirty="0"/>
                        <a:t>Zone 1 Ratio</a:t>
                      </a:r>
                    </a:p>
                  </a:txBody>
                  <a:tcPr/>
                </a:tc>
                <a:tc>
                  <a:txBody>
                    <a:bodyPr/>
                    <a:lstStyle/>
                    <a:p>
                      <a:pPr algn="ctr"/>
                      <a:r>
                        <a:rPr lang="en-US" sz="1400" dirty="0"/>
                        <a:t>Zone 2 Ratio</a:t>
                      </a:r>
                    </a:p>
                  </a:txBody>
                  <a:tcPr/>
                </a:tc>
                <a:extLst>
                  <a:ext uri="{0D108BD9-81ED-4DB2-BD59-A6C34878D82A}">
                    <a16:rowId xmlns:a16="http://schemas.microsoft.com/office/drawing/2014/main" val="3269058344"/>
                  </a:ext>
                </a:extLst>
              </a:tr>
              <a:tr h="257706">
                <a:tc>
                  <a:txBody>
                    <a:bodyPr/>
                    <a:lstStyle/>
                    <a:p>
                      <a:r>
                        <a:rPr lang="en-US" sz="1400" dirty="0"/>
                        <a:t>Neuse</a:t>
                      </a:r>
                    </a:p>
                  </a:txBody>
                  <a:tcPr/>
                </a:tc>
                <a:tc>
                  <a:txBody>
                    <a:bodyPr/>
                    <a:lstStyle/>
                    <a:p>
                      <a:pPr algn="ctr"/>
                      <a:r>
                        <a:rPr lang="en-US" sz="1400" dirty="0"/>
                        <a:t>3:1</a:t>
                      </a:r>
                    </a:p>
                  </a:txBody>
                  <a:tcPr/>
                </a:tc>
                <a:tc>
                  <a:txBody>
                    <a:bodyPr/>
                    <a:lstStyle/>
                    <a:p>
                      <a:pPr algn="ctr"/>
                      <a:r>
                        <a:rPr lang="en-US" sz="1400" dirty="0"/>
                        <a:t>1.5:1</a:t>
                      </a:r>
                    </a:p>
                  </a:txBody>
                  <a:tcPr/>
                </a:tc>
                <a:extLst>
                  <a:ext uri="{0D108BD9-81ED-4DB2-BD59-A6C34878D82A}">
                    <a16:rowId xmlns:a16="http://schemas.microsoft.com/office/drawing/2014/main" val="3137718584"/>
                  </a:ext>
                </a:extLst>
              </a:tr>
              <a:tr h="257706">
                <a:tc>
                  <a:txBody>
                    <a:bodyPr/>
                    <a:lstStyle/>
                    <a:p>
                      <a:r>
                        <a:rPr lang="en-US" sz="1400" dirty="0"/>
                        <a:t>Catawba</a:t>
                      </a:r>
                    </a:p>
                  </a:txBody>
                  <a:tcPr/>
                </a:tc>
                <a:tc>
                  <a:txBody>
                    <a:bodyPr/>
                    <a:lstStyle/>
                    <a:p>
                      <a:pPr algn="ctr"/>
                      <a:r>
                        <a:rPr lang="en-US" sz="1400" dirty="0"/>
                        <a:t>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1.5:1</a:t>
                      </a:r>
                    </a:p>
                  </a:txBody>
                  <a:tcPr/>
                </a:tc>
                <a:extLst>
                  <a:ext uri="{0D108BD9-81ED-4DB2-BD59-A6C34878D82A}">
                    <a16:rowId xmlns:a16="http://schemas.microsoft.com/office/drawing/2014/main" val="240347645"/>
                  </a:ext>
                </a:extLst>
              </a:tr>
              <a:tr h="257706">
                <a:tc>
                  <a:txBody>
                    <a:bodyPr/>
                    <a:lstStyle/>
                    <a:p>
                      <a:r>
                        <a:rPr lang="en-US" sz="1400" dirty="0"/>
                        <a:t>Randleman Lake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1.5:1</a:t>
                      </a:r>
                    </a:p>
                  </a:txBody>
                  <a:tcPr/>
                </a:tc>
                <a:extLst>
                  <a:ext uri="{0D108BD9-81ED-4DB2-BD59-A6C34878D82A}">
                    <a16:rowId xmlns:a16="http://schemas.microsoft.com/office/drawing/2014/main" val="547296678"/>
                  </a:ext>
                </a:extLst>
              </a:tr>
              <a:tr h="257706">
                <a:tc>
                  <a:txBody>
                    <a:bodyPr/>
                    <a:lstStyle/>
                    <a:p>
                      <a:r>
                        <a:rPr lang="en-US" sz="1400" dirty="0"/>
                        <a:t>Tar-Pamlico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1.5:1</a:t>
                      </a:r>
                    </a:p>
                  </a:txBody>
                  <a:tcPr/>
                </a:tc>
                <a:extLst>
                  <a:ext uri="{0D108BD9-81ED-4DB2-BD59-A6C34878D82A}">
                    <a16:rowId xmlns:a16="http://schemas.microsoft.com/office/drawing/2014/main" val="337693537"/>
                  </a:ext>
                </a:extLst>
              </a:tr>
              <a:tr h="257706">
                <a:tc>
                  <a:txBody>
                    <a:bodyPr/>
                    <a:lstStyle/>
                    <a:p>
                      <a:r>
                        <a:rPr lang="en-US" sz="1400" dirty="0"/>
                        <a:t>Jordan Lake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1.5:1</a:t>
                      </a:r>
                    </a:p>
                  </a:txBody>
                  <a:tcPr/>
                </a:tc>
                <a:extLst>
                  <a:ext uri="{0D108BD9-81ED-4DB2-BD59-A6C34878D82A}">
                    <a16:rowId xmlns:a16="http://schemas.microsoft.com/office/drawing/2014/main" val="891951444"/>
                  </a:ext>
                </a:extLst>
              </a:tr>
              <a:tr h="257706">
                <a:tc>
                  <a:txBody>
                    <a:bodyPr/>
                    <a:lstStyle/>
                    <a:p>
                      <a:r>
                        <a:rPr lang="en-US" sz="1400" dirty="0"/>
                        <a:t>Goose Creek</a:t>
                      </a:r>
                    </a:p>
                  </a:txBody>
                  <a:tcPr/>
                </a:tc>
                <a:tc gridSpan="2">
                  <a:txBody>
                    <a:bodyPr/>
                    <a:lstStyle/>
                    <a:p>
                      <a:pPr algn="ctr"/>
                      <a:r>
                        <a:rPr lang="en-US" sz="1400" dirty="0"/>
                        <a:t>3:1</a:t>
                      </a:r>
                    </a:p>
                  </a:txBody>
                  <a:tcPr/>
                </a:tc>
                <a:tc hMerge="1">
                  <a:txBody>
                    <a:bodyPr/>
                    <a:lstStyle/>
                    <a:p>
                      <a:endParaRPr lang="en-US" dirty="0"/>
                    </a:p>
                  </a:txBody>
                  <a:tcPr/>
                </a:tc>
                <a:extLst>
                  <a:ext uri="{0D108BD9-81ED-4DB2-BD59-A6C34878D82A}">
                    <a16:rowId xmlns:a16="http://schemas.microsoft.com/office/drawing/2014/main" val="244105457"/>
                  </a:ext>
                </a:extLst>
              </a:tr>
            </a:tbl>
          </a:graphicData>
        </a:graphic>
      </p:graphicFrame>
    </p:spTree>
    <p:extLst>
      <p:ext uri="{BB962C8B-B14F-4D97-AF65-F5344CB8AC3E}">
        <p14:creationId xmlns:p14="http://schemas.microsoft.com/office/powerpoint/2010/main" val="327248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5D4E-6D91-8D14-8641-6DC1B4112AB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B7E46F7-5041-8AC1-9821-2B022B6D7507}"/>
              </a:ext>
            </a:extLst>
          </p:cNvPr>
          <p:cNvSpPr>
            <a:spLocks noGrp="1"/>
          </p:cNvSpPr>
          <p:nvPr>
            <p:ph idx="1"/>
          </p:nvPr>
        </p:nvSpPr>
        <p:spPr>
          <a:solidFill>
            <a:schemeClr val="bg1"/>
          </a:solidFill>
        </p:spPr>
        <p:txBody>
          <a:bodyPr/>
          <a:lstStyle/>
          <a:p>
            <a:r>
              <a:rPr lang="en-US" dirty="0"/>
              <a:t>(f) AREA OF MITIGATION REQUIRED ON LOCATIONAL MITIGATION RATIOS. The applicant or mitigation provider shall use the following locational ratios as applicable based on location of the proposed mitigation site relative to that of the proposed impact site. Locational ratios shall be as follows:</a:t>
            </a:r>
          </a:p>
          <a:p>
            <a:endParaRPr lang="en-US" dirty="0"/>
          </a:p>
          <a:p>
            <a:endParaRPr lang="en-US" dirty="0"/>
          </a:p>
          <a:p>
            <a:endParaRPr lang="en-US" dirty="0"/>
          </a:p>
          <a:p>
            <a:endParaRPr lang="en-US" dirty="0"/>
          </a:p>
          <a:p>
            <a:endParaRPr lang="en-US" dirty="0"/>
          </a:p>
          <a:p>
            <a:endParaRPr lang="en-US" dirty="0"/>
          </a:p>
          <a:p>
            <a:r>
              <a:rPr lang="en-US" dirty="0"/>
              <a:t>Randleman ratio is 1:1</a:t>
            </a:r>
          </a:p>
          <a:p>
            <a:r>
              <a:rPr lang="en-US" dirty="0"/>
              <a:t>Mitigation not allowed outside of same watershed in Falls, Goose Creek, Randleman, Jordan Lake </a:t>
            </a:r>
            <a:r>
              <a:rPr lang="en-US" dirty="0" err="1"/>
              <a:t>Subwatersheds</a:t>
            </a:r>
            <a:endParaRPr lang="en-US" dirty="0"/>
          </a:p>
        </p:txBody>
      </p:sp>
      <p:sp>
        <p:nvSpPr>
          <p:cNvPr id="4" name="Slide Number Placeholder 3">
            <a:extLst>
              <a:ext uri="{FF2B5EF4-FFF2-40B4-BE49-F238E27FC236}">
                <a16:creationId xmlns:a16="http://schemas.microsoft.com/office/drawing/2014/main" id="{D8F6C839-64E3-F2B3-F79C-26382B11ED66}"/>
              </a:ext>
            </a:extLst>
          </p:cNvPr>
          <p:cNvSpPr>
            <a:spLocks noGrp="1"/>
          </p:cNvSpPr>
          <p:nvPr>
            <p:ph type="sldNum" sz="quarter" idx="12"/>
          </p:nvPr>
        </p:nvSpPr>
        <p:spPr/>
        <p:txBody>
          <a:bodyPr/>
          <a:lstStyle/>
          <a:p>
            <a:fld id="{11F27F3A-B3E9-41ED-AF8F-A365F10BB65F}" type="slidenum">
              <a:rPr lang="en-US" smtClean="0"/>
              <a:pPr/>
              <a:t>13</a:t>
            </a:fld>
            <a:endParaRPr lang="en-US"/>
          </a:p>
        </p:txBody>
      </p:sp>
      <p:sp>
        <p:nvSpPr>
          <p:cNvPr id="5" name="Subtitle 4">
            <a:extLst>
              <a:ext uri="{FF2B5EF4-FFF2-40B4-BE49-F238E27FC236}">
                <a16:creationId xmlns:a16="http://schemas.microsoft.com/office/drawing/2014/main" id="{4ED7605D-59BF-F30A-DB30-582A973C0926}"/>
              </a:ext>
            </a:extLst>
          </p:cNvPr>
          <p:cNvSpPr>
            <a:spLocks noGrp="1"/>
          </p:cNvSpPr>
          <p:nvPr>
            <p:ph type="subTitle" idx="13"/>
          </p:nvPr>
        </p:nvSpPr>
        <p:spPr/>
        <p:txBody>
          <a:bodyPr/>
          <a:lstStyle/>
          <a:p>
            <a:endParaRPr lang="en-US" dirty="0"/>
          </a:p>
        </p:txBody>
      </p:sp>
      <p:graphicFrame>
        <p:nvGraphicFramePr>
          <p:cNvPr id="6" name="Table 6">
            <a:extLst>
              <a:ext uri="{FF2B5EF4-FFF2-40B4-BE49-F238E27FC236}">
                <a16:creationId xmlns:a16="http://schemas.microsoft.com/office/drawing/2014/main" id="{11337658-B7DE-20B9-2DEB-57AEA64E12B9}"/>
              </a:ext>
            </a:extLst>
          </p:cNvPr>
          <p:cNvGraphicFramePr>
            <a:graphicFrameLocks noGrp="1"/>
          </p:cNvGraphicFramePr>
          <p:nvPr>
            <p:extLst>
              <p:ext uri="{D42A27DB-BD31-4B8C-83A1-F6EECF244321}">
                <p14:modId xmlns:p14="http://schemas.microsoft.com/office/powerpoint/2010/main" val="2852705275"/>
              </p:ext>
            </p:extLst>
          </p:nvPr>
        </p:nvGraphicFramePr>
        <p:xfrm>
          <a:off x="1795694" y="3129042"/>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21923569"/>
                    </a:ext>
                  </a:extLst>
                </a:gridCol>
                <a:gridCol w="4064000">
                  <a:extLst>
                    <a:ext uri="{9D8B030D-6E8A-4147-A177-3AD203B41FA5}">
                      <a16:colId xmlns:a16="http://schemas.microsoft.com/office/drawing/2014/main" val="1509283871"/>
                    </a:ext>
                  </a:extLst>
                </a:gridCol>
              </a:tblGrid>
              <a:tr h="370840">
                <a:tc>
                  <a:txBody>
                    <a:bodyPr/>
                    <a:lstStyle/>
                    <a:p>
                      <a:r>
                        <a:rPr lang="en-US" dirty="0"/>
                        <a:t>Location</a:t>
                      </a:r>
                    </a:p>
                  </a:txBody>
                  <a:tcPr/>
                </a:tc>
                <a:tc>
                  <a:txBody>
                    <a:bodyPr/>
                    <a:lstStyle/>
                    <a:p>
                      <a:r>
                        <a:rPr lang="en-US" dirty="0"/>
                        <a:t>Ratio</a:t>
                      </a:r>
                    </a:p>
                  </a:txBody>
                  <a:tcPr/>
                </a:tc>
                <a:extLst>
                  <a:ext uri="{0D108BD9-81ED-4DB2-BD59-A6C34878D82A}">
                    <a16:rowId xmlns:a16="http://schemas.microsoft.com/office/drawing/2014/main" val="942736472"/>
                  </a:ext>
                </a:extLst>
              </a:tr>
              <a:tr h="370840">
                <a:tc>
                  <a:txBody>
                    <a:bodyPr/>
                    <a:lstStyle/>
                    <a:p>
                      <a:r>
                        <a:rPr lang="en-US" dirty="0"/>
                        <a:t>Within the HUC-12</a:t>
                      </a:r>
                    </a:p>
                  </a:txBody>
                  <a:tcPr/>
                </a:tc>
                <a:tc>
                  <a:txBody>
                    <a:bodyPr/>
                    <a:lstStyle/>
                    <a:p>
                      <a:r>
                        <a:rPr lang="en-US" dirty="0"/>
                        <a:t>0.75:1</a:t>
                      </a:r>
                    </a:p>
                  </a:txBody>
                  <a:tcPr/>
                </a:tc>
                <a:extLst>
                  <a:ext uri="{0D108BD9-81ED-4DB2-BD59-A6C34878D82A}">
                    <a16:rowId xmlns:a16="http://schemas.microsoft.com/office/drawing/2014/main" val="99679646"/>
                  </a:ext>
                </a:extLst>
              </a:tr>
              <a:tr h="370840">
                <a:tc>
                  <a:txBody>
                    <a:bodyPr/>
                    <a:lstStyle/>
                    <a:p>
                      <a:r>
                        <a:rPr lang="en-US" dirty="0"/>
                        <a:t>Within the HUC-8</a:t>
                      </a:r>
                    </a:p>
                  </a:txBody>
                  <a:tcPr/>
                </a:tc>
                <a:tc>
                  <a:txBody>
                    <a:bodyPr/>
                    <a:lstStyle/>
                    <a:p>
                      <a:r>
                        <a:rPr lang="en-US" dirty="0"/>
                        <a:t>1:1</a:t>
                      </a:r>
                    </a:p>
                  </a:txBody>
                  <a:tcPr/>
                </a:tc>
                <a:extLst>
                  <a:ext uri="{0D108BD9-81ED-4DB2-BD59-A6C34878D82A}">
                    <a16:rowId xmlns:a16="http://schemas.microsoft.com/office/drawing/2014/main" val="3648282367"/>
                  </a:ext>
                </a:extLst>
              </a:tr>
              <a:tr h="370840">
                <a:tc>
                  <a:txBody>
                    <a:bodyPr/>
                    <a:lstStyle/>
                    <a:p>
                      <a:r>
                        <a:rPr lang="en-US" dirty="0"/>
                        <a:t>Outside of the HUC-8</a:t>
                      </a:r>
                    </a:p>
                  </a:txBody>
                  <a:tcPr/>
                </a:tc>
                <a:tc>
                  <a:txBody>
                    <a:bodyPr/>
                    <a:lstStyle/>
                    <a:p>
                      <a:r>
                        <a:rPr lang="en-US" dirty="0"/>
                        <a:t>2:1</a:t>
                      </a:r>
                    </a:p>
                  </a:txBody>
                  <a:tcPr/>
                </a:tc>
                <a:extLst>
                  <a:ext uri="{0D108BD9-81ED-4DB2-BD59-A6C34878D82A}">
                    <a16:rowId xmlns:a16="http://schemas.microsoft.com/office/drawing/2014/main" val="1365367554"/>
                  </a:ext>
                </a:extLst>
              </a:tr>
            </a:tbl>
          </a:graphicData>
        </a:graphic>
      </p:graphicFrame>
    </p:spTree>
    <p:extLst>
      <p:ext uri="{BB962C8B-B14F-4D97-AF65-F5344CB8AC3E}">
        <p14:creationId xmlns:p14="http://schemas.microsoft.com/office/powerpoint/2010/main" val="1887768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0B01-7E8D-CA13-D654-29972133E15A}"/>
              </a:ext>
            </a:extLst>
          </p:cNvPr>
          <p:cNvSpPr>
            <a:spLocks noGrp="1"/>
          </p:cNvSpPr>
          <p:nvPr>
            <p:ph type="title"/>
          </p:nvPr>
        </p:nvSpPr>
        <p:spPr/>
        <p:txBody>
          <a:bodyPr/>
          <a:lstStyle/>
          <a:p>
            <a:r>
              <a:rPr lang="en-US" dirty="0"/>
              <a:t>Buffer Proposal</a:t>
            </a:r>
          </a:p>
        </p:txBody>
      </p:sp>
      <p:sp>
        <p:nvSpPr>
          <p:cNvPr id="3" name="Content Placeholder 2">
            <a:extLst>
              <a:ext uri="{FF2B5EF4-FFF2-40B4-BE49-F238E27FC236}">
                <a16:creationId xmlns:a16="http://schemas.microsoft.com/office/drawing/2014/main" id="{2082AEA8-4768-44CE-8504-C9DB33C13C1B}"/>
              </a:ext>
            </a:extLst>
          </p:cNvPr>
          <p:cNvSpPr>
            <a:spLocks noGrp="1"/>
          </p:cNvSpPr>
          <p:nvPr>
            <p:ph idx="1"/>
          </p:nvPr>
        </p:nvSpPr>
        <p:spPr/>
        <p:txBody>
          <a:bodyPr>
            <a:normAutofit/>
          </a:bodyPr>
          <a:lstStyle/>
          <a:p>
            <a:pPr marL="0" indent="0">
              <a:buNone/>
            </a:pPr>
            <a:r>
              <a:rPr lang="en-US" dirty="0"/>
              <a:t>DWR:</a:t>
            </a:r>
          </a:p>
          <a:p>
            <a:r>
              <a:rPr lang="en-US" dirty="0"/>
              <a:t>Zone 1: 30ft</a:t>
            </a:r>
          </a:p>
          <a:p>
            <a:pPr lvl="1"/>
            <a:r>
              <a:rPr lang="en-US" dirty="0"/>
              <a:t>Inner 10ft - No tracked vehicles</a:t>
            </a:r>
          </a:p>
          <a:p>
            <a:pPr lvl="1"/>
            <a:r>
              <a:rPr lang="en-US" dirty="0"/>
              <a:t>Inner 10ft - Removal of individual trees allowed except with exposed roots on streambank, unless diseased or dangerous</a:t>
            </a:r>
          </a:p>
          <a:p>
            <a:pPr lvl="1"/>
            <a:r>
              <a:rPr lang="en-US" dirty="0"/>
              <a:t>Outer 20ft - 50% of trees &gt; 5” DBH, every 15 years except every 5 years for plantations</a:t>
            </a:r>
          </a:p>
          <a:p>
            <a:r>
              <a:rPr lang="en-US" dirty="0"/>
              <a:t>Zone 2: 20ft</a:t>
            </a:r>
          </a:p>
          <a:p>
            <a:pPr lvl="1"/>
            <a:r>
              <a:rPr lang="en-US" dirty="0"/>
              <a:t>Forest harvest allowed w/ ground cover reestablishment</a:t>
            </a:r>
          </a:p>
          <a:p>
            <a:pPr lvl="1"/>
            <a:r>
              <a:rPr lang="en-US" dirty="0"/>
              <a:t>Grading w/ revegetation allowed as long as vegetation in zone 1 is not compromised</a:t>
            </a:r>
          </a:p>
          <a:p>
            <a:r>
              <a:rPr lang="en-US" dirty="0"/>
              <a:t>Within protected buffer (all 50ft):</a:t>
            </a:r>
          </a:p>
          <a:p>
            <a:pPr lvl="1"/>
            <a:r>
              <a:rPr lang="en-US" dirty="0"/>
              <a:t>No soil disturbing site preparation</a:t>
            </a:r>
          </a:p>
          <a:p>
            <a:pPr lvl="1"/>
            <a:r>
              <a:rPr lang="en-US" dirty="0"/>
              <a:t>No logging decks or sawmills</a:t>
            </a:r>
          </a:p>
          <a:p>
            <a:pPr lvl="1"/>
            <a:r>
              <a:rPr lang="en-US" dirty="0"/>
              <a:t>Removal of invasive exotics allowed</a:t>
            </a:r>
          </a:p>
          <a:p>
            <a:pPr lvl="1"/>
            <a:r>
              <a:rPr lang="en-US" dirty="0"/>
              <a:t>One-time fertilizer at agronomic rate allowed to establish replanted vegetation</a:t>
            </a:r>
          </a:p>
          <a:p>
            <a:pPr lvl="2"/>
            <a:endParaRPr lang="en-US" dirty="0"/>
          </a:p>
        </p:txBody>
      </p:sp>
      <p:sp>
        <p:nvSpPr>
          <p:cNvPr id="4" name="Slide Number Placeholder 3">
            <a:extLst>
              <a:ext uri="{FF2B5EF4-FFF2-40B4-BE49-F238E27FC236}">
                <a16:creationId xmlns:a16="http://schemas.microsoft.com/office/drawing/2014/main" id="{9388324C-50E8-1C94-A732-F045DAE1FA4D}"/>
              </a:ext>
            </a:extLst>
          </p:cNvPr>
          <p:cNvSpPr>
            <a:spLocks noGrp="1"/>
          </p:cNvSpPr>
          <p:nvPr>
            <p:ph type="sldNum" sz="quarter" idx="12"/>
          </p:nvPr>
        </p:nvSpPr>
        <p:spPr/>
        <p:txBody>
          <a:bodyPr/>
          <a:lstStyle/>
          <a:p>
            <a:fld id="{11F27F3A-B3E9-41ED-AF8F-A365F10BB65F}" type="slidenum">
              <a:rPr lang="en-US" smtClean="0"/>
              <a:pPr/>
              <a:t>14</a:t>
            </a:fld>
            <a:endParaRPr lang="en-US"/>
          </a:p>
        </p:txBody>
      </p:sp>
      <p:sp>
        <p:nvSpPr>
          <p:cNvPr id="5" name="Subtitle 4">
            <a:extLst>
              <a:ext uri="{FF2B5EF4-FFF2-40B4-BE49-F238E27FC236}">
                <a16:creationId xmlns:a16="http://schemas.microsoft.com/office/drawing/2014/main" id="{C0432AAF-7A82-905C-3D97-0238C1C002EA}"/>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18623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15B1-DB7C-32F2-2861-C5B9C8AF8E5A}"/>
              </a:ext>
            </a:extLst>
          </p:cNvPr>
          <p:cNvSpPr>
            <a:spLocks noGrp="1"/>
          </p:cNvSpPr>
          <p:nvPr>
            <p:ph type="title"/>
          </p:nvPr>
        </p:nvSpPr>
        <p:spPr/>
        <p:txBody>
          <a:bodyPr/>
          <a:lstStyle/>
          <a:p>
            <a:r>
              <a:rPr lang="en-US" dirty="0"/>
              <a:t>What’s missing?</a:t>
            </a:r>
          </a:p>
        </p:txBody>
      </p:sp>
      <p:sp>
        <p:nvSpPr>
          <p:cNvPr id="3" name="Content Placeholder 2">
            <a:extLst>
              <a:ext uri="{FF2B5EF4-FFF2-40B4-BE49-F238E27FC236}">
                <a16:creationId xmlns:a16="http://schemas.microsoft.com/office/drawing/2014/main" id="{89C6A16F-EEF6-C35B-F36E-8BC2EA16D16B}"/>
              </a:ext>
            </a:extLst>
          </p:cNvPr>
          <p:cNvSpPr>
            <a:spLocks noGrp="1"/>
          </p:cNvSpPr>
          <p:nvPr>
            <p:ph idx="1"/>
          </p:nvPr>
        </p:nvSpPr>
        <p:spPr/>
        <p:txBody>
          <a:bodyPr/>
          <a:lstStyle/>
          <a:p>
            <a:r>
              <a:rPr lang="en-US" dirty="0"/>
              <a:t>Are there any rule provisions we have not addressed which need discussion?</a:t>
            </a:r>
          </a:p>
        </p:txBody>
      </p:sp>
      <p:sp>
        <p:nvSpPr>
          <p:cNvPr id="4" name="Slide Number Placeholder 3">
            <a:extLst>
              <a:ext uri="{FF2B5EF4-FFF2-40B4-BE49-F238E27FC236}">
                <a16:creationId xmlns:a16="http://schemas.microsoft.com/office/drawing/2014/main" id="{EC5466E4-260F-7014-567E-A257BAF0FEB4}"/>
              </a:ext>
            </a:extLst>
          </p:cNvPr>
          <p:cNvSpPr>
            <a:spLocks noGrp="1"/>
          </p:cNvSpPr>
          <p:nvPr>
            <p:ph type="sldNum" sz="quarter" idx="12"/>
          </p:nvPr>
        </p:nvSpPr>
        <p:spPr/>
        <p:txBody>
          <a:bodyPr/>
          <a:lstStyle/>
          <a:p>
            <a:fld id="{11F27F3A-B3E9-41ED-AF8F-A365F10BB65F}" type="slidenum">
              <a:rPr lang="en-US" smtClean="0"/>
              <a:pPr/>
              <a:t>15</a:t>
            </a:fld>
            <a:endParaRPr lang="en-US"/>
          </a:p>
        </p:txBody>
      </p:sp>
      <p:sp>
        <p:nvSpPr>
          <p:cNvPr id="5" name="Subtitle 4">
            <a:extLst>
              <a:ext uri="{FF2B5EF4-FFF2-40B4-BE49-F238E27FC236}">
                <a16:creationId xmlns:a16="http://schemas.microsoft.com/office/drawing/2014/main" id="{330E2A5C-2237-822E-7167-C05F341B0287}"/>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46834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16</a:t>
            </a:fld>
            <a:endParaRPr lang="en-US"/>
          </a:p>
        </p:txBody>
      </p:sp>
      <p:sp>
        <p:nvSpPr>
          <p:cNvPr id="3" name="Title 2"/>
          <p:cNvSpPr>
            <a:spLocks noGrp="1"/>
          </p:cNvSpPr>
          <p:nvPr>
            <p:ph type="ctrTitle"/>
          </p:nvPr>
        </p:nvSpPr>
        <p:spPr/>
        <p:txBody>
          <a:bodyPr/>
          <a:lstStyle/>
          <a:p>
            <a:r>
              <a:rPr lang="en-US" dirty="0"/>
              <a:t>Questions?</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177" b="26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6" name="TextBox 5">
            <a:extLst>
              <a:ext uri="{FF2B5EF4-FFF2-40B4-BE49-F238E27FC236}">
                <a16:creationId xmlns:a16="http://schemas.microsoft.com/office/drawing/2014/main" id="{D3745CB9-3DF0-499D-839E-9B24C24549AE}"/>
              </a:ext>
            </a:extLst>
          </p:cNvPr>
          <p:cNvSpPr txBox="1"/>
          <p:nvPr/>
        </p:nvSpPr>
        <p:spPr>
          <a:xfrm>
            <a:off x="7627455" y="3568823"/>
            <a:ext cx="4374045" cy="1569660"/>
          </a:xfrm>
          <a:prstGeom prst="rect">
            <a:avLst/>
          </a:prstGeom>
          <a:noFill/>
        </p:spPr>
        <p:txBody>
          <a:bodyPr wrap="square" rtlCol="0">
            <a:spAutoFit/>
          </a:bodyPr>
          <a:lstStyle/>
          <a:p>
            <a:r>
              <a:rPr lang="en-US" sz="2400" b="1" dirty="0">
                <a:solidFill>
                  <a:schemeClr val="bg1"/>
                </a:solidFill>
              </a:rPr>
              <a:t>Joey Hester</a:t>
            </a:r>
          </a:p>
          <a:p>
            <a:r>
              <a:rPr lang="en-US" sz="2400" dirty="0">
                <a:solidFill>
                  <a:schemeClr val="bg1"/>
                </a:solidFill>
                <a:hlinkClick r:id="rId4"/>
              </a:rPr>
              <a:t>Joey.hester@ncdenr.gov</a:t>
            </a:r>
            <a:endParaRPr lang="en-US" sz="2400" dirty="0">
              <a:solidFill>
                <a:schemeClr val="bg1"/>
              </a:solidFill>
            </a:endParaRPr>
          </a:p>
          <a:p>
            <a:r>
              <a:rPr lang="en-US" sz="2400" dirty="0">
                <a:solidFill>
                  <a:schemeClr val="bg1"/>
                </a:solidFill>
              </a:rPr>
              <a:t>O: 919-707-3675</a:t>
            </a:r>
          </a:p>
          <a:p>
            <a:r>
              <a:rPr lang="en-US" sz="2400" dirty="0">
                <a:solidFill>
                  <a:schemeClr val="bg1"/>
                </a:solidFill>
              </a:rPr>
              <a:t>C: 919-418-5712</a:t>
            </a:r>
          </a:p>
        </p:txBody>
      </p:sp>
    </p:spTree>
    <p:extLst>
      <p:ext uri="{BB962C8B-B14F-4D97-AF65-F5344CB8AC3E}">
        <p14:creationId xmlns:p14="http://schemas.microsoft.com/office/powerpoint/2010/main" val="32657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3BD3-6F0A-61AD-ED89-E3CA5EB297F0}"/>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CCE22442-C6E8-34A6-BD0C-4B4C0B0B345E}"/>
              </a:ext>
            </a:extLst>
          </p:cNvPr>
          <p:cNvSpPr>
            <a:spLocks noGrp="1"/>
          </p:cNvSpPr>
          <p:nvPr>
            <p:ph idx="1"/>
          </p:nvPr>
        </p:nvSpPr>
        <p:spPr/>
        <p:txBody>
          <a:bodyPr/>
          <a:lstStyle/>
          <a:p>
            <a:r>
              <a:rPr lang="en-US" dirty="0"/>
              <a:t>Reach consensus on buffer width, zones (or develop majority/minority positions)</a:t>
            </a:r>
          </a:p>
          <a:p>
            <a:r>
              <a:rPr lang="en-US" dirty="0"/>
              <a:t>Reach consensus on carrying forward other buffer protection rule concepts</a:t>
            </a:r>
          </a:p>
          <a:p>
            <a:endParaRPr lang="en-US" dirty="0"/>
          </a:p>
        </p:txBody>
      </p:sp>
      <p:sp>
        <p:nvSpPr>
          <p:cNvPr id="4" name="Slide Number Placeholder 3">
            <a:extLst>
              <a:ext uri="{FF2B5EF4-FFF2-40B4-BE49-F238E27FC236}">
                <a16:creationId xmlns:a16="http://schemas.microsoft.com/office/drawing/2014/main" id="{F592F248-B805-C7CE-637C-7243D8F235EB}"/>
              </a:ext>
            </a:extLst>
          </p:cNvPr>
          <p:cNvSpPr>
            <a:spLocks noGrp="1"/>
          </p:cNvSpPr>
          <p:nvPr>
            <p:ph type="sldNum" sz="quarter" idx="12"/>
          </p:nvPr>
        </p:nvSpPr>
        <p:spPr/>
        <p:txBody>
          <a:bodyPr/>
          <a:lstStyle/>
          <a:p>
            <a:fld id="{11F27F3A-B3E9-41ED-AF8F-A365F10BB65F}" type="slidenum">
              <a:rPr lang="en-US" smtClean="0"/>
              <a:pPr/>
              <a:t>2</a:t>
            </a:fld>
            <a:endParaRPr lang="en-US"/>
          </a:p>
        </p:txBody>
      </p:sp>
      <p:sp>
        <p:nvSpPr>
          <p:cNvPr id="5" name="Subtitle 4">
            <a:extLst>
              <a:ext uri="{FF2B5EF4-FFF2-40B4-BE49-F238E27FC236}">
                <a16:creationId xmlns:a16="http://schemas.microsoft.com/office/drawing/2014/main" id="{8DF911F4-7DCB-123D-8DE1-4E4775E40A40}"/>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24812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3EED-C21A-96A1-C17F-AF3DBD6CC4A0}"/>
              </a:ext>
            </a:extLst>
          </p:cNvPr>
          <p:cNvSpPr>
            <a:spLocks noGrp="1"/>
          </p:cNvSpPr>
          <p:nvPr>
            <p:ph type="title"/>
          </p:nvPr>
        </p:nvSpPr>
        <p:spPr/>
        <p:txBody>
          <a:bodyPr/>
          <a:lstStyle/>
          <a:p>
            <a:r>
              <a:rPr lang="en-US" dirty="0"/>
              <a:t>Decision-Making Process re: consensus</a:t>
            </a:r>
          </a:p>
        </p:txBody>
      </p:sp>
      <p:sp>
        <p:nvSpPr>
          <p:cNvPr id="3" name="Content Placeholder 2">
            <a:extLst>
              <a:ext uri="{FF2B5EF4-FFF2-40B4-BE49-F238E27FC236}">
                <a16:creationId xmlns:a16="http://schemas.microsoft.com/office/drawing/2014/main" id="{79BCFD4E-5031-48D6-3ED3-3931CF3FD934}"/>
              </a:ext>
            </a:extLst>
          </p:cNvPr>
          <p:cNvSpPr>
            <a:spLocks noGrp="1"/>
          </p:cNvSpPr>
          <p:nvPr>
            <p:ph idx="1"/>
          </p:nvPr>
        </p:nvSpPr>
        <p:spPr/>
        <p:txBody>
          <a:bodyPr>
            <a:normAutofit lnSpcReduction="10000"/>
          </a:bodyPr>
          <a:lstStyle/>
          <a:p>
            <a:pPr marL="227228" marR="106782" indent="0" rtl="0">
              <a:spcBef>
                <a:spcPts val="1318"/>
              </a:spcBef>
              <a:spcAft>
                <a:spcPts val="0"/>
              </a:spcAft>
              <a:buNone/>
            </a:pPr>
            <a:r>
              <a:rPr lang="en-US" sz="2400" b="1" dirty="0">
                <a:solidFill>
                  <a:srgbClr val="000000"/>
                </a:solidFill>
                <a:latin typeface="Calibri" panose="020F0502020204030204" pitchFamily="34" charset="0"/>
              </a:rPr>
              <a:t>From High Rock Stakeholder Engagement Process Charter, p. 11</a:t>
            </a:r>
          </a:p>
          <a:p>
            <a:pPr marL="227228" marR="106782" indent="0" rtl="0">
              <a:spcBef>
                <a:spcPts val="1318"/>
              </a:spcBef>
              <a:spcAft>
                <a:spcPts val="0"/>
              </a:spcAft>
              <a:buNone/>
            </a:pPr>
            <a:r>
              <a:rPr lang="en-US" sz="3600" b="1" i="0" u="none" strike="noStrike" dirty="0">
                <a:solidFill>
                  <a:srgbClr val="000000"/>
                </a:solidFill>
                <a:effectLst/>
                <a:latin typeface="Calibri" panose="020F0502020204030204" pitchFamily="34" charset="0"/>
              </a:rPr>
              <a:t>“</a:t>
            </a:r>
            <a:r>
              <a:rPr lang="en-US" sz="2800" b="0" i="0" u="none" strike="noStrike" dirty="0">
                <a:solidFill>
                  <a:srgbClr val="000000"/>
                </a:solidFill>
                <a:effectLst/>
                <a:latin typeface="Calibri" panose="020F0502020204030204" pitchFamily="34" charset="0"/>
              </a:rPr>
              <a:t>Consensus requires the active participation of  everyone in the group and an atmosphere where disagreements are respected. When  someone disagrees, the goal of the group shall be to discover the reason for the </a:t>
            </a:r>
            <a:r>
              <a:rPr lang="en-US" sz="2800" b="0" i="0" u="none" strike="noStrike" dirty="0">
                <a:solidFill>
                  <a:srgbClr val="3C4043"/>
                </a:solidFill>
                <a:effectLst/>
                <a:latin typeface="Calibri" panose="020F0502020204030204" pitchFamily="34" charset="0"/>
              </a:rPr>
              <a:t>objection and  to find a way to work toward meeting that need in a revised agreement. </a:t>
            </a:r>
            <a:r>
              <a:rPr lang="en-US" sz="2800" b="1" i="0" u="none" strike="noStrike" dirty="0">
                <a:solidFill>
                  <a:srgbClr val="3C4043"/>
                </a:solidFill>
                <a:effectLst/>
                <a:highlight>
                  <a:srgbClr val="FFFF00"/>
                </a:highlight>
                <a:latin typeface="Calibri" panose="020F0502020204030204" pitchFamily="34" charset="0"/>
              </a:rPr>
              <a:t>Consensus is being  defined as at a minimum, “I can live with and support the decision.”  </a:t>
            </a:r>
            <a:endParaRPr lang="en-US" sz="2800" b="1" dirty="0">
              <a:highlight>
                <a:srgbClr val="FFFF00"/>
              </a:highlight>
            </a:endParaRPr>
          </a:p>
          <a:p>
            <a:pPr marL="227228" marR="106782" indent="0" rtl="0">
              <a:spcBef>
                <a:spcPts val="1318"/>
              </a:spcBef>
              <a:spcAft>
                <a:spcPts val="0"/>
              </a:spcAft>
              <a:buNone/>
            </a:pPr>
            <a:r>
              <a:rPr lang="en-US" sz="2800" b="0" i="0" u="none" strike="noStrike" dirty="0">
                <a:solidFill>
                  <a:srgbClr val="000000"/>
                </a:solidFill>
                <a:effectLst/>
                <a:latin typeface="Calibri" panose="020F0502020204030204" pitchFamily="34" charset="0"/>
              </a:rPr>
              <a:t>“Consensus agreements reached in one team meeting should not be reconsidered in a  subsequent meeting without the consent of all participants in attendance.</a:t>
            </a:r>
            <a:r>
              <a:rPr lang="en-US" sz="2800" b="1" dirty="0">
                <a:solidFill>
                  <a:srgbClr val="000000"/>
                </a:solidFill>
                <a:latin typeface="Calibri" panose="020F0502020204030204" pitchFamily="34" charset="0"/>
              </a:rPr>
              <a:t>”</a:t>
            </a:r>
            <a:endParaRPr lang="en-US" sz="2800" dirty="0"/>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50D29336-5D40-94D1-0200-35F11D8347E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187284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AA06-49F4-A6D0-3F64-41016E59C35B}"/>
              </a:ext>
            </a:extLst>
          </p:cNvPr>
          <p:cNvSpPr>
            <a:spLocks noGrp="1"/>
          </p:cNvSpPr>
          <p:nvPr>
            <p:ph type="title"/>
          </p:nvPr>
        </p:nvSpPr>
        <p:spPr/>
        <p:txBody>
          <a:bodyPr/>
          <a:lstStyle/>
          <a:p>
            <a:r>
              <a:rPr lang="en-US" dirty="0"/>
              <a:t>Consensus Clarification</a:t>
            </a:r>
          </a:p>
        </p:txBody>
      </p:sp>
      <p:sp>
        <p:nvSpPr>
          <p:cNvPr id="3" name="Content Placeholder 2">
            <a:extLst>
              <a:ext uri="{FF2B5EF4-FFF2-40B4-BE49-F238E27FC236}">
                <a16:creationId xmlns:a16="http://schemas.microsoft.com/office/drawing/2014/main" id="{8D9F6430-B020-5633-1283-1861281B16A9}"/>
              </a:ext>
            </a:extLst>
          </p:cNvPr>
          <p:cNvSpPr>
            <a:spLocks noGrp="1"/>
          </p:cNvSpPr>
          <p:nvPr>
            <p:ph idx="1"/>
          </p:nvPr>
        </p:nvSpPr>
        <p:spPr/>
        <p:txBody>
          <a:bodyPr/>
          <a:lstStyle/>
          <a:p>
            <a:r>
              <a:rPr lang="en-US" dirty="0"/>
              <a:t>Some parts are up for consensus vote and others are agreed to in principle. We can still re-assess individual elements when the whole package is up for discussion, even if they’ve already been agreed to in principle.</a:t>
            </a:r>
          </a:p>
          <a:p>
            <a:r>
              <a:rPr lang="en-US" dirty="0"/>
              <a:t>Buffer TAG makes recommendations to the Steering Committee, who then reviews and offers a formal consensus proposal to DWR, who then drafts rules that incorporate as much of the proposal as possible, then draft rules are shared with the stakeholder community for further comment, and DWR amends the rules based on feedback if necessary.  </a:t>
            </a:r>
            <a:r>
              <a:rPr lang="en-US" b="1" dirty="0"/>
              <a:t>Consensus approval is the first step in this process, but it will not be the last.</a:t>
            </a:r>
          </a:p>
        </p:txBody>
      </p:sp>
      <p:sp>
        <p:nvSpPr>
          <p:cNvPr id="4" name="Slide Number Placeholder 3">
            <a:extLst>
              <a:ext uri="{FF2B5EF4-FFF2-40B4-BE49-F238E27FC236}">
                <a16:creationId xmlns:a16="http://schemas.microsoft.com/office/drawing/2014/main" id="{F19DCDC7-73A9-8D61-0ADF-F928D0DCF452}"/>
              </a:ext>
            </a:extLst>
          </p:cNvPr>
          <p:cNvSpPr>
            <a:spLocks noGrp="1"/>
          </p:cNvSpPr>
          <p:nvPr>
            <p:ph type="sldNum" sz="quarter" idx="12"/>
          </p:nvPr>
        </p:nvSpPr>
        <p:spPr/>
        <p:txBody>
          <a:bodyPr/>
          <a:lstStyle/>
          <a:p>
            <a:fld id="{11F27F3A-B3E9-41ED-AF8F-A365F10BB65F}" type="slidenum">
              <a:rPr lang="en-US" smtClean="0"/>
              <a:pPr/>
              <a:t>4</a:t>
            </a:fld>
            <a:endParaRPr lang="en-US"/>
          </a:p>
        </p:txBody>
      </p:sp>
      <p:sp>
        <p:nvSpPr>
          <p:cNvPr id="5" name="Subtitle 4">
            <a:extLst>
              <a:ext uri="{FF2B5EF4-FFF2-40B4-BE49-F238E27FC236}">
                <a16:creationId xmlns:a16="http://schemas.microsoft.com/office/drawing/2014/main" id="{38894449-974F-A07A-7BB7-A87AF8904825}"/>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27893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4732-2EC5-B246-302A-A9AD00826074}"/>
              </a:ext>
            </a:extLst>
          </p:cNvPr>
          <p:cNvSpPr>
            <a:spLocks noGrp="1"/>
          </p:cNvSpPr>
          <p:nvPr>
            <p:ph type="title"/>
          </p:nvPr>
        </p:nvSpPr>
        <p:spPr/>
        <p:txBody>
          <a:bodyPr/>
          <a:lstStyle/>
          <a:p>
            <a:r>
              <a:rPr lang="en-US" dirty="0"/>
              <a:t>TAG Responsibility Clarification</a:t>
            </a:r>
          </a:p>
        </p:txBody>
      </p:sp>
      <p:sp>
        <p:nvSpPr>
          <p:cNvPr id="3" name="Content Placeholder 2">
            <a:extLst>
              <a:ext uri="{FF2B5EF4-FFF2-40B4-BE49-F238E27FC236}">
                <a16:creationId xmlns:a16="http://schemas.microsoft.com/office/drawing/2014/main" id="{E08D3A81-C9C0-1362-4A09-EBA2A0AB8AF1}"/>
              </a:ext>
            </a:extLst>
          </p:cNvPr>
          <p:cNvSpPr>
            <a:spLocks noGrp="1"/>
          </p:cNvSpPr>
          <p:nvPr>
            <p:ph idx="1"/>
          </p:nvPr>
        </p:nvSpPr>
        <p:spPr/>
        <p:txBody>
          <a:bodyPr/>
          <a:lstStyle/>
          <a:p>
            <a:r>
              <a:rPr lang="en-US" dirty="0"/>
              <a:t>The Riparian Buffer TAG is charged with developing recommendations for a riparian buffer protection rule.</a:t>
            </a:r>
          </a:p>
          <a:p>
            <a:r>
              <a:rPr lang="en-US" dirty="0"/>
              <a:t>This protection rule is intended to protect existing streams and rivers from further degradation, </a:t>
            </a:r>
            <a:r>
              <a:rPr lang="en-US" u="sng" dirty="0"/>
              <a:t>not</a:t>
            </a:r>
            <a:r>
              <a:rPr lang="en-US" dirty="0"/>
              <a:t> to reduce nutrient loading to the watershed.</a:t>
            </a:r>
          </a:p>
          <a:p>
            <a:r>
              <a:rPr lang="en-US" dirty="0"/>
              <a:t>Other TAGs are charged with identifying possible strategies for reducing nutrient loading within their respective sectors, and the Steering Committee is charged with turning TAG proposals into a formal rulemaking recommendation.</a:t>
            </a:r>
          </a:p>
        </p:txBody>
      </p:sp>
      <p:sp>
        <p:nvSpPr>
          <p:cNvPr id="4" name="Slide Number Placeholder 3">
            <a:extLst>
              <a:ext uri="{FF2B5EF4-FFF2-40B4-BE49-F238E27FC236}">
                <a16:creationId xmlns:a16="http://schemas.microsoft.com/office/drawing/2014/main" id="{0CE62249-3F25-20DD-466C-C96DD4103058}"/>
              </a:ext>
            </a:extLst>
          </p:cNvPr>
          <p:cNvSpPr>
            <a:spLocks noGrp="1"/>
          </p:cNvSpPr>
          <p:nvPr>
            <p:ph type="sldNum" sz="quarter" idx="12"/>
          </p:nvPr>
        </p:nvSpPr>
        <p:spPr/>
        <p:txBody>
          <a:bodyPr/>
          <a:lstStyle/>
          <a:p>
            <a:fld id="{11F27F3A-B3E9-41ED-AF8F-A365F10BB65F}" type="slidenum">
              <a:rPr lang="en-US" smtClean="0"/>
              <a:pPr/>
              <a:t>5</a:t>
            </a:fld>
            <a:endParaRPr lang="en-US"/>
          </a:p>
        </p:txBody>
      </p:sp>
      <p:sp>
        <p:nvSpPr>
          <p:cNvPr id="5" name="Subtitle 4">
            <a:extLst>
              <a:ext uri="{FF2B5EF4-FFF2-40B4-BE49-F238E27FC236}">
                <a16:creationId xmlns:a16="http://schemas.microsoft.com/office/drawing/2014/main" id="{D13302FE-3AFC-D43B-F348-6F4E228719ED}"/>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04795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1E76-C5CF-3AB9-53E4-4B4ECE629CA1}"/>
              </a:ext>
            </a:extLst>
          </p:cNvPr>
          <p:cNvSpPr>
            <a:spLocks noGrp="1"/>
          </p:cNvSpPr>
          <p:nvPr>
            <p:ph type="title"/>
          </p:nvPr>
        </p:nvSpPr>
        <p:spPr/>
        <p:txBody>
          <a:bodyPr/>
          <a:lstStyle/>
          <a:p>
            <a:r>
              <a:rPr lang="en-US" dirty="0"/>
              <a:t>Salisbury Recap and Future Steps</a:t>
            </a:r>
          </a:p>
        </p:txBody>
      </p:sp>
      <p:sp>
        <p:nvSpPr>
          <p:cNvPr id="3" name="Content Placeholder 2">
            <a:extLst>
              <a:ext uri="{FF2B5EF4-FFF2-40B4-BE49-F238E27FC236}">
                <a16:creationId xmlns:a16="http://schemas.microsoft.com/office/drawing/2014/main" id="{C5EEC824-DC11-417F-667B-D9A6D29298E8}"/>
              </a:ext>
            </a:extLst>
          </p:cNvPr>
          <p:cNvSpPr>
            <a:spLocks noGrp="1"/>
          </p:cNvSpPr>
          <p:nvPr>
            <p:ph idx="1"/>
          </p:nvPr>
        </p:nvSpPr>
        <p:spPr>
          <a:solidFill>
            <a:schemeClr val="bg1"/>
          </a:solidFill>
        </p:spPr>
        <p:txBody>
          <a:bodyPr>
            <a:normAutofit lnSpcReduction="10000"/>
          </a:bodyPr>
          <a:lstStyle/>
          <a:p>
            <a:r>
              <a:rPr lang="en-US" dirty="0"/>
              <a:t>Did you learn anything interesting during the all stakeholder meeting?</a:t>
            </a:r>
          </a:p>
          <a:p>
            <a:endParaRPr lang="en-US" dirty="0"/>
          </a:p>
          <a:p>
            <a:endParaRPr lang="en-US" dirty="0"/>
          </a:p>
          <a:p>
            <a:pPr marL="0" indent="0">
              <a:buNone/>
            </a:pPr>
            <a:r>
              <a:rPr lang="en-US" b="1" dirty="0"/>
              <a:t>Future Roles and Responsibilities</a:t>
            </a:r>
            <a:r>
              <a:rPr lang="en-US" dirty="0"/>
              <a:t>:</a:t>
            </a:r>
          </a:p>
          <a:p>
            <a:r>
              <a:rPr lang="en-US" dirty="0"/>
              <a:t>Group will decide need for additional TAG meetings</a:t>
            </a:r>
          </a:p>
          <a:p>
            <a:r>
              <a:rPr lang="en-US" dirty="0"/>
              <a:t>TAG discussions are ongoing re: agriculture, wastewater, and stormwater</a:t>
            </a:r>
          </a:p>
          <a:p>
            <a:r>
              <a:rPr lang="en-US" dirty="0"/>
              <a:t>TAG crossover is anticipated</a:t>
            </a:r>
          </a:p>
          <a:p>
            <a:r>
              <a:rPr lang="en-US" dirty="0"/>
              <a:t>Buffer TAG will adopt consensus positions on major buffer rule concepts</a:t>
            </a:r>
          </a:p>
          <a:p>
            <a:r>
              <a:rPr lang="en-US" dirty="0"/>
              <a:t>A majority opinion report will be drafted in support of each consensus proposal, minority opinion if necessary</a:t>
            </a:r>
          </a:p>
          <a:p>
            <a:r>
              <a:rPr lang="en-US" dirty="0"/>
              <a:t>For the sake of expediency, DWR intends to draft the report for review and feedback</a:t>
            </a:r>
          </a:p>
          <a:p>
            <a:r>
              <a:rPr lang="en-US" dirty="0"/>
              <a:t>Feedback can be provided via email</a:t>
            </a:r>
          </a:p>
          <a:p>
            <a:r>
              <a:rPr lang="en-US" dirty="0"/>
              <a:t>A follow-up meeting request can be made for major concerns and/or feedback</a:t>
            </a:r>
          </a:p>
        </p:txBody>
      </p:sp>
      <p:sp>
        <p:nvSpPr>
          <p:cNvPr id="4" name="Slide Number Placeholder 3">
            <a:extLst>
              <a:ext uri="{FF2B5EF4-FFF2-40B4-BE49-F238E27FC236}">
                <a16:creationId xmlns:a16="http://schemas.microsoft.com/office/drawing/2014/main" id="{803AFC6A-C02C-71A2-EFEC-4BBBDFB3ED57}"/>
              </a:ext>
            </a:extLst>
          </p:cNvPr>
          <p:cNvSpPr>
            <a:spLocks noGrp="1"/>
          </p:cNvSpPr>
          <p:nvPr>
            <p:ph type="sldNum" sz="quarter" idx="12"/>
          </p:nvPr>
        </p:nvSpPr>
        <p:spPr/>
        <p:txBody>
          <a:bodyPr/>
          <a:lstStyle/>
          <a:p>
            <a:fld id="{11F27F3A-B3E9-41ED-AF8F-A365F10BB65F}" type="slidenum">
              <a:rPr lang="en-US" smtClean="0"/>
              <a:pPr/>
              <a:t>6</a:t>
            </a:fld>
            <a:endParaRPr lang="en-US"/>
          </a:p>
        </p:txBody>
      </p:sp>
      <p:sp>
        <p:nvSpPr>
          <p:cNvPr id="5" name="Subtitle 4">
            <a:extLst>
              <a:ext uri="{FF2B5EF4-FFF2-40B4-BE49-F238E27FC236}">
                <a16:creationId xmlns:a16="http://schemas.microsoft.com/office/drawing/2014/main" id="{B77E63E9-96CE-A8FF-1B08-BA80A81693B3}"/>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8854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5286-7082-C494-27FA-2CD4C1225A85}"/>
              </a:ext>
            </a:extLst>
          </p:cNvPr>
          <p:cNvSpPr>
            <a:spLocks noGrp="1"/>
          </p:cNvSpPr>
          <p:nvPr>
            <p:ph type="title"/>
          </p:nvPr>
        </p:nvSpPr>
        <p:spPr/>
        <p:txBody>
          <a:bodyPr>
            <a:normAutofit/>
          </a:bodyPr>
          <a:lstStyle/>
          <a:p>
            <a:r>
              <a:rPr lang="en-US" dirty="0"/>
              <a:t>Buffer Rule Public Comments</a:t>
            </a:r>
          </a:p>
        </p:txBody>
      </p:sp>
      <p:sp>
        <p:nvSpPr>
          <p:cNvPr id="3" name="Content Placeholder 2">
            <a:extLst>
              <a:ext uri="{FF2B5EF4-FFF2-40B4-BE49-F238E27FC236}">
                <a16:creationId xmlns:a16="http://schemas.microsoft.com/office/drawing/2014/main" id="{9616A37D-C3C9-1361-D9AB-00095AF63E4D}"/>
              </a:ext>
            </a:extLst>
          </p:cNvPr>
          <p:cNvSpPr>
            <a:spLocks noGrp="1"/>
          </p:cNvSpPr>
          <p:nvPr>
            <p:ph idx="1"/>
          </p:nvPr>
        </p:nvSpPr>
        <p:spPr/>
        <p:txBody>
          <a:bodyPr>
            <a:normAutofit/>
          </a:bodyPr>
          <a:lstStyle/>
          <a:p>
            <a:r>
              <a:rPr lang="en-US" dirty="0"/>
              <a:t>“State lacks authority”</a:t>
            </a:r>
          </a:p>
          <a:p>
            <a:r>
              <a:rPr lang="en-US" dirty="0"/>
              <a:t>“Additional buffer protection is unnecessary”</a:t>
            </a:r>
          </a:p>
          <a:p>
            <a:r>
              <a:rPr lang="en-US" dirty="0"/>
              <a:t>“Costs have been underestimated”</a:t>
            </a:r>
          </a:p>
          <a:p>
            <a:r>
              <a:rPr lang="en-US" dirty="0"/>
              <a:t>“Local governments are allowed to be more restrictive” – </a:t>
            </a:r>
            <a:r>
              <a:rPr lang="en-US" b="1" dirty="0"/>
              <a:t>Per § 143-214.23A (2015) LGs must prove scientific need and request authority from the EMC</a:t>
            </a:r>
          </a:p>
          <a:p>
            <a:r>
              <a:rPr lang="en-US" dirty="0"/>
              <a:t>“The no disturbance zone should be wider and encompass entire 50ft”</a:t>
            </a:r>
          </a:p>
          <a:p>
            <a:r>
              <a:rPr lang="en-US" dirty="0"/>
              <a:t>“Tracked vehicles are sometimes necessary and should be allowed”</a:t>
            </a:r>
          </a:p>
          <a:p>
            <a:r>
              <a:rPr lang="en-US" dirty="0"/>
              <a:t>“Forest is an optimal condition, and increased regulation will encourage development, so harvesting restrictions should be reduced”</a:t>
            </a:r>
          </a:p>
          <a:p>
            <a:r>
              <a:rPr lang="en-US" dirty="0"/>
              <a:t>“Pre-harvest notification should be added to the rule”</a:t>
            </a:r>
          </a:p>
          <a:p>
            <a:endParaRPr lang="en-US" dirty="0"/>
          </a:p>
        </p:txBody>
      </p:sp>
      <p:sp>
        <p:nvSpPr>
          <p:cNvPr id="4" name="Slide Number Placeholder 3">
            <a:extLst>
              <a:ext uri="{FF2B5EF4-FFF2-40B4-BE49-F238E27FC236}">
                <a16:creationId xmlns:a16="http://schemas.microsoft.com/office/drawing/2014/main" id="{D38EF70E-41EE-F5E0-BF11-FB66B3F1F84B}"/>
              </a:ext>
            </a:extLst>
          </p:cNvPr>
          <p:cNvSpPr>
            <a:spLocks noGrp="1"/>
          </p:cNvSpPr>
          <p:nvPr>
            <p:ph type="sldNum" sz="quarter" idx="12"/>
          </p:nvPr>
        </p:nvSpPr>
        <p:spPr/>
        <p:txBody>
          <a:bodyPr/>
          <a:lstStyle/>
          <a:p>
            <a:fld id="{11F27F3A-B3E9-41ED-AF8F-A365F10BB65F}" type="slidenum">
              <a:rPr lang="en-US" smtClean="0"/>
              <a:pPr/>
              <a:t>7</a:t>
            </a:fld>
            <a:endParaRPr lang="en-US"/>
          </a:p>
        </p:txBody>
      </p:sp>
      <p:sp>
        <p:nvSpPr>
          <p:cNvPr id="5" name="Subtitle 4">
            <a:extLst>
              <a:ext uri="{FF2B5EF4-FFF2-40B4-BE49-F238E27FC236}">
                <a16:creationId xmlns:a16="http://schemas.microsoft.com/office/drawing/2014/main" id="{058EEE90-6CEA-39BE-52CF-6767AA8E9225}"/>
              </a:ext>
            </a:extLst>
          </p:cNvPr>
          <p:cNvSpPr>
            <a:spLocks noGrp="1"/>
          </p:cNvSpPr>
          <p:nvPr>
            <p:ph type="subTitle" idx="13"/>
          </p:nvPr>
        </p:nvSpPr>
        <p:spPr/>
        <p:txBody>
          <a:bodyPr/>
          <a:lstStyle/>
          <a:p>
            <a:r>
              <a:rPr lang="en-US" dirty="0"/>
              <a:t>Jordan Lake Hearing Officer’s Report, 2008</a:t>
            </a:r>
          </a:p>
        </p:txBody>
      </p:sp>
    </p:spTree>
    <p:extLst>
      <p:ext uri="{BB962C8B-B14F-4D97-AF65-F5344CB8AC3E}">
        <p14:creationId xmlns:p14="http://schemas.microsoft.com/office/powerpoint/2010/main" val="2476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0B01-7E8D-CA13-D654-29972133E15A}"/>
              </a:ext>
            </a:extLst>
          </p:cNvPr>
          <p:cNvSpPr>
            <a:spLocks noGrp="1"/>
          </p:cNvSpPr>
          <p:nvPr>
            <p:ph type="title"/>
          </p:nvPr>
        </p:nvSpPr>
        <p:spPr/>
        <p:txBody>
          <a:bodyPr/>
          <a:lstStyle/>
          <a:p>
            <a:r>
              <a:rPr lang="en-US" dirty="0"/>
              <a:t>Buffer Width Proposal</a:t>
            </a:r>
          </a:p>
        </p:txBody>
      </p:sp>
      <p:sp>
        <p:nvSpPr>
          <p:cNvPr id="3" name="Content Placeholder 2">
            <a:extLst>
              <a:ext uri="{FF2B5EF4-FFF2-40B4-BE49-F238E27FC236}">
                <a16:creationId xmlns:a16="http://schemas.microsoft.com/office/drawing/2014/main" id="{2082AEA8-4768-44CE-8504-C9DB33C13C1B}"/>
              </a:ext>
            </a:extLst>
          </p:cNvPr>
          <p:cNvSpPr>
            <a:spLocks noGrp="1"/>
          </p:cNvSpPr>
          <p:nvPr>
            <p:ph idx="1"/>
          </p:nvPr>
        </p:nvSpPr>
        <p:spPr/>
        <p:txBody>
          <a:bodyPr>
            <a:normAutofit/>
          </a:bodyPr>
          <a:lstStyle/>
          <a:p>
            <a:pPr marL="0" indent="0">
              <a:buNone/>
            </a:pPr>
            <a:r>
              <a:rPr lang="en-US" dirty="0"/>
              <a:t>DWR:</a:t>
            </a:r>
          </a:p>
          <a:p>
            <a:r>
              <a:rPr lang="en-US" dirty="0"/>
              <a:t>Zone 1: 30ft</a:t>
            </a:r>
          </a:p>
          <a:p>
            <a:r>
              <a:rPr lang="en-US" dirty="0"/>
              <a:t>Zone 2: 20ft</a:t>
            </a:r>
          </a:p>
          <a:p>
            <a:r>
              <a:rPr lang="en-US" dirty="0"/>
              <a:t>Perennial and intermittent streams everywhere in watershed</a:t>
            </a:r>
          </a:p>
          <a:p>
            <a:pPr lvl="1"/>
            <a:r>
              <a:rPr lang="en-US" dirty="0"/>
              <a:t>Includes wetlands within 50ft of surface waters</a:t>
            </a:r>
          </a:p>
          <a:p>
            <a:pPr lvl="1"/>
            <a:r>
              <a:rPr lang="en-US" dirty="0"/>
              <a:t>Includes hydrologically connected impoundments that are fed by an intermittent or perennial stream or that discharge directly to an intermittent or perennial stream </a:t>
            </a:r>
          </a:p>
          <a:p>
            <a:pPr lvl="1"/>
            <a:r>
              <a:rPr lang="en-US" dirty="0"/>
              <a:t>Excludes disconnected ponds</a:t>
            </a:r>
          </a:p>
        </p:txBody>
      </p:sp>
      <p:sp>
        <p:nvSpPr>
          <p:cNvPr id="4" name="Slide Number Placeholder 3">
            <a:extLst>
              <a:ext uri="{FF2B5EF4-FFF2-40B4-BE49-F238E27FC236}">
                <a16:creationId xmlns:a16="http://schemas.microsoft.com/office/drawing/2014/main" id="{9388324C-50E8-1C94-A732-F045DAE1FA4D}"/>
              </a:ext>
            </a:extLst>
          </p:cNvPr>
          <p:cNvSpPr>
            <a:spLocks noGrp="1"/>
          </p:cNvSpPr>
          <p:nvPr>
            <p:ph type="sldNum" sz="quarter" idx="12"/>
          </p:nvPr>
        </p:nvSpPr>
        <p:spPr/>
        <p:txBody>
          <a:bodyPr/>
          <a:lstStyle/>
          <a:p>
            <a:fld id="{11F27F3A-B3E9-41ED-AF8F-A365F10BB65F}" type="slidenum">
              <a:rPr lang="en-US" smtClean="0"/>
              <a:pPr/>
              <a:t>8</a:t>
            </a:fld>
            <a:endParaRPr lang="en-US"/>
          </a:p>
        </p:txBody>
      </p:sp>
      <p:sp>
        <p:nvSpPr>
          <p:cNvPr id="5" name="Subtitle 4">
            <a:extLst>
              <a:ext uri="{FF2B5EF4-FFF2-40B4-BE49-F238E27FC236}">
                <a16:creationId xmlns:a16="http://schemas.microsoft.com/office/drawing/2014/main" id="{C0432AAF-7A82-905C-3D97-0238C1C002EA}"/>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70452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8EFA-0757-86B5-F48A-36168E1E60AE}"/>
              </a:ext>
            </a:extLst>
          </p:cNvPr>
          <p:cNvSpPr>
            <a:spLocks noGrp="1"/>
          </p:cNvSpPr>
          <p:nvPr>
            <p:ph type="title"/>
          </p:nvPr>
        </p:nvSpPr>
        <p:spPr/>
        <p:txBody>
          <a:bodyPr>
            <a:normAutofit/>
          </a:bodyPr>
          <a:lstStyle/>
          <a:p>
            <a:r>
              <a:rPr lang="en-US" dirty="0"/>
              <a:t>Allowable Uses</a:t>
            </a:r>
          </a:p>
        </p:txBody>
      </p:sp>
      <p:sp>
        <p:nvSpPr>
          <p:cNvPr id="3" name="Content Placeholder 2">
            <a:extLst>
              <a:ext uri="{FF2B5EF4-FFF2-40B4-BE49-F238E27FC236}">
                <a16:creationId xmlns:a16="http://schemas.microsoft.com/office/drawing/2014/main" id="{7BD8CEF9-9CD3-6669-CB67-BAF28254B7A9}"/>
              </a:ext>
            </a:extLst>
          </p:cNvPr>
          <p:cNvSpPr>
            <a:spLocks noGrp="1"/>
          </p:cNvSpPr>
          <p:nvPr>
            <p:ph idx="1"/>
          </p:nvPr>
        </p:nvSpPr>
        <p:spPr/>
        <p:txBody>
          <a:bodyPr/>
          <a:lstStyle/>
          <a:p>
            <a:r>
              <a:rPr lang="en-US" dirty="0"/>
              <a:t>Ongoing and existing uses – protected by the US Constitution</a:t>
            </a:r>
          </a:p>
          <a:p>
            <a:r>
              <a:rPr lang="en-US" dirty="0"/>
              <a:t>Disconnected agricultural ponds exempted – WOTUS</a:t>
            </a:r>
          </a:p>
          <a:p>
            <a:r>
              <a:rPr lang="en-US" dirty="0"/>
              <a:t>Forest harvest (next slide)</a:t>
            </a:r>
          </a:p>
        </p:txBody>
      </p:sp>
      <p:sp>
        <p:nvSpPr>
          <p:cNvPr id="4" name="Slide Number Placeholder 3">
            <a:extLst>
              <a:ext uri="{FF2B5EF4-FFF2-40B4-BE49-F238E27FC236}">
                <a16:creationId xmlns:a16="http://schemas.microsoft.com/office/drawing/2014/main" id="{ACF97EFF-5880-F319-66A4-E874A9A20EA6}"/>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5" name="Subtitle 4">
            <a:extLst>
              <a:ext uri="{FF2B5EF4-FFF2-40B4-BE49-F238E27FC236}">
                <a16:creationId xmlns:a16="http://schemas.microsoft.com/office/drawing/2014/main" id="{59F259D3-58D0-1292-CDBB-AEBDA7F54F73}"/>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863808339"/>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E347C4-91BB-4D61-9F37-5A6885E29480}">
  <ds:schemaRefs>
    <ds:schemaRef ds:uri="http://purl.org/dc/elements/1.1/"/>
    <ds:schemaRef ds:uri="http://schemas.microsoft.com/office/2006/metadata/properties"/>
    <ds:schemaRef ds:uri="97c26e27-a340-4306-98a7-c36055956a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93163c-4790-4570-a539-5f3cb3bacbe3"/>
    <ds:schemaRef ds:uri="http://www.w3.org/XML/1998/namespace"/>
    <ds:schemaRef ds:uri="http://purl.org/dc/dcmitype/"/>
  </ds:schemaRefs>
</ds:datastoreItem>
</file>

<file path=customXml/itemProps2.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8C5C5C-2F8D-41D4-BA2B-05974C4237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19594</TotalTime>
  <Words>1162</Words>
  <Application>Microsoft Office PowerPoint</Application>
  <PresentationFormat>Widescreen</PresentationFormat>
  <Paragraphs>157</Paragraphs>
  <Slides>16</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Times New Roman</vt:lpstr>
      <vt:lpstr>2_Office Theme</vt:lpstr>
      <vt:lpstr>Office Theme</vt:lpstr>
      <vt:lpstr>3_Office Theme</vt:lpstr>
      <vt:lpstr>Department of Environmental Quality</vt:lpstr>
      <vt:lpstr>Meeting Objectives</vt:lpstr>
      <vt:lpstr>Decision-Making Process re: consensus</vt:lpstr>
      <vt:lpstr>Consensus Clarification</vt:lpstr>
      <vt:lpstr>TAG Responsibility Clarification</vt:lpstr>
      <vt:lpstr>Salisbury Recap and Future Steps</vt:lpstr>
      <vt:lpstr>Buffer Rule Public Comments</vt:lpstr>
      <vt:lpstr>Buffer Width Proposal</vt:lpstr>
      <vt:lpstr>Allowable Uses</vt:lpstr>
      <vt:lpstr>Buffer Proposal</vt:lpstr>
      <vt:lpstr>Buffer Mitigation</vt:lpstr>
      <vt:lpstr>Buffer Mitigation</vt:lpstr>
      <vt:lpstr>PowerPoint Presentation</vt:lpstr>
      <vt:lpstr>Buffer Proposal</vt:lpstr>
      <vt:lpstr>What’s missing?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Hester, Joey</cp:lastModifiedBy>
  <cp:revision>83</cp:revision>
  <cp:lastPrinted>2022-09-29T12:35:38Z</cp:lastPrinted>
  <dcterms:created xsi:type="dcterms:W3CDTF">2015-06-24T15:01:50Z</dcterms:created>
  <dcterms:modified xsi:type="dcterms:W3CDTF">2023-06-22T15:39:55Z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