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 id="2147483699" r:id="rId5"/>
    <p:sldMasterId id="2147483716" r:id="rId6"/>
  </p:sldMasterIdLst>
  <p:notesMasterIdLst>
    <p:notesMasterId r:id="rId21"/>
  </p:notesMasterIdLst>
  <p:sldIdLst>
    <p:sldId id="256" r:id="rId7"/>
    <p:sldId id="257" r:id="rId8"/>
    <p:sldId id="281" r:id="rId9"/>
    <p:sldId id="259" r:id="rId10"/>
    <p:sldId id="258" r:id="rId11"/>
    <p:sldId id="506" r:id="rId12"/>
    <p:sldId id="482" r:id="rId13"/>
    <p:sldId id="469" r:id="rId14"/>
    <p:sldId id="479" r:id="rId15"/>
    <p:sldId id="503" r:id="rId16"/>
    <p:sldId id="504" r:id="rId17"/>
    <p:sldId id="505" r:id="rId18"/>
    <p:sldId id="496" r:id="rId19"/>
    <p:sldId id="495" r:id="rId20"/>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AF0"/>
    <a:srgbClr val="548235"/>
    <a:srgbClr val="4472C4"/>
    <a:srgbClr val="728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7" autoAdjust="0"/>
    <p:restoredTop sz="91422" autoAdjust="0"/>
  </p:normalViewPr>
  <p:slideViewPr>
    <p:cSldViewPr snapToGrid="0">
      <p:cViewPr>
        <p:scale>
          <a:sx n="89" d="100"/>
          <a:sy n="89" d="100"/>
        </p:scale>
        <p:origin x="28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744B76-59BE-473D-9F6B-975EDA39C0D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B4D22BA-93F5-41D3-B3B5-CB9A52493EF7}">
      <dgm:prSet/>
      <dgm:spPr/>
      <dgm:t>
        <a:bodyPr/>
        <a:lstStyle/>
        <a:p>
          <a:r>
            <a:rPr lang="en-US"/>
            <a:t>Ground Rules </a:t>
          </a:r>
        </a:p>
      </dgm:t>
    </dgm:pt>
    <dgm:pt modelId="{A2DC9F10-A6B6-4A32-83CC-F3EC7B1A0E0D}" type="parTrans" cxnId="{9804B547-3857-41EC-A5B4-1A315ECAF67F}">
      <dgm:prSet/>
      <dgm:spPr/>
      <dgm:t>
        <a:bodyPr/>
        <a:lstStyle/>
        <a:p>
          <a:endParaRPr lang="en-US"/>
        </a:p>
      </dgm:t>
    </dgm:pt>
    <dgm:pt modelId="{2F4397C0-AF02-4E4B-9D51-3D4897E704A0}" type="sibTrans" cxnId="{9804B547-3857-41EC-A5B4-1A315ECAF67F}">
      <dgm:prSet/>
      <dgm:spPr/>
      <dgm:t>
        <a:bodyPr/>
        <a:lstStyle/>
        <a:p>
          <a:endParaRPr lang="en-US"/>
        </a:p>
      </dgm:t>
    </dgm:pt>
    <dgm:pt modelId="{E3AD0073-6A05-4093-805D-F95ECF917976}">
      <dgm:prSet/>
      <dgm:spPr/>
      <dgm:t>
        <a:bodyPr/>
        <a:lstStyle/>
        <a:p>
          <a:r>
            <a:rPr lang="en-US"/>
            <a:t>Stick to the tasks and topics on the agenda and keep discussion focused; one subject at a time. </a:t>
          </a:r>
        </a:p>
      </dgm:t>
    </dgm:pt>
    <dgm:pt modelId="{3E772DFC-22BB-47B4-A48E-04A7C5930DDB}" type="parTrans" cxnId="{2A31C263-5F32-49AA-8A2E-E698A68549B7}">
      <dgm:prSet/>
      <dgm:spPr/>
      <dgm:t>
        <a:bodyPr/>
        <a:lstStyle/>
        <a:p>
          <a:endParaRPr lang="en-US"/>
        </a:p>
      </dgm:t>
    </dgm:pt>
    <dgm:pt modelId="{0E142038-D518-404D-9C1C-40AC0B69F25B}" type="sibTrans" cxnId="{2A31C263-5F32-49AA-8A2E-E698A68549B7}">
      <dgm:prSet/>
      <dgm:spPr/>
      <dgm:t>
        <a:bodyPr/>
        <a:lstStyle/>
        <a:p>
          <a:endParaRPr lang="en-US"/>
        </a:p>
      </dgm:t>
    </dgm:pt>
    <dgm:pt modelId="{1D0F0A2C-8894-4872-848E-8D7C0C7E17E6}">
      <dgm:prSet/>
      <dgm:spPr/>
      <dgm:t>
        <a:bodyPr/>
        <a:lstStyle/>
        <a:p>
          <a:r>
            <a:rPr lang="en-US"/>
            <a:t>Discuss all relevant information and issues, even difficult ones. </a:t>
          </a:r>
        </a:p>
      </dgm:t>
    </dgm:pt>
    <dgm:pt modelId="{840F612B-0E07-4F6D-B5BD-7255292CF8D0}" type="parTrans" cxnId="{DDF70108-8FC0-4FB3-8BF4-755A7127B5D8}">
      <dgm:prSet/>
      <dgm:spPr/>
      <dgm:t>
        <a:bodyPr/>
        <a:lstStyle/>
        <a:p>
          <a:endParaRPr lang="en-US"/>
        </a:p>
      </dgm:t>
    </dgm:pt>
    <dgm:pt modelId="{15466722-3F57-4067-A1FF-C0BD16CF0324}" type="sibTrans" cxnId="{DDF70108-8FC0-4FB3-8BF4-755A7127B5D8}">
      <dgm:prSet/>
      <dgm:spPr/>
      <dgm:t>
        <a:bodyPr/>
        <a:lstStyle/>
        <a:p>
          <a:endParaRPr lang="en-US"/>
        </a:p>
      </dgm:t>
    </dgm:pt>
    <dgm:pt modelId="{3C953FBC-EA73-4E00-9407-538C80D1E29F}">
      <dgm:prSet/>
      <dgm:spPr/>
      <dgm:t>
        <a:bodyPr/>
        <a:lstStyle/>
        <a:p>
          <a:r>
            <a:rPr lang="en-US"/>
            <a:t>Keep discussion open and balanced. </a:t>
          </a:r>
        </a:p>
      </dgm:t>
    </dgm:pt>
    <dgm:pt modelId="{3E7BFA83-6328-4480-8BA6-D3FD6427C54E}" type="parTrans" cxnId="{D58C87BA-8B05-49B9-8428-7C8EF11F595A}">
      <dgm:prSet/>
      <dgm:spPr/>
      <dgm:t>
        <a:bodyPr/>
        <a:lstStyle/>
        <a:p>
          <a:endParaRPr lang="en-US"/>
        </a:p>
      </dgm:t>
    </dgm:pt>
    <dgm:pt modelId="{597FC523-5F03-4051-8DD5-2C4118AC1770}" type="sibTrans" cxnId="{D58C87BA-8B05-49B9-8428-7C8EF11F595A}">
      <dgm:prSet/>
      <dgm:spPr/>
      <dgm:t>
        <a:bodyPr/>
        <a:lstStyle/>
        <a:p>
          <a:endParaRPr lang="en-US"/>
        </a:p>
      </dgm:t>
    </dgm:pt>
    <dgm:pt modelId="{1483C217-7360-418E-B68A-4586EAAAAEA6}">
      <dgm:prSet/>
      <dgm:spPr/>
      <dgm:t>
        <a:bodyPr/>
        <a:lstStyle/>
        <a:p>
          <a:r>
            <a:rPr lang="en-US"/>
            <a:t>Participate, show up, share your thinking as much as you can. </a:t>
          </a:r>
        </a:p>
      </dgm:t>
    </dgm:pt>
    <dgm:pt modelId="{2638BFBD-5A94-46EA-8232-7BB683407825}" type="parTrans" cxnId="{278E8223-2778-465D-90F0-A47874855DCA}">
      <dgm:prSet/>
      <dgm:spPr/>
      <dgm:t>
        <a:bodyPr/>
        <a:lstStyle/>
        <a:p>
          <a:endParaRPr lang="en-US"/>
        </a:p>
      </dgm:t>
    </dgm:pt>
    <dgm:pt modelId="{6646DDD4-0E63-477D-AD6A-B0D75B8C9271}" type="sibTrans" cxnId="{278E8223-2778-465D-90F0-A47874855DCA}">
      <dgm:prSet/>
      <dgm:spPr/>
      <dgm:t>
        <a:bodyPr/>
        <a:lstStyle/>
        <a:p>
          <a:endParaRPr lang="en-US"/>
        </a:p>
      </dgm:t>
    </dgm:pt>
    <dgm:pt modelId="{FCA95327-8101-4A4A-A1BB-48D09A62122A}">
      <dgm:prSet/>
      <dgm:spPr/>
      <dgm:t>
        <a:bodyPr/>
        <a:lstStyle/>
        <a:p>
          <a:r>
            <a:rPr lang="en-US"/>
            <a:t>Strive to make decisions by consensus. </a:t>
          </a:r>
        </a:p>
      </dgm:t>
    </dgm:pt>
    <dgm:pt modelId="{A8AFFBC2-3112-4389-AE5C-074B03BB7A13}" type="parTrans" cxnId="{10D2D738-8E54-4129-87DE-100D6A5E9E98}">
      <dgm:prSet/>
      <dgm:spPr/>
      <dgm:t>
        <a:bodyPr/>
        <a:lstStyle/>
        <a:p>
          <a:endParaRPr lang="en-US"/>
        </a:p>
      </dgm:t>
    </dgm:pt>
    <dgm:pt modelId="{157EE079-C45C-45AC-B2CC-F86A3661ACB8}" type="sibTrans" cxnId="{10D2D738-8E54-4129-87DE-100D6A5E9E98}">
      <dgm:prSet/>
      <dgm:spPr/>
      <dgm:t>
        <a:bodyPr/>
        <a:lstStyle/>
        <a:p>
          <a:endParaRPr lang="en-US"/>
        </a:p>
      </dgm:t>
    </dgm:pt>
    <dgm:pt modelId="{FC7F1757-1709-404A-9F97-9A4ED99DD23E}">
      <dgm:prSet/>
      <dgm:spPr/>
      <dgm:t>
        <a:bodyPr/>
        <a:lstStyle/>
        <a:p>
          <a:r>
            <a:rPr lang="en-US"/>
            <a:t>Look beyond positions to interests. </a:t>
          </a:r>
        </a:p>
      </dgm:t>
    </dgm:pt>
    <dgm:pt modelId="{A0BF7B92-7235-4ECA-BF24-17F85B939A2E}" type="parTrans" cxnId="{D4D91B5C-7415-4CD9-824B-922450F14AD4}">
      <dgm:prSet/>
      <dgm:spPr/>
      <dgm:t>
        <a:bodyPr/>
        <a:lstStyle/>
        <a:p>
          <a:endParaRPr lang="en-US"/>
        </a:p>
      </dgm:t>
    </dgm:pt>
    <dgm:pt modelId="{5AC9464D-8EA5-496F-9EB0-595A2E54C654}" type="sibTrans" cxnId="{D4D91B5C-7415-4CD9-824B-922450F14AD4}">
      <dgm:prSet/>
      <dgm:spPr/>
      <dgm:t>
        <a:bodyPr/>
        <a:lstStyle/>
        <a:p>
          <a:endParaRPr lang="en-US"/>
        </a:p>
      </dgm:t>
    </dgm:pt>
    <dgm:pt modelId="{D0EE61E8-D4D5-4C84-86C9-F1DC5C54D963}">
      <dgm:prSet/>
      <dgm:spPr/>
      <dgm:t>
        <a:bodyPr/>
        <a:lstStyle/>
        <a:p>
          <a:r>
            <a:rPr lang="en-US"/>
            <a:t>Disagree openly and respectfully. </a:t>
          </a:r>
        </a:p>
      </dgm:t>
    </dgm:pt>
    <dgm:pt modelId="{5350E6F0-6641-491A-BD28-F262A9252B02}" type="parTrans" cxnId="{323C6B4A-9775-4BBE-9A0E-310FBF8290AB}">
      <dgm:prSet/>
      <dgm:spPr/>
      <dgm:t>
        <a:bodyPr/>
        <a:lstStyle/>
        <a:p>
          <a:endParaRPr lang="en-US"/>
        </a:p>
      </dgm:t>
    </dgm:pt>
    <dgm:pt modelId="{9CE9DB7F-132C-413A-BCF6-111ED9750429}" type="sibTrans" cxnId="{323C6B4A-9775-4BBE-9A0E-310FBF8290AB}">
      <dgm:prSet/>
      <dgm:spPr/>
      <dgm:t>
        <a:bodyPr/>
        <a:lstStyle/>
        <a:p>
          <a:endParaRPr lang="en-US"/>
        </a:p>
      </dgm:t>
    </dgm:pt>
    <dgm:pt modelId="{102AD28D-A891-4B3E-9EAB-0A1B6A0A44E4}">
      <dgm:prSet/>
      <dgm:spPr/>
      <dgm:t>
        <a:bodyPr/>
        <a:lstStyle/>
        <a:p>
          <a:r>
            <a:rPr lang="en-US"/>
            <a:t>Put personal differences aside in the interests of a successful team. </a:t>
          </a:r>
        </a:p>
      </dgm:t>
    </dgm:pt>
    <dgm:pt modelId="{5A4D3959-0E5E-4E31-BBD2-BB1C05D2AE4A}" type="parTrans" cxnId="{83DFE58E-8594-4F63-BC8C-3E6316104923}">
      <dgm:prSet/>
      <dgm:spPr/>
      <dgm:t>
        <a:bodyPr/>
        <a:lstStyle/>
        <a:p>
          <a:endParaRPr lang="en-US"/>
        </a:p>
      </dgm:t>
    </dgm:pt>
    <dgm:pt modelId="{1655E9BC-8A7B-45F3-9EF5-6E55F2655D18}" type="sibTrans" cxnId="{83DFE58E-8594-4F63-BC8C-3E6316104923}">
      <dgm:prSet/>
      <dgm:spPr/>
      <dgm:t>
        <a:bodyPr/>
        <a:lstStyle/>
        <a:p>
          <a:endParaRPr lang="en-US"/>
        </a:p>
      </dgm:t>
    </dgm:pt>
    <dgm:pt modelId="{4672E954-1E9E-4F61-A30E-C59B70339F64}">
      <dgm:prSet/>
      <dgm:spPr/>
      <dgm:t>
        <a:bodyPr/>
        <a:lstStyle/>
        <a:p>
          <a:r>
            <a:rPr lang="en-US"/>
            <a:t>Jointly design ways of testing disagreements and look for mutually beneficial solutions. </a:t>
          </a:r>
        </a:p>
      </dgm:t>
    </dgm:pt>
    <dgm:pt modelId="{3792E8F7-9487-4865-BA38-20A4F301F5C2}" type="parTrans" cxnId="{9F0D26B6-EE19-4BEF-BE20-EF6B7CB42BC3}">
      <dgm:prSet/>
      <dgm:spPr/>
      <dgm:t>
        <a:bodyPr/>
        <a:lstStyle/>
        <a:p>
          <a:endParaRPr lang="en-US"/>
        </a:p>
      </dgm:t>
    </dgm:pt>
    <dgm:pt modelId="{FDC05B94-7138-4290-B3D0-91FF88220FCF}" type="sibTrans" cxnId="{9F0D26B6-EE19-4BEF-BE20-EF6B7CB42BC3}">
      <dgm:prSet/>
      <dgm:spPr/>
      <dgm:t>
        <a:bodyPr/>
        <a:lstStyle/>
        <a:p>
          <a:endParaRPr lang="en-US"/>
        </a:p>
      </dgm:t>
    </dgm:pt>
    <dgm:pt modelId="{98E71CE0-48CA-4B68-BD2D-74FF58B19519}">
      <dgm:prSet/>
      <dgm:spPr/>
      <dgm:t>
        <a:bodyPr/>
        <a:lstStyle/>
        <a:p>
          <a:r>
            <a:rPr lang="en-US"/>
            <a:t>Follow through on commitments. </a:t>
          </a:r>
        </a:p>
      </dgm:t>
    </dgm:pt>
    <dgm:pt modelId="{4367464B-1F1B-43C8-8CD5-345E4E736237}" type="parTrans" cxnId="{16C3C7CE-BD4B-4C25-BED9-67DBCC0F85AF}">
      <dgm:prSet/>
      <dgm:spPr/>
      <dgm:t>
        <a:bodyPr/>
        <a:lstStyle/>
        <a:p>
          <a:endParaRPr lang="en-US"/>
        </a:p>
      </dgm:t>
    </dgm:pt>
    <dgm:pt modelId="{817980E4-5188-46C3-A268-AF3D3AF37FF1}" type="sibTrans" cxnId="{16C3C7CE-BD4B-4C25-BED9-67DBCC0F85AF}">
      <dgm:prSet/>
      <dgm:spPr/>
      <dgm:t>
        <a:bodyPr/>
        <a:lstStyle/>
        <a:p>
          <a:endParaRPr lang="en-US"/>
        </a:p>
      </dgm:t>
    </dgm:pt>
    <dgm:pt modelId="{A2BE421F-9156-4BBE-A202-1FC1E873EC47}">
      <dgm:prSet/>
      <dgm:spPr/>
      <dgm:t>
        <a:bodyPr/>
        <a:lstStyle/>
        <a:p>
          <a:r>
            <a:rPr lang="en-US"/>
            <a:t>Share information discussed in team meetings with your organization and reflect its position back to the team. </a:t>
          </a:r>
        </a:p>
      </dgm:t>
    </dgm:pt>
    <dgm:pt modelId="{40D6142A-1388-4E72-AD14-29B4CC0C2DC2}" type="parTrans" cxnId="{10C35623-DD8C-4623-9976-B4869722B508}">
      <dgm:prSet/>
      <dgm:spPr/>
      <dgm:t>
        <a:bodyPr/>
        <a:lstStyle/>
        <a:p>
          <a:endParaRPr lang="en-US"/>
        </a:p>
      </dgm:t>
    </dgm:pt>
    <dgm:pt modelId="{3FA36FF6-CDFB-4E7E-A440-D63974173A4D}" type="sibTrans" cxnId="{10C35623-DD8C-4623-9976-B4869722B508}">
      <dgm:prSet/>
      <dgm:spPr/>
      <dgm:t>
        <a:bodyPr/>
        <a:lstStyle/>
        <a:p>
          <a:endParaRPr lang="en-US"/>
        </a:p>
      </dgm:t>
    </dgm:pt>
    <dgm:pt modelId="{9B32904D-5F83-4172-90E5-0FA72C41F22C}">
      <dgm:prSet/>
      <dgm:spPr/>
      <dgm:t>
        <a:bodyPr/>
        <a:lstStyle/>
        <a:p>
          <a:r>
            <a:rPr lang="en-US"/>
            <a:t>While participants are free to discuss the process outside of official meetings, decisions will be made during meetings themselves.</a:t>
          </a:r>
        </a:p>
      </dgm:t>
    </dgm:pt>
    <dgm:pt modelId="{895D6CD0-285A-44FA-A9BD-551355F00494}" type="parTrans" cxnId="{34CCB2F6-9FAC-41CC-BC09-8D637F7D6184}">
      <dgm:prSet/>
      <dgm:spPr/>
      <dgm:t>
        <a:bodyPr/>
        <a:lstStyle/>
        <a:p>
          <a:endParaRPr lang="en-US"/>
        </a:p>
      </dgm:t>
    </dgm:pt>
    <dgm:pt modelId="{5629EC04-2018-4DB4-96EB-EE5134F4EA21}" type="sibTrans" cxnId="{34CCB2F6-9FAC-41CC-BC09-8D637F7D6184}">
      <dgm:prSet/>
      <dgm:spPr/>
      <dgm:t>
        <a:bodyPr/>
        <a:lstStyle/>
        <a:p>
          <a:endParaRPr lang="en-US"/>
        </a:p>
      </dgm:t>
    </dgm:pt>
    <dgm:pt modelId="{9449B0F5-1D1B-9244-8459-325A6B9B0E9A}" type="pres">
      <dgm:prSet presAssocID="{EA744B76-59BE-473D-9F6B-975EDA39C0D4}" presName="linear" presStyleCnt="0">
        <dgm:presLayoutVars>
          <dgm:animLvl val="lvl"/>
          <dgm:resizeHandles val="exact"/>
        </dgm:presLayoutVars>
      </dgm:prSet>
      <dgm:spPr/>
    </dgm:pt>
    <dgm:pt modelId="{48A11563-C22F-2B4A-951D-09D52EC91E54}" type="pres">
      <dgm:prSet presAssocID="{2B4D22BA-93F5-41D3-B3B5-CB9A52493EF7}" presName="parentText" presStyleLbl="node1" presStyleIdx="0" presStyleCnt="1">
        <dgm:presLayoutVars>
          <dgm:chMax val="0"/>
          <dgm:bulletEnabled val="1"/>
        </dgm:presLayoutVars>
      </dgm:prSet>
      <dgm:spPr/>
    </dgm:pt>
    <dgm:pt modelId="{5B78B36E-FA59-9F41-899D-976AF5AA42DB}" type="pres">
      <dgm:prSet presAssocID="{2B4D22BA-93F5-41D3-B3B5-CB9A52493EF7}" presName="childText" presStyleLbl="revTx" presStyleIdx="0" presStyleCnt="1">
        <dgm:presLayoutVars>
          <dgm:bulletEnabled val="1"/>
        </dgm:presLayoutVars>
      </dgm:prSet>
      <dgm:spPr/>
    </dgm:pt>
  </dgm:ptLst>
  <dgm:cxnLst>
    <dgm:cxn modelId="{DDF70108-8FC0-4FB3-8BF4-755A7127B5D8}" srcId="{2B4D22BA-93F5-41D3-B3B5-CB9A52493EF7}" destId="{1D0F0A2C-8894-4872-848E-8D7C0C7E17E6}" srcOrd="1" destOrd="0" parTransId="{840F612B-0E07-4F6D-B5BD-7255292CF8D0}" sibTransId="{15466722-3F57-4067-A1FF-C0BD16CF0324}"/>
    <dgm:cxn modelId="{D59D350E-25B1-724A-BB54-F49B441DED46}" type="presOf" srcId="{FCA95327-8101-4A4A-A1BB-48D09A62122A}" destId="{5B78B36E-FA59-9F41-899D-976AF5AA42DB}" srcOrd="0" destOrd="4" presId="urn:microsoft.com/office/officeart/2005/8/layout/vList2"/>
    <dgm:cxn modelId="{10C35623-DD8C-4623-9976-B4869722B508}" srcId="{2B4D22BA-93F5-41D3-B3B5-CB9A52493EF7}" destId="{A2BE421F-9156-4BBE-A202-1FC1E873EC47}" srcOrd="10" destOrd="0" parTransId="{40D6142A-1388-4E72-AD14-29B4CC0C2DC2}" sibTransId="{3FA36FF6-CDFB-4E7E-A440-D63974173A4D}"/>
    <dgm:cxn modelId="{278E8223-2778-465D-90F0-A47874855DCA}" srcId="{2B4D22BA-93F5-41D3-B3B5-CB9A52493EF7}" destId="{1483C217-7360-418E-B68A-4586EAAAAEA6}" srcOrd="3" destOrd="0" parTransId="{2638BFBD-5A94-46EA-8232-7BB683407825}" sibTransId="{6646DDD4-0E63-477D-AD6A-B0D75B8C9271}"/>
    <dgm:cxn modelId="{0548F92C-6A29-7B41-87EB-1278074FA29F}" type="presOf" srcId="{FC7F1757-1709-404A-9F97-9A4ED99DD23E}" destId="{5B78B36E-FA59-9F41-899D-976AF5AA42DB}" srcOrd="0" destOrd="5" presId="urn:microsoft.com/office/officeart/2005/8/layout/vList2"/>
    <dgm:cxn modelId="{BEA89A2E-87BD-1043-ACC7-AD876DE0FEA4}" type="presOf" srcId="{2B4D22BA-93F5-41D3-B3B5-CB9A52493EF7}" destId="{48A11563-C22F-2B4A-951D-09D52EC91E54}" srcOrd="0" destOrd="0" presId="urn:microsoft.com/office/officeart/2005/8/layout/vList2"/>
    <dgm:cxn modelId="{F2D1BE35-A214-DA47-8F99-A3DE46B1DA4A}" type="presOf" srcId="{D0EE61E8-D4D5-4C84-86C9-F1DC5C54D963}" destId="{5B78B36E-FA59-9F41-899D-976AF5AA42DB}" srcOrd="0" destOrd="6" presId="urn:microsoft.com/office/officeart/2005/8/layout/vList2"/>
    <dgm:cxn modelId="{10D2D738-8E54-4129-87DE-100D6A5E9E98}" srcId="{2B4D22BA-93F5-41D3-B3B5-CB9A52493EF7}" destId="{FCA95327-8101-4A4A-A1BB-48D09A62122A}" srcOrd="4" destOrd="0" parTransId="{A8AFFBC2-3112-4389-AE5C-074B03BB7A13}" sibTransId="{157EE079-C45C-45AC-B2CC-F86A3661ACB8}"/>
    <dgm:cxn modelId="{B2CC315B-48CF-E941-BD4A-BDE1C4F76D5C}" type="presOf" srcId="{EA744B76-59BE-473D-9F6B-975EDA39C0D4}" destId="{9449B0F5-1D1B-9244-8459-325A6B9B0E9A}" srcOrd="0" destOrd="0" presId="urn:microsoft.com/office/officeart/2005/8/layout/vList2"/>
    <dgm:cxn modelId="{D4D91B5C-7415-4CD9-824B-922450F14AD4}" srcId="{2B4D22BA-93F5-41D3-B3B5-CB9A52493EF7}" destId="{FC7F1757-1709-404A-9F97-9A4ED99DD23E}" srcOrd="5" destOrd="0" parTransId="{A0BF7B92-7235-4ECA-BF24-17F85B939A2E}" sibTransId="{5AC9464D-8EA5-496F-9EB0-595A2E54C654}"/>
    <dgm:cxn modelId="{E6077E5C-466F-1543-AA4A-37464449D3A0}" type="presOf" srcId="{A2BE421F-9156-4BBE-A202-1FC1E873EC47}" destId="{5B78B36E-FA59-9F41-899D-976AF5AA42DB}" srcOrd="0" destOrd="10" presId="urn:microsoft.com/office/officeart/2005/8/layout/vList2"/>
    <dgm:cxn modelId="{2A31C263-5F32-49AA-8A2E-E698A68549B7}" srcId="{2B4D22BA-93F5-41D3-B3B5-CB9A52493EF7}" destId="{E3AD0073-6A05-4093-805D-F95ECF917976}" srcOrd="0" destOrd="0" parTransId="{3E772DFC-22BB-47B4-A48E-04A7C5930DDB}" sibTransId="{0E142038-D518-404D-9C1C-40AC0B69F25B}"/>
    <dgm:cxn modelId="{9804B547-3857-41EC-A5B4-1A315ECAF67F}" srcId="{EA744B76-59BE-473D-9F6B-975EDA39C0D4}" destId="{2B4D22BA-93F5-41D3-B3B5-CB9A52493EF7}" srcOrd="0" destOrd="0" parTransId="{A2DC9F10-A6B6-4A32-83CC-F3EC7B1A0E0D}" sibTransId="{2F4397C0-AF02-4E4B-9D51-3D4897E704A0}"/>
    <dgm:cxn modelId="{323C6B4A-9775-4BBE-9A0E-310FBF8290AB}" srcId="{2B4D22BA-93F5-41D3-B3B5-CB9A52493EF7}" destId="{D0EE61E8-D4D5-4C84-86C9-F1DC5C54D963}" srcOrd="6" destOrd="0" parTransId="{5350E6F0-6641-491A-BD28-F262A9252B02}" sibTransId="{9CE9DB7F-132C-413A-BCF6-111ED9750429}"/>
    <dgm:cxn modelId="{B05D6E6D-F748-4849-9ED6-D9180D705F9C}" type="presOf" srcId="{1483C217-7360-418E-B68A-4586EAAAAEA6}" destId="{5B78B36E-FA59-9F41-899D-976AF5AA42DB}" srcOrd="0" destOrd="3" presId="urn:microsoft.com/office/officeart/2005/8/layout/vList2"/>
    <dgm:cxn modelId="{55DB6A6E-C7E1-F74E-8253-BD74AFE6F0A4}" type="presOf" srcId="{E3AD0073-6A05-4093-805D-F95ECF917976}" destId="{5B78B36E-FA59-9F41-899D-976AF5AA42DB}" srcOrd="0" destOrd="0" presId="urn:microsoft.com/office/officeart/2005/8/layout/vList2"/>
    <dgm:cxn modelId="{56C7994F-076B-884F-ACB1-4BCDC2D78747}" type="presOf" srcId="{3C953FBC-EA73-4E00-9407-538C80D1E29F}" destId="{5B78B36E-FA59-9F41-899D-976AF5AA42DB}" srcOrd="0" destOrd="2" presId="urn:microsoft.com/office/officeart/2005/8/layout/vList2"/>
    <dgm:cxn modelId="{84160275-1B77-614E-9F00-EDAB8654FD00}" type="presOf" srcId="{4672E954-1E9E-4F61-A30E-C59B70339F64}" destId="{5B78B36E-FA59-9F41-899D-976AF5AA42DB}" srcOrd="0" destOrd="8" presId="urn:microsoft.com/office/officeart/2005/8/layout/vList2"/>
    <dgm:cxn modelId="{B2603F7B-923C-AB49-BD7A-4AF294129586}" type="presOf" srcId="{102AD28D-A891-4B3E-9EAB-0A1B6A0A44E4}" destId="{5B78B36E-FA59-9F41-899D-976AF5AA42DB}" srcOrd="0" destOrd="7" presId="urn:microsoft.com/office/officeart/2005/8/layout/vList2"/>
    <dgm:cxn modelId="{83DFE58E-8594-4F63-BC8C-3E6316104923}" srcId="{2B4D22BA-93F5-41D3-B3B5-CB9A52493EF7}" destId="{102AD28D-A891-4B3E-9EAB-0A1B6A0A44E4}" srcOrd="7" destOrd="0" parTransId="{5A4D3959-0E5E-4E31-BBD2-BB1C05D2AE4A}" sibTransId="{1655E9BC-8A7B-45F3-9EF5-6E55F2655D18}"/>
    <dgm:cxn modelId="{657B81B0-5290-1A4D-BF07-F9CEB34D05A8}" type="presOf" srcId="{9B32904D-5F83-4172-90E5-0FA72C41F22C}" destId="{5B78B36E-FA59-9F41-899D-976AF5AA42DB}" srcOrd="0" destOrd="11" presId="urn:microsoft.com/office/officeart/2005/8/layout/vList2"/>
    <dgm:cxn modelId="{9F0D26B6-EE19-4BEF-BE20-EF6B7CB42BC3}" srcId="{2B4D22BA-93F5-41D3-B3B5-CB9A52493EF7}" destId="{4672E954-1E9E-4F61-A30E-C59B70339F64}" srcOrd="8" destOrd="0" parTransId="{3792E8F7-9487-4865-BA38-20A4F301F5C2}" sibTransId="{FDC05B94-7138-4290-B3D0-91FF88220FCF}"/>
    <dgm:cxn modelId="{D58C87BA-8B05-49B9-8428-7C8EF11F595A}" srcId="{2B4D22BA-93F5-41D3-B3B5-CB9A52493EF7}" destId="{3C953FBC-EA73-4E00-9407-538C80D1E29F}" srcOrd="2" destOrd="0" parTransId="{3E7BFA83-6328-4480-8BA6-D3FD6427C54E}" sibTransId="{597FC523-5F03-4051-8DD5-2C4118AC1770}"/>
    <dgm:cxn modelId="{FC6F1ECC-BB87-2D4A-8519-971856A5C485}" type="presOf" srcId="{98E71CE0-48CA-4B68-BD2D-74FF58B19519}" destId="{5B78B36E-FA59-9F41-899D-976AF5AA42DB}" srcOrd="0" destOrd="9" presId="urn:microsoft.com/office/officeart/2005/8/layout/vList2"/>
    <dgm:cxn modelId="{16C3C7CE-BD4B-4C25-BED9-67DBCC0F85AF}" srcId="{2B4D22BA-93F5-41D3-B3B5-CB9A52493EF7}" destId="{98E71CE0-48CA-4B68-BD2D-74FF58B19519}" srcOrd="9" destOrd="0" parTransId="{4367464B-1F1B-43C8-8CD5-345E4E736237}" sibTransId="{817980E4-5188-46C3-A268-AF3D3AF37FF1}"/>
    <dgm:cxn modelId="{E02208E1-849C-0E45-AC38-F1DC386224AD}" type="presOf" srcId="{1D0F0A2C-8894-4872-848E-8D7C0C7E17E6}" destId="{5B78B36E-FA59-9F41-899D-976AF5AA42DB}" srcOrd="0" destOrd="1" presId="urn:microsoft.com/office/officeart/2005/8/layout/vList2"/>
    <dgm:cxn modelId="{34CCB2F6-9FAC-41CC-BC09-8D637F7D6184}" srcId="{2B4D22BA-93F5-41D3-B3B5-CB9A52493EF7}" destId="{9B32904D-5F83-4172-90E5-0FA72C41F22C}" srcOrd="11" destOrd="0" parTransId="{895D6CD0-285A-44FA-A9BD-551355F00494}" sibTransId="{5629EC04-2018-4DB4-96EB-EE5134F4EA21}"/>
    <dgm:cxn modelId="{4EB39767-0E0D-6041-B8C5-9FF0CB53D37C}" type="presParOf" srcId="{9449B0F5-1D1B-9244-8459-325A6B9B0E9A}" destId="{48A11563-C22F-2B4A-951D-09D52EC91E54}" srcOrd="0" destOrd="0" presId="urn:microsoft.com/office/officeart/2005/8/layout/vList2"/>
    <dgm:cxn modelId="{E2D12661-2A85-E14F-86DD-1B3D48287128}" type="presParOf" srcId="{9449B0F5-1D1B-9244-8459-325A6B9B0E9A}" destId="{5B78B36E-FA59-9F41-899D-976AF5AA42D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11563-C22F-2B4A-951D-09D52EC91E54}">
      <dsp:nvSpPr>
        <dsp:cNvPr id="0" name=""/>
        <dsp:cNvSpPr/>
      </dsp:nvSpPr>
      <dsp:spPr>
        <a:xfrm>
          <a:off x="0" y="109884"/>
          <a:ext cx="10515600"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Ground Rules </a:t>
          </a:r>
        </a:p>
      </dsp:txBody>
      <dsp:txXfrm>
        <a:off x="25130" y="135014"/>
        <a:ext cx="10465340" cy="464540"/>
      </dsp:txXfrm>
    </dsp:sp>
    <dsp:sp modelId="{5B78B36E-FA59-9F41-899D-976AF5AA42DB}">
      <dsp:nvSpPr>
        <dsp:cNvPr id="0" name=""/>
        <dsp:cNvSpPr/>
      </dsp:nvSpPr>
      <dsp:spPr>
        <a:xfrm>
          <a:off x="0" y="624684"/>
          <a:ext cx="10515600" cy="373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Stick to the tasks and topics on the agenda and keep discussion focused; one subject at a time. </a:t>
          </a:r>
        </a:p>
        <a:p>
          <a:pPr marL="171450" lvl="1" indent="-171450" algn="l" defTabSz="755650">
            <a:lnSpc>
              <a:spcPct val="90000"/>
            </a:lnSpc>
            <a:spcBef>
              <a:spcPct val="0"/>
            </a:spcBef>
            <a:spcAft>
              <a:spcPct val="20000"/>
            </a:spcAft>
            <a:buChar char="•"/>
          </a:pPr>
          <a:r>
            <a:rPr lang="en-US" sz="1700" kern="1200"/>
            <a:t>Discuss all relevant information and issues, even difficult ones. </a:t>
          </a:r>
        </a:p>
        <a:p>
          <a:pPr marL="171450" lvl="1" indent="-171450" algn="l" defTabSz="755650">
            <a:lnSpc>
              <a:spcPct val="90000"/>
            </a:lnSpc>
            <a:spcBef>
              <a:spcPct val="0"/>
            </a:spcBef>
            <a:spcAft>
              <a:spcPct val="20000"/>
            </a:spcAft>
            <a:buChar char="•"/>
          </a:pPr>
          <a:r>
            <a:rPr lang="en-US" sz="1700" kern="1200"/>
            <a:t>Keep discussion open and balanced. </a:t>
          </a:r>
        </a:p>
        <a:p>
          <a:pPr marL="171450" lvl="1" indent="-171450" algn="l" defTabSz="755650">
            <a:lnSpc>
              <a:spcPct val="90000"/>
            </a:lnSpc>
            <a:spcBef>
              <a:spcPct val="0"/>
            </a:spcBef>
            <a:spcAft>
              <a:spcPct val="20000"/>
            </a:spcAft>
            <a:buChar char="•"/>
          </a:pPr>
          <a:r>
            <a:rPr lang="en-US" sz="1700" kern="1200"/>
            <a:t>Participate, show up, share your thinking as much as you can. </a:t>
          </a:r>
        </a:p>
        <a:p>
          <a:pPr marL="171450" lvl="1" indent="-171450" algn="l" defTabSz="755650">
            <a:lnSpc>
              <a:spcPct val="90000"/>
            </a:lnSpc>
            <a:spcBef>
              <a:spcPct val="0"/>
            </a:spcBef>
            <a:spcAft>
              <a:spcPct val="20000"/>
            </a:spcAft>
            <a:buChar char="•"/>
          </a:pPr>
          <a:r>
            <a:rPr lang="en-US" sz="1700" kern="1200"/>
            <a:t>Strive to make decisions by consensus. </a:t>
          </a:r>
        </a:p>
        <a:p>
          <a:pPr marL="171450" lvl="1" indent="-171450" algn="l" defTabSz="755650">
            <a:lnSpc>
              <a:spcPct val="90000"/>
            </a:lnSpc>
            <a:spcBef>
              <a:spcPct val="0"/>
            </a:spcBef>
            <a:spcAft>
              <a:spcPct val="20000"/>
            </a:spcAft>
            <a:buChar char="•"/>
          </a:pPr>
          <a:r>
            <a:rPr lang="en-US" sz="1700" kern="1200"/>
            <a:t>Look beyond positions to interests. </a:t>
          </a:r>
        </a:p>
        <a:p>
          <a:pPr marL="171450" lvl="1" indent="-171450" algn="l" defTabSz="755650">
            <a:lnSpc>
              <a:spcPct val="90000"/>
            </a:lnSpc>
            <a:spcBef>
              <a:spcPct val="0"/>
            </a:spcBef>
            <a:spcAft>
              <a:spcPct val="20000"/>
            </a:spcAft>
            <a:buChar char="•"/>
          </a:pPr>
          <a:r>
            <a:rPr lang="en-US" sz="1700" kern="1200"/>
            <a:t>Disagree openly and respectfully. </a:t>
          </a:r>
        </a:p>
        <a:p>
          <a:pPr marL="171450" lvl="1" indent="-171450" algn="l" defTabSz="755650">
            <a:lnSpc>
              <a:spcPct val="90000"/>
            </a:lnSpc>
            <a:spcBef>
              <a:spcPct val="0"/>
            </a:spcBef>
            <a:spcAft>
              <a:spcPct val="20000"/>
            </a:spcAft>
            <a:buChar char="•"/>
          </a:pPr>
          <a:r>
            <a:rPr lang="en-US" sz="1700" kern="1200"/>
            <a:t>Put personal differences aside in the interests of a successful team. </a:t>
          </a:r>
        </a:p>
        <a:p>
          <a:pPr marL="171450" lvl="1" indent="-171450" algn="l" defTabSz="755650">
            <a:lnSpc>
              <a:spcPct val="90000"/>
            </a:lnSpc>
            <a:spcBef>
              <a:spcPct val="0"/>
            </a:spcBef>
            <a:spcAft>
              <a:spcPct val="20000"/>
            </a:spcAft>
            <a:buChar char="•"/>
          </a:pPr>
          <a:r>
            <a:rPr lang="en-US" sz="1700" kern="1200"/>
            <a:t>Jointly design ways of testing disagreements and look for mutually beneficial solutions. </a:t>
          </a:r>
        </a:p>
        <a:p>
          <a:pPr marL="171450" lvl="1" indent="-171450" algn="l" defTabSz="755650">
            <a:lnSpc>
              <a:spcPct val="90000"/>
            </a:lnSpc>
            <a:spcBef>
              <a:spcPct val="0"/>
            </a:spcBef>
            <a:spcAft>
              <a:spcPct val="20000"/>
            </a:spcAft>
            <a:buChar char="•"/>
          </a:pPr>
          <a:r>
            <a:rPr lang="en-US" sz="1700" kern="1200"/>
            <a:t>Follow through on commitments. </a:t>
          </a:r>
        </a:p>
        <a:p>
          <a:pPr marL="171450" lvl="1" indent="-171450" algn="l" defTabSz="755650">
            <a:lnSpc>
              <a:spcPct val="90000"/>
            </a:lnSpc>
            <a:spcBef>
              <a:spcPct val="0"/>
            </a:spcBef>
            <a:spcAft>
              <a:spcPct val="20000"/>
            </a:spcAft>
            <a:buChar char="•"/>
          </a:pPr>
          <a:r>
            <a:rPr lang="en-US" sz="1700" kern="1200"/>
            <a:t>Share information discussed in team meetings with your organization and reflect its position back to the team. </a:t>
          </a:r>
        </a:p>
        <a:p>
          <a:pPr marL="171450" lvl="1" indent="-171450" algn="l" defTabSz="755650">
            <a:lnSpc>
              <a:spcPct val="90000"/>
            </a:lnSpc>
            <a:spcBef>
              <a:spcPct val="0"/>
            </a:spcBef>
            <a:spcAft>
              <a:spcPct val="20000"/>
            </a:spcAft>
            <a:buChar char="•"/>
          </a:pPr>
          <a:r>
            <a:rPr lang="en-US" sz="1700" kern="1200"/>
            <a:t>While participants are free to discuss the process outside of official meetings, decisions will be made during meetings themselves.</a:t>
          </a:r>
        </a:p>
      </dsp:txBody>
      <dsp:txXfrm>
        <a:off x="0" y="624684"/>
        <a:ext cx="10515600" cy="37342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1"/>
            <a:ext cx="2982119" cy="466434"/>
          </a:xfrm>
          <a:prstGeom prst="rect">
            <a:avLst/>
          </a:prstGeom>
        </p:spPr>
        <p:txBody>
          <a:bodyPr vert="horz" lIns="92446" tIns="46223" rIns="92446" bIns="46223" rtlCol="0"/>
          <a:lstStyle>
            <a:lvl1pPr algn="r">
              <a:defRPr sz="1200"/>
            </a:lvl1pPr>
          </a:lstStyle>
          <a:p>
            <a:fld id="{C586D9D0-2E9B-4F2F-924A-B3B3E9CFCAEC}" type="datetimeFigureOut">
              <a:rPr lang="en-US" smtClean="0"/>
              <a:t>7/27/2023</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9"/>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456C487D-E38B-444A-A8D9-A3853809DE05}" type="slidenum">
              <a:rPr lang="en-US" smtClean="0"/>
              <a:t>‹#›</a:t>
            </a:fld>
            <a:endParaRPr lang="en-US"/>
          </a:p>
        </p:txBody>
      </p:sp>
    </p:spTree>
    <p:extLst>
      <p:ext uri="{BB962C8B-B14F-4D97-AF65-F5344CB8AC3E}">
        <p14:creationId xmlns:p14="http://schemas.microsoft.com/office/powerpoint/2010/main" val="183687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12</a:t>
            </a:fld>
            <a:endParaRPr lang="en-US"/>
          </a:p>
        </p:txBody>
      </p:sp>
    </p:spTree>
    <p:extLst>
      <p:ext uri="{BB962C8B-B14F-4D97-AF65-F5344CB8AC3E}">
        <p14:creationId xmlns:p14="http://schemas.microsoft.com/office/powerpoint/2010/main" val="25147693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7"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0"/>
            <a:ext cx="3676650" cy="1311157"/>
          </a:xfrm>
          <a:prstGeom prst="rect">
            <a:avLst/>
          </a:prstGeom>
        </p:spPr>
      </p:pic>
    </p:spTree>
    <p:extLst>
      <p:ext uri="{BB962C8B-B14F-4D97-AF65-F5344CB8AC3E}">
        <p14:creationId xmlns:p14="http://schemas.microsoft.com/office/powerpoint/2010/main" val="263288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8080EEC0-8F06-4C02-AFF7-E86E2E0594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88809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Content Placeholder 6">
            <a:extLst>
              <a:ext uri="{FF2B5EF4-FFF2-40B4-BE49-F238E27FC236}">
                <a16:creationId xmlns:a16="http://schemas.microsoft.com/office/drawing/2014/main" id="{FF078F1F-003F-4D18-8150-5C6E4C081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1094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8" name="Content Placeholder 6">
            <a:extLst>
              <a:ext uri="{FF2B5EF4-FFF2-40B4-BE49-F238E27FC236}">
                <a16:creationId xmlns:a16="http://schemas.microsoft.com/office/drawing/2014/main" id="{4EA28A69-0CF2-4EB4-A15C-B526D23FCD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61564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pic>
        <p:nvPicPr>
          <p:cNvPr id="8" name="Content Placeholder 6">
            <a:extLst>
              <a:ext uri="{FF2B5EF4-FFF2-40B4-BE49-F238E27FC236}">
                <a16:creationId xmlns:a16="http://schemas.microsoft.com/office/drawing/2014/main" id="{E0B4E534-5AC3-45F1-82DE-75EF5CA097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77126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A47C3337-32D4-4B55-AC32-EEEC9AF47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663401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3B68D82E-C6BB-490E-B359-B8BFE222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41215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9" name="Content Placeholder 6">
            <a:extLst>
              <a:ext uri="{FF2B5EF4-FFF2-40B4-BE49-F238E27FC236}">
                <a16:creationId xmlns:a16="http://schemas.microsoft.com/office/drawing/2014/main" id="{8AAC2A07-D2B6-402A-A29D-3F0F24B0F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498170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9E4304EF-BBE9-4AC9-9D15-EA2DD76BF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182334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457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9" name="Content Placeholder 6">
            <a:extLst>
              <a:ext uri="{FF2B5EF4-FFF2-40B4-BE49-F238E27FC236}">
                <a16:creationId xmlns:a16="http://schemas.microsoft.com/office/drawing/2014/main" id="{50270092-A1BE-4459-879D-2641BABAF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72186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501262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0370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781F9065-5FEC-4FE3-9D8A-330CE9DB3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4141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9" name="Content Placeholder 6">
            <a:extLst>
              <a:ext uri="{FF2B5EF4-FFF2-40B4-BE49-F238E27FC236}">
                <a16:creationId xmlns:a16="http://schemas.microsoft.com/office/drawing/2014/main" id="{1BB4DF0E-D8B2-43C0-80CD-7C5F58134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136951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301200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8505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E36D-AE51-F82F-C706-D7692E71D2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AB2367-AF90-1373-38A3-4732E928059D}"/>
              </a:ext>
            </a:extLst>
          </p:cNvPr>
          <p:cNvSpPr>
            <a:spLocks noGrp="1"/>
          </p:cNvSpPr>
          <p:nvPr>
            <p:ph type="dt" sz="half" idx="10"/>
          </p:nvPr>
        </p:nvSpPr>
        <p:spPr/>
        <p:txBody>
          <a:bodyPr/>
          <a:lstStyle/>
          <a:p>
            <a:fld id="{600D2E8E-C6B2-2447-A1A5-464D5E20B36A}" type="datetimeFigureOut">
              <a:rPr lang="en-US" smtClean="0"/>
              <a:t>7/28/2023</a:t>
            </a:fld>
            <a:endParaRPr lang="en-US"/>
          </a:p>
        </p:txBody>
      </p:sp>
      <p:sp>
        <p:nvSpPr>
          <p:cNvPr id="4" name="Footer Placeholder 3">
            <a:extLst>
              <a:ext uri="{FF2B5EF4-FFF2-40B4-BE49-F238E27FC236}">
                <a16:creationId xmlns:a16="http://schemas.microsoft.com/office/drawing/2014/main" id="{B5CB0015-6E03-2B8A-E443-BE71DA6576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BDE43A-417C-D725-F742-F0A7F83B53C0}"/>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2875071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B5FC3-2B4F-E06F-6A70-65A82EAA7A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A0C42E-7ED9-6FFF-3758-A27C423CA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9E3ACC-FA81-6822-AAAF-672E3555FBE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751B1FE-4FCC-C5A6-ACBF-3805E8DA7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63029-85DB-7435-A77D-32DF90D93B8C}"/>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49204082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1A-C9AA-E2C6-2E9E-50399F7602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DE0EE-2C34-396A-B1DE-8B23125B9C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6F864-B554-1CC3-9410-A6D5D4E547D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B596A7-1310-27CF-469D-7FA6405F7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5DC3C-F515-E84D-FE24-9AE459F5A1E3}"/>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850901920"/>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E6DEE-B7B3-9AD9-69F3-D3E2DE72C3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BEC01-C24D-FECA-F230-2C6EB50349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C838EE-EB92-FD6B-DB65-04D30DF0443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756FFCF-4686-684D-EB1D-4C41017E5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8F38A-37A5-200D-2AE0-FC0A7DCE98AD}"/>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65267927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2293-A2D0-1EB5-36CC-2C69CBF97B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86BEEB-666E-5C77-E0EB-1C0108CBEF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D0772F-89C3-3DF9-297F-7ED100DC6B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72E2EF-0BCA-7D29-E618-4C8FAA7F6C1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B68DBAC-D0C9-C27A-525D-78E84BBC37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0F2C2-49B7-34C4-1250-3F389BE05977}"/>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48781645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Content Placeholder 6">
            <a:extLst>
              <a:ext uri="{FF2B5EF4-FFF2-40B4-BE49-F238E27FC236}">
                <a16:creationId xmlns:a16="http://schemas.microsoft.com/office/drawing/2014/main" id="{1C54A845-0B0C-407F-9ECC-AF75B7B9D5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544938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C477-BAC8-1ED2-6477-17C73A532D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A6A1E3-5AC3-1DCA-B34C-7ACC2A6297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570A9C-8B60-6A33-74BD-4C628C5297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8387C7-44A7-6114-A4CC-569AC047D3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000A15-57A4-0F99-592D-97988AF96C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687853-17CF-006D-F1DD-E6ABEF26110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A879E59-18DD-8E31-C265-5994BEE430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D1DD2C-076A-647A-3849-6D028BA65551}"/>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57513683"/>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0C54B-0CBF-791D-9CDE-0016A5D9DD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485EEA-A2AD-E856-0BD9-B18194D9419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CE26EF6-1AA3-8F72-36C7-2843E320AD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1A47EA-07B4-3F39-5382-58D498261AB3}"/>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12012028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1EF139-0483-CA83-4252-C63EC0A2F52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1329F26-7249-2B29-840F-496D578AF6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D3C651-49FA-CF3F-A107-DAC311DAA576}"/>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141774076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6B3B-1DA4-27A1-BE1F-504ADADBCB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C0E7F-D6E3-13B8-D1E6-F6ECE14E38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7E8D05-98C0-678C-FDC6-BE15C2963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B7149-2DE0-4D08-A4B3-FB1F46765FA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C1EFF47-24BA-83F5-3A3B-EF54D9C6B5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346D9F-DCB8-600A-4E18-8FF8F46AF0DE}"/>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231714360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BD875-E80D-CF5A-E69F-EA91F9F707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CC1B5C-BBF5-0BA5-6765-8C694A79E0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29E288-5E65-EA1B-73C5-894EEF1DFF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0737B-4683-6E40-B8B7-C7D6B872DA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587C00-C09A-DF24-41EC-B3C5E4BA1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5F9674-2744-8E06-3DC8-C2F48A549762}"/>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115358210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3E17-E914-D928-D150-397BC50175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3FE7B7-3E48-4542-6D7E-EE88DC49A2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88BB4-5F3E-7EDC-2682-1180B2BE2EC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BCCE5B-B4F2-DBC5-9D44-3D34590CE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1E630-AC83-59A3-4F46-6368882795FD}"/>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19889571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ACD8DE-ACD7-5CBC-E5B2-D3204032E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12ABF5-C3B9-6EB3-E890-CD48F234CB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9320F-42C7-A6C1-F1A2-3ACB3BA4117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A3AB9CB-8850-C5A3-20A2-3223AC003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15BF4-4A5B-B949-6EE9-A75724DADBB9}"/>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835410040"/>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07702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9235-6C74-DA8D-B39F-D8C5250AF3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D97678-A57F-A7C2-B8A4-3B91DDF033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D27263-8340-2C28-DEF3-A753786F055A}"/>
              </a:ext>
            </a:extLst>
          </p:cNvPr>
          <p:cNvSpPr>
            <a:spLocks noGrp="1"/>
          </p:cNvSpPr>
          <p:nvPr>
            <p:ph type="dt" sz="half" idx="10"/>
          </p:nvPr>
        </p:nvSpPr>
        <p:spPr/>
        <p:txBody>
          <a:bodyPr/>
          <a:lstStyle/>
          <a:p>
            <a:fld id="{600D2E8E-C6B2-2447-A1A5-464D5E20B36A}" type="datetimeFigureOut">
              <a:rPr lang="en-US" smtClean="0"/>
              <a:t>7/28/2023</a:t>
            </a:fld>
            <a:endParaRPr lang="en-US"/>
          </a:p>
        </p:txBody>
      </p:sp>
      <p:sp>
        <p:nvSpPr>
          <p:cNvPr id="5" name="Footer Placeholder 4">
            <a:extLst>
              <a:ext uri="{FF2B5EF4-FFF2-40B4-BE49-F238E27FC236}">
                <a16:creationId xmlns:a16="http://schemas.microsoft.com/office/drawing/2014/main" id="{4DB11857-52F5-21E1-79F2-B4EC96CED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C02B6-D66C-D44B-EF9F-2A2990E3FF84}"/>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40115022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46AC1-FC06-4227-2E49-C29322128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6936E1-7B9D-58C7-EC32-A258164306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E0FE31-8287-9025-1A00-7176596D1765}"/>
              </a:ext>
            </a:extLst>
          </p:cNvPr>
          <p:cNvSpPr>
            <a:spLocks noGrp="1"/>
          </p:cNvSpPr>
          <p:nvPr>
            <p:ph type="dt" sz="half" idx="10"/>
          </p:nvPr>
        </p:nvSpPr>
        <p:spPr/>
        <p:txBody>
          <a:bodyPr/>
          <a:lstStyle/>
          <a:p>
            <a:fld id="{600D2E8E-C6B2-2447-A1A5-464D5E20B36A}" type="datetimeFigureOut">
              <a:rPr lang="en-US" smtClean="0"/>
              <a:t>7/28/2023</a:t>
            </a:fld>
            <a:endParaRPr lang="en-US"/>
          </a:p>
        </p:txBody>
      </p:sp>
      <p:sp>
        <p:nvSpPr>
          <p:cNvPr id="5" name="Footer Placeholder 4">
            <a:extLst>
              <a:ext uri="{FF2B5EF4-FFF2-40B4-BE49-F238E27FC236}">
                <a16:creationId xmlns:a16="http://schemas.microsoft.com/office/drawing/2014/main" id="{7A1FE9EF-E028-5ACF-929C-07EA029D9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B867E-B04C-A66E-3CEC-067CCA4022AC}"/>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133688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4A4B1867-30C5-42EA-8C67-EF3037147A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16935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3EB90-C5D1-437E-8A11-7021A6F4A4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DD2DF0-C97F-B404-573C-A7A77B550D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CE923-37D0-2F85-9D8A-A83FB9322838}"/>
              </a:ext>
            </a:extLst>
          </p:cNvPr>
          <p:cNvSpPr>
            <a:spLocks noGrp="1"/>
          </p:cNvSpPr>
          <p:nvPr>
            <p:ph type="dt" sz="half" idx="10"/>
          </p:nvPr>
        </p:nvSpPr>
        <p:spPr/>
        <p:txBody>
          <a:bodyPr/>
          <a:lstStyle/>
          <a:p>
            <a:fld id="{600D2E8E-C6B2-2447-A1A5-464D5E20B36A}" type="datetimeFigureOut">
              <a:rPr lang="en-US" smtClean="0"/>
              <a:t>7/28/2023</a:t>
            </a:fld>
            <a:endParaRPr lang="en-US"/>
          </a:p>
        </p:txBody>
      </p:sp>
      <p:sp>
        <p:nvSpPr>
          <p:cNvPr id="5" name="Footer Placeholder 4">
            <a:extLst>
              <a:ext uri="{FF2B5EF4-FFF2-40B4-BE49-F238E27FC236}">
                <a16:creationId xmlns:a16="http://schemas.microsoft.com/office/drawing/2014/main" id="{66F85C0F-7612-F532-B5D5-460AFE7BB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0D9B2-F1E0-1600-6B8F-87E1F6A0FED3}"/>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2084806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8D772-05A7-9147-34E3-A00B40D4E3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2EFFC2-3A66-1EC3-955F-B6D73BDBAE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D05882-CCCB-6CB6-A92B-10FAE713B5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BE5A0F-DDB9-372F-979E-D659E4F8EDB5}"/>
              </a:ext>
            </a:extLst>
          </p:cNvPr>
          <p:cNvSpPr>
            <a:spLocks noGrp="1"/>
          </p:cNvSpPr>
          <p:nvPr>
            <p:ph type="dt" sz="half" idx="10"/>
          </p:nvPr>
        </p:nvSpPr>
        <p:spPr/>
        <p:txBody>
          <a:bodyPr/>
          <a:lstStyle/>
          <a:p>
            <a:fld id="{600D2E8E-C6B2-2447-A1A5-464D5E20B36A}" type="datetimeFigureOut">
              <a:rPr lang="en-US" smtClean="0"/>
              <a:t>7/28/2023</a:t>
            </a:fld>
            <a:endParaRPr lang="en-US"/>
          </a:p>
        </p:txBody>
      </p:sp>
      <p:sp>
        <p:nvSpPr>
          <p:cNvPr id="6" name="Footer Placeholder 5">
            <a:extLst>
              <a:ext uri="{FF2B5EF4-FFF2-40B4-BE49-F238E27FC236}">
                <a16:creationId xmlns:a16="http://schemas.microsoft.com/office/drawing/2014/main" id="{15CAE99E-9DF4-1809-7088-792A9503D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7685CD-C76C-4A69-2BB2-6D60CF6B30FA}"/>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36615919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5E7F6-C034-8948-F156-71B83349A2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B710AD-953A-1B5B-3ACD-0ECB94CE76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6EC5C8-9296-A3EB-B528-459B50B037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004715-49D2-8BFD-D3EB-D9C790463D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2E0316-28BC-2280-CBA4-D30782BD89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A95D55-E303-0C86-4690-E15F6DE4F361}"/>
              </a:ext>
            </a:extLst>
          </p:cNvPr>
          <p:cNvSpPr>
            <a:spLocks noGrp="1"/>
          </p:cNvSpPr>
          <p:nvPr>
            <p:ph type="dt" sz="half" idx="10"/>
          </p:nvPr>
        </p:nvSpPr>
        <p:spPr/>
        <p:txBody>
          <a:bodyPr/>
          <a:lstStyle/>
          <a:p>
            <a:fld id="{600D2E8E-C6B2-2447-A1A5-464D5E20B36A}" type="datetimeFigureOut">
              <a:rPr lang="en-US" smtClean="0"/>
              <a:t>7/28/2023</a:t>
            </a:fld>
            <a:endParaRPr lang="en-US"/>
          </a:p>
        </p:txBody>
      </p:sp>
      <p:sp>
        <p:nvSpPr>
          <p:cNvPr id="8" name="Footer Placeholder 7">
            <a:extLst>
              <a:ext uri="{FF2B5EF4-FFF2-40B4-BE49-F238E27FC236}">
                <a16:creationId xmlns:a16="http://schemas.microsoft.com/office/drawing/2014/main" id="{C4535CAB-BB77-4820-8A12-55CD41F0B0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533C05-7F5D-D894-446A-4BABA4A4B06F}"/>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1320589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E36D-AE51-F82F-C706-D7692E71D2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AB2367-AF90-1373-38A3-4732E928059D}"/>
              </a:ext>
            </a:extLst>
          </p:cNvPr>
          <p:cNvSpPr>
            <a:spLocks noGrp="1"/>
          </p:cNvSpPr>
          <p:nvPr>
            <p:ph type="dt" sz="half" idx="10"/>
          </p:nvPr>
        </p:nvSpPr>
        <p:spPr/>
        <p:txBody>
          <a:bodyPr/>
          <a:lstStyle/>
          <a:p>
            <a:fld id="{600D2E8E-C6B2-2447-A1A5-464D5E20B36A}" type="datetimeFigureOut">
              <a:rPr lang="en-US" smtClean="0"/>
              <a:t>7/28/2023</a:t>
            </a:fld>
            <a:endParaRPr lang="en-US"/>
          </a:p>
        </p:txBody>
      </p:sp>
      <p:sp>
        <p:nvSpPr>
          <p:cNvPr id="4" name="Footer Placeholder 3">
            <a:extLst>
              <a:ext uri="{FF2B5EF4-FFF2-40B4-BE49-F238E27FC236}">
                <a16:creationId xmlns:a16="http://schemas.microsoft.com/office/drawing/2014/main" id="{B5CB0015-6E03-2B8A-E443-BE71DA6576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BDE43A-417C-D725-F742-F0A7F83B53C0}"/>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1222509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A1F799-603D-36EA-2835-4847137679AA}"/>
              </a:ext>
            </a:extLst>
          </p:cNvPr>
          <p:cNvSpPr>
            <a:spLocks noGrp="1"/>
          </p:cNvSpPr>
          <p:nvPr>
            <p:ph type="dt" sz="half" idx="10"/>
          </p:nvPr>
        </p:nvSpPr>
        <p:spPr/>
        <p:txBody>
          <a:bodyPr/>
          <a:lstStyle/>
          <a:p>
            <a:fld id="{600D2E8E-C6B2-2447-A1A5-464D5E20B36A}" type="datetimeFigureOut">
              <a:rPr lang="en-US" smtClean="0"/>
              <a:t>7/28/2023</a:t>
            </a:fld>
            <a:endParaRPr lang="en-US"/>
          </a:p>
        </p:txBody>
      </p:sp>
      <p:sp>
        <p:nvSpPr>
          <p:cNvPr id="3" name="Footer Placeholder 2">
            <a:extLst>
              <a:ext uri="{FF2B5EF4-FFF2-40B4-BE49-F238E27FC236}">
                <a16:creationId xmlns:a16="http://schemas.microsoft.com/office/drawing/2014/main" id="{88E42F2A-34CA-E838-18A2-8791D217F1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5B4310-3DF1-198D-773B-F7761AD7F7A6}"/>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3063398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0F4B-8164-B777-15BE-21198335B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495B32-1769-D5ED-6C1C-82B6E865FE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2CFADC-0DEF-DDC6-ED3C-0CDE5A16E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C46180-A696-9F05-8954-9B465CCFB9C3}"/>
              </a:ext>
            </a:extLst>
          </p:cNvPr>
          <p:cNvSpPr>
            <a:spLocks noGrp="1"/>
          </p:cNvSpPr>
          <p:nvPr>
            <p:ph type="dt" sz="half" idx="10"/>
          </p:nvPr>
        </p:nvSpPr>
        <p:spPr/>
        <p:txBody>
          <a:bodyPr/>
          <a:lstStyle/>
          <a:p>
            <a:fld id="{600D2E8E-C6B2-2447-A1A5-464D5E20B36A}" type="datetimeFigureOut">
              <a:rPr lang="en-US" smtClean="0"/>
              <a:t>7/28/2023</a:t>
            </a:fld>
            <a:endParaRPr lang="en-US"/>
          </a:p>
        </p:txBody>
      </p:sp>
      <p:sp>
        <p:nvSpPr>
          <p:cNvPr id="6" name="Footer Placeholder 5">
            <a:extLst>
              <a:ext uri="{FF2B5EF4-FFF2-40B4-BE49-F238E27FC236}">
                <a16:creationId xmlns:a16="http://schemas.microsoft.com/office/drawing/2014/main" id="{ADD61969-EFB7-ED1F-1D44-FE5DB863D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9E4AEA-6844-BCBD-55DC-F83A88F5367C}"/>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19387555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E630-C66B-3A33-3621-CF5D68153E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5F374D-BBD1-5DFF-1465-A88DCBE053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964FD4-9262-1E53-D359-368201B1DA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497D1-2CD4-8388-9EEA-A114A87506F5}"/>
              </a:ext>
            </a:extLst>
          </p:cNvPr>
          <p:cNvSpPr>
            <a:spLocks noGrp="1"/>
          </p:cNvSpPr>
          <p:nvPr>
            <p:ph type="dt" sz="half" idx="10"/>
          </p:nvPr>
        </p:nvSpPr>
        <p:spPr/>
        <p:txBody>
          <a:bodyPr/>
          <a:lstStyle/>
          <a:p>
            <a:fld id="{600D2E8E-C6B2-2447-A1A5-464D5E20B36A}" type="datetimeFigureOut">
              <a:rPr lang="en-US" smtClean="0"/>
              <a:t>7/28/2023</a:t>
            </a:fld>
            <a:endParaRPr lang="en-US"/>
          </a:p>
        </p:txBody>
      </p:sp>
      <p:sp>
        <p:nvSpPr>
          <p:cNvPr id="6" name="Footer Placeholder 5">
            <a:extLst>
              <a:ext uri="{FF2B5EF4-FFF2-40B4-BE49-F238E27FC236}">
                <a16:creationId xmlns:a16="http://schemas.microsoft.com/office/drawing/2014/main" id="{E28E9834-4089-5EDE-DE8F-09D1DCA9A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CFD6DA-1CB6-0085-E268-B7639299F948}"/>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21748518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A00B2-F0EB-559A-DA1A-820DDB822A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15BF47-7F65-F284-63E2-585A63C833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66689-08CE-112F-D9E1-116294891FE5}"/>
              </a:ext>
            </a:extLst>
          </p:cNvPr>
          <p:cNvSpPr>
            <a:spLocks noGrp="1"/>
          </p:cNvSpPr>
          <p:nvPr>
            <p:ph type="dt" sz="half" idx="10"/>
          </p:nvPr>
        </p:nvSpPr>
        <p:spPr/>
        <p:txBody>
          <a:bodyPr/>
          <a:lstStyle/>
          <a:p>
            <a:fld id="{600D2E8E-C6B2-2447-A1A5-464D5E20B36A}" type="datetimeFigureOut">
              <a:rPr lang="en-US" smtClean="0"/>
              <a:t>7/28/2023</a:t>
            </a:fld>
            <a:endParaRPr lang="en-US"/>
          </a:p>
        </p:txBody>
      </p:sp>
      <p:sp>
        <p:nvSpPr>
          <p:cNvPr id="5" name="Footer Placeholder 4">
            <a:extLst>
              <a:ext uri="{FF2B5EF4-FFF2-40B4-BE49-F238E27FC236}">
                <a16:creationId xmlns:a16="http://schemas.microsoft.com/office/drawing/2014/main" id="{4ECFDC73-23A0-B435-0AB7-1694E51FD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9DB348-2AB8-3DC6-8824-1058DE9CE1EE}"/>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17229327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F43989-10B9-CCEF-C27E-2149DD392F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C99D14-85E4-A3F1-74AD-8E3D80644B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F8B01-E0A0-A1A1-8314-9FD3CC679F07}"/>
              </a:ext>
            </a:extLst>
          </p:cNvPr>
          <p:cNvSpPr>
            <a:spLocks noGrp="1"/>
          </p:cNvSpPr>
          <p:nvPr>
            <p:ph type="dt" sz="half" idx="10"/>
          </p:nvPr>
        </p:nvSpPr>
        <p:spPr/>
        <p:txBody>
          <a:bodyPr/>
          <a:lstStyle/>
          <a:p>
            <a:fld id="{600D2E8E-C6B2-2447-A1A5-464D5E20B36A}" type="datetimeFigureOut">
              <a:rPr lang="en-US" smtClean="0"/>
              <a:t>7/28/2023</a:t>
            </a:fld>
            <a:endParaRPr lang="en-US"/>
          </a:p>
        </p:txBody>
      </p:sp>
      <p:sp>
        <p:nvSpPr>
          <p:cNvPr id="5" name="Footer Placeholder 4">
            <a:extLst>
              <a:ext uri="{FF2B5EF4-FFF2-40B4-BE49-F238E27FC236}">
                <a16:creationId xmlns:a16="http://schemas.microsoft.com/office/drawing/2014/main" id="{401F1D0B-B666-9804-AB26-88DA912EC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8DE40-0F36-5469-9446-D0A939664DAE}"/>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3730963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6447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A7C37735-4226-42C3-94CC-25BEB31BC5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658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2E4C30BD-13EE-44A0-BA1B-4719408705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0744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CF5D5B17-164A-4AD7-B23D-9DFBCBBD61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86174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9B5D2C21-24F8-476D-A65E-BD841626C8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926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90" r:id="rId4"/>
    <p:sldLayoutId id="2147483678" r:id="rId5"/>
    <p:sldLayoutId id="2147483691" r:id="rId6"/>
    <p:sldLayoutId id="2147483679" r:id="rId7"/>
    <p:sldLayoutId id="2147483692" r:id="rId8"/>
    <p:sldLayoutId id="2147483693" r:id="rId9"/>
    <p:sldLayoutId id="2147483694" r:id="rId10"/>
    <p:sldLayoutId id="2147483680" r:id="rId11"/>
    <p:sldLayoutId id="2147483681" r:id="rId12"/>
    <p:sldLayoutId id="2147483682" r:id="rId13"/>
    <p:sldLayoutId id="2147483688" r:id="rId14"/>
    <p:sldLayoutId id="2147483689" r:id="rId15"/>
    <p:sldLayoutId id="2147483683" r:id="rId16"/>
    <p:sldLayoutId id="2147483695" r:id="rId17"/>
    <p:sldLayoutId id="2147483696" r:id="rId18"/>
    <p:sldLayoutId id="2147483684" r:id="rId19"/>
    <p:sldLayoutId id="2147483697" r:id="rId20"/>
    <p:sldLayoutId id="2147483698" r:id="rId21"/>
    <p:sldLayoutId id="2147483685" r:id="rId22"/>
    <p:sldLayoutId id="2147483686" r:id="rId23"/>
    <p:sldLayoutId id="2147483687" r:id="rId24"/>
    <p:sldLayoutId id="2147483715"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501FBC-3BAE-8CEF-1E51-9C791154F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86CD17-89F5-CC28-8206-697492CF3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F668A-1675-3AF2-4D01-8F6D6B66C3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3FEFEF1-36C7-9A7B-B5AD-1CED3CCBFC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7A4837-2F84-D956-5CFB-4F622D06E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30233611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68A36A-6840-8002-56F9-EC9B026AE7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B07067-3C93-A466-3F38-F9E7328623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04CA2-89D4-83B6-D320-764406C49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D2E8E-C6B2-2447-A1A5-464D5E20B36A}" type="datetimeFigureOut">
              <a:rPr lang="en-US" smtClean="0"/>
              <a:t>7/28/2023</a:t>
            </a:fld>
            <a:endParaRPr lang="en-US"/>
          </a:p>
        </p:txBody>
      </p:sp>
      <p:sp>
        <p:nvSpPr>
          <p:cNvPr id="5" name="Footer Placeholder 4">
            <a:extLst>
              <a:ext uri="{FF2B5EF4-FFF2-40B4-BE49-F238E27FC236}">
                <a16:creationId xmlns:a16="http://schemas.microsoft.com/office/drawing/2014/main" id="{A36206FA-21A3-3D66-EAF6-B66467A8D5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DE5A8-772F-9BF6-ECA3-FDE4B87F9D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C8D1C-509C-7641-9B87-114F4A8252C0}" type="slidenum">
              <a:rPr lang="en-US" smtClean="0"/>
              <a:t>‹#›</a:t>
            </a:fld>
            <a:endParaRPr lang="en-US"/>
          </a:p>
        </p:txBody>
      </p:sp>
    </p:spTree>
    <p:extLst>
      <p:ext uri="{BB962C8B-B14F-4D97-AF65-F5344CB8AC3E}">
        <p14:creationId xmlns:p14="http://schemas.microsoft.com/office/powerpoint/2010/main" val="145428842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cid:image001.png@01D960D6.67E1A81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ight Triangle 114">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3AEC3D-BB39-B68D-5731-574944F31170}"/>
              </a:ext>
            </a:extLst>
          </p:cNvPr>
          <p:cNvSpPr>
            <a:spLocks noGrp="1"/>
          </p:cNvSpPr>
          <p:nvPr>
            <p:ph type="ctrTitle"/>
          </p:nvPr>
        </p:nvSpPr>
        <p:spPr>
          <a:xfrm>
            <a:off x="965200" y="1383528"/>
            <a:ext cx="5925989" cy="3167510"/>
          </a:xfrm>
        </p:spPr>
        <p:txBody>
          <a:bodyPr anchor="b">
            <a:normAutofit/>
          </a:bodyPr>
          <a:lstStyle/>
          <a:p>
            <a:pPr algn="r"/>
            <a:r>
              <a:rPr lang="en-US" sz="3800"/>
              <a:t>High Rock Lake Nutrient Rules Engagement Process </a:t>
            </a:r>
            <a:br>
              <a:rPr lang="en-US" sz="3800"/>
            </a:br>
            <a:r>
              <a:rPr lang="en-US" sz="3800"/>
              <a:t>Steering Committee Meeting #5</a:t>
            </a:r>
            <a:endParaRPr lang="en-US" sz="3800" dirty="0"/>
          </a:p>
        </p:txBody>
      </p:sp>
      <p:sp>
        <p:nvSpPr>
          <p:cNvPr id="3" name="Subtitle 2">
            <a:extLst>
              <a:ext uri="{FF2B5EF4-FFF2-40B4-BE49-F238E27FC236}">
                <a16:creationId xmlns:a16="http://schemas.microsoft.com/office/drawing/2014/main" id="{6A97923A-6115-7176-7F56-96E4E59A7637}"/>
              </a:ext>
            </a:extLst>
          </p:cNvPr>
          <p:cNvSpPr>
            <a:spLocks noGrp="1"/>
          </p:cNvSpPr>
          <p:nvPr>
            <p:ph type="subTitle" idx="1"/>
          </p:nvPr>
        </p:nvSpPr>
        <p:spPr>
          <a:xfrm>
            <a:off x="965201" y="4582814"/>
            <a:ext cx="5925987" cy="1312657"/>
          </a:xfrm>
        </p:spPr>
        <p:txBody>
          <a:bodyPr anchor="t">
            <a:normAutofit/>
          </a:bodyPr>
          <a:lstStyle/>
          <a:p>
            <a:pPr algn="r"/>
            <a:r>
              <a:rPr lang="en-US" sz="2200" i="1"/>
              <a:t>Friday, July 28, 2023</a:t>
            </a:r>
          </a:p>
          <a:p>
            <a:pPr algn="r"/>
            <a:r>
              <a:rPr lang="en-US" sz="2200" i="1"/>
              <a:t>10 am - Noon</a:t>
            </a:r>
          </a:p>
          <a:p>
            <a:pPr algn="r"/>
            <a:r>
              <a:rPr lang="en-US" sz="2200" i="1"/>
              <a:t>Via Zoom </a:t>
            </a:r>
          </a:p>
        </p:txBody>
      </p:sp>
      <p:pic>
        <p:nvPicPr>
          <p:cNvPr id="63" name="Graphic 62" descr="Meeting">
            <a:extLst>
              <a:ext uri="{FF2B5EF4-FFF2-40B4-BE49-F238E27FC236}">
                <a16:creationId xmlns:a16="http://schemas.microsoft.com/office/drawing/2014/main" id="{8D99B7A2-9E30-192B-8C24-072E80B528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9140" y="2209474"/>
            <a:ext cx="2489416" cy="2489416"/>
          </a:xfrm>
          <a:prstGeom prst="rect">
            <a:avLst/>
          </a:prstGeom>
        </p:spPr>
      </p:pic>
    </p:spTree>
    <p:extLst>
      <p:ext uri="{BB962C8B-B14F-4D97-AF65-F5344CB8AC3E}">
        <p14:creationId xmlns:p14="http://schemas.microsoft.com/office/powerpoint/2010/main" val="2800697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269F-017A-BB63-3F1F-74420C97E493}"/>
              </a:ext>
            </a:extLst>
          </p:cNvPr>
          <p:cNvSpPr>
            <a:spLocks noGrp="1"/>
          </p:cNvSpPr>
          <p:nvPr>
            <p:ph type="title"/>
          </p:nvPr>
        </p:nvSpPr>
        <p:spPr/>
        <p:txBody>
          <a:bodyPr/>
          <a:lstStyle/>
          <a:p>
            <a:r>
              <a:rPr lang="en-US" dirty="0"/>
              <a:t>Septic Systems</a:t>
            </a:r>
          </a:p>
        </p:txBody>
      </p:sp>
      <p:sp>
        <p:nvSpPr>
          <p:cNvPr id="3" name="Content Placeholder 2">
            <a:extLst>
              <a:ext uri="{FF2B5EF4-FFF2-40B4-BE49-F238E27FC236}">
                <a16:creationId xmlns:a16="http://schemas.microsoft.com/office/drawing/2014/main" id="{166E8F24-194C-D0E1-B940-48873C5129D6}"/>
              </a:ext>
            </a:extLst>
          </p:cNvPr>
          <p:cNvSpPr>
            <a:spLocks noGrp="1"/>
          </p:cNvSpPr>
          <p:nvPr>
            <p:ph idx="1"/>
          </p:nvPr>
        </p:nvSpPr>
        <p:spPr/>
        <p:txBody>
          <a:bodyPr/>
          <a:lstStyle/>
          <a:p>
            <a:r>
              <a:rPr lang="en-US" dirty="0"/>
              <a:t>Overall loading proportion of septic systems is 1% (malfunctioning, illegal discharge, some N load near streams)</a:t>
            </a:r>
          </a:p>
          <a:p>
            <a:r>
              <a:rPr lang="en-US" dirty="0"/>
              <a:t>Septic system malfunction repair is already legally required</a:t>
            </a:r>
          </a:p>
          <a:p>
            <a:r>
              <a:rPr lang="en-US" dirty="0"/>
              <a:t>Illicit discharge detection and elimination is required under MS4 stormwater permits</a:t>
            </a:r>
          </a:p>
          <a:p>
            <a:r>
              <a:rPr lang="en-US" dirty="0"/>
              <a:t>Low-income landowners already experience barriers to compliance</a:t>
            </a:r>
          </a:p>
          <a:p>
            <a:r>
              <a:rPr lang="en-US" dirty="0"/>
              <a:t>Existing Development rule is intended to credit local governments for septic repairs</a:t>
            </a:r>
          </a:p>
        </p:txBody>
      </p:sp>
      <p:sp>
        <p:nvSpPr>
          <p:cNvPr id="4" name="Slide Number Placeholder 3">
            <a:extLst>
              <a:ext uri="{FF2B5EF4-FFF2-40B4-BE49-F238E27FC236}">
                <a16:creationId xmlns:a16="http://schemas.microsoft.com/office/drawing/2014/main" id="{50B88E65-418D-CB75-5A34-CDCBD2F81BFF}"/>
              </a:ext>
            </a:extLst>
          </p:cNvPr>
          <p:cNvSpPr>
            <a:spLocks noGrp="1"/>
          </p:cNvSpPr>
          <p:nvPr>
            <p:ph type="sldNum" sz="quarter" idx="12"/>
          </p:nvPr>
        </p:nvSpPr>
        <p:spPr/>
        <p:txBody>
          <a:bodyPr/>
          <a:lstStyle/>
          <a:p>
            <a:fld id="{11F27F3A-B3E9-41ED-AF8F-A365F10BB65F}" type="slidenum">
              <a:rPr lang="en-US" smtClean="0"/>
              <a:pPr/>
              <a:t>10</a:t>
            </a:fld>
            <a:endParaRPr lang="en-US"/>
          </a:p>
        </p:txBody>
      </p:sp>
      <p:sp>
        <p:nvSpPr>
          <p:cNvPr id="5" name="Subtitle 4">
            <a:extLst>
              <a:ext uri="{FF2B5EF4-FFF2-40B4-BE49-F238E27FC236}">
                <a16:creationId xmlns:a16="http://schemas.microsoft.com/office/drawing/2014/main" id="{415BBA0B-CD64-E7AC-55D2-EC970113B395}"/>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769247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9209-FC9F-6926-3090-666924110539}"/>
              </a:ext>
            </a:extLst>
          </p:cNvPr>
          <p:cNvSpPr>
            <a:spLocks noGrp="1"/>
          </p:cNvSpPr>
          <p:nvPr>
            <p:ph type="title"/>
          </p:nvPr>
        </p:nvSpPr>
        <p:spPr/>
        <p:txBody>
          <a:bodyPr/>
          <a:lstStyle/>
          <a:p>
            <a:r>
              <a:rPr lang="en-US" dirty="0"/>
              <a:t>Uncontrollable Sources</a:t>
            </a:r>
          </a:p>
        </p:txBody>
      </p:sp>
      <p:sp>
        <p:nvSpPr>
          <p:cNvPr id="3" name="Content Placeholder 2">
            <a:extLst>
              <a:ext uri="{FF2B5EF4-FFF2-40B4-BE49-F238E27FC236}">
                <a16:creationId xmlns:a16="http://schemas.microsoft.com/office/drawing/2014/main" id="{8FD63022-8149-BD0B-E507-0FD727BE012B}"/>
              </a:ext>
            </a:extLst>
          </p:cNvPr>
          <p:cNvSpPr>
            <a:spLocks noGrp="1"/>
          </p:cNvSpPr>
          <p:nvPr>
            <p:ph idx="1"/>
          </p:nvPr>
        </p:nvSpPr>
        <p:spPr/>
        <p:txBody>
          <a:bodyPr/>
          <a:lstStyle/>
          <a:p>
            <a:r>
              <a:rPr lang="en-US" dirty="0"/>
              <a:t>Forest</a:t>
            </a:r>
          </a:p>
          <a:p>
            <a:pPr lvl="1"/>
            <a:r>
              <a:rPr lang="en-US" dirty="0"/>
              <a:t>Except during harvest events, forest is the lowest nutrient loading land use</a:t>
            </a:r>
          </a:p>
          <a:p>
            <a:pPr lvl="1"/>
            <a:r>
              <a:rPr lang="en-US" dirty="0"/>
              <a:t>Forest harvest is regulated within riparian areas, but an ongoing load reduction is essentially impossible</a:t>
            </a:r>
          </a:p>
          <a:p>
            <a:r>
              <a:rPr lang="en-US" dirty="0"/>
              <a:t>Septic</a:t>
            </a:r>
          </a:p>
          <a:p>
            <a:pPr lvl="1"/>
            <a:r>
              <a:rPr lang="en-US" dirty="0"/>
              <a:t>Malfunctioning systems are unpredictable and already regulated</a:t>
            </a:r>
          </a:p>
          <a:p>
            <a:pPr lvl="1"/>
            <a:r>
              <a:rPr lang="en-US" dirty="0"/>
              <a:t>Ongoing load reductions via repair would be temporary, as malfunctions are likely to continue indefinitely</a:t>
            </a:r>
          </a:p>
          <a:p>
            <a:r>
              <a:rPr lang="en-US" dirty="0"/>
              <a:t>Atmospheric N Deposition</a:t>
            </a:r>
          </a:p>
          <a:p>
            <a:pPr lvl="1"/>
            <a:r>
              <a:rPr lang="en-US" dirty="0"/>
              <a:t>(see next slide)</a:t>
            </a:r>
          </a:p>
          <a:p>
            <a:r>
              <a:rPr lang="en-US" dirty="0"/>
              <a:t>Water</a:t>
            </a:r>
          </a:p>
          <a:p>
            <a:endParaRPr lang="en-US" dirty="0"/>
          </a:p>
        </p:txBody>
      </p:sp>
      <p:sp>
        <p:nvSpPr>
          <p:cNvPr id="4" name="Slide Number Placeholder 3">
            <a:extLst>
              <a:ext uri="{FF2B5EF4-FFF2-40B4-BE49-F238E27FC236}">
                <a16:creationId xmlns:a16="http://schemas.microsoft.com/office/drawing/2014/main" id="{291A93AF-1E55-00E1-2E66-6E098AAD19E7}"/>
              </a:ext>
            </a:extLst>
          </p:cNvPr>
          <p:cNvSpPr>
            <a:spLocks noGrp="1"/>
          </p:cNvSpPr>
          <p:nvPr>
            <p:ph type="sldNum" sz="quarter" idx="12"/>
          </p:nvPr>
        </p:nvSpPr>
        <p:spPr/>
        <p:txBody>
          <a:bodyPr/>
          <a:lstStyle/>
          <a:p>
            <a:fld id="{11F27F3A-B3E9-41ED-AF8F-A365F10BB65F}" type="slidenum">
              <a:rPr lang="en-US" smtClean="0"/>
              <a:pPr/>
              <a:t>11</a:t>
            </a:fld>
            <a:endParaRPr lang="en-US"/>
          </a:p>
        </p:txBody>
      </p:sp>
      <p:sp>
        <p:nvSpPr>
          <p:cNvPr id="5" name="Subtitle 4">
            <a:extLst>
              <a:ext uri="{FF2B5EF4-FFF2-40B4-BE49-F238E27FC236}">
                <a16:creationId xmlns:a16="http://schemas.microsoft.com/office/drawing/2014/main" id="{EFDCAB66-ACD2-4A56-6FBE-B1525CDCB72C}"/>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2289659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BB0E3-DA37-E6C5-F075-78980529E64A}"/>
              </a:ext>
            </a:extLst>
          </p:cNvPr>
          <p:cNvSpPr>
            <a:spLocks noGrp="1"/>
          </p:cNvSpPr>
          <p:nvPr>
            <p:ph type="title"/>
          </p:nvPr>
        </p:nvSpPr>
        <p:spPr/>
        <p:txBody>
          <a:bodyPr/>
          <a:lstStyle/>
          <a:p>
            <a:r>
              <a:rPr lang="en-US" dirty="0"/>
              <a:t>Atmospheric Nitrogen Deposition</a:t>
            </a:r>
          </a:p>
        </p:txBody>
      </p:sp>
      <p:sp>
        <p:nvSpPr>
          <p:cNvPr id="4" name="Slide Number Placeholder 3">
            <a:extLst>
              <a:ext uri="{FF2B5EF4-FFF2-40B4-BE49-F238E27FC236}">
                <a16:creationId xmlns:a16="http://schemas.microsoft.com/office/drawing/2014/main" id="{597FABBB-38EE-3106-157F-76DCE415A368}"/>
              </a:ext>
            </a:extLst>
          </p:cNvPr>
          <p:cNvSpPr>
            <a:spLocks noGrp="1"/>
          </p:cNvSpPr>
          <p:nvPr>
            <p:ph type="sldNum" sz="quarter" idx="12"/>
          </p:nvPr>
        </p:nvSpPr>
        <p:spPr/>
        <p:txBody>
          <a:bodyPr/>
          <a:lstStyle/>
          <a:p>
            <a:fld id="{11F27F3A-B3E9-41ED-AF8F-A365F10BB65F}" type="slidenum">
              <a:rPr lang="en-US" smtClean="0"/>
              <a:pPr/>
              <a:t>12</a:t>
            </a:fld>
            <a:endParaRPr lang="en-US"/>
          </a:p>
        </p:txBody>
      </p:sp>
      <p:sp>
        <p:nvSpPr>
          <p:cNvPr id="5" name="Subtitle 4">
            <a:extLst>
              <a:ext uri="{FF2B5EF4-FFF2-40B4-BE49-F238E27FC236}">
                <a16:creationId xmlns:a16="http://schemas.microsoft.com/office/drawing/2014/main" id="{D69268B3-392F-4172-D4E2-361BCE27CC8A}"/>
              </a:ext>
            </a:extLst>
          </p:cNvPr>
          <p:cNvSpPr>
            <a:spLocks noGrp="1"/>
          </p:cNvSpPr>
          <p:nvPr>
            <p:ph type="subTitle" idx="13"/>
          </p:nvPr>
        </p:nvSpPr>
        <p:spPr/>
        <p:txBody>
          <a:bodyPr/>
          <a:lstStyle/>
          <a:p>
            <a:endParaRPr lang="en-US"/>
          </a:p>
        </p:txBody>
      </p:sp>
      <p:pic>
        <p:nvPicPr>
          <p:cNvPr id="6" name="Content Placeholder 5" descr="Chart, bar chart&#10;&#10;Description automatically generated">
            <a:extLst>
              <a:ext uri="{FF2B5EF4-FFF2-40B4-BE49-F238E27FC236}">
                <a16:creationId xmlns:a16="http://schemas.microsoft.com/office/drawing/2014/main" id="{19F9EF19-03E8-E6CC-D738-997BB369ED0C}"/>
              </a:ext>
            </a:extLst>
          </p:cNvPr>
          <p:cNvPicPr>
            <a:picLocks noGrp="1" noChangeAspect="1"/>
          </p:cNvPicPr>
          <p:nvPr>
            <p:ph idx="1"/>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36880" y="1220767"/>
            <a:ext cx="7122160" cy="5344110"/>
          </a:xfrm>
          <a:prstGeom prst="rect">
            <a:avLst/>
          </a:prstGeom>
          <a:noFill/>
          <a:ln>
            <a:noFill/>
          </a:ln>
        </p:spPr>
      </p:pic>
      <p:cxnSp>
        <p:nvCxnSpPr>
          <p:cNvPr id="9" name="Straight Connector 8">
            <a:extLst>
              <a:ext uri="{FF2B5EF4-FFF2-40B4-BE49-F238E27FC236}">
                <a16:creationId xmlns:a16="http://schemas.microsoft.com/office/drawing/2014/main" id="{8C8945AA-12B3-5F3F-C37B-5D762AB71DAC}"/>
              </a:ext>
            </a:extLst>
          </p:cNvPr>
          <p:cNvCxnSpPr/>
          <p:nvPr/>
        </p:nvCxnSpPr>
        <p:spPr>
          <a:xfrm>
            <a:off x="2781731" y="2306320"/>
            <a:ext cx="4389120" cy="0"/>
          </a:xfrm>
          <a:prstGeom prst="line">
            <a:avLst/>
          </a:prstGeom>
          <a:ln w="38100"/>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2A1A1581-E86B-7AC2-4066-21076BC8AC8B}"/>
              </a:ext>
            </a:extLst>
          </p:cNvPr>
          <p:cNvSpPr txBox="1"/>
          <p:nvPr/>
        </p:nvSpPr>
        <p:spPr>
          <a:xfrm>
            <a:off x="4907280" y="1936988"/>
            <a:ext cx="968535" cy="369332"/>
          </a:xfrm>
          <a:prstGeom prst="rect">
            <a:avLst/>
          </a:prstGeom>
          <a:noFill/>
        </p:spPr>
        <p:txBody>
          <a:bodyPr wrap="none" rtlCol="0">
            <a:spAutoFit/>
          </a:bodyPr>
          <a:lstStyle/>
          <a:p>
            <a:r>
              <a:rPr lang="en-US" dirty="0"/>
              <a:t>Baseline</a:t>
            </a:r>
          </a:p>
        </p:txBody>
      </p:sp>
      <p:sp>
        <p:nvSpPr>
          <p:cNvPr id="11" name="Right Brace 10">
            <a:extLst>
              <a:ext uri="{FF2B5EF4-FFF2-40B4-BE49-F238E27FC236}">
                <a16:creationId xmlns:a16="http://schemas.microsoft.com/office/drawing/2014/main" id="{EFF868EB-4A3C-527D-0CAA-025866A8A4E6}"/>
              </a:ext>
            </a:extLst>
          </p:cNvPr>
          <p:cNvSpPr/>
          <p:nvPr/>
        </p:nvSpPr>
        <p:spPr>
          <a:xfrm>
            <a:off x="7222705" y="2306320"/>
            <a:ext cx="284480" cy="599435"/>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EF69E070-B11C-2100-5A81-23A469B26B93}"/>
              </a:ext>
            </a:extLst>
          </p:cNvPr>
          <p:cNvSpPr txBox="1"/>
          <p:nvPr/>
        </p:nvSpPr>
        <p:spPr>
          <a:xfrm>
            <a:off x="7443446" y="2394734"/>
            <a:ext cx="583814" cy="369332"/>
          </a:xfrm>
          <a:prstGeom prst="rect">
            <a:avLst/>
          </a:prstGeom>
          <a:noFill/>
        </p:spPr>
        <p:txBody>
          <a:bodyPr wrap="none" rtlCol="0">
            <a:spAutoFit/>
          </a:bodyPr>
          <a:lstStyle/>
          <a:p>
            <a:r>
              <a:rPr lang="en-US" dirty="0"/>
              <a:t>20%</a:t>
            </a:r>
          </a:p>
        </p:txBody>
      </p:sp>
      <p:sp>
        <p:nvSpPr>
          <p:cNvPr id="14" name="TextBox 13">
            <a:extLst>
              <a:ext uri="{FF2B5EF4-FFF2-40B4-BE49-F238E27FC236}">
                <a16:creationId xmlns:a16="http://schemas.microsoft.com/office/drawing/2014/main" id="{D0F5632A-18E0-F5D7-AB50-D0FEA54393D0}"/>
              </a:ext>
            </a:extLst>
          </p:cNvPr>
          <p:cNvSpPr txBox="1"/>
          <p:nvPr/>
        </p:nvSpPr>
        <p:spPr>
          <a:xfrm>
            <a:off x="7507185" y="3221041"/>
            <a:ext cx="4546793" cy="2031325"/>
          </a:xfrm>
          <a:prstGeom prst="rect">
            <a:avLst/>
          </a:prstGeom>
          <a:noFill/>
        </p:spPr>
        <p:txBody>
          <a:bodyPr wrap="square" rtlCol="0">
            <a:spAutoFit/>
          </a:bodyPr>
          <a:lstStyle/>
          <a:p>
            <a:r>
              <a:rPr lang="en-US" dirty="0">
                <a:solidFill>
                  <a:schemeClr val="bg1">
                    <a:lumMod val="50000"/>
                  </a:schemeClr>
                </a:solidFill>
              </a:rPr>
              <a:t>Given model findings and documented long-</a:t>
            </a:r>
          </a:p>
          <a:p>
            <a:r>
              <a:rPr lang="en-US" dirty="0">
                <a:solidFill>
                  <a:schemeClr val="bg1">
                    <a:lumMod val="50000"/>
                  </a:schemeClr>
                </a:solidFill>
              </a:rPr>
              <a:t>term reductions since baseline, DWR</a:t>
            </a:r>
          </a:p>
          <a:p>
            <a:r>
              <a:rPr lang="en-US" dirty="0">
                <a:solidFill>
                  <a:schemeClr val="bg1">
                    <a:lumMod val="50000"/>
                  </a:schemeClr>
                </a:solidFill>
              </a:rPr>
              <a:t>considers the question of whether to </a:t>
            </a:r>
          </a:p>
          <a:p>
            <a:r>
              <a:rPr lang="en-US" dirty="0">
                <a:solidFill>
                  <a:schemeClr val="bg1">
                    <a:lumMod val="50000"/>
                  </a:schemeClr>
                </a:solidFill>
              </a:rPr>
              <a:t>redistribute atmospheric N loading to be </a:t>
            </a:r>
          </a:p>
          <a:p>
            <a:r>
              <a:rPr lang="en-US" dirty="0">
                <a:solidFill>
                  <a:schemeClr val="bg1">
                    <a:lumMod val="50000"/>
                  </a:schemeClr>
                </a:solidFill>
              </a:rPr>
              <a:t>insignificant for purposes of establishing </a:t>
            </a:r>
          </a:p>
          <a:p>
            <a:r>
              <a:rPr lang="en-US" dirty="0">
                <a:solidFill>
                  <a:schemeClr val="bg1">
                    <a:lumMod val="50000"/>
                  </a:schemeClr>
                </a:solidFill>
              </a:rPr>
              <a:t>overall reduction goals. For simplicity, we </a:t>
            </a:r>
          </a:p>
          <a:p>
            <a:r>
              <a:rPr lang="en-US" dirty="0">
                <a:solidFill>
                  <a:schemeClr val="bg1">
                    <a:lumMod val="50000"/>
                  </a:schemeClr>
                </a:solidFill>
              </a:rPr>
              <a:t>would propose </a:t>
            </a:r>
            <a:r>
              <a:rPr lang="en-US" u="sng" dirty="0">
                <a:solidFill>
                  <a:schemeClr val="bg1">
                    <a:lumMod val="50000"/>
                  </a:schemeClr>
                </a:solidFill>
              </a:rPr>
              <a:t>not</a:t>
            </a:r>
            <a:r>
              <a:rPr lang="en-US" dirty="0">
                <a:solidFill>
                  <a:schemeClr val="bg1">
                    <a:lumMod val="50000"/>
                  </a:schemeClr>
                </a:solidFill>
              </a:rPr>
              <a:t> to redistribute it.</a:t>
            </a:r>
          </a:p>
        </p:txBody>
      </p:sp>
    </p:spTree>
    <p:extLst>
      <p:ext uri="{BB962C8B-B14F-4D97-AF65-F5344CB8AC3E}">
        <p14:creationId xmlns:p14="http://schemas.microsoft.com/office/powerpoint/2010/main" val="1526682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171F-66FC-84DD-F880-56AE8299CF69}"/>
              </a:ext>
            </a:extLst>
          </p:cNvPr>
          <p:cNvSpPr>
            <a:spLocks noGrp="1"/>
          </p:cNvSpPr>
          <p:nvPr>
            <p:ph type="title"/>
          </p:nvPr>
        </p:nvSpPr>
        <p:spPr/>
        <p:txBody>
          <a:bodyPr/>
          <a:lstStyle/>
          <a:p>
            <a:r>
              <a:rPr lang="en-US" dirty="0"/>
              <a:t>Questions for Steering Committee</a:t>
            </a:r>
          </a:p>
        </p:txBody>
      </p:sp>
      <p:sp>
        <p:nvSpPr>
          <p:cNvPr id="3" name="Content Placeholder 2">
            <a:extLst>
              <a:ext uri="{FF2B5EF4-FFF2-40B4-BE49-F238E27FC236}">
                <a16:creationId xmlns:a16="http://schemas.microsoft.com/office/drawing/2014/main" id="{6321D0A3-CDE2-3376-B4D7-BAA7BA4D2888}"/>
              </a:ext>
            </a:extLst>
          </p:cNvPr>
          <p:cNvSpPr>
            <a:spLocks noGrp="1"/>
          </p:cNvSpPr>
          <p:nvPr>
            <p:ph idx="1"/>
          </p:nvPr>
        </p:nvSpPr>
        <p:spPr/>
        <p:txBody>
          <a:bodyPr/>
          <a:lstStyle/>
          <a:p>
            <a:pPr marL="457200" indent="-457200">
              <a:buFont typeface="+mj-lt"/>
              <a:buAutoNum type="arabicPeriod"/>
            </a:pPr>
            <a:r>
              <a:rPr lang="en-US" dirty="0"/>
              <a:t>What sources are we missing that must be addressed?</a:t>
            </a:r>
          </a:p>
          <a:p>
            <a:pPr marL="457200" indent="-457200">
              <a:buFont typeface="+mj-lt"/>
              <a:buAutoNum type="arabicPeriod"/>
            </a:pPr>
            <a:r>
              <a:rPr lang="en-US" dirty="0"/>
              <a:t>What other non-regulatory recommendations do you have for managing uncontrollable loads? (now and for </a:t>
            </a:r>
            <a:r>
              <a:rPr lang="en-US" u="sng" dirty="0"/>
              <a:t>homework</a:t>
            </a:r>
            <a:r>
              <a:rPr lang="en-US" dirty="0"/>
              <a:t>)</a:t>
            </a:r>
          </a:p>
          <a:p>
            <a:pPr marL="457200" indent="-457200">
              <a:buFont typeface="+mj-lt"/>
              <a:buAutoNum type="arabicPeriod"/>
            </a:pPr>
            <a:endParaRPr lang="en-US" dirty="0"/>
          </a:p>
          <a:p>
            <a:endParaRPr lang="en-US" dirty="0"/>
          </a:p>
        </p:txBody>
      </p:sp>
      <p:sp>
        <p:nvSpPr>
          <p:cNvPr id="4" name="Slide Number Placeholder 3">
            <a:extLst>
              <a:ext uri="{FF2B5EF4-FFF2-40B4-BE49-F238E27FC236}">
                <a16:creationId xmlns:a16="http://schemas.microsoft.com/office/drawing/2014/main" id="{E01C12CD-3D51-5D6A-98E9-5924D7FAA5AF}"/>
              </a:ext>
            </a:extLst>
          </p:cNvPr>
          <p:cNvSpPr>
            <a:spLocks noGrp="1"/>
          </p:cNvSpPr>
          <p:nvPr>
            <p:ph type="sldNum" sz="quarter" idx="12"/>
          </p:nvPr>
        </p:nvSpPr>
        <p:spPr/>
        <p:txBody>
          <a:bodyPr/>
          <a:lstStyle/>
          <a:p>
            <a:fld id="{11F27F3A-B3E9-41ED-AF8F-A365F10BB65F}" type="slidenum">
              <a:rPr lang="en-US" smtClean="0"/>
              <a:pPr/>
              <a:t>13</a:t>
            </a:fld>
            <a:endParaRPr lang="en-US"/>
          </a:p>
        </p:txBody>
      </p:sp>
      <p:sp>
        <p:nvSpPr>
          <p:cNvPr id="5" name="Subtitle 4">
            <a:extLst>
              <a:ext uri="{FF2B5EF4-FFF2-40B4-BE49-F238E27FC236}">
                <a16:creationId xmlns:a16="http://schemas.microsoft.com/office/drawing/2014/main" id="{3A03426D-1BEA-FD85-3CA2-81789F08E7DF}"/>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4190360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7911-F74C-088E-7F41-7EF9F15A704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dirty="0"/>
              <a:t>Next Meeting</a:t>
            </a:r>
          </a:p>
        </p:txBody>
      </p:sp>
      <p:sp>
        <p:nvSpPr>
          <p:cNvPr id="3" name="Content Placeholder 2">
            <a:extLst>
              <a:ext uri="{FF2B5EF4-FFF2-40B4-BE49-F238E27FC236}">
                <a16:creationId xmlns:a16="http://schemas.microsoft.com/office/drawing/2014/main" id="{531D49C3-EF7B-9447-6B6E-13A6B96FCE43}"/>
              </a:ext>
            </a:extLst>
          </p:cNvPr>
          <p:cNvSpPr>
            <a:spLocks noGrp="1"/>
          </p:cNvSpPr>
          <p:nvPr>
            <p:ph idx="4294967295"/>
          </p:nvPr>
        </p:nvSpPr>
        <p:spPr>
          <a:xfrm>
            <a:off x="640080" y="2680138"/>
            <a:ext cx="4243589" cy="3513429"/>
          </a:xfrm>
        </p:spPr>
        <p:txBody>
          <a:bodyPr vert="horz" lIns="91440" tIns="45720" rIns="91440" bIns="45720" rtlCol="0">
            <a:noAutofit/>
          </a:bodyPr>
          <a:lstStyle/>
          <a:p>
            <a:r>
              <a:rPr lang="en-US" sz="2500" cap="none" dirty="0"/>
              <a:t>September/October</a:t>
            </a:r>
          </a:p>
          <a:p>
            <a:endParaRPr lang="en-US" sz="2500" cap="none" dirty="0"/>
          </a:p>
          <a:p>
            <a:r>
              <a:rPr lang="en-US" sz="2500" cap="none" dirty="0"/>
              <a:t>November/December</a:t>
            </a:r>
          </a:p>
        </p:txBody>
      </p:sp>
      <p:pic>
        <p:nvPicPr>
          <p:cNvPr id="7" name="Picture 6" descr="A body of water with trees and mountains in the background&#10;&#10;Description automatically generated with medium confidence">
            <a:extLst>
              <a:ext uri="{FF2B5EF4-FFF2-40B4-BE49-F238E27FC236}">
                <a16:creationId xmlns:a16="http://schemas.microsoft.com/office/drawing/2014/main" id="{129FC559-EC75-3365-5EFC-23AD749216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940" r="2" b="1002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96036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ird's eye view of a river in a lush forest">
            <a:extLst>
              <a:ext uri="{FF2B5EF4-FFF2-40B4-BE49-F238E27FC236}">
                <a16:creationId xmlns:a16="http://schemas.microsoft.com/office/drawing/2014/main" id="{29544CE6-0661-3BB5-2707-8EA285D57D1F}"/>
              </a:ext>
            </a:extLst>
          </p:cNvPr>
          <p:cNvPicPr>
            <a:picLocks noChangeAspect="1"/>
          </p:cNvPicPr>
          <p:nvPr/>
        </p:nvPicPr>
        <p:blipFill rotWithShape="1">
          <a:blip r:embed="rId2"/>
          <a:srcRect l="10515" r="2379" b="-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A85BC9A6-037B-9295-4C21-17325F149B47}"/>
              </a:ext>
            </a:extLst>
          </p:cNvPr>
          <p:cNvSpPr>
            <a:spLocks noGrp="1"/>
          </p:cNvSpPr>
          <p:nvPr>
            <p:ph type="title"/>
          </p:nvPr>
        </p:nvSpPr>
        <p:spPr>
          <a:xfrm>
            <a:off x="371094" y="1161288"/>
            <a:ext cx="3438144" cy="1125728"/>
          </a:xfrm>
        </p:spPr>
        <p:txBody>
          <a:bodyPr anchor="b">
            <a:normAutofit/>
          </a:bodyPr>
          <a:lstStyle/>
          <a:p>
            <a:r>
              <a:rPr lang="en-US" sz="2800" b="1" i="1" dirty="0"/>
              <a:t>Welcome! </a:t>
            </a:r>
            <a:br>
              <a:rPr lang="en-US" sz="2800" b="1" i="1" dirty="0"/>
            </a:br>
            <a:r>
              <a:rPr lang="en-US" sz="2800" b="1" i="1" dirty="0"/>
              <a:t>Agenda Review </a:t>
            </a:r>
          </a:p>
        </p:txBody>
      </p:sp>
      <p:sp>
        <p:nvSpPr>
          <p:cNvPr id="9" name="Content Placeholder 8">
            <a:extLst>
              <a:ext uri="{FF2B5EF4-FFF2-40B4-BE49-F238E27FC236}">
                <a16:creationId xmlns:a16="http://schemas.microsoft.com/office/drawing/2014/main" id="{6E8EFCF0-75A6-C2FB-0D65-63A75FAB58D5}"/>
              </a:ext>
            </a:extLst>
          </p:cNvPr>
          <p:cNvSpPr>
            <a:spLocks noGrp="1"/>
          </p:cNvSpPr>
          <p:nvPr>
            <p:ph idx="1"/>
          </p:nvPr>
        </p:nvSpPr>
        <p:spPr>
          <a:xfrm>
            <a:off x="371094" y="2718054"/>
            <a:ext cx="3438906" cy="3207258"/>
          </a:xfrm>
        </p:spPr>
        <p:txBody>
          <a:bodyPr anchor="t">
            <a:normAutofit/>
          </a:bodyPr>
          <a:lstStyle/>
          <a:p>
            <a:r>
              <a:rPr lang="en-US" sz="1700" dirty="0"/>
              <a:t>Agenda Overview</a:t>
            </a:r>
          </a:p>
          <a:p>
            <a:r>
              <a:rPr lang="en-US" sz="1700" dirty="0"/>
              <a:t>Ground Rules</a:t>
            </a:r>
          </a:p>
          <a:p>
            <a:r>
              <a:rPr lang="en-US" sz="1700" dirty="0"/>
              <a:t>Consensus </a:t>
            </a:r>
          </a:p>
          <a:p>
            <a:r>
              <a:rPr lang="en-US" sz="1700" dirty="0"/>
              <a:t>Steering Committee Trajectory</a:t>
            </a:r>
          </a:p>
          <a:p>
            <a:r>
              <a:rPr lang="en-US" sz="1700" dirty="0"/>
              <a:t>W. Kerr Scott Reservoir</a:t>
            </a:r>
          </a:p>
          <a:p>
            <a:r>
              <a:rPr lang="en-US" sz="1700" dirty="0"/>
              <a:t>Septic Systems</a:t>
            </a:r>
          </a:p>
          <a:p>
            <a:r>
              <a:rPr lang="en-US" sz="1700" dirty="0"/>
              <a:t>Uncontrollable Loads</a:t>
            </a:r>
          </a:p>
          <a:p>
            <a:r>
              <a:rPr lang="en-US" sz="1700" dirty="0"/>
              <a:t>Recap, Next steps </a:t>
            </a:r>
          </a:p>
          <a:p>
            <a:r>
              <a:rPr lang="en-US" sz="1700" dirty="0"/>
              <a:t>Closing 	</a:t>
            </a:r>
          </a:p>
          <a:p>
            <a:endParaRPr lang="en-US" sz="1700" dirty="0"/>
          </a:p>
        </p:txBody>
      </p:sp>
    </p:spTree>
    <p:extLst>
      <p:ext uri="{BB962C8B-B14F-4D97-AF65-F5344CB8AC3E}">
        <p14:creationId xmlns:p14="http://schemas.microsoft.com/office/powerpoint/2010/main" val="3633440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7911-F74C-088E-7F41-7EF9F15A7044}"/>
              </a:ext>
            </a:extLst>
          </p:cNvPr>
          <p:cNvSpPr>
            <a:spLocks noGrp="1"/>
          </p:cNvSpPr>
          <p:nvPr>
            <p:ph type="title"/>
          </p:nvPr>
        </p:nvSpPr>
        <p:spPr>
          <a:xfrm>
            <a:off x="6392583" y="501651"/>
            <a:ext cx="4414848" cy="1716255"/>
          </a:xfrm>
        </p:spPr>
        <p:txBody>
          <a:bodyPr vert="horz" lIns="91440" tIns="45720" rIns="91440" bIns="45720" rtlCol="0" anchor="b">
            <a:normAutofit/>
          </a:bodyPr>
          <a:lstStyle/>
          <a:p>
            <a:r>
              <a:rPr lang="en-US" sz="5600" b="1"/>
              <a:t>Meeting objectives</a:t>
            </a:r>
            <a:r>
              <a:rPr lang="en-US" sz="5600"/>
              <a:t>	</a:t>
            </a:r>
          </a:p>
        </p:txBody>
      </p:sp>
      <p:pic>
        <p:nvPicPr>
          <p:cNvPr id="4" name="Picture 3">
            <a:extLst>
              <a:ext uri="{FF2B5EF4-FFF2-40B4-BE49-F238E27FC236}">
                <a16:creationId xmlns:a16="http://schemas.microsoft.com/office/drawing/2014/main" id="{71486E76-B41F-3864-A808-06DE4DE2E0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7591" r="1" b="1"/>
          <a:stretch/>
        </p:blipFill>
        <p:spPr>
          <a:xfrm>
            <a:off x="279143" y="299509"/>
            <a:ext cx="5221625" cy="6258983"/>
          </a:xfrm>
          <a:prstGeom prst="rect">
            <a:avLst/>
          </a:prstGeom>
        </p:spPr>
      </p:pic>
      <p:sp>
        <p:nvSpPr>
          <p:cNvPr id="3" name="Content Placeholder 2">
            <a:extLst>
              <a:ext uri="{FF2B5EF4-FFF2-40B4-BE49-F238E27FC236}">
                <a16:creationId xmlns:a16="http://schemas.microsoft.com/office/drawing/2014/main" id="{531D49C3-EF7B-9447-6B6E-13A6B96FCE43}"/>
              </a:ext>
            </a:extLst>
          </p:cNvPr>
          <p:cNvSpPr>
            <a:spLocks noGrp="1"/>
          </p:cNvSpPr>
          <p:nvPr>
            <p:ph idx="4294967295"/>
          </p:nvPr>
        </p:nvSpPr>
        <p:spPr>
          <a:xfrm>
            <a:off x="6392583" y="2217907"/>
            <a:ext cx="5193575" cy="4028148"/>
          </a:xfrm>
        </p:spPr>
        <p:txBody>
          <a:bodyPr vert="horz" lIns="91440" tIns="45720" rIns="91440" bIns="45720" rtlCol="0" anchor="t">
            <a:noAutofit/>
          </a:bodyPr>
          <a:lstStyle/>
          <a:p>
            <a:pPr marL="0" indent="0">
              <a:buNone/>
            </a:pPr>
            <a:r>
              <a:rPr lang="en-US" sz="2400" i="1" dirty="0">
                <a:solidFill>
                  <a:schemeClr val="tx1">
                    <a:alpha val="80000"/>
                  </a:schemeClr>
                </a:solidFill>
              </a:rPr>
              <a:t>For Steering Committee members to …</a:t>
            </a:r>
            <a:endParaRPr lang="en-US" sz="2400" dirty="0">
              <a:solidFill>
                <a:schemeClr val="tx1">
                  <a:alpha val="80000"/>
                </a:schemeClr>
              </a:solidFill>
              <a:effectLst/>
            </a:endParaRPr>
          </a:p>
          <a:p>
            <a:pPr marL="342900" marR="0" lvl="0">
              <a:spcBef>
                <a:spcPts val="0"/>
              </a:spcBef>
              <a:spcAft>
                <a:spcPts val="800"/>
              </a:spcAft>
            </a:pPr>
            <a:r>
              <a:rPr lang="en-US" sz="2400" dirty="0">
                <a:solidFill>
                  <a:schemeClr val="tx1">
                    <a:alpha val="80000"/>
                  </a:schemeClr>
                </a:solidFill>
                <a:effectLst/>
              </a:rPr>
              <a:t>Reach consensus on whether the NMS will include area that drains to W. Kerr Scott Reservoir</a:t>
            </a:r>
          </a:p>
          <a:p>
            <a:pPr marL="342900" marR="0" lvl="0">
              <a:spcBef>
                <a:spcPts val="0"/>
              </a:spcBef>
              <a:spcAft>
                <a:spcPts val="800"/>
              </a:spcAft>
            </a:pPr>
            <a:r>
              <a:rPr lang="en-US" sz="2400" dirty="0">
                <a:solidFill>
                  <a:schemeClr val="tx1">
                    <a:alpha val="80000"/>
                  </a:schemeClr>
                </a:solidFill>
                <a:effectLst/>
              </a:rPr>
              <a:t>Reach consensus on whether the NMS will include additional regulations for septic systems </a:t>
            </a:r>
          </a:p>
          <a:p>
            <a:pPr marL="342900" marR="0" lvl="0">
              <a:spcBef>
                <a:spcPts val="0"/>
              </a:spcBef>
              <a:spcAft>
                <a:spcPts val="800"/>
              </a:spcAft>
            </a:pPr>
            <a:r>
              <a:rPr lang="en-US" sz="2400" dirty="0">
                <a:solidFill>
                  <a:schemeClr val="tx1">
                    <a:alpha val="80000"/>
                  </a:schemeClr>
                </a:solidFill>
                <a:effectLst/>
              </a:rPr>
              <a:t>Identify and redistribute uncontrollable loads</a:t>
            </a:r>
          </a:p>
        </p:txBody>
      </p:sp>
    </p:spTree>
    <p:extLst>
      <p:ext uri="{BB962C8B-B14F-4D97-AF65-F5344CB8AC3E}">
        <p14:creationId xmlns:p14="http://schemas.microsoft.com/office/powerpoint/2010/main" val="3491451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9CC69-659C-B3B6-4403-96BEF6BE2B26}"/>
              </a:ext>
            </a:extLst>
          </p:cNvPr>
          <p:cNvSpPr>
            <a:spLocks noGrp="1"/>
          </p:cNvSpPr>
          <p:nvPr>
            <p:ph type="title"/>
          </p:nvPr>
        </p:nvSpPr>
        <p:spPr/>
        <p:txBody>
          <a:bodyPr>
            <a:normAutofit fontScale="90000"/>
          </a:bodyPr>
          <a:lstStyle/>
          <a:p>
            <a:r>
              <a:rPr lang="en-US" b="1" i="1" dirty="0"/>
              <a:t>High Rock Lake Nutrient Rules Engagement Process – Ground Rules</a:t>
            </a:r>
          </a:p>
        </p:txBody>
      </p:sp>
      <p:graphicFrame>
        <p:nvGraphicFramePr>
          <p:cNvPr id="5" name="Content Placeholder 2">
            <a:extLst>
              <a:ext uri="{FF2B5EF4-FFF2-40B4-BE49-F238E27FC236}">
                <a16:creationId xmlns:a16="http://schemas.microsoft.com/office/drawing/2014/main" id="{1B87D6C2-339D-FA2E-E5C8-DFBF5EB7F779}"/>
              </a:ext>
            </a:extLst>
          </p:cNvPr>
          <p:cNvGraphicFramePr>
            <a:graphicFrameLocks noGrp="1"/>
          </p:cNvGraphicFramePr>
          <p:nvPr>
            <p:ph idx="1"/>
          </p:nvPr>
        </p:nvGraphicFramePr>
        <p:xfrm>
          <a:off x="838200" y="1825624"/>
          <a:ext cx="10515600" cy="4468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0179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14907-8535-6AFB-7201-925885F6D7AC}"/>
              </a:ext>
            </a:extLst>
          </p:cNvPr>
          <p:cNvSpPr>
            <a:spLocks noGrp="1"/>
          </p:cNvSpPr>
          <p:nvPr>
            <p:ph type="title"/>
          </p:nvPr>
        </p:nvSpPr>
        <p:spPr>
          <a:xfrm>
            <a:off x="574158" y="0"/>
            <a:ext cx="6264631" cy="1850065"/>
          </a:xfrm>
        </p:spPr>
        <p:txBody>
          <a:bodyPr vert="horz" lIns="91440" tIns="45720" rIns="91440" bIns="45720" rtlCol="0">
            <a:normAutofit/>
          </a:bodyPr>
          <a:lstStyle/>
          <a:p>
            <a:r>
              <a:rPr lang="en-US" sz="4000" b="1" i="1" kern="1200" dirty="0">
                <a:latin typeface="+mj-lt"/>
                <a:ea typeface="+mj-ea"/>
                <a:cs typeface="+mj-cs"/>
              </a:rPr>
              <a:t>Decision Making Process </a:t>
            </a:r>
          </a:p>
        </p:txBody>
      </p:sp>
      <p:sp>
        <p:nvSpPr>
          <p:cNvPr id="18" name="Content Placeholder 17">
            <a:extLst>
              <a:ext uri="{FF2B5EF4-FFF2-40B4-BE49-F238E27FC236}">
                <a16:creationId xmlns:a16="http://schemas.microsoft.com/office/drawing/2014/main" id="{630EDE74-30BD-9434-44CC-58BCC23DC8E5}"/>
              </a:ext>
            </a:extLst>
          </p:cNvPr>
          <p:cNvSpPr>
            <a:spLocks noGrp="1"/>
          </p:cNvSpPr>
          <p:nvPr>
            <p:ph idx="1"/>
          </p:nvPr>
        </p:nvSpPr>
        <p:spPr>
          <a:xfrm>
            <a:off x="382772" y="1488558"/>
            <a:ext cx="6456018" cy="4645543"/>
          </a:xfrm>
        </p:spPr>
        <p:txBody>
          <a:bodyPr>
            <a:normAutofit/>
          </a:bodyPr>
          <a:lstStyle/>
          <a:p>
            <a:pPr marL="227228" marR="106782" indent="0" rtl="0">
              <a:spcBef>
                <a:spcPts val="1318"/>
              </a:spcBef>
              <a:spcAft>
                <a:spcPts val="0"/>
              </a:spcAft>
              <a:buNone/>
            </a:pPr>
            <a:r>
              <a:rPr lang="en-US" sz="1800" b="1" dirty="0">
                <a:solidFill>
                  <a:srgbClr val="000000"/>
                </a:solidFill>
                <a:latin typeface="Calibri" panose="020F0502020204030204" pitchFamily="34" charset="0"/>
              </a:rPr>
              <a:t>From High Rock Stakeholder Engagement Process Charter, p. 11</a:t>
            </a:r>
          </a:p>
          <a:p>
            <a:pPr marL="227228" marR="106782" indent="0" rtl="0">
              <a:spcBef>
                <a:spcPts val="1318"/>
              </a:spcBef>
              <a:spcAft>
                <a:spcPts val="0"/>
              </a:spcAft>
              <a:buNone/>
            </a:pPr>
            <a:r>
              <a:rPr lang="en-US" sz="2800" b="1" i="0" u="none" strike="noStrike" dirty="0">
                <a:solidFill>
                  <a:srgbClr val="000000"/>
                </a:solidFill>
                <a:effectLst/>
                <a:latin typeface="Calibri" panose="020F0502020204030204" pitchFamily="34" charset="0"/>
              </a:rPr>
              <a:t>“</a:t>
            </a:r>
            <a:r>
              <a:rPr lang="en-US" sz="2000" b="0" i="0" u="none" strike="noStrike" dirty="0">
                <a:solidFill>
                  <a:srgbClr val="000000"/>
                </a:solidFill>
                <a:effectLst/>
                <a:latin typeface="Calibri" panose="020F0502020204030204" pitchFamily="34" charset="0"/>
              </a:rPr>
              <a:t>Consensus requires the active participation of  everyone in the group and an atmosphere where disagreements are respected. When  someone disagrees, the goal of the group shall be to discover the reason for the </a:t>
            </a:r>
            <a:r>
              <a:rPr lang="en-US" sz="2000" b="0" i="0" u="none" strike="noStrike" dirty="0">
                <a:solidFill>
                  <a:srgbClr val="3C4043"/>
                </a:solidFill>
                <a:effectLst/>
                <a:latin typeface="Calibri" panose="020F0502020204030204" pitchFamily="34" charset="0"/>
              </a:rPr>
              <a:t>objection and  to find a way to work toward meeting that need in a revised agreement. </a:t>
            </a:r>
            <a:r>
              <a:rPr lang="en-US" sz="2000" b="1" i="0" u="none" strike="noStrike" dirty="0">
                <a:solidFill>
                  <a:srgbClr val="3C4043"/>
                </a:solidFill>
                <a:effectLst/>
                <a:highlight>
                  <a:srgbClr val="FFFF00"/>
                </a:highlight>
                <a:latin typeface="Calibri" panose="020F0502020204030204" pitchFamily="34" charset="0"/>
              </a:rPr>
              <a:t>Consensus is being  defined as at a minimum, “I can live with and support the decision.”  </a:t>
            </a:r>
            <a:endParaRPr lang="en-US" sz="2000" b="1" dirty="0">
              <a:highlight>
                <a:srgbClr val="FFFF00"/>
              </a:highlight>
            </a:endParaRPr>
          </a:p>
          <a:p>
            <a:pPr marL="227228" marR="106782" indent="0" rtl="0">
              <a:spcBef>
                <a:spcPts val="1318"/>
              </a:spcBef>
              <a:spcAft>
                <a:spcPts val="0"/>
              </a:spcAft>
              <a:buNone/>
            </a:pPr>
            <a:r>
              <a:rPr lang="en-US" sz="2000" b="0" i="0" u="none" strike="noStrike" dirty="0">
                <a:solidFill>
                  <a:srgbClr val="000000"/>
                </a:solidFill>
                <a:effectLst/>
                <a:latin typeface="Calibri" panose="020F0502020204030204" pitchFamily="34" charset="0"/>
              </a:rPr>
              <a:t>“Consensus agreements reached in one team meeting should not be reconsidered in a  subsequent meeting without the consent of all participants in attendance.</a:t>
            </a:r>
            <a:r>
              <a:rPr lang="en-US" sz="2000" b="1" dirty="0">
                <a:solidFill>
                  <a:srgbClr val="000000"/>
                </a:solidFill>
                <a:latin typeface="Calibri" panose="020F0502020204030204" pitchFamily="34" charset="0"/>
              </a:rPr>
              <a:t>”</a:t>
            </a:r>
            <a:endParaRPr lang="en-US" sz="2000" dirty="0"/>
          </a:p>
          <a:p>
            <a:endParaRPr lang="en-US" sz="2000" dirty="0"/>
          </a:p>
        </p:txBody>
      </p:sp>
      <p:pic>
        <p:nvPicPr>
          <p:cNvPr id="11" name="Content Placeholder 10" descr="Colorful boats on shore of lake">
            <a:extLst>
              <a:ext uri="{FF2B5EF4-FFF2-40B4-BE49-F238E27FC236}">
                <a16:creationId xmlns:a16="http://schemas.microsoft.com/office/drawing/2014/main" id="{9F01898E-BEB8-72DA-35C1-D81DFD13B6A9}"/>
              </a:ext>
            </a:extLst>
          </p:cNvPr>
          <p:cNvPicPr>
            <a:picLocks noChangeAspect="1"/>
          </p:cNvPicPr>
          <p:nvPr/>
        </p:nvPicPr>
        <p:blipFill rotWithShape="1">
          <a:blip r:embed="rId2"/>
          <a:srcRect l="32266" r="19140" b="-1"/>
          <a:stretch/>
        </p:blipFill>
        <p:spPr>
          <a:xfrm>
            <a:off x="7199440" y="10"/>
            <a:ext cx="4992560" cy="6857990"/>
          </a:xfrm>
          <a:prstGeom prst="rect">
            <a:avLst/>
          </a:prstGeom>
          <a:effectLst/>
        </p:spPr>
      </p:pic>
    </p:spTree>
    <p:extLst>
      <p:ext uri="{BB962C8B-B14F-4D97-AF65-F5344CB8AC3E}">
        <p14:creationId xmlns:p14="http://schemas.microsoft.com/office/powerpoint/2010/main" val="837474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961B7-4FB3-9CC9-8E88-1BFFD73E6698}"/>
              </a:ext>
            </a:extLst>
          </p:cNvPr>
          <p:cNvSpPr>
            <a:spLocks noGrp="1"/>
          </p:cNvSpPr>
          <p:nvPr>
            <p:ph type="title"/>
          </p:nvPr>
        </p:nvSpPr>
        <p:spPr/>
        <p:txBody>
          <a:bodyPr>
            <a:normAutofit/>
          </a:bodyPr>
          <a:lstStyle/>
          <a:p>
            <a:r>
              <a:rPr lang="en-US" dirty="0"/>
              <a:t>Steering Committee Trajectory</a:t>
            </a:r>
          </a:p>
        </p:txBody>
      </p:sp>
      <p:sp>
        <p:nvSpPr>
          <p:cNvPr id="3" name="Content Placeholder 2">
            <a:extLst>
              <a:ext uri="{FF2B5EF4-FFF2-40B4-BE49-F238E27FC236}">
                <a16:creationId xmlns:a16="http://schemas.microsoft.com/office/drawing/2014/main" id="{6587053D-639F-EF9F-B9AB-242CAA8F13C4}"/>
              </a:ext>
            </a:extLst>
          </p:cNvPr>
          <p:cNvSpPr>
            <a:spLocks noGrp="1"/>
          </p:cNvSpPr>
          <p:nvPr>
            <p:ph idx="1"/>
          </p:nvPr>
        </p:nvSpPr>
        <p:spPr/>
        <p:txBody>
          <a:bodyPr/>
          <a:lstStyle/>
          <a:p>
            <a:r>
              <a:rPr lang="en-US" i="1" dirty="0"/>
              <a:t>July</a:t>
            </a:r>
            <a:r>
              <a:rPr lang="en-US" dirty="0"/>
              <a:t> - Agree on sources the state should regulate (</a:t>
            </a:r>
            <a:r>
              <a:rPr lang="en-US" b="1" dirty="0"/>
              <a:t>Task B</a:t>
            </a:r>
            <a:r>
              <a:rPr lang="en-US" dirty="0"/>
              <a:t>), determine whether to include the </a:t>
            </a:r>
            <a:r>
              <a:rPr lang="en-US" dirty="0" err="1"/>
              <a:t>subwatershed</a:t>
            </a:r>
            <a:r>
              <a:rPr lang="en-US" dirty="0"/>
              <a:t> above W. Kerr Scott Reservoir (</a:t>
            </a:r>
            <a:r>
              <a:rPr lang="en-US" b="1" dirty="0"/>
              <a:t>Task D</a:t>
            </a:r>
            <a:r>
              <a:rPr lang="en-US" dirty="0"/>
              <a:t>)</a:t>
            </a:r>
          </a:p>
          <a:p>
            <a:r>
              <a:rPr lang="en-US" i="1" dirty="0"/>
              <a:t>September/October </a:t>
            </a:r>
            <a:r>
              <a:rPr lang="en-US" dirty="0"/>
              <a:t>– Review/approve Buffer &amp; Wastewater TAG Reports (</a:t>
            </a:r>
            <a:r>
              <a:rPr lang="en-US" b="1" dirty="0"/>
              <a:t>Task C/E</a:t>
            </a:r>
            <a:r>
              <a:rPr lang="en-US" dirty="0"/>
              <a:t>), propose lake N and P % reduction goals (</a:t>
            </a:r>
            <a:r>
              <a:rPr lang="en-US" b="1" dirty="0"/>
              <a:t>Task A</a:t>
            </a:r>
            <a:r>
              <a:rPr lang="en-US" dirty="0"/>
              <a:t>)</a:t>
            </a:r>
          </a:p>
          <a:p>
            <a:r>
              <a:rPr lang="en-US" i="1" dirty="0"/>
              <a:t>November/December </a:t>
            </a:r>
            <a:r>
              <a:rPr lang="en-US" dirty="0"/>
              <a:t>– Review Agriculture &amp; Stormwater TAG Reports (</a:t>
            </a:r>
            <a:r>
              <a:rPr lang="en-US" b="1" dirty="0"/>
              <a:t>Task C/E</a:t>
            </a:r>
            <a:r>
              <a:rPr lang="en-US" dirty="0"/>
              <a:t>)</a:t>
            </a:r>
          </a:p>
          <a:p>
            <a:endParaRPr lang="en-US" dirty="0"/>
          </a:p>
        </p:txBody>
      </p:sp>
      <p:sp>
        <p:nvSpPr>
          <p:cNvPr id="4" name="Slide Number Placeholder 3">
            <a:extLst>
              <a:ext uri="{FF2B5EF4-FFF2-40B4-BE49-F238E27FC236}">
                <a16:creationId xmlns:a16="http://schemas.microsoft.com/office/drawing/2014/main" id="{784ED7B1-2669-6246-DB95-B5C2953A096F}"/>
              </a:ext>
            </a:extLst>
          </p:cNvPr>
          <p:cNvSpPr>
            <a:spLocks noGrp="1"/>
          </p:cNvSpPr>
          <p:nvPr>
            <p:ph type="sldNum" sz="quarter" idx="12"/>
          </p:nvPr>
        </p:nvSpPr>
        <p:spPr/>
        <p:txBody>
          <a:bodyPr/>
          <a:lstStyle/>
          <a:p>
            <a:fld id="{11F27F3A-B3E9-41ED-AF8F-A365F10BB65F}" type="slidenum">
              <a:rPr lang="en-US" smtClean="0"/>
              <a:pPr/>
              <a:t>6</a:t>
            </a:fld>
            <a:endParaRPr lang="en-US"/>
          </a:p>
        </p:txBody>
      </p:sp>
      <p:sp>
        <p:nvSpPr>
          <p:cNvPr id="5" name="Subtitle 4">
            <a:extLst>
              <a:ext uri="{FF2B5EF4-FFF2-40B4-BE49-F238E27FC236}">
                <a16:creationId xmlns:a16="http://schemas.microsoft.com/office/drawing/2014/main" id="{DE9028FB-2FD5-092A-6A5B-AE1A8B71B64E}"/>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2611659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171F-66FC-84DD-F880-56AE8299CF69}"/>
              </a:ext>
            </a:extLst>
          </p:cNvPr>
          <p:cNvSpPr>
            <a:spLocks noGrp="1"/>
          </p:cNvSpPr>
          <p:nvPr>
            <p:ph type="title"/>
          </p:nvPr>
        </p:nvSpPr>
        <p:spPr/>
        <p:txBody>
          <a:bodyPr/>
          <a:lstStyle/>
          <a:p>
            <a:r>
              <a:rPr lang="en-US" dirty="0"/>
              <a:t>Questions for Steering Committee</a:t>
            </a:r>
          </a:p>
        </p:txBody>
      </p:sp>
      <p:sp>
        <p:nvSpPr>
          <p:cNvPr id="3" name="Content Placeholder 2">
            <a:extLst>
              <a:ext uri="{FF2B5EF4-FFF2-40B4-BE49-F238E27FC236}">
                <a16:creationId xmlns:a16="http://schemas.microsoft.com/office/drawing/2014/main" id="{6321D0A3-CDE2-3376-B4D7-BAA7BA4D2888}"/>
              </a:ext>
            </a:extLst>
          </p:cNvPr>
          <p:cNvSpPr>
            <a:spLocks noGrp="1"/>
          </p:cNvSpPr>
          <p:nvPr>
            <p:ph idx="1"/>
          </p:nvPr>
        </p:nvSpPr>
        <p:spPr/>
        <p:txBody>
          <a:bodyPr/>
          <a:lstStyle/>
          <a:p>
            <a:pPr marL="457200" indent="-457200">
              <a:buFont typeface="+mj-lt"/>
              <a:buAutoNum type="arabicPeriod"/>
            </a:pPr>
            <a:r>
              <a:rPr lang="en-US" dirty="0"/>
              <a:t>Should the area upstream of W. Kerr Scott Reservoir be regulated under the Nutrient Management Strategy?</a:t>
            </a:r>
          </a:p>
          <a:p>
            <a:pPr marL="457200" indent="-457200">
              <a:buFont typeface="+mj-lt"/>
              <a:buAutoNum type="arabicPeriod"/>
            </a:pPr>
            <a:endParaRPr lang="en-US" dirty="0"/>
          </a:p>
          <a:p>
            <a:pPr marL="457200" indent="-457200">
              <a:buFont typeface="+mj-lt"/>
              <a:buAutoNum type="arabicPeriod"/>
            </a:pPr>
            <a:r>
              <a:rPr lang="en-US" dirty="0"/>
              <a:t>Should baseline septic loads be redistributed as uncontrollable to other sources for the purpose of identifying modeled lake load reduction needs?</a:t>
            </a:r>
          </a:p>
          <a:p>
            <a:pPr marL="457200" indent="-457200">
              <a:buFont typeface="+mj-lt"/>
              <a:buAutoNum type="arabicPeriod"/>
            </a:pPr>
            <a:endParaRPr lang="en-US" dirty="0"/>
          </a:p>
          <a:p>
            <a:pPr marL="457200" indent="-457200">
              <a:buFont typeface="+mj-lt"/>
              <a:buAutoNum type="arabicPeriod"/>
            </a:pPr>
            <a:r>
              <a:rPr lang="en-US" dirty="0"/>
              <a:t>What other sources should be redistributed as uncontrollable?</a:t>
            </a:r>
          </a:p>
          <a:p>
            <a:endParaRPr lang="en-US" dirty="0"/>
          </a:p>
        </p:txBody>
      </p:sp>
      <p:sp>
        <p:nvSpPr>
          <p:cNvPr id="4" name="Slide Number Placeholder 3">
            <a:extLst>
              <a:ext uri="{FF2B5EF4-FFF2-40B4-BE49-F238E27FC236}">
                <a16:creationId xmlns:a16="http://schemas.microsoft.com/office/drawing/2014/main" id="{E01C12CD-3D51-5D6A-98E9-5924D7FAA5AF}"/>
              </a:ext>
            </a:extLst>
          </p:cNvPr>
          <p:cNvSpPr>
            <a:spLocks noGrp="1"/>
          </p:cNvSpPr>
          <p:nvPr>
            <p:ph type="sldNum" sz="quarter" idx="12"/>
          </p:nvPr>
        </p:nvSpPr>
        <p:spPr/>
        <p:txBody>
          <a:bodyPr/>
          <a:lstStyle/>
          <a:p>
            <a:fld id="{11F27F3A-B3E9-41ED-AF8F-A365F10BB65F}" type="slidenum">
              <a:rPr lang="en-US" smtClean="0"/>
              <a:pPr/>
              <a:t>7</a:t>
            </a:fld>
            <a:endParaRPr lang="en-US"/>
          </a:p>
        </p:txBody>
      </p:sp>
      <p:sp>
        <p:nvSpPr>
          <p:cNvPr id="5" name="Subtitle 4">
            <a:extLst>
              <a:ext uri="{FF2B5EF4-FFF2-40B4-BE49-F238E27FC236}">
                <a16:creationId xmlns:a16="http://schemas.microsoft.com/office/drawing/2014/main" id="{3A03426D-1BEA-FD85-3CA2-81789F08E7DF}"/>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2131911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47A11-50D4-4DB3-8B1C-7EC589675D65}"/>
              </a:ext>
            </a:extLst>
          </p:cNvPr>
          <p:cNvSpPr>
            <a:spLocks noGrp="1"/>
          </p:cNvSpPr>
          <p:nvPr>
            <p:ph type="title"/>
          </p:nvPr>
        </p:nvSpPr>
        <p:spPr/>
        <p:txBody>
          <a:bodyPr/>
          <a:lstStyle/>
          <a:p>
            <a:r>
              <a:rPr lang="en-US" dirty="0"/>
              <a:t>TAG Status Updates</a:t>
            </a:r>
          </a:p>
        </p:txBody>
      </p:sp>
      <p:sp>
        <p:nvSpPr>
          <p:cNvPr id="3" name="Content Placeholder 2">
            <a:extLst>
              <a:ext uri="{FF2B5EF4-FFF2-40B4-BE49-F238E27FC236}">
                <a16:creationId xmlns:a16="http://schemas.microsoft.com/office/drawing/2014/main" id="{B4B9906D-28BF-C105-B6FB-5CD9D6F72C43}"/>
              </a:ext>
            </a:extLst>
          </p:cNvPr>
          <p:cNvSpPr>
            <a:spLocks noGrp="1"/>
          </p:cNvSpPr>
          <p:nvPr>
            <p:ph idx="1"/>
          </p:nvPr>
        </p:nvSpPr>
        <p:spPr>
          <a:xfrm>
            <a:off x="838200" y="1493045"/>
            <a:ext cx="10515600" cy="4248993"/>
          </a:xfrm>
        </p:spPr>
        <p:txBody>
          <a:bodyPr>
            <a:normAutofit fontScale="85000" lnSpcReduction="20000"/>
          </a:bodyPr>
          <a:lstStyle/>
          <a:p>
            <a:pPr marL="0" indent="0">
              <a:buNone/>
            </a:pPr>
            <a:r>
              <a:rPr lang="en-US" b="1" dirty="0"/>
              <a:t>Wastewater TAG</a:t>
            </a:r>
            <a:r>
              <a:rPr lang="en-US" dirty="0"/>
              <a:t>:</a:t>
            </a:r>
          </a:p>
          <a:p>
            <a:r>
              <a:rPr lang="en-US" dirty="0"/>
              <a:t>DWR issued goal proposal, YPDRBA countered</a:t>
            </a:r>
          </a:p>
          <a:p>
            <a:r>
              <a:rPr lang="en-US" dirty="0"/>
              <a:t>Currently reviewing counter-proposal to finalize official TAG recommendation</a:t>
            </a:r>
          </a:p>
          <a:p>
            <a:pPr marL="0" indent="0">
              <a:buNone/>
            </a:pPr>
            <a:r>
              <a:rPr lang="en-US" b="1" dirty="0"/>
              <a:t>Agriculture TAG</a:t>
            </a:r>
            <a:r>
              <a:rPr lang="en-US" dirty="0"/>
              <a:t>:</a:t>
            </a:r>
          </a:p>
          <a:p>
            <a:r>
              <a:rPr lang="en-US" dirty="0"/>
              <a:t>Reporting structure/process recommendation approved</a:t>
            </a:r>
          </a:p>
          <a:p>
            <a:r>
              <a:rPr lang="en-US" dirty="0"/>
              <a:t>Ongoing discussions re: livestock exclusion</a:t>
            </a:r>
          </a:p>
          <a:p>
            <a:r>
              <a:rPr lang="en-US" dirty="0"/>
              <a:t>Seeking poultry input to begin discussion re: waste application and phosphorus (human and animal)</a:t>
            </a:r>
          </a:p>
          <a:p>
            <a:pPr marL="0" indent="0">
              <a:buNone/>
            </a:pPr>
            <a:r>
              <a:rPr lang="en-US" b="1" dirty="0"/>
              <a:t>Stormwater TAG</a:t>
            </a:r>
            <a:r>
              <a:rPr lang="en-US" dirty="0"/>
              <a:t>:</a:t>
            </a:r>
          </a:p>
          <a:p>
            <a:r>
              <a:rPr lang="en-US" dirty="0"/>
              <a:t>Approved jurisdiction applicability</a:t>
            </a:r>
          </a:p>
          <a:p>
            <a:r>
              <a:rPr lang="en-US" dirty="0"/>
              <a:t>Reviewing and refining New D rule goal and post-construction treatment requirements</a:t>
            </a:r>
          </a:p>
          <a:p>
            <a:pPr marL="0" indent="0">
              <a:buNone/>
            </a:pPr>
            <a:r>
              <a:rPr lang="en-US" b="1" dirty="0"/>
              <a:t>Buffer TAG</a:t>
            </a:r>
            <a:r>
              <a:rPr lang="en-US" dirty="0"/>
              <a:t>:</a:t>
            </a:r>
          </a:p>
          <a:p>
            <a:r>
              <a:rPr lang="en-US" dirty="0"/>
              <a:t>DWR issued rule proposal, TAG members voiced concerns</a:t>
            </a:r>
          </a:p>
          <a:p>
            <a:r>
              <a:rPr lang="en-US" dirty="0"/>
              <a:t>Report currently under development for majority/minority opinions</a:t>
            </a:r>
          </a:p>
        </p:txBody>
      </p:sp>
      <p:sp>
        <p:nvSpPr>
          <p:cNvPr id="4" name="Slide Number Placeholder 3">
            <a:extLst>
              <a:ext uri="{FF2B5EF4-FFF2-40B4-BE49-F238E27FC236}">
                <a16:creationId xmlns:a16="http://schemas.microsoft.com/office/drawing/2014/main" id="{E04C0EB9-336B-BB24-5171-532228896893}"/>
              </a:ext>
            </a:extLst>
          </p:cNvPr>
          <p:cNvSpPr>
            <a:spLocks noGrp="1"/>
          </p:cNvSpPr>
          <p:nvPr>
            <p:ph type="sldNum" sz="quarter" idx="12"/>
          </p:nvPr>
        </p:nvSpPr>
        <p:spPr/>
        <p:txBody>
          <a:bodyPr/>
          <a:lstStyle/>
          <a:p>
            <a:fld id="{11F27F3A-B3E9-41ED-AF8F-A365F10BB65F}" type="slidenum">
              <a:rPr lang="en-US" smtClean="0"/>
              <a:pPr/>
              <a:t>8</a:t>
            </a:fld>
            <a:endParaRPr lang="en-US"/>
          </a:p>
        </p:txBody>
      </p:sp>
      <p:sp>
        <p:nvSpPr>
          <p:cNvPr id="5" name="Subtitle 4">
            <a:extLst>
              <a:ext uri="{FF2B5EF4-FFF2-40B4-BE49-F238E27FC236}">
                <a16:creationId xmlns:a16="http://schemas.microsoft.com/office/drawing/2014/main" id="{E64ADE93-D136-6E4A-A077-75E35DD32663}"/>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1200668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8941-9DC3-D6B0-36DC-6838C8776642}"/>
              </a:ext>
            </a:extLst>
          </p:cNvPr>
          <p:cNvSpPr>
            <a:spLocks noGrp="1"/>
          </p:cNvSpPr>
          <p:nvPr>
            <p:ph type="title"/>
          </p:nvPr>
        </p:nvSpPr>
        <p:spPr/>
        <p:txBody>
          <a:bodyPr/>
          <a:lstStyle/>
          <a:p>
            <a:r>
              <a:rPr lang="en-US" dirty="0"/>
              <a:t>W. Kerr Scott Reservoir</a:t>
            </a:r>
          </a:p>
        </p:txBody>
      </p:sp>
      <p:sp>
        <p:nvSpPr>
          <p:cNvPr id="3" name="Content Placeholder 2">
            <a:extLst>
              <a:ext uri="{FF2B5EF4-FFF2-40B4-BE49-F238E27FC236}">
                <a16:creationId xmlns:a16="http://schemas.microsoft.com/office/drawing/2014/main" id="{FC29F339-C614-F2D8-1680-E2538B333F7C}"/>
              </a:ext>
            </a:extLst>
          </p:cNvPr>
          <p:cNvSpPr>
            <a:spLocks noGrp="1"/>
          </p:cNvSpPr>
          <p:nvPr>
            <p:ph idx="1"/>
          </p:nvPr>
        </p:nvSpPr>
        <p:spPr/>
        <p:txBody>
          <a:bodyPr>
            <a:normAutofit lnSpcReduction="10000"/>
          </a:bodyPr>
          <a:lstStyle/>
          <a:p>
            <a:r>
              <a:rPr lang="en-US" dirty="0"/>
              <a:t>Currently impaired for chlorophyll-a and pH</a:t>
            </a:r>
          </a:p>
          <a:p>
            <a:pPr lvl="1"/>
            <a:r>
              <a:rPr lang="en-US" dirty="0"/>
              <a:t>In 2016-2018 timeframe shifted from mesotrophic to eutrophic (HRL is hypereutrophic)</a:t>
            </a:r>
          </a:p>
          <a:p>
            <a:pPr lvl="1"/>
            <a:r>
              <a:rPr lang="en-US" dirty="0"/>
              <a:t>Impairment necessitates remediation plan regardless of HRL status</a:t>
            </a:r>
          </a:p>
          <a:p>
            <a:r>
              <a:rPr lang="en-US" dirty="0"/>
              <a:t>Certain bays are experiencing worsening conditions</a:t>
            </a:r>
          </a:p>
          <a:p>
            <a:r>
              <a:rPr lang="en-US" dirty="0"/>
              <a:t>Upstream land use at baseline was 80% forested, 8% pasture, 6% developed, 0% cropland</a:t>
            </a:r>
          </a:p>
          <a:p>
            <a:pPr lvl="1"/>
            <a:r>
              <a:rPr lang="en-US" dirty="0"/>
              <a:t>Likely applicability of New D, Agriculture and Buffer Rules</a:t>
            </a:r>
          </a:p>
          <a:p>
            <a:pPr lvl="1"/>
            <a:r>
              <a:rPr lang="en-US" dirty="0"/>
              <a:t>Cropland and poultry houses are apparent in aerial imagery</a:t>
            </a:r>
          </a:p>
          <a:p>
            <a:r>
              <a:rPr lang="en-US" dirty="0"/>
              <a:t>Watershed was excluded from 2012 Watershed model due to data limitations, not due to relevance/importance</a:t>
            </a:r>
          </a:p>
          <a:p>
            <a:r>
              <a:rPr lang="en-US" dirty="0"/>
              <a:t>Reservoir performs some “treatment” of incoming loads due to sediment settling and nitrogen cycling (i.e. overall upstream loading is likely higher than “dam outflow” contribution)</a:t>
            </a:r>
          </a:p>
          <a:p>
            <a:r>
              <a:rPr lang="en-US" dirty="0"/>
              <a:t>Upstream catchment contributes a relatively small proportion of overall nutrient loading to HRL due to size and attenuation</a:t>
            </a:r>
          </a:p>
        </p:txBody>
      </p:sp>
      <p:sp>
        <p:nvSpPr>
          <p:cNvPr id="4" name="Slide Number Placeholder 3">
            <a:extLst>
              <a:ext uri="{FF2B5EF4-FFF2-40B4-BE49-F238E27FC236}">
                <a16:creationId xmlns:a16="http://schemas.microsoft.com/office/drawing/2014/main" id="{E3E139B3-4E03-922D-72A3-2FA035CA2BBF}"/>
              </a:ext>
            </a:extLst>
          </p:cNvPr>
          <p:cNvSpPr>
            <a:spLocks noGrp="1"/>
          </p:cNvSpPr>
          <p:nvPr>
            <p:ph type="sldNum" sz="quarter" idx="12"/>
          </p:nvPr>
        </p:nvSpPr>
        <p:spPr/>
        <p:txBody>
          <a:bodyPr/>
          <a:lstStyle/>
          <a:p>
            <a:fld id="{11F27F3A-B3E9-41ED-AF8F-A365F10BB65F}" type="slidenum">
              <a:rPr lang="en-US" smtClean="0"/>
              <a:pPr/>
              <a:t>9</a:t>
            </a:fld>
            <a:endParaRPr lang="en-US"/>
          </a:p>
        </p:txBody>
      </p:sp>
      <p:sp>
        <p:nvSpPr>
          <p:cNvPr id="5" name="Subtitle 4">
            <a:extLst>
              <a:ext uri="{FF2B5EF4-FFF2-40B4-BE49-F238E27FC236}">
                <a16:creationId xmlns:a16="http://schemas.microsoft.com/office/drawing/2014/main" id="{0D9F46AB-DF0B-BD1E-9A3C-0C8F900A7025}"/>
              </a:ext>
            </a:extLst>
          </p:cNvPr>
          <p:cNvSpPr>
            <a:spLocks noGrp="1"/>
          </p:cNvSpPr>
          <p:nvPr>
            <p:ph type="subTitle" idx="13"/>
          </p:nvPr>
        </p:nvSpPr>
        <p:spPr/>
        <p:txBody>
          <a:bodyPr/>
          <a:lstStyle/>
          <a:p>
            <a:r>
              <a:rPr lang="en-US" dirty="0"/>
              <a:t>Highlights</a:t>
            </a:r>
          </a:p>
        </p:txBody>
      </p:sp>
    </p:spTree>
    <p:extLst>
      <p:ext uri="{BB962C8B-B14F-4D97-AF65-F5344CB8AC3E}">
        <p14:creationId xmlns:p14="http://schemas.microsoft.com/office/powerpoint/2010/main" val="2215238674"/>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6F39DD86CFD645B6289C544AF4971D" ma:contentTypeVersion="5" ma:contentTypeDescription="Create a new document." ma:contentTypeScope="" ma:versionID="f80f43af3ef898e757b316399db2687c">
  <xsd:schema xmlns:xsd="http://www.w3.org/2001/XMLSchema" xmlns:xs="http://www.w3.org/2001/XMLSchema" xmlns:p="http://schemas.microsoft.com/office/2006/metadata/properties" xmlns:ns2="2893163c-4790-4570-a539-5f3cb3bacbe3" xmlns:ns3="97c26e27-a340-4306-98a7-c36055956ab5" targetNamespace="http://schemas.microsoft.com/office/2006/metadata/properties" ma:root="true" ma:fieldsID="db3e8ed8175837ec6c81d668dc52b713" ns2:_="" ns3:_="">
    <xsd:import namespace="2893163c-4790-4570-a539-5f3cb3bacbe3"/>
    <xsd:import namespace="97c26e27-a340-4306-98a7-c36055956ab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93163c-4790-4570-a539-5f3cb3bacb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26e27-a340-4306-98a7-c36055956ab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03B6959-932C-4C27-B01D-BF04511889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93163c-4790-4570-a539-5f3cb3bacbe3"/>
    <ds:schemaRef ds:uri="97c26e27-a340-4306-98a7-c36055956a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8C5C5C-2F8D-41D4-BA2B-05974C423757}">
  <ds:schemaRefs>
    <ds:schemaRef ds:uri="http://schemas.microsoft.com/sharepoint/v3/contenttype/forms"/>
  </ds:schemaRefs>
</ds:datastoreItem>
</file>

<file path=customXml/itemProps3.xml><?xml version="1.0" encoding="utf-8"?>
<ds:datastoreItem xmlns:ds="http://schemas.openxmlformats.org/officeDocument/2006/customXml" ds:itemID="{53E347C4-91BB-4D61-9F37-5A6885E29480}">
  <ds:schemaRefs>
    <ds:schemaRef ds:uri="http://purl.org/dc/elements/1.1/"/>
    <ds:schemaRef ds:uri="http://schemas.microsoft.com/office/2006/metadata/properties"/>
    <ds:schemaRef ds:uri="97c26e27-a340-4306-98a7-c36055956ab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893163c-4790-4570-a539-5f3cb3bacbe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13741</TotalTime>
  <Words>954</Words>
  <Application>Microsoft Office PowerPoint</Application>
  <PresentationFormat>Widescreen</PresentationFormat>
  <Paragraphs>115</Paragraphs>
  <Slides>14</Slides>
  <Notes>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14</vt:i4>
      </vt:variant>
    </vt:vector>
  </HeadingPairs>
  <TitlesOfParts>
    <vt:vector size="21" baseType="lpstr">
      <vt:lpstr>Arial</vt:lpstr>
      <vt:lpstr>Calibri</vt:lpstr>
      <vt:lpstr>Calibri Light</vt:lpstr>
      <vt:lpstr>Times New Roman</vt:lpstr>
      <vt:lpstr>2_Office Theme</vt:lpstr>
      <vt:lpstr>Office Theme</vt:lpstr>
      <vt:lpstr>1_Office Theme</vt:lpstr>
      <vt:lpstr>High Rock Lake Nutrient Rules Engagement Process  Steering Committee Meeting #5</vt:lpstr>
      <vt:lpstr>Welcome!  Agenda Review </vt:lpstr>
      <vt:lpstr>Meeting objectives </vt:lpstr>
      <vt:lpstr>High Rock Lake Nutrient Rules Engagement Process – Ground Rules</vt:lpstr>
      <vt:lpstr>Decision Making Process </vt:lpstr>
      <vt:lpstr>Steering Committee Trajectory</vt:lpstr>
      <vt:lpstr>Questions for Steering Committee</vt:lpstr>
      <vt:lpstr>TAG Status Updates</vt:lpstr>
      <vt:lpstr>W. Kerr Scott Reservoir</vt:lpstr>
      <vt:lpstr>Septic Systems</vt:lpstr>
      <vt:lpstr>Uncontrollable Sources</vt:lpstr>
      <vt:lpstr>Atmospheric Nitrogen Deposition</vt:lpstr>
      <vt:lpstr>Questions for Steering Committee</vt:lpstr>
      <vt:lpstr>Next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Hester, Joey</cp:lastModifiedBy>
  <cp:revision>72</cp:revision>
  <cp:lastPrinted>2022-09-29T12:35:38Z</cp:lastPrinted>
  <dcterms:created xsi:type="dcterms:W3CDTF">2015-06-24T15:01:50Z</dcterms:created>
  <dcterms:modified xsi:type="dcterms:W3CDTF">2023-07-28T16:33:59Z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0x010100236F39DD86CFD645B6289C544AF4971D</vt:lpwstr>
  </property>
</Properties>
</file>