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29"/>
  </p:notesMasterIdLst>
  <p:sldIdLst>
    <p:sldId id="428" r:id="rId6"/>
    <p:sldId id="485" r:id="rId7"/>
    <p:sldId id="492" r:id="rId8"/>
    <p:sldId id="493" r:id="rId9"/>
    <p:sldId id="494" r:id="rId10"/>
    <p:sldId id="512" r:id="rId11"/>
    <p:sldId id="495" r:id="rId12"/>
    <p:sldId id="505" r:id="rId13"/>
    <p:sldId id="498" r:id="rId14"/>
    <p:sldId id="499" r:id="rId15"/>
    <p:sldId id="500" r:id="rId16"/>
    <p:sldId id="501" r:id="rId17"/>
    <p:sldId id="502" r:id="rId18"/>
    <p:sldId id="506" r:id="rId19"/>
    <p:sldId id="507" r:id="rId20"/>
    <p:sldId id="508" r:id="rId21"/>
    <p:sldId id="503" r:id="rId22"/>
    <p:sldId id="504" r:id="rId23"/>
    <p:sldId id="511" r:id="rId24"/>
    <p:sldId id="509" r:id="rId25"/>
    <p:sldId id="510" r:id="rId26"/>
    <p:sldId id="480" r:id="rId27"/>
    <p:sldId id="268" r:id="rId2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a:srgbClr val="54823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462"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6/7/2023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23</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June 7,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6506391" cy="1077218"/>
          </a:xfrm>
          <a:prstGeom prst="rect">
            <a:avLst/>
          </a:prstGeom>
          <a:noFill/>
        </p:spPr>
        <p:txBody>
          <a:bodyPr wrap="square" rtlCol="0">
            <a:spAutoFit/>
          </a:bodyPr>
          <a:lstStyle/>
          <a:p>
            <a:r>
              <a:rPr lang="en-US" sz="3200" b="1" i="1" dirty="0">
                <a:latin typeface="+mj-lt"/>
              </a:rPr>
              <a:t>High Rock Lake Nutrient Strategy: Stormwater TAG</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04B2-91DD-B5E5-61EE-AB3C04EE07D2}"/>
              </a:ext>
            </a:extLst>
          </p:cNvPr>
          <p:cNvSpPr>
            <a:spLocks noGrp="1"/>
          </p:cNvSpPr>
          <p:nvPr>
            <p:ph type="title"/>
          </p:nvPr>
        </p:nvSpPr>
        <p:spPr/>
        <p:txBody>
          <a:bodyPr/>
          <a:lstStyle/>
          <a:p>
            <a:r>
              <a:rPr lang="en-US" dirty="0"/>
              <a:t>Concerns and Responses</a:t>
            </a:r>
          </a:p>
        </p:txBody>
      </p:sp>
      <p:sp>
        <p:nvSpPr>
          <p:cNvPr id="3" name="Content Placeholder 2">
            <a:extLst>
              <a:ext uri="{FF2B5EF4-FFF2-40B4-BE49-F238E27FC236}">
                <a16:creationId xmlns:a16="http://schemas.microsoft.com/office/drawing/2014/main" id="{63156A79-106A-2913-6A92-E6C7CFD07AED}"/>
              </a:ext>
            </a:extLst>
          </p:cNvPr>
          <p:cNvSpPr>
            <a:spLocks noGrp="1"/>
          </p:cNvSpPr>
          <p:nvPr>
            <p:ph idx="1"/>
          </p:nvPr>
        </p:nvSpPr>
        <p:spPr/>
        <p:txBody>
          <a:bodyPr/>
          <a:lstStyle/>
          <a:p>
            <a:pPr marL="0" indent="0">
              <a:buNone/>
            </a:pPr>
            <a:r>
              <a:rPr lang="en-US" dirty="0"/>
              <a:t>Question: How can we protect receiving streams when local governments cannot regulate receiving streams, which lie largely on private property?</a:t>
            </a:r>
          </a:p>
          <a:p>
            <a:pPr marL="0" indent="0">
              <a:buNone/>
            </a:pPr>
            <a:endParaRPr lang="en-US" dirty="0"/>
          </a:p>
          <a:p>
            <a:pPr marL="0" indent="0">
              <a:buNone/>
            </a:pPr>
            <a:r>
              <a:rPr lang="en-US" dirty="0"/>
              <a:t>Response: New Development requirements will apply to all projects </a:t>
            </a:r>
            <a:r>
              <a:rPr lang="en-US" u="sng" dirty="0"/>
              <a:t>within</a:t>
            </a:r>
            <a:r>
              <a:rPr lang="en-US" dirty="0"/>
              <a:t> each jurisdiction, and they are intended to accomplish a treatment goal that limits </a:t>
            </a:r>
            <a:r>
              <a:rPr lang="en-US" u="sng" dirty="0"/>
              <a:t>impacts</a:t>
            </a:r>
            <a:r>
              <a:rPr lang="en-US" dirty="0"/>
              <a:t> on receiving streams.  The regulation is not applied to the receiving stream itself.</a:t>
            </a:r>
          </a:p>
        </p:txBody>
      </p:sp>
      <p:sp>
        <p:nvSpPr>
          <p:cNvPr id="4" name="Slide Number Placeholder 3">
            <a:extLst>
              <a:ext uri="{FF2B5EF4-FFF2-40B4-BE49-F238E27FC236}">
                <a16:creationId xmlns:a16="http://schemas.microsoft.com/office/drawing/2014/main" id="{ACCDDF16-65B3-35E5-EC85-2F4DEA1B011F}"/>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9690E5A4-807E-FDA8-80B2-1C3C0B44D682}"/>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8810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4D5-348B-8E82-096F-289A2698233C}"/>
              </a:ext>
            </a:extLst>
          </p:cNvPr>
          <p:cNvSpPr>
            <a:spLocks noGrp="1"/>
          </p:cNvSpPr>
          <p:nvPr>
            <p:ph type="title"/>
          </p:nvPr>
        </p:nvSpPr>
        <p:spPr/>
        <p:txBody>
          <a:bodyPr/>
          <a:lstStyle/>
          <a:p>
            <a:r>
              <a:rPr lang="en-US" dirty="0"/>
              <a:t>Concerns and Responses</a:t>
            </a:r>
          </a:p>
        </p:txBody>
      </p:sp>
      <p:sp>
        <p:nvSpPr>
          <p:cNvPr id="3" name="Content Placeholder 2">
            <a:extLst>
              <a:ext uri="{FF2B5EF4-FFF2-40B4-BE49-F238E27FC236}">
                <a16:creationId xmlns:a16="http://schemas.microsoft.com/office/drawing/2014/main" id="{644A2F69-5DF6-18D6-C165-5D06482384D2}"/>
              </a:ext>
            </a:extLst>
          </p:cNvPr>
          <p:cNvSpPr>
            <a:spLocks noGrp="1"/>
          </p:cNvSpPr>
          <p:nvPr>
            <p:ph idx="1"/>
          </p:nvPr>
        </p:nvSpPr>
        <p:spPr/>
        <p:txBody>
          <a:bodyPr/>
          <a:lstStyle/>
          <a:p>
            <a:pPr marL="0" indent="0">
              <a:buNone/>
            </a:pPr>
            <a:r>
              <a:rPr lang="en-US" dirty="0"/>
              <a:t>Question: How are we defining “pre-development” condition?  If the intention is all forest, then the standard is unattainable.</a:t>
            </a:r>
          </a:p>
          <a:p>
            <a:pPr marL="0" indent="0">
              <a:buNone/>
            </a:pPr>
            <a:endParaRPr lang="en-US" dirty="0"/>
          </a:p>
          <a:p>
            <a:pPr marL="0" indent="0">
              <a:buNone/>
            </a:pPr>
            <a:r>
              <a:rPr lang="en-US" dirty="0"/>
              <a:t>Response: The Neuse/Tar-Pam rules defined pre-development as a composite value based on the overall proportion of each land use in each basin.  It approximated “managed pervious” values which closely resembled pasture.  In our case, pre-development would be the overall watershed nutrient loading from urban sources as of the rule effective date (i.e. keep things from getting worse).  </a:t>
            </a:r>
          </a:p>
        </p:txBody>
      </p:sp>
      <p:sp>
        <p:nvSpPr>
          <p:cNvPr id="4" name="Slide Number Placeholder 3">
            <a:extLst>
              <a:ext uri="{FF2B5EF4-FFF2-40B4-BE49-F238E27FC236}">
                <a16:creationId xmlns:a16="http://schemas.microsoft.com/office/drawing/2014/main" id="{C88600D6-3177-0841-5513-F9DA0FA9E616}"/>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CC65FD11-59B7-19A6-1115-98DD4E76287F}"/>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43474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BCBD-031A-BEA6-A4B3-E50DF1BBEC38}"/>
              </a:ext>
            </a:extLst>
          </p:cNvPr>
          <p:cNvSpPr>
            <a:spLocks noGrp="1"/>
          </p:cNvSpPr>
          <p:nvPr>
            <p:ph type="title"/>
          </p:nvPr>
        </p:nvSpPr>
        <p:spPr/>
        <p:txBody>
          <a:bodyPr/>
          <a:lstStyle/>
          <a:p>
            <a:r>
              <a:rPr lang="en-US" dirty="0"/>
              <a:t>Concerns and Responses</a:t>
            </a:r>
          </a:p>
        </p:txBody>
      </p:sp>
      <p:sp>
        <p:nvSpPr>
          <p:cNvPr id="3" name="Content Placeholder 2">
            <a:extLst>
              <a:ext uri="{FF2B5EF4-FFF2-40B4-BE49-F238E27FC236}">
                <a16:creationId xmlns:a16="http://schemas.microsoft.com/office/drawing/2014/main" id="{45F69421-D60E-6678-4512-652005652659}"/>
              </a:ext>
            </a:extLst>
          </p:cNvPr>
          <p:cNvSpPr>
            <a:spLocks noGrp="1"/>
          </p:cNvSpPr>
          <p:nvPr>
            <p:ph idx="1"/>
          </p:nvPr>
        </p:nvSpPr>
        <p:spPr/>
        <p:txBody>
          <a:bodyPr/>
          <a:lstStyle/>
          <a:p>
            <a:pPr marL="0" indent="0">
              <a:buNone/>
            </a:pPr>
            <a:r>
              <a:rPr lang="en-US" dirty="0"/>
              <a:t>Question: What about setting a rule to protect the Lake’s designated uses?</a:t>
            </a:r>
          </a:p>
          <a:p>
            <a:pPr marL="0" indent="0">
              <a:buNone/>
            </a:pPr>
            <a:endParaRPr lang="en-US" dirty="0"/>
          </a:p>
          <a:p>
            <a:pPr marL="0" indent="0">
              <a:buNone/>
            </a:pPr>
            <a:r>
              <a:rPr lang="en-US" dirty="0"/>
              <a:t>Response: This is already intended to be included in the overall nutrient management strategy goal rule and will not pertain specifically to the stormwater impacts from new development.  As such we intend for the New D rule to be more specific and actionable at the local level so that it can meaningfully clarify the problems New D stormwater control is intended to address.</a:t>
            </a:r>
          </a:p>
        </p:txBody>
      </p:sp>
      <p:sp>
        <p:nvSpPr>
          <p:cNvPr id="4" name="Slide Number Placeholder 3">
            <a:extLst>
              <a:ext uri="{FF2B5EF4-FFF2-40B4-BE49-F238E27FC236}">
                <a16:creationId xmlns:a16="http://schemas.microsoft.com/office/drawing/2014/main" id="{F2890770-4F03-5931-78CA-97CB483BCD41}"/>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14E045B6-F318-638E-A4FD-DC3DF9451E2D}"/>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63833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A468-5401-1820-FFF2-6441A13AE4C4}"/>
              </a:ext>
            </a:extLst>
          </p:cNvPr>
          <p:cNvSpPr>
            <a:spLocks noGrp="1"/>
          </p:cNvSpPr>
          <p:nvPr>
            <p:ph type="title"/>
          </p:nvPr>
        </p:nvSpPr>
        <p:spPr/>
        <p:txBody>
          <a:bodyPr/>
          <a:lstStyle/>
          <a:p>
            <a:r>
              <a:rPr lang="en-US" dirty="0"/>
              <a:t>Concerns and Responses</a:t>
            </a:r>
          </a:p>
        </p:txBody>
      </p:sp>
      <p:sp>
        <p:nvSpPr>
          <p:cNvPr id="3" name="Content Placeholder 2">
            <a:extLst>
              <a:ext uri="{FF2B5EF4-FFF2-40B4-BE49-F238E27FC236}">
                <a16:creationId xmlns:a16="http://schemas.microsoft.com/office/drawing/2014/main" id="{14408F17-8E22-096E-F4C7-7B86FCF27E60}"/>
              </a:ext>
            </a:extLst>
          </p:cNvPr>
          <p:cNvSpPr>
            <a:spLocks noGrp="1"/>
          </p:cNvSpPr>
          <p:nvPr>
            <p:ph idx="1"/>
          </p:nvPr>
        </p:nvSpPr>
        <p:spPr/>
        <p:txBody>
          <a:bodyPr/>
          <a:lstStyle/>
          <a:p>
            <a:pPr marL="0" indent="0">
              <a:buNone/>
            </a:pPr>
            <a:r>
              <a:rPr lang="en-US" dirty="0"/>
              <a:t>Question: What are we protecting receiving streams from?</a:t>
            </a:r>
          </a:p>
          <a:p>
            <a:pPr marL="0" indent="0">
              <a:buNone/>
            </a:pPr>
            <a:endParaRPr lang="en-US" dirty="0"/>
          </a:p>
          <a:p>
            <a:pPr marL="0" indent="0">
              <a:buNone/>
            </a:pPr>
            <a:r>
              <a:rPr lang="en-US" dirty="0"/>
              <a:t>Response: We intend to protect receiving streams from becoming </a:t>
            </a:r>
            <a:r>
              <a:rPr lang="en-US" u="sng" dirty="0"/>
              <a:t>more of</a:t>
            </a:r>
            <a:r>
              <a:rPr lang="en-US" dirty="0"/>
              <a:t> a nutrient source.  In this case, and since new development is only part of overall existing nutrient load delivery, the intention is to ensure that new development projects do not increase nutrient delivery from receiving streams, relative to previous conditions.  </a:t>
            </a:r>
          </a:p>
          <a:p>
            <a:pPr marL="0" indent="0">
              <a:buNone/>
            </a:pPr>
            <a:r>
              <a:rPr lang="en-US" dirty="0"/>
              <a:t>SWMM modeling will help us identify hydrologic control criteria that will achieve overall nutrient load control.</a:t>
            </a:r>
          </a:p>
        </p:txBody>
      </p:sp>
      <p:sp>
        <p:nvSpPr>
          <p:cNvPr id="4" name="Slide Number Placeholder 3">
            <a:extLst>
              <a:ext uri="{FF2B5EF4-FFF2-40B4-BE49-F238E27FC236}">
                <a16:creationId xmlns:a16="http://schemas.microsoft.com/office/drawing/2014/main" id="{DE9D1CD7-4FE4-0FF7-86D3-0BD13C9B1CDF}"/>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3BF0CFF5-D5B4-094A-C19C-B1129A677582}"/>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14416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5BA2-32EF-D90A-653B-AB509F3C5CE0}"/>
              </a:ext>
            </a:extLst>
          </p:cNvPr>
          <p:cNvSpPr>
            <a:spLocks noGrp="1"/>
          </p:cNvSpPr>
          <p:nvPr>
            <p:ph type="title"/>
          </p:nvPr>
        </p:nvSpPr>
        <p:spPr/>
        <p:txBody>
          <a:bodyPr/>
          <a:lstStyle/>
          <a:p>
            <a:r>
              <a:rPr lang="en-US" dirty="0"/>
              <a:t>New D Rule Goal</a:t>
            </a:r>
          </a:p>
        </p:txBody>
      </p:sp>
      <p:sp>
        <p:nvSpPr>
          <p:cNvPr id="4" name="Slide Number Placeholder 3">
            <a:extLst>
              <a:ext uri="{FF2B5EF4-FFF2-40B4-BE49-F238E27FC236}">
                <a16:creationId xmlns:a16="http://schemas.microsoft.com/office/drawing/2014/main" id="{24359AE4-4567-1878-1C1D-79E59C70CB22}"/>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E215BA60-2409-7304-AF42-FDB3DF31E4DA}"/>
              </a:ext>
            </a:extLst>
          </p:cNvPr>
          <p:cNvSpPr>
            <a:spLocks noGrp="1"/>
          </p:cNvSpPr>
          <p:nvPr>
            <p:ph type="subTitle" idx="13"/>
          </p:nvPr>
        </p:nvSpPr>
        <p:spPr/>
        <p:txBody>
          <a:bodyPr/>
          <a:lstStyle/>
          <a:p>
            <a:r>
              <a:rPr lang="en-US" dirty="0"/>
              <a:t>Consensus Poll</a:t>
            </a:r>
          </a:p>
        </p:txBody>
      </p:sp>
      <p:sp>
        <p:nvSpPr>
          <p:cNvPr id="6" name="Content Placeholder 2">
            <a:extLst>
              <a:ext uri="{FF2B5EF4-FFF2-40B4-BE49-F238E27FC236}">
                <a16:creationId xmlns:a16="http://schemas.microsoft.com/office/drawing/2014/main" id="{D993CF54-EC2E-1C67-1AA3-3514A3B7A80D}"/>
              </a:ext>
            </a:extLst>
          </p:cNvPr>
          <p:cNvSpPr>
            <a:spLocks noGrp="1"/>
          </p:cNvSpPr>
          <p:nvPr>
            <p:ph idx="1"/>
          </p:nvPr>
        </p:nvSpPr>
        <p:spPr>
          <a:xfrm>
            <a:off x="838200" y="1493838"/>
            <a:ext cx="10515600" cy="4754562"/>
          </a:xfrm>
        </p:spPr>
        <p:txBody>
          <a:bodyPr/>
          <a:lstStyle/>
          <a:p>
            <a:pPr marL="457200" indent="-457200">
              <a:buFont typeface="+mj-lt"/>
              <a:buAutoNum type="arabicPeriod"/>
            </a:pPr>
            <a:r>
              <a:rPr lang="en-US" dirty="0"/>
              <a:t>Project-level “no increase” nutrient objective</a:t>
            </a:r>
          </a:p>
          <a:p>
            <a:pPr marL="457200" indent="-457200">
              <a:buFont typeface="+mj-lt"/>
              <a:buAutoNum type="arabicPeriod"/>
            </a:pPr>
            <a:r>
              <a:rPr lang="en-US" dirty="0"/>
              <a:t>Protect receiving streams’ physical and biological integrity from erosive flows</a:t>
            </a:r>
          </a:p>
          <a:p>
            <a:pPr marL="457200" indent="-457200">
              <a:buFont typeface="+mj-lt"/>
              <a:buAutoNum type="arabicPeriod"/>
            </a:pPr>
            <a:r>
              <a:rPr lang="en-US" dirty="0"/>
              <a:t>Protect Lake from new development impacts</a:t>
            </a:r>
          </a:p>
        </p:txBody>
      </p:sp>
    </p:spTree>
    <p:extLst>
      <p:ext uri="{BB962C8B-B14F-4D97-AF65-F5344CB8AC3E}">
        <p14:creationId xmlns:p14="http://schemas.microsoft.com/office/powerpoint/2010/main" val="88547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50D9-D346-AC0B-2586-0FDF7303BB93}"/>
              </a:ext>
            </a:extLst>
          </p:cNvPr>
          <p:cNvSpPr>
            <a:spLocks noGrp="1"/>
          </p:cNvSpPr>
          <p:nvPr>
            <p:ph type="title"/>
          </p:nvPr>
        </p:nvSpPr>
        <p:spPr/>
        <p:txBody>
          <a:bodyPr>
            <a:normAutofit fontScale="90000"/>
          </a:bodyPr>
          <a:lstStyle/>
          <a:p>
            <a:r>
              <a:rPr lang="en-US" dirty="0"/>
              <a:t>Post-Construction Stormwater Control</a:t>
            </a:r>
          </a:p>
        </p:txBody>
      </p:sp>
      <p:sp>
        <p:nvSpPr>
          <p:cNvPr id="3" name="Content Placeholder 2">
            <a:extLst>
              <a:ext uri="{FF2B5EF4-FFF2-40B4-BE49-F238E27FC236}">
                <a16:creationId xmlns:a16="http://schemas.microsoft.com/office/drawing/2014/main" id="{590D09DA-0802-6BC5-F262-BBE1A8AA6211}"/>
              </a:ext>
            </a:extLst>
          </p:cNvPr>
          <p:cNvSpPr>
            <a:spLocks noGrp="1"/>
          </p:cNvSpPr>
          <p:nvPr>
            <p:ph idx="1"/>
          </p:nvPr>
        </p:nvSpPr>
        <p:spPr>
          <a:solidFill>
            <a:schemeClr val="bg1"/>
          </a:solidFill>
        </p:spPr>
        <p:txBody>
          <a:bodyPr>
            <a:normAutofit/>
          </a:bodyPr>
          <a:lstStyle/>
          <a:p>
            <a:r>
              <a:rPr lang="en-US" dirty="0"/>
              <a:t>Project-level objectives:</a:t>
            </a:r>
          </a:p>
          <a:p>
            <a:pPr lvl="1"/>
            <a:r>
              <a:rPr lang="en-US" dirty="0"/>
              <a:t>Pollutant treatment of “water quality volume”</a:t>
            </a:r>
          </a:p>
          <a:p>
            <a:pPr lvl="1"/>
            <a:r>
              <a:rPr lang="en-US" dirty="0"/>
              <a:t>No increase in loading from average pre-developed condition</a:t>
            </a:r>
          </a:p>
          <a:p>
            <a:pPr lvl="1"/>
            <a:r>
              <a:rPr lang="en-US" dirty="0"/>
              <a:t>Protect physical integrity of receiving streams</a:t>
            </a:r>
          </a:p>
          <a:p>
            <a:pPr lvl="2"/>
            <a:r>
              <a:rPr lang="en-US" dirty="0"/>
              <a:t>Reduce post-development runoff volume increase by requiring evapotranspiration/infiltration for some fraction</a:t>
            </a:r>
          </a:p>
          <a:p>
            <a:pPr lvl="2"/>
            <a:r>
              <a:rPr lang="en-US" dirty="0"/>
              <a:t>Avoid increases to duration of channel-forming discharge rate</a:t>
            </a:r>
          </a:p>
          <a:p>
            <a:r>
              <a:rPr lang="en-US" dirty="0"/>
              <a:t>Observations:</a:t>
            </a:r>
          </a:p>
          <a:p>
            <a:pPr lvl="1"/>
            <a:r>
              <a:rPr lang="en-US" dirty="0"/>
              <a:t>Disconnecting BUA provides greater opportunity for runoff reduction</a:t>
            </a:r>
          </a:p>
          <a:p>
            <a:pPr lvl="1"/>
            <a:r>
              <a:rPr lang="en-US" dirty="0"/>
              <a:t>“Car habitat” BUA (i.e. parking, roads, driveways) yields greater unit nutrient loads than rooftop</a:t>
            </a:r>
          </a:p>
          <a:p>
            <a:pPr lvl="1"/>
            <a:r>
              <a:rPr lang="en-US" dirty="0"/>
              <a:t>BUA impact on streams at watershed scale:</a:t>
            </a:r>
          </a:p>
          <a:p>
            <a:pPr lvl="2"/>
            <a:r>
              <a:rPr lang="en-US" dirty="0"/>
              <a:t>Streambank and streambed erosion occurs between 10-20% impervious cover (Gergel et al. 2002) and channel widening can occur with as little as 2-10% impervious area (Booth and Jackson 1997)</a:t>
            </a:r>
          </a:p>
          <a:p>
            <a:pPr lvl="2"/>
            <a:r>
              <a:rPr lang="en-US" dirty="0"/>
              <a:t>At 25% impervious cover streams become “non-supporting”</a:t>
            </a:r>
          </a:p>
          <a:p>
            <a:pPr lvl="2"/>
            <a:r>
              <a:rPr lang="en-US" dirty="0"/>
              <a:t>68% increase in residential runoff from pre-development condition generates 95% more sediment and 88% more phosphorus loading (Line and White 2007)</a:t>
            </a:r>
          </a:p>
        </p:txBody>
      </p:sp>
      <p:sp>
        <p:nvSpPr>
          <p:cNvPr id="4" name="Slide Number Placeholder 3">
            <a:extLst>
              <a:ext uri="{FF2B5EF4-FFF2-40B4-BE49-F238E27FC236}">
                <a16:creationId xmlns:a16="http://schemas.microsoft.com/office/drawing/2014/main" id="{B67ACBDE-C95F-E9B5-22D9-E2393CC6542C}"/>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9FA05034-2AC1-BE4F-C926-922D0C4C813A}"/>
              </a:ext>
            </a:extLst>
          </p:cNvPr>
          <p:cNvSpPr>
            <a:spLocks noGrp="1"/>
          </p:cNvSpPr>
          <p:nvPr>
            <p:ph type="subTitle" idx="13"/>
          </p:nvPr>
        </p:nvSpPr>
        <p:spPr/>
        <p:txBody>
          <a:bodyPr/>
          <a:lstStyle/>
          <a:p>
            <a:r>
              <a:rPr lang="en-US" dirty="0"/>
              <a:t>Tiered Proposal</a:t>
            </a:r>
          </a:p>
        </p:txBody>
      </p:sp>
    </p:spTree>
    <p:extLst>
      <p:ext uri="{BB962C8B-B14F-4D97-AF65-F5344CB8AC3E}">
        <p14:creationId xmlns:p14="http://schemas.microsoft.com/office/powerpoint/2010/main" val="83228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0240-5474-5C02-E107-210CAEE48174}"/>
              </a:ext>
            </a:extLst>
          </p:cNvPr>
          <p:cNvSpPr>
            <a:spLocks noGrp="1"/>
          </p:cNvSpPr>
          <p:nvPr>
            <p:ph type="title"/>
          </p:nvPr>
        </p:nvSpPr>
        <p:spPr/>
        <p:txBody>
          <a:bodyPr/>
          <a:lstStyle/>
          <a:p>
            <a:r>
              <a:rPr lang="en-US" dirty="0"/>
              <a:t>Tiered Proposal</a:t>
            </a:r>
          </a:p>
        </p:txBody>
      </p:sp>
      <p:sp>
        <p:nvSpPr>
          <p:cNvPr id="3" name="Content Placeholder 2">
            <a:extLst>
              <a:ext uri="{FF2B5EF4-FFF2-40B4-BE49-F238E27FC236}">
                <a16:creationId xmlns:a16="http://schemas.microsoft.com/office/drawing/2014/main" id="{852DAD97-EB58-F049-8609-2C53B7E23D02}"/>
              </a:ext>
            </a:extLst>
          </p:cNvPr>
          <p:cNvSpPr>
            <a:spLocks noGrp="1"/>
          </p:cNvSpPr>
          <p:nvPr>
            <p:ph idx="1"/>
          </p:nvPr>
        </p:nvSpPr>
        <p:spPr/>
        <p:txBody>
          <a:bodyPr/>
          <a:lstStyle/>
          <a:p>
            <a:r>
              <a:rPr lang="en-US" dirty="0"/>
              <a:t>Lower BUA threshold for some level of control/treatment than most state stormwater regulations</a:t>
            </a:r>
          </a:p>
          <a:p>
            <a:r>
              <a:rPr lang="en-US" dirty="0"/>
              <a:t>Treatment increases as BUA intensity increases</a:t>
            </a:r>
          </a:p>
          <a:p>
            <a:r>
              <a:rPr lang="en-US" dirty="0"/>
              <a:t>In open drainage, IC disconnection and flow dispersal avoids need for rigorous SCM treatment</a:t>
            </a:r>
          </a:p>
          <a:p>
            <a:r>
              <a:rPr lang="en-US" dirty="0"/>
              <a:t>Some amount of infiltration and groundwater recharge is added to typical SCM treatment</a:t>
            </a:r>
          </a:p>
          <a:p>
            <a:r>
              <a:rPr lang="en-US" dirty="0"/>
              <a:t>Some control for channel-forming discharge (1-2yr storm)</a:t>
            </a:r>
          </a:p>
          <a:p>
            <a:endParaRPr lang="en-US" dirty="0"/>
          </a:p>
        </p:txBody>
      </p:sp>
      <p:sp>
        <p:nvSpPr>
          <p:cNvPr id="4" name="Slide Number Placeholder 3">
            <a:extLst>
              <a:ext uri="{FF2B5EF4-FFF2-40B4-BE49-F238E27FC236}">
                <a16:creationId xmlns:a16="http://schemas.microsoft.com/office/drawing/2014/main" id="{13D36733-53E3-A34D-2067-6D2CD5E0AF2E}"/>
              </a:ext>
            </a:extLst>
          </p:cNvPr>
          <p:cNvSpPr>
            <a:spLocks noGrp="1"/>
          </p:cNvSpPr>
          <p:nvPr>
            <p:ph type="sldNum" sz="quarter" idx="12"/>
          </p:nvPr>
        </p:nvSpPr>
        <p:spPr/>
        <p:txBody>
          <a:bodyPr/>
          <a:lstStyle/>
          <a:p>
            <a:fld id="{11F27F3A-B3E9-41ED-AF8F-A365F10BB65F}" type="slidenum">
              <a:rPr lang="en-US" smtClean="0"/>
              <a:pPr/>
              <a:t>16</a:t>
            </a:fld>
            <a:endParaRPr lang="en-US"/>
          </a:p>
        </p:txBody>
      </p:sp>
      <p:sp>
        <p:nvSpPr>
          <p:cNvPr id="5" name="Subtitle 4">
            <a:extLst>
              <a:ext uri="{FF2B5EF4-FFF2-40B4-BE49-F238E27FC236}">
                <a16:creationId xmlns:a16="http://schemas.microsoft.com/office/drawing/2014/main" id="{F49285DB-BD7C-3596-9962-B6942EF4AC76}"/>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7312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C8A8-1FC8-C357-11F2-61B12D6AE0DD}"/>
              </a:ext>
            </a:extLst>
          </p:cNvPr>
          <p:cNvSpPr>
            <a:spLocks noGrp="1"/>
          </p:cNvSpPr>
          <p:nvPr>
            <p:ph type="title"/>
          </p:nvPr>
        </p:nvSpPr>
        <p:spPr/>
        <p:txBody>
          <a:bodyPr/>
          <a:lstStyle/>
          <a:p>
            <a:r>
              <a:rPr lang="en-US" dirty="0"/>
              <a:t>Tiered Stormwater Control</a:t>
            </a:r>
          </a:p>
        </p:txBody>
      </p:sp>
      <p:graphicFrame>
        <p:nvGraphicFramePr>
          <p:cNvPr id="6" name="Content Placeholder 5">
            <a:extLst>
              <a:ext uri="{FF2B5EF4-FFF2-40B4-BE49-F238E27FC236}">
                <a16:creationId xmlns:a16="http://schemas.microsoft.com/office/drawing/2014/main" id="{C80A6E6C-35C6-27B9-8CEC-352D9C7294B0}"/>
              </a:ext>
            </a:extLst>
          </p:cNvPr>
          <p:cNvGraphicFramePr>
            <a:graphicFrameLocks noGrp="1"/>
          </p:cNvGraphicFramePr>
          <p:nvPr>
            <p:ph idx="1"/>
          </p:nvPr>
        </p:nvGraphicFramePr>
        <p:xfrm>
          <a:off x="2924175" y="1985486"/>
          <a:ext cx="6343650" cy="3771266"/>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31334410"/>
                    </a:ext>
                  </a:extLst>
                </a:gridCol>
                <a:gridCol w="2514600">
                  <a:extLst>
                    <a:ext uri="{9D8B030D-6E8A-4147-A177-3AD203B41FA5}">
                      <a16:colId xmlns:a16="http://schemas.microsoft.com/office/drawing/2014/main" val="3743794910"/>
                    </a:ext>
                  </a:extLst>
                </a:gridCol>
                <a:gridCol w="2457450">
                  <a:extLst>
                    <a:ext uri="{9D8B030D-6E8A-4147-A177-3AD203B41FA5}">
                      <a16:colId xmlns:a16="http://schemas.microsoft.com/office/drawing/2014/main" val="1192311768"/>
                    </a:ext>
                  </a:extLst>
                </a:gridCol>
              </a:tblGrid>
              <a:tr h="399415">
                <a:tc>
                  <a:txBody>
                    <a:bodyPr/>
                    <a:lstStyle/>
                    <a:p>
                      <a:pPr marL="0" marR="0" algn="ctr">
                        <a:lnSpc>
                          <a:spcPct val="107000"/>
                        </a:lnSpc>
                        <a:spcBef>
                          <a:spcPts val="60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Open Drainage</a:t>
                      </a:r>
                    </a:p>
                    <a:p>
                      <a:pPr marL="0" marR="0" algn="ctr">
                        <a:lnSpc>
                          <a:spcPct val="107000"/>
                        </a:lnSpc>
                        <a:spcBef>
                          <a:spcPts val="0"/>
                        </a:spcBef>
                        <a:spcAft>
                          <a:spcPts val="600"/>
                        </a:spcAft>
                      </a:pPr>
                      <a:r>
                        <a:rPr lang="en-US" sz="1100">
                          <a:effectLst/>
                        </a:rPr>
                        <a:t>(No curb &amp; gutter)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Curb &amp; gutter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128003"/>
                  </a:ext>
                </a:extLst>
              </a:tr>
              <a:tr h="342265">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&lt; 6% BUA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Exempt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Not allowed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06528"/>
                  </a:ext>
                </a:extLst>
              </a:tr>
              <a:tr h="622300">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6% </a:t>
                      </a:r>
                      <a:r>
                        <a:rPr lang="en-US" sz="1100" u="sng">
                          <a:effectLst/>
                        </a:rPr>
                        <a:t>&lt;</a:t>
                      </a:r>
                      <a:r>
                        <a:rPr lang="en-US" sz="1100">
                          <a:effectLst/>
                        </a:rPr>
                        <a:t> BUA &lt;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a:effectLst/>
                        </a:rPr>
                        <a:t>Vegetated conveyances only</a:t>
                      </a:r>
                    </a:p>
                    <a:p>
                      <a:pPr marL="342900" marR="0" lvl="0" indent="-342900">
                        <a:lnSpc>
                          <a:spcPct val="107000"/>
                        </a:lnSpc>
                        <a:spcBef>
                          <a:spcPts val="600"/>
                        </a:spcBef>
                        <a:spcAft>
                          <a:spcPts val="0"/>
                        </a:spcAft>
                        <a:buFont typeface="Symbol" panose="05050102010706020507" pitchFamily="18" charset="2"/>
                        <a:buChar char=""/>
                      </a:pPr>
                      <a:r>
                        <a:rPr lang="en-US" sz="1100">
                          <a:effectLst/>
                        </a:rPr>
                        <a:t>Disconnect IC from conveyances</a:t>
                      </a:r>
                    </a:p>
                    <a:p>
                      <a:pPr marL="342900" marR="0" lvl="0" indent="-342900">
                        <a:lnSpc>
                          <a:spcPct val="107000"/>
                        </a:lnSpc>
                        <a:spcBef>
                          <a:spcPts val="600"/>
                        </a:spcBef>
                        <a:spcAft>
                          <a:spcPts val="0"/>
                        </a:spcAft>
                        <a:buFont typeface="Symbol" panose="05050102010706020507" pitchFamily="18" charset="2"/>
                        <a:buChar char=""/>
                      </a:pPr>
                      <a:r>
                        <a:rPr lang="en-US" sz="1100">
                          <a:effectLst/>
                        </a:rPr>
                        <a:t>Disperse IC-concentrated flows</a:t>
                      </a:r>
                    </a:p>
                    <a:p>
                      <a:pPr marL="342900" marR="0" lvl="0" indent="-342900">
                        <a:lnSpc>
                          <a:spcPct val="107000"/>
                        </a:lnSpc>
                        <a:spcBef>
                          <a:spcPts val="600"/>
                        </a:spcBef>
                        <a:spcAft>
                          <a:spcPts val="0"/>
                        </a:spcAft>
                        <a:buFont typeface="Symbol" panose="05050102010706020507" pitchFamily="18" charset="2"/>
                        <a:buChar char=""/>
                      </a:pPr>
                      <a:r>
                        <a:rPr lang="en-US" sz="1100">
                          <a:effectLst/>
                        </a:rPr>
                        <a:t>Treat “car habitat” IC w/runoff-reducing 2⁰ SCM or 1⁰ SCM</a:t>
                      </a:r>
                    </a:p>
                    <a:p>
                      <a:pPr marL="0" marR="0">
                        <a:lnSpc>
                          <a:spcPct val="107000"/>
                        </a:lnSpc>
                        <a:spcBef>
                          <a:spcPts val="60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Treat all IC w/1⁰ SCM per SWMM model rec’s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6861683"/>
                  </a:ext>
                </a:extLst>
              </a:tr>
              <a:tr h="399415">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12% </a:t>
                      </a:r>
                      <a:r>
                        <a:rPr lang="en-US" sz="1100" u="sng">
                          <a:effectLst/>
                        </a:rPr>
                        <a:t>&lt;</a:t>
                      </a:r>
                      <a:r>
                        <a:rPr lang="en-US" sz="1100">
                          <a:effectLst/>
                        </a:rPr>
                        <a:t> BUA &lt;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a:effectLst/>
                        </a:rPr>
                        <a:t>Vegetated conveyances only</a:t>
                      </a:r>
                    </a:p>
                    <a:p>
                      <a:pPr marL="342900" marR="0" lvl="0" indent="-342900">
                        <a:lnSpc>
                          <a:spcPct val="107000"/>
                        </a:lnSpc>
                        <a:spcBef>
                          <a:spcPts val="600"/>
                        </a:spcBef>
                        <a:spcAft>
                          <a:spcPts val="0"/>
                        </a:spcAft>
                        <a:buFont typeface="Symbol" panose="05050102010706020507" pitchFamily="18" charset="2"/>
                        <a:buChar char=""/>
                      </a:pPr>
                      <a:r>
                        <a:rPr lang="en-US" sz="1100">
                          <a:effectLst/>
                        </a:rPr>
                        <a:t>Treat all IC w/runoff-reducing 1⁰ SCM or w/1⁰ SCM per SWMM model rec’s</a:t>
                      </a:r>
                    </a:p>
                    <a:p>
                      <a:pPr marL="0" marR="0">
                        <a:lnSpc>
                          <a:spcPct val="107000"/>
                        </a:lnSpc>
                        <a:spcBef>
                          <a:spcPts val="60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a:effectLst/>
                        </a:rPr>
                        <a:t>Treat all IC w/1⁰ SCM per SWMM model rec’s</a:t>
                      </a:r>
                    </a:p>
                    <a:p>
                      <a:pPr marL="342900" marR="0" lvl="0" indent="-342900">
                        <a:lnSpc>
                          <a:spcPct val="107000"/>
                        </a:lnSpc>
                        <a:spcBef>
                          <a:spcPts val="600"/>
                        </a:spcBef>
                        <a:spcAft>
                          <a:spcPts val="0"/>
                        </a:spcAft>
                        <a:buFont typeface="Symbol" panose="05050102010706020507" pitchFamily="18" charset="2"/>
                        <a:buChar char=""/>
                      </a:pPr>
                      <a:r>
                        <a:rPr lang="en-US" sz="1100">
                          <a:effectLst/>
                        </a:rPr>
                        <a:t>Rate control for stream protection per SWMM model rec’s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498176"/>
                  </a:ext>
                </a:extLst>
              </a:tr>
              <a:tr h="450850">
                <a:tc>
                  <a:txBody>
                    <a:bodyPr/>
                    <a:lstStyle/>
                    <a:p>
                      <a:pPr marL="0" marR="0" algn="ctr">
                        <a:lnSpc>
                          <a:spcPct val="107000"/>
                        </a:lnSpc>
                        <a:spcBef>
                          <a:spcPts val="600"/>
                        </a:spcBef>
                        <a:spcAft>
                          <a:spcPts val="0"/>
                        </a:spcAft>
                      </a:pPr>
                      <a:r>
                        <a:rPr lang="en-US" sz="1100">
                          <a:effectLst/>
                        </a:rPr>
                        <a:t>BUA </a:t>
                      </a:r>
                      <a:r>
                        <a:rPr lang="en-US" sz="1100" u="sng">
                          <a:effectLst/>
                        </a:rPr>
                        <a:t>&gt;</a:t>
                      </a:r>
                      <a:r>
                        <a:rPr lang="en-US" sz="1100">
                          <a:effectLst/>
                        </a:rPr>
                        <a:t>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N/A</a:t>
                      </a:r>
                    </a:p>
                    <a:p>
                      <a:pPr marL="0" marR="0" algn="ctr">
                        <a:lnSpc>
                          <a:spcPct val="107000"/>
                        </a:lnSpc>
                        <a:spcBef>
                          <a:spcPts val="0"/>
                        </a:spcBef>
                        <a:spcAft>
                          <a:spcPts val="0"/>
                        </a:spcAft>
                      </a:pPr>
                      <a:r>
                        <a:rPr lang="en-US" sz="1100">
                          <a:effectLst/>
                        </a:rPr>
                        <a:t>(doesn’t happen)</a:t>
                      </a:r>
                    </a:p>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dirty="0">
                          <a:effectLst/>
                        </a:rPr>
                        <a:t>Same as above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039499"/>
                  </a:ext>
                </a:extLst>
              </a:tr>
            </a:tbl>
          </a:graphicData>
        </a:graphic>
      </p:graphicFrame>
      <p:sp>
        <p:nvSpPr>
          <p:cNvPr id="4" name="Slide Number Placeholder 3">
            <a:extLst>
              <a:ext uri="{FF2B5EF4-FFF2-40B4-BE49-F238E27FC236}">
                <a16:creationId xmlns:a16="http://schemas.microsoft.com/office/drawing/2014/main" id="{7871720E-57E6-79D7-E07F-424AC0CBC4AD}"/>
              </a:ext>
            </a:extLst>
          </p:cNvPr>
          <p:cNvSpPr>
            <a:spLocks noGrp="1"/>
          </p:cNvSpPr>
          <p:nvPr>
            <p:ph type="sldNum" sz="quarter" idx="12"/>
          </p:nvPr>
        </p:nvSpPr>
        <p:spPr/>
        <p:txBody>
          <a:bodyPr/>
          <a:lstStyle/>
          <a:p>
            <a:fld id="{11F27F3A-B3E9-41ED-AF8F-A365F10BB65F}" type="slidenum">
              <a:rPr lang="en-US" smtClean="0"/>
              <a:pPr/>
              <a:t>17</a:t>
            </a:fld>
            <a:endParaRPr lang="en-US"/>
          </a:p>
        </p:txBody>
      </p:sp>
      <p:sp>
        <p:nvSpPr>
          <p:cNvPr id="5" name="Subtitle 4">
            <a:extLst>
              <a:ext uri="{FF2B5EF4-FFF2-40B4-BE49-F238E27FC236}">
                <a16:creationId xmlns:a16="http://schemas.microsoft.com/office/drawing/2014/main" id="{63AFB775-C9A4-49EC-C6CF-819CFA2BD7E1}"/>
              </a:ext>
            </a:extLst>
          </p:cNvPr>
          <p:cNvSpPr>
            <a:spLocks noGrp="1"/>
          </p:cNvSpPr>
          <p:nvPr>
            <p:ph type="subTitle" idx="13"/>
          </p:nvPr>
        </p:nvSpPr>
        <p:spPr/>
        <p:txBody>
          <a:bodyPr/>
          <a:lstStyle/>
          <a:p>
            <a:endParaRPr lang="en-US"/>
          </a:p>
        </p:txBody>
      </p:sp>
      <p:sp>
        <p:nvSpPr>
          <p:cNvPr id="7" name="Arrow: Down 6">
            <a:extLst>
              <a:ext uri="{FF2B5EF4-FFF2-40B4-BE49-F238E27FC236}">
                <a16:creationId xmlns:a16="http://schemas.microsoft.com/office/drawing/2014/main" id="{BAEB19B7-87ED-65B6-B211-B4345F65CFD9}"/>
              </a:ext>
            </a:extLst>
          </p:cNvPr>
          <p:cNvSpPr/>
          <p:nvPr/>
        </p:nvSpPr>
        <p:spPr>
          <a:xfrm>
            <a:off x="3322040" y="1275127"/>
            <a:ext cx="503340" cy="66273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9C00CC4-8A0E-377F-65B3-ACFE9E5CF019}"/>
              </a:ext>
            </a:extLst>
          </p:cNvPr>
          <p:cNvSpPr/>
          <p:nvPr/>
        </p:nvSpPr>
        <p:spPr>
          <a:xfrm>
            <a:off x="9345336" y="1985486"/>
            <a:ext cx="721453" cy="39698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9F405B-2DD8-12ED-7550-836AB4A7251B}"/>
              </a:ext>
            </a:extLst>
          </p:cNvPr>
          <p:cNvSpPr/>
          <p:nvPr/>
        </p:nvSpPr>
        <p:spPr>
          <a:xfrm>
            <a:off x="4320330" y="4462943"/>
            <a:ext cx="2332140" cy="494951"/>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3815B3-16E3-9B82-C61C-E658D01D0EEE}"/>
              </a:ext>
            </a:extLst>
          </p:cNvPr>
          <p:cNvSpPr/>
          <p:nvPr/>
        </p:nvSpPr>
        <p:spPr>
          <a:xfrm>
            <a:off x="6882555" y="4142277"/>
            <a:ext cx="2332140" cy="927470"/>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AFFFEE-6D20-9C8F-C1D9-6316817E2D05}"/>
              </a:ext>
            </a:extLst>
          </p:cNvPr>
          <p:cNvSpPr/>
          <p:nvPr/>
        </p:nvSpPr>
        <p:spPr>
          <a:xfrm>
            <a:off x="6882555" y="2974515"/>
            <a:ext cx="2332140" cy="494951"/>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4101EA-989E-20E2-0D97-A72DBB864D02}"/>
              </a:ext>
            </a:extLst>
          </p:cNvPr>
          <p:cNvSpPr/>
          <p:nvPr/>
        </p:nvSpPr>
        <p:spPr>
          <a:xfrm>
            <a:off x="2924175" y="5977612"/>
            <a:ext cx="584135" cy="494951"/>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73F256-C18F-F436-F527-734E6FBD6E8B}"/>
              </a:ext>
            </a:extLst>
          </p:cNvPr>
          <p:cNvSpPr txBox="1"/>
          <p:nvPr/>
        </p:nvSpPr>
        <p:spPr>
          <a:xfrm>
            <a:off x="1313222" y="1275127"/>
            <a:ext cx="2195088" cy="369332"/>
          </a:xfrm>
          <a:prstGeom prst="rect">
            <a:avLst/>
          </a:prstGeom>
          <a:noFill/>
        </p:spPr>
        <p:txBody>
          <a:bodyPr wrap="none" rtlCol="0">
            <a:spAutoFit/>
          </a:bodyPr>
          <a:lstStyle/>
          <a:p>
            <a:r>
              <a:rPr lang="en-US" dirty="0"/>
              <a:t>This we decide today.</a:t>
            </a:r>
          </a:p>
        </p:txBody>
      </p:sp>
      <p:sp>
        <p:nvSpPr>
          <p:cNvPr id="14" name="TextBox 13">
            <a:extLst>
              <a:ext uri="{FF2B5EF4-FFF2-40B4-BE49-F238E27FC236}">
                <a16:creationId xmlns:a16="http://schemas.microsoft.com/office/drawing/2014/main" id="{0F7C0892-0BED-D1A7-1D42-CDE2DDF61EAE}"/>
              </a:ext>
            </a:extLst>
          </p:cNvPr>
          <p:cNvSpPr txBox="1"/>
          <p:nvPr/>
        </p:nvSpPr>
        <p:spPr>
          <a:xfrm>
            <a:off x="9592585" y="1669949"/>
            <a:ext cx="2195088" cy="369332"/>
          </a:xfrm>
          <a:prstGeom prst="rect">
            <a:avLst/>
          </a:prstGeom>
          <a:noFill/>
        </p:spPr>
        <p:txBody>
          <a:bodyPr wrap="none" rtlCol="0">
            <a:spAutoFit/>
          </a:bodyPr>
          <a:lstStyle/>
          <a:p>
            <a:r>
              <a:rPr lang="en-US" dirty="0"/>
              <a:t>This we decide today.</a:t>
            </a:r>
          </a:p>
        </p:txBody>
      </p:sp>
      <p:sp>
        <p:nvSpPr>
          <p:cNvPr id="15" name="TextBox 14">
            <a:extLst>
              <a:ext uri="{FF2B5EF4-FFF2-40B4-BE49-F238E27FC236}">
                <a16:creationId xmlns:a16="http://schemas.microsoft.com/office/drawing/2014/main" id="{6446785C-E7ED-E39E-BEB0-D7878F3DDDC6}"/>
              </a:ext>
            </a:extLst>
          </p:cNvPr>
          <p:cNvSpPr txBox="1"/>
          <p:nvPr/>
        </p:nvSpPr>
        <p:spPr>
          <a:xfrm>
            <a:off x="3573710" y="6040421"/>
            <a:ext cx="4943533" cy="369332"/>
          </a:xfrm>
          <a:prstGeom prst="rect">
            <a:avLst/>
          </a:prstGeom>
          <a:noFill/>
        </p:spPr>
        <p:txBody>
          <a:bodyPr wrap="none" rtlCol="0">
            <a:spAutoFit/>
          </a:bodyPr>
          <a:lstStyle/>
          <a:p>
            <a:r>
              <a:rPr lang="en-US" dirty="0"/>
              <a:t>This we finalize after the SWMM modeling project.</a:t>
            </a:r>
          </a:p>
        </p:txBody>
      </p:sp>
    </p:spTree>
    <p:extLst>
      <p:ext uri="{BB962C8B-B14F-4D97-AF65-F5344CB8AC3E}">
        <p14:creationId xmlns:p14="http://schemas.microsoft.com/office/powerpoint/2010/main" val="13372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0707-1329-BF78-D6ED-2457EF8CBAEC}"/>
              </a:ext>
            </a:extLst>
          </p:cNvPr>
          <p:cNvSpPr>
            <a:spLocks noGrp="1"/>
          </p:cNvSpPr>
          <p:nvPr>
            <p:ph type="title"/>
          </p:nvPr>
        </p:nvSpPr>
        <p:spPr/>
        <p:txBody>
          <a:bodyPr/>
          <a:lstStyle/>
          <a:p>
            <a:r>
              <a:rPr lang="en-US" dirty="0"/>
              <a:t>Tiered Proposal Comparison</a:t>
            </a:r>
          </a:p>
        </p:txBody>
      </p:sp>
      <p:sp>
        <p:nvSpPr>
          <p:cNvPr id="3" name="Content Placeholder 2">
            <a:extLst>
              <a:ext uri="{FF2B5EF4-FFF2-40B4-BE49-F238E27FC236}">
                <a16:creationId xmlns:a16="http://schemas.microsoft.com/office/drawing/2014/main" id="{8C87EAC4-8211-E026-7D34-C57291976CCB}"/>
              </a:ext>
            </a:extLst>
          </p:cNvPr>
          <p:cNvSpPr>
            <a:spLocks noGrp="1"/>
          </p:cNvSpPr>
          <p:nvPr>
            <p:ph idx="1"/>
          </p:nvPr>
        </p:nvSpPr>
        <p:spPr/>
        <p:txBody>
          <a:bodyPr/>
          <a:lstStyle/>
          <a:p>
            <a:r>
              <a:rPr lang="en-US" b="1" dirty="0"/>
              <a:t>Same as current requirements:</a:t>
            </a:r>
          </a:p>
          <a:p>
            <a:pPr lvl="1"/>
            <a:r>
              <a:rPr lang="en-US" dirty="0"/>
              <a:t>Curb and gutter require primary SCM regardless of BUA</a:t>
            </a:r>
          </a:p>
          <a:p>
            <a:pPr lvl="1"/>
            <a:r>
              <a:rPr lang="en-US" dirty="0"/>
              <a:t>Open drainage is similar to 2H low density requirements (except for SCMs)</a:t>
            </a:r>
          </a:p>
          <a:p>
            <a:pPr lvl="1"/>
            <a:r>
              <a:rPr lang="en-US" dirty="0"/>
              <a:t>Uses 6% BUA threshold increments from 2H rules</a:t>
            </a:r>
          </a:p>
          <a:p>
            <a:r>
              <a:rPr lang="en-US" b="1" dirty="0"/>
              <a:t>Different from current requirements:</a:t>
            </a:r>
          </a:p>
          <a:p>
            <a:pPr lvl="1"/>
            <a:r>
              <a:rPr lang="en-US" dirty="0"/>
              <a:t>Treatment required starting at 6% BUA (only WS-II is this protective)</a:t>
            </a:r>
          </a:p>
          <a:p>
            <a:pPr lvl="1"/>
            <a:r>
              <a:rPr lang="en-US" dirty="0"/>
              <a:t>Tiered, increasingly stringent treatment as BUA% increases</a:t>
            </a:r>
          </a:p>
          <a:p>
            <a:pPr lvl="2"/>
            <a:r>
              <a:rPr lang="en-US" dirty="0"/>
              <a:t>Lesser requirements for open drainage versus curb &amp; gutter at given BUA</a:t>
            </a:r>
          </a:p>
          <a:p>
            <a:pPr lvl="2"/>
            <a:r>
              <a:rPr lang="en-US" dirty="0"/>
              <a:t>Volume-reducing secondary SCM sufficient at low BUA in open drainage</a:t>
            </a:r>
          </a:p>
          <a:p>
            <a:pPr lvl="2"/>
            <a:r>
              <a:rPr lang="en-US" dirty="0"/>
              <a:t>Car-BUA treatment required before other BUA in open drainage</a:t>
            </a:r>
          </a:p>
          <a:p>
            <a:pPr lvl="2"/>
            <a:r>
              <a:rPr lang="en-US" dirty="0"/>
              <a:t>Rate control required at highest density</a:t>
            </a:r>
          </a:p>
          <a:p>
            <a:pPr lvl="1"/>
            <a:r>
              <a:rPr lang="en-US" dirty="0"/>
              <a:t>Eased on-site requirements for highest density accommodates downtown infill</a:t>
            </a:r>
          </a:p>
        </p:txBody>
      </p:sp>
      <p:sp>
        <p:nvSpPr>
          <p:cNvPr id="4" name="Slide Number Placeholder 3">
            <a:extLst>
              <a:ext uri="{FF2B5EF4-FFF2-40B4-BE49-F238E27FC236}">
                <a16:creationId xmlns:a16="http://schemas.microsoft.com/office/drawing/2014/main" id="{5A84C160-DFE5-DECA-73A9-5D6C9B201F69}"/>
              </a:ext>
            </a:extLst>
          </p:cNvPr>
          <p:cNvSpPr>
            <a:spLocks noGrp="1"/>
          </p:cNvSpPr>
          <p:nvPr>
            <p:ph type="sldNum" sz="quarter" idx="12"/>
          </p:nvPr>
        </p:nvSpPr>
        <p:spPr/>
        <p:txBody>
          <a:bodyPr/>
          <a:lstStyle/>
          <a:p>
            <a:fld id="{11F27F3A-B3E9-41ED-AF8F-A365F10BB65F}" type="slidenum">
              <a:rPr lang="en-US" smtClean="0"/>
              <a:pPr/>
              <a:t>18</a:t>
            </a:fld>
            <a:endParaRPr lang="en-US"/>
          </a:p>
        </p:txBody>
      </p:sp>
      <p:sp>
        <p:nvSpPr>
          <p:cNvPr id="5" name="Subtitle 4">
            <a:extLst>
              <a:ext uri="{FF2B5EF4-FFF2-40B4-BE49-F238E27FC236}">
                <a16:creationId xmlns:a16="http://schemas.microsoft.com/office/drawing/2014/main" id="{6BB79E45-2FCD-BE5A-CE34-BA99D417EE69}"/>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754784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C8A8-1FC8-C357-11F2-61B12D6AE0DD}"/>
              </a:ext>
            </a:extLst>
          </p:cNvPr>
          <p:cNvSpPr>
            <a:spLocks noGrp="1"/>
          </p:cNvSpPr>
          <p:nvPr>
            <p:ph type="title"/>
          </p:nvPr>
        </p:nvSpPr>
        <p:spPr/>
        <p:txBody>
          <a:bodyPr/>
          <a:lstStyle/>
          <a:p>
            <a:r>
              <a:rPr lang="en-US" dirty="0"/>
              <a:t>Tiered Stormwater Control</a:t>
            </a:r>
          </a:p>
        </p:txBody>
      </p:sp>
      <p:graphicFrame>
        <p:nvGraphicFramePr>
          <p:cNvPr id="6" name="Content Placeholder 5">
            <a:extLst>
              <a:ext uri="{FF2B5EF4-FFF2-40B4-BE49-F238E27FC236}">
                <a16:creationId xmlns:a16="http://schemas.microsoft.com/office/drawing/2014/main" id="{C80A6E6C-35C6-27B9-8CEC-352D9C7294B0}"/>
              </a:ext>
            </a:extLst>
          </p:cNvPr>
          <p:cNvGraphicFramePr>
            <a:graphicFrameLocks noGrp="1"/>
          </p:cNvGraphicFramePr>
          <p:nvPr>
            <p:ph idx="1"/>
          </p:nvPr>
        </p:nvGraphicFramePr>
        <p:xfrm>
          <a:off x="2924175" y="1985486"/>
          <a:ext cx="6343650" cy="3771266"/>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31334410"/>
                    </a:ext>
                  </a:extLst>
                </a:gridCol>
                <a:gridCol w="2514600">
                  <a:extLst>
                    <a:ext uri="{9D8B030D-6E8A-4147-A177-3AD203B41FA5}">
                      <a16:colId xmlns:a16="http://schemas.microsoft.com/office/drawing/2014/main" val="3743794910"/>
                    </a:ext>
                  </a:extLst>
                </a:gridCol>
                <a:gridCol w="2457450">
                  <a:extLst>
                    <a:ext uri="{9D8B030D-6E8A-4147-A177-3AD203B41FA5}">
                      <a16:colId xmlns:a16="http://schemas.microsoft.com/office/drawing/2014/main" val="1192311768"/>
                    </a:ext>
                  </a:extLst>
                </a:gridCol>
              </a:tblGrid>
              <a:tr h="399415">
                <a:tc>
                  <a:txBody>
                    <a:bodyPr/>
                    <a:lstStyle/>
                    <a:p>
                      <a:pPr marL="0" marR="0" algn="ctr">
                        <a:lnSpc>
                          <a:spcPct val="107000"/>
                        </a:lnSpc>
                        <a:spcBef>
                          <a:spcPts val="60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Open Drainage</a:t>
                      </a:r>
                    </a:p>
                    <a:p>
                      <a:pPr marL="0" marR="0" algn="ctr">
                        <a:lnSpc>
                          <a:spcPct val="107000"/>
                        </a:lnSpc>
                        <a:spcBef>
                          <a:spcPts val="0"/>
                        </a:spcBef>
                        <a:spcAft>
                          <a:spcPts val="600"/>
                        </a:spcAft>
                      </a:pPr>
                      <a:r>
                        <a:rPr lang="en-US" sz="1100">
                          <a:effectLst/>
                        </a:rPr>
                        <a:t>(No curb &amp; gutter)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Curb &amp; gutter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128003"/>
                  </a:ext>
                </a:extLst>
              </a:tr>
              <a:tr h="342265">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&lt; 6% BUA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Exempt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Not allowed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06528"/>
                  </a:ext>
                </a:extLst>
              </a:tr>
              <a:tr h="622300">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6% </a:t>
                      </a:r>
                      <a:r>
                        <a:rPr lang="en-US" sz="1100" u="sng">
                          <a:effectLst/>
                        </a:rPr>
                        <a:t>&lt;</a:t>
                      </a:r>
                      <a:r>
                        <a:rPr lang="en-US" sz="1100">
                          <a:effectLst/>
                        </a:rPr>
                        <a:t> BUA &lt;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dirty="0">
                          <a:effectLst/>
                        </a:rPr>
                        <a:t>Vegetated conveyances only</a:t>
                      </a:r>
                    </a:p>
                    <a:p>
                      <a:pPr marL="342900" marR="0" lvl="0" indent="-342900">
                        <a:lnSpc>
                          <a:spcPct val="107000"/>
                        </a:lnSpc>
                        <a:spcBef>
                          <a:spcPts val="600"/>
                        </a:spcBef>
                        <a:spcAft>
                          <a:spcPts val="0"/>
                        </a:spcAft>
                        <a:buFont typeface="Symbol" panose="05050102010706020507" pitchFamily="18" charset="2"/>
                        <a:buChar char=""/>
                      </a:pPr>
                      <a:r>
                        <a:rPr lang="en-US" sz="1100" dirty="0">
                          <a:effectLst/>
                        </a:rPr>
                        <a:t>Disconnect IC from conveyances</a:t>
                      </a:r>
                    </a:p>
                    <a:p>
                      <a:pPr marL="342900" marR="0" lvl="0" indent="-342900">
                        <a:lnSpc>
                          <a:spcPct val="107000"/>
                        </a:lnSpc>
                        <a:spcBef>
                          <a:spcPts val="600"/>
                        </a:spcBef>
                        <a:spcAft>
                          <a:spcPts val="0"/>
                        </a:spcAft>
                        <a:buFont typeface="Symbol" panose="05050102010706020507" pitchFamily="18" charset="2"/>
                        <a:buChar char=""/>
                      </a:pPr>
                      <a:r>
                        <a:rPr lang="en-US" sz="1100" dirty="0">
                          <a:effectLst/>
                        </a:rPr>
                        <a:t>Disperse IC-concentrated flows</a:t>
                      </a:r>
                    </a:p>
                    <a:p>
                      <a:pPr marL="342900" marR="0" lvl="0" indent="-342900">
                        <a:lnSpc>
                          <a:spcPct val="107000"/>
                        </a:lnSpc>
                        <a:spcBef>
                          <a:spcPts val="600"/>
                        </a:spcBef>
                        <a:spcAft>
                          <a:spcPts val="0"/>
                        </a:spcAft>
                        <a:buFont typeface="Symbol" panose="05050102010706020507" pitchFamily="18" charset="2"/>
                        <a:buChar char=""/>
                      </a:pPr>
                      <a:r>
                        <a:rPr lang="en-US" sz="1100" dirty="0">
                          <a:effectLst/>
                        </a:rPr>
                        <a:t>Treat “car habitat” IC w/runoff-reducing 2⁰ SCM or 1⁰ SCM</a:t>
                      </a:r>
                    </a:p>
                    <a:p>
                      <a:pPr marL="0" marR="0">
                        <a:lnSpc>
                          <a:spcPct val="107000"/>
                        </a:lnSpc>
                        <a:spcBef>
                          <a:spcPts val="60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Treat all IC w/1⁰ SCM per SWMM model rec’s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6861683"/>
                  </a:ext>
                </a:extLst>
              </a:tr>
              <a:tr h="399415">
                <a:tc>
                  <a:txBody>
                    <a:bodyPr/>
                    <a:lstStyle/>
                    <a:p>
                      <a:pPr marL="0" marR="0" algn="ctr">
                        <a:lnSpc>
                          <a:spcPct val="107000"/>
                        </a:lnSpc>
                        <a:spcBef>
                          <a:spcPts val="600"/>
                        </a:spcBef>
                        <a:spcAft>
                          <a:spcPts val="0"/>
                        </a:spcAft>
                      </a:pPr>
                      <a:r>
                        <a:rPr lang="en-US" sz="1100">
                          <a:effectLst/>
                        </a:rPr>
                        <a:t> </a:t>
                      </a:r>
                    </a:p>
                    <a:p>
                      <a:pPr marL="0" marR="0" algn="ctr">
                        <a:lnSpc>
                          <a:spcPct val="107000"/>
                        </a:lnSpc>
                        <a:spcBef>
                          <a:spcPts val="600"/>
                        </a:spcBef>
                        <a:spcAft>
                          <a:spcPts val="0"/>
                        </a:spcAft>
                      </a:pPr>
                      <a:r>
                        <a:rPr lang="en-US" sz="1100">
                          <a:effectLst/>
                        </a:rPr>
                        <a:t>12% </a:t>
                      </a:r>
                      <a:r>
                        <a:rPr lang="en-US" sz="1100" u="sng">
                          <a:effectLst/>
                        </a:rPr>
                        <a:t>&lt;</a:t>
                      </a:r>
                      <a:r>
                        <a:rPr lang="en-US" sz="1100">
                          <a:effectLst/>
                        </a:rPr>
                        <a:t> BUA &lt;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a:effectLst/>
                        </a:rPr>
                        <a:t>Vegetated conveyances only</a:t>
                      </a:r>
                    </a:p>
                    <a:p>
                      <a:pPr marL="342900" marR="0" lvl="0" indent="-342900">
                        <a:lnSpc>
                          <a:spcPct val="107000"/>
                        </a:lnSpc>
                        <a:spcBef>
                          <a:spcPts val="600"/>
                        </a:spcBef>
                        <a:spcAft>
                          <a:spcPts val="0"/>
                        </a:spcAft>
                        <a:buFont typeface="Symbol" panose="05050102010706020507" pitchFamily="18" charset="2"/>
                        <a:buChar char=""/>
                      </a:pPr>
                      <a:r>
                        <a:rPr lang="en-US" sz="1100">
                          <a:effectLst/>
                        </a:rPr>
                        <a:t>Treat all IC w/runoff-reducing 1⁰ SCM or w/1⁰ SCM per SWMM model rec’s</a:t>
                      </a:r>
                    </a:p>
                    <a:p>
                      <a:pPr marL="0" marR="0">
                        <a:lnSpc>
                          <a:spcPct val="107000"/>
                        </a:lnSpc>
                        <a:spcBef>
                          <a:spcPts val="60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0"/>
                        </a:spcAft>
                        <a:buFont typeface="Symbol" panose="05050102010706020507" pitchFamily="18" charset="2"/>
                        <a:buChar char=""/>
                      </a:pPr>
                      <a:r>
                        <a:rPr lang="en-US" sz="1100">
                          <a:effectLst/>
                        </a:rPr>
                        <a:t>Treat all IC w/1⁰ SCM per SWMM model rec’s</a:t>
                      </a:r>
                    </a:p>
                    <a:p>
                      <a:pPr marL="342900" marR="0" lvl="0" indent="-342900">
                        <a:lnSpc>
                          <a:spcPct val="107000"/>
                        </a:lnSpc>
                        <a:spcBef>
                          <a:spcPts val="600"/>
                        </a:spcBef>
                        <a:spcAft>
                          <a:spcPts val="0"/>
                        </a:spcAft>
                        <a:buFont typeface="Symbol" panose="05050102010706020507" pitchFamily="18" charset="2"/>
                        <a:buChar char=""/>
                      </a:pPr>
                      <a:r>
                        <a:rPr lang="en-US" sz="1100">
                          <a:effectLst/>
                        </a:rPr>
                        <a:t>Rate control for stream protection per SWMM model rec’s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498176"/>
                  </a:ext>
                </a:extLst>
              </a:tr>
              <a:tr h="450850">
                <a:tc>
                  <a:txBody>
                    <a:bodyPr/>
                    <a:lstStyle/>
                    <a:p>
                      <a:pPr marL="0" marR="0" algn="ctr">
                        <a:lnSpc>
                          <a:spcPct val="107000"/>
                        </a:lnSpc>
                        <a:spcBef>
                          <a:spcPts val="600"/>
                        </a:spcBef>
                        <a:spcAft>
                          <a:spcPts val="0"/>
                        </a:spcAft>
                      </a:pPr>
                      <a:r>
                        <a:rPr lang="en-US" sz="1100">
                          <a:effectLst/>
                        </a:rPr>
                        <a:t>BUA </a:t>
                      </a:r>
                      <a:r>
                        <a:rPr lang="en-US" sz="1100" u="sng">
                          <a:effectLst/>
                        </a:rPr>
                        <a:t>&gt;</a:t>
                      </a:r>
                      <a:r>
                        <a:rPr lang="en-US" sz="1100">
                          <a:effectLst/>
                        </a:rPr>
                        <a:t>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a:effectLst/>
                        </a:rPr>
                        <a:t>N/A</a:t>
                      </a:r>
                    </a:p>
                    <a:p>
                      <a:pPr marL="0" marR="0" algn="ctr">
                        <a:lnSpc>
                          <a:spcPct val="107000"/>
                        </a:lnSpc>
                        <a:spcBef>
                          <a:spcPts val="0"/>
                        </a:spcBef>
                        <a:spcAft>
                          <a:spcPts val="0"/>
                        </a:spcAft>
                      </a:pPr>
                      <a:r>
                        <a:rPr lang="en-US" sz="1100">
                          <a:effectLst/>
                        </a:rPr>
                        <a:t>(doesn’t happen)</a:t>
                      </a:r>
                    </a:p>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0"/>
                        </a:spcAft>
                      </a:pPr>
                      <a:r>
                        <a:rPr lang="en-US" sz="1100" dirty="0">
                          <a:effectLst/>
                        </a:rPr>
                        <a:t>Same as above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039499"/>
                  </a:ext>
                </a:extLst>
              </a:tr>
            </a:tbl>
          </a:graphicData>
        </a:graphic>
      </p:graphicFrame>
      <p:sp>
        <p:nvSpPr>
          <p:cNvPr id="4" name="Slide Number Placeholder 3">
            <a:extLst>
              <a:ext uri="{FF2B5EF4-FFF2-40B4-BE49-F238E27FC236}">
                <a16:creationId xmlns:a16="http://schemas.microsoft.com/office/drawing/2014/main" id="{7871720E-57E6-79D7-E07F-424AC0CBC4AD}"/>
              </a:ext>
            </a:extLst>
          </p:cNvPr>
          <p:cNvSpPr>
            <a:spLocks noGrp="1"/>
          </p:cNvSpPr>
          <p:nvPr>
            <p:ph type="sldNum" sz="quarter" idx="12"/>
          </p:nvPr>
        </p:nvSpPr>
        <p:spPr/>
        <p:txBody>
          <a:bodyPr/>
          <a:lstStyle/>
          <a:p>
            <a:fld id="{11F27F3A-B3E9-41ED-AF8F-A365F10BB65F}" type="slidenum">
              <a:rPr lang="en-US" smtClean="0"/>
              <a:pPr/>
              <a:t>19</a:t>
            </a:fld>
            <a:endParaRPr lang="en-US"/>
          </a:p>
        </p:txBody>
      </p:sp>
      <p:sp>
        <p:nvSpPr>
          <p:cNvPr id="5" name="Subtitle 4">
            <a:extLst>
              <a:ext uri="{FF2B5EF4-FFF2-40B4-BE49-F238E27FC236}">
                <a16:creationId xmlns:a16="http://schemas.microsoft.com/office/drawing/2014/main" id="{63AFB775-C9A4-49EC-C6CF-819CFA2BD7E1}"/>
              </a:ext>
            </a:extLst>
          </p:cNvPr>
          <p:cNvSpPr>
            <a:spLocks noGrp="1"/>
          </p:cNvSpPr>
          <p:nvPr>
            <p:ph type="subTitle" idx="13"/>
          </p:nvPr>
        </p:nvSpPr>
        <p:spPr/>
        <p:txBody>
          <a:bodyPr/>
          <a:lstStyle/>
          <a:p>
            <a:r>
              <a:rPr lang="en-US" dirty="0"/>
              <a:t>Conceptual Proposal for Discussion</a:t>
            </a:r>
          </a:p>
        </p:txBody>
      </p:sp>
    </p:spTree>
    <p:extLst>
      <p:ext uri="{BB962C8B-B14F-4D97-AF65-F5344CB8AC3E}">
        <p14:creationId xmlns:p14="http://schemas.microsoft.com/office/powerpoint/2010/main" val="126058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5846-0D95-2EFA-D10F-5E0DDDBBD3F0}"/>
              </a:ext>
            </a:extLst>
          </p:cNvPr>
          <p:cNvSpPr>
            <a:spLocks noGrp="1"/>
          </p:cNvSpPr>
          <p:nvPr>
            <p:ph type="title"/>
          </p:nvPr>
        </p:nvSpPr>
        <p:spPr/>
        <p:txBody>
          <a:bodyPr/>
          <a:lstStyle/>
          <a:p>
            <a:r>
              <a:rPr lang="en-US" dirty="0"/>
              <a:t>Meeting Objectives for New Development Rule</a:t>
            </a:r>
          </a:p>
        </p:txBody>
      </p:sp>
      <p:sp>
        <p:nvSpPr>
          <p:cNvPr id="3" name="Content Placeholder 2">
            <a:extLst>
              <a:ext uri="{FF2B5EF4-FFF2-40B4-BE49-F238E27FC236}">
                <a16:creationId xmlns:a16="http://schemas.microsoft.com/office/drawing/2014/main" id="{A7946F68-4CCB-15A6-5942-FA2A08366B40}"/>
              </a:ext>
            </a:extLst>
          </p:cNvPr>
          <p:cNvSpPr>
            <a:spLocks noGrp="1"/>
          </p:cNvSpPr>
          <p:nvPr>
            <p:ph idx="1"/>
          </p:nvPr>
        </p:nvSpPr>
        <p:spPr/>
        <p:txBody>
          <a:bodyPr/>
          <a:lstStyle/>
          <a:p>
            <a:r>
              <a:rPr lang="en-US" u="sng" dirty="0"/>
              <a:t>Reach</a:t>
            </a:r>
            <a:r>
              <a:rPr lang="en-US" dirty="0"/>
              <a:t> consensus:</a:t>
            </a:r>
          </a:p>
          <a:p>
            <a:pPr lvl="1"/>
            <a:r>
              <a:rPr lang="en-US" dirty="0"/>
              <a:t>Overall New Development rule goal</a:t>
            </a:r>
          </a:p>
          <a:p>
            <a:pPr lvl="1"/>
            <a:r>
              <a:rPr lang="en-US" dirty="0"/>
              <a:t>Program jurisdiction applicability</a:t>
            </a:r>
          </a:p>
          <a:p>
            <a:pPr lvl="1"/>
            <a:r>
              <a:rPr lang="en-US" dirty="0"/>
              <a:t>Minor requirements and exemptions</a:t>
            </a:r>
          </a:p>
          <a:p>
            <a:r>
              <a:rPr lang="en-US" dirty="0"/>
              <a:t>Introduce and critique:</a:t>
            </a:r>
          </a:p>
          <a:p>
            <a:pPr lvl="1"/>
            <a:r>
              <a:rPr lang="en-US" dirty="0"/>
              <a:t>DWR’s tiered stormwater project applicability threshold</a:t>
            </a:r>
          </a:p>
          <a:p>
            <a:r>
              <a:rPr lang="en-US" dirty="0"/>
              <a:t>Discuss:</a:t>
            </a:r>
          </a:p>
          <a:p>
            <a:pPr lvl="1"/>
            <a:r>
              <a:rPr lang="en-US" dirty="0"/>
              <a:t>What’s missing</a:t>
            </a:r>
          </a:p>
          <a:p>
            <a:pPr lvl="1"/>
            <a:r>
              <a:rPr lang="en-US" dirty="0"/>
              <a:t>Plan for Existing Development discussion</a:t>
            </a:r>
          </a:p>
          <a:p>
            <a:pPr lvl="1"/>
            <a:endParaRPr lang="en-US" dirty="0"/>
          </a:p>
        </p:txBody>
      </p:sp>
      <p:sp>
        <p:nvSpPr>
          <p:cNvPr id="4" name="Slide Number Placeholder 3">
            <a:extLst>
              <a:ext uri="{FF2B5EF4-FFF2-40B4-BE49-F238E27FC236}">
                <a16:creationId xmlns:a16="http://schemas.microsoft.com/office/drawing/2014/main" id="{3BB5B7D6-6821-7829-6050-725819FDB358}"/>
              </a:ext>
            </a:extLst>
          </p:cNvPr>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25432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E891-DC14-00C0-7DF0-DC55650A9C23}"/>
              </a:ext>
            </a:extLst>
          </p:cNvPr>
          <p:cNvSpPr>
            <a:spLocks noGrp="1"/>
          </p:cNvSpPr>
          <p:nvPr>
            <p:ph type="title"/>
          </p:nvPr>
        </p:nvSpPr>
        <p:spPr/>
        <p:txBody>
          <a:bodyPr/>
          <a:lstStyle/>
          <a:p>
            <a:r>
              <a:rPr lang="en-US" dirty="0"/>
              <a:t>Local Government Applicability</a:t>
            </a:r>
          </a:p>
        </p:txBody>
      </p:sp>
      <p:sp>
        <p:nvSpPr>
          <p:cNvPr id="3" name="Content Placeholder 2">
            <a:extLst>
              <a:ext uri="{FF2B5EF4-FFF2-40B4-BE49-F238E27FC236}">
                <a16:creationId xmlns:a16="http://schemas.microsoft.com/office/drawing/2014/main" id="{F5569F28-7C14-C8ED-FAED-4010E9CA9FCE}"/>
              </a:ext>
            </a:extLst>
          </p:cNvPr>
          <p:cNvSpPr>
            <a:spLocks noGrp="1"/>
          </p:cNvSpPr>
          <p:nvPr>
            <p:ph idx="1"/>
          </p:nvPr>
        </p:nvSpPr>
        <p:spPr/>
        <p:txBody>
          <a:bodyPr/>
          <a:lstStyle/>
          <a:p>
            <a:r>
              <a:rPr lang="en-US" b="1" dirty="0"/>
              <a:t>DWR Proposal:</a:t>
            </a:r>
          </a:p>
          <a:p>
            <a:pPr lvl="1"/>
            <a:r>
              <a:rPr lang="en-US" dirty="0"/>
              <a:t>All jurisdictions in HRL watershed</a:t>
            </a:r>
          </a:p>
          <a:p>
            <a:pPr lvl="1"/>
            <a:endParaRPr lang="en-US" dirty="0"/>
          </a:p>
          <a:p>
            <a:r>
              <a:rPr lang="en-US" b="1" dirty="0"/>
              <a:t>Justification:</a:t>
            </a:r>
          </a:p>
          <a:p>
            <a:pPr lvl="1"/>
            <a:r>
              <a:rPr lang="en-US" dirty="0"/>
              <a:t>Patchwork policy drives development to the fringes of ETJ</a:t>
            </a:r>
          </a:p>
          <a:p>
            <a:pPr lvl="1"/>
            <a:r>
              <a:rPr lang="en-US" dirty="0"/>
              <a:t>Avoids complexity of determining who’s in and who’s out</a:t>
            </a:r>
          </a:p>
          <a:p>
            <a:pPr lvl="1"/>
            <a:r>
              <a:rPr lang="en-US" dirty="0"/>
              <a:t>Avoids future applicability confusion as areas grow/shrink</a:t>
            </a:r>
          </a:p>
          <a:p>
            <a:pPr lvl="1"/>
            <a:r>
              <a:rPr lang="en-US" dirty="0"/>
              <a:t>Administrative simplicity and consistency</a:t>
            </a:r>
          </a:p>
          <a:p>
            <a:pPr lvl="1"/>
            <a:r>
              <a:rPr lang="en-US" dirty="0"/>
              <a:t>Precedent exists for capacity building</a:t>
            </a:r>
          </a:p>
          <a:p>
            <a:pPr lvl="2"/>
            <a:r>
              <a:rPr lang="en-US" dirty="0"/>
              <a:t>Outside consultants</a:t>
            </a:r>
          </a:p>
          <a:p>
            <a:pPr lvl="2"/>
            <a:r>
              <a:rPr lang="en-US" dirty="0"/>
              <a:t>Inter-local agreements</a:t>
            </a:r>
          </a:p>
          <a:p>
            <a:pPr lvl="2"/>
            <a:r>
              <a:rPr lang="en-US" dirty="0"/>
              <a:t>High Rock One Water</a:t>
            </a:r>
          </a:p>
          <a:p>
            <a:pPr lvl="1"/>
            <a:r>
              <a:rPr lang="en-US" dirty="0"/>
              <a:t>Plan/project approval will be light lift, but inspection, auditing, and maintenance will not</a:t>
            </a:r>
          </a:p>
        </p:txBody>
      </p:sp>
      <p:sp>
        <p:nvSpPr>
          <p:cNvPr id="4" name="Slide Number Placeholder 3">
            <a:extLst>
              <a:ext uri="{FF2B5EF4-FFF2-40B4-BE49-F238E27FC236}">
                <a16:creationId xmlns:a16="http://schemas.microsoft.com/office/drawing/2014/main" id="{5A80AE48-F603-555C-17F6-0F48410BB891}"/>
              </a:ext>
            </a:extLst>
          </p:cNvPr>
          <p:cNvSpPr>
            <a:spLocks noGrp="1"/>
          </p:cNvSpPr>
          <p:nvPr>
            <p:ph type="sldNum" sz="quarter" idx="12"/>
          </p:nvPr>
        </p:nvSpPr>
        <p:spPr/>
        <p:txBody>
          <a:bodyPr/>
          <a:lstStyle/>
          <a:p>
            <a:fld id="{11F27F3A-B3E9-41ED-AF8F-A365F10BB65F}" type="slidenum">
              <a:rPr lang="en-US" smtClean="0"/>
              <a:pPr/>
              <a:t>20</a:t>
            </a:fld>
            <a:endParaRPr lang="en-US"/>
          </a:p>
        </p:txBody>
      </p:sp>
      <p:sp>
        <p:nvSpPr>
          <p:cNvPr id="5" name="Subtitle 4">
            <a:extLst>
              <a:ext uri="{FF2B5EF4-FFF2-40B4-BE49-F238E27FC236}">
                <a16:creationId xmlns:a16="http://schemas.microsoft.com/office/drawing/2014/main" id="{40424077-114A-5EC0-FE22-3F45A73B3A47}"/>
              </a:ext>
            </a:extLst>
          </p:cNvPr>
          <p:cNvSpPr>
            <a:spLocks noGrp="1"/>
          </p:cNvSpPr>
          <p:nvPr>
            <p:ph type="subTitle" idx="13"/>
          </p:nvPr>
        </p:nvSpPr>
        <p:spPr/>
        <p:txBody>
          <a:bodyPr/>
          <a:lstStyle/>
          <a:p>
            <a:r>
              <a:rPr lang="en-US" dirty="0"/>
              <a:t>Consensus Poll</a:t>
            </a:r>
          </a:p>
        </p:txBody>
      </p:sp>
    </p:spTree>
    <p:extLst>
      <p:ext uri="{BB962C8B-B14F-4D97-AF65-F5344CB8AC3E}">
        <p14:creationId xmlns:p14="http://schemas.microsoft.com/office/powerpoint/2010/main" val="358712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CA47-6762-D886-AA28-77B2B99A2A85}"/>
              </a:ext>
            </a:extLst>
          </p:cNvPr>
          <p:cNvSpPr>
            <a:spLocks noGrp="1"/>
          </p:cNvSpPr>
          <p:nvPr>
            <p:ph type="title"/>
          </p:nvPr>
        </p:nvSpPr>
        <p:spPr/>
        <p:txBody>
          <a:bodyPr/>
          <a:lstStyle/>
          <a:p>
            <a:r>
              <a:rPr lang="en-US" dirty="0"/>
              <a:t>Minor Requirements/Exemptions</a:t>
            </a:r>
          </a:p>
        </p:txBody>
      </p:sp>
      <p:sp>
        <p:nvSpPr>
          <p:cNvPr id="3" name="Content Placeholder 2">
            <a:extLst>
              <a:ext uri="{FF2B5EF4-FFF2-40B4-BE49-F238E27FC236}">
                <a16:creationId xmlns:a16="http://schemas.microsoft.com/office/drawing/2014/main" id="{4F80E6E3-24AA-EFD8-73C1-658563C8C85F}"/>
              </a:ext>
            </a:extLst>
          </p:cNvPr>
          <p:cNvSpPr>
            <a:spLocks noGrp="1"/>
          </p:cNvSpPr>
          <p:nvPr>
            <p:ph idx="1"/>
          </p:nvPr>
        </p:nvSpPr>
        <p:spPr/>
        <p:txBody>
          <a:bodyPr/>
          <a:lstStyle/>
          <a:p>
            <a:pPr marL="457200" indent="-457200">
              <a:buFont typeface="+mj-lt"/>
              <a:buAutoNum type="arabicPeriod"/>
            </a:pPr>
            <a:r>
              <a:rPr lang="en-US" dirty="0"/>
              <a:t>Individual single-family residential lots w/ &lt; 5% BUA are exempt from New D Stormwater</a:t>
            </a:r>
          </a:p>
          <a:p>
            <a:pPr marL="457200" indent="-457200">
              <a:buFont typeface="+mj-lt"/>
              <a:buAutoNum type="arabicPeriod"/>
            </a:pPr>
            <a:r>
              <a:rPr lang="en-US" dirty="0"/>
              <a:t>Road-only or sidewalk-only projects do not require treatment, can comply w/ offset payments</a:t>
            </a:r>
          </a:p>
          <a:p>
            <a:pPr marL="457200" indent="-457200">
              <a:buFont typeface="+mj-lt"/>
              <a:buAutoNum type="arabicPeriod"/>
            </a:pPr>
            <a:r>
              <a:rPr lang="en-US" dirty="0"/>
              <a:t>Ongoing SCM maintenance in perpetuity is required</a:t>
            </a:r>
          </a:p>
          <a:p>
            <a:pPr marL="457200" indent="-457200">
              <a:buFont typeface="+mj-lt"/>
              <a:buAutoNum type="arabicPeriod"/>
            </a:pPr>
            <a:r>
              <a:rPr lang="en-US" dirty="0"/>
              <a:t>Education, mapping, and illicit discharge detection and elimination will go in ED rule</a:t>
            </a:r>
          </a:p>
        </p:txBody>
      </p:sp>
      <p:sp>
        <p:nvSpPr>
          <p:cNvPr id="4" name="Slide Number Placeholder 3">
            <a:extLst>
              <a:ext uri="{FF2B5EF4-FFF2-40B4-BE49-F238E27FC236}">
                <a16:creationId xmlns:a16="http://schemas.microsoft.com/office/drawing/2014/main" id="{6C90C1B2-44A3-ABC4-434A-63E5D3D42157}"/>
              </a:ext>
            </a:extLst>
          </p:cNvPr>
          <p:cNvSpPr>
            <a:spLocks noGrp="1"/>
          </p:cNvSpPr>
          <p:nvPr>
            <p:ph type="sldNum" sz="quarter" idx="12"/>
          </p:nvPr>
        </p:nvSpPr>
        <p:spPr/>
        <p:txBody>
          <a:bodyPr/>
          <a:lstStyle/>
          <a:p>
            <a:fld id="{11F27F3A-B3E9-41ED-AF8F-A365F10BB65F}" type="slidenum">
              <a:rPr lang="en-US" smtClean="0"/>
              <a:pPr/>
              <a:t>21</a:t>
            </a:fld>
            <a:endParaRPr lang="en-US"/>
          </a:p>
        </p:txBody>
      </p:sp>
      <p:sp>
        <p:nvSpPr>
          <p:cNvPr id="5" name="Subtitle 4">
            <a:extLst>
              <a:ext uri="{FF2B5EF4-FFF2-40B4-BE49-F238E27FC236}">
                <a16:creationId xmlns:a16="http://schemas.microsoft.com/office/drawing/2014/main" id="{8F325AB1-8CB9-5D6C-125A-2E898B006F47}"/>
              </a:ext>
            </a:extLst>
          </p:cNvPr>
          <p:cNvSpPr>
            <a:spLocks noGrp="1"/>
          </p:cNvSpPr>
          <p:nvPr>
            <p:ph type="subTitle" idx="13"/>
          </p:nvPr>
        </p:nvSpPr>
        <p:spPr/>
        <p:txBody>
          <a:bodyPr/>
          <a:lstStyle/>
          <a:p>
            <a:r>
              <a:rPr lang="en-US" dirty="0"/>
              <a:t>Consensus Poll</a:t>
            </a:r>
          </a:p>
        </p:txBody>
      </p:sp>
    </p:spTree>
    <p:extLst>
      <p:ext uri="{BB962C8B-B14F-4D97-AF65-F5344CB8AC3E}">
        <p14:creationId xmlns:p14="http://schemas.microsoft.com/office/powerpoint/2010/main" val="196841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EF7F-B512-AA1C-B02F-E711366E92B5}"/>
              </a:ext>
            </a:extLst>
          </p:cNvPr>
          <p:cNvSpPr>
            <a:spLocks noGrp="1"/>
          </p:cNvSpPr>
          <p:nvPr>
            <p:ph type="title"/>
          </p:nvPr>
        </p:nvSpPr>
        <p:spPr/>
        <p:txBody>
          <a:bodyPr>
            <a:normAutofit fontScale="90000"/>
          </a:bodyPr>
          <a:lstStyle/>
          <a:p>
            <a:r>
              <a:rPr lang="en-US" dirty="0"/>
              <a:t>Stormwater Control Concerns </a:t>
            </a:r>
            <a:br>
              <a:rPr lang="en-US" dirty="0"/>
            </a:br>
            <a:r>
              <a:rPr lang="en-US" dirty="0"/>
              <a:t>(if needed)</a:t>
            </a:r>
          </a:p>
        </p:txBody>
      </p:sp>
      <p:sp>
        <p:nvSpPr>
          <p:cNvPr id="3" name="Content Placeholder 2">
            <a:extLst>
              <a:ext uri="{FF2B5EF4-FFF2-40B4-BE49-F238E27FC236}">
                <a16:creationId xmlns:a16="http://schemas.microsoft.com/office/drawing/2014/main" id="{D42D9C91-BC72-35E0-474F-BB0B4366744D}"/>
              </a:ext>
            </a:extLst>
          </p:cNvPr>
          <p:cNvSpPr>
            <a:spLocks noGrp="1"/>
          </p:cNvSpPr>
          <p:nvPr>
            <p:ph idx="1"/>
          </p:nvPr>
        </p:nvSpPr>
        <p:spPr/>
        <p:txBody>
          <a:bodyPr>
            <a:normAutofit lnSpcReduction="10000"/>
          </a:bodyPr>
          <a:lstStyle/>
          <a:p>
            <a:r>
              <a:rPr lang="en-US" dirty="0"/>
              <a:t>Nutrient loading rate targets applied at a BUA (impervious cover) threshold greater than 10% don’t protect streams from becoming nutrient sources</a:t>
            </a:r>
          </a:p>
          <a:p>
            <a:r>
              <a:rPr lang="en-US" dirty="0"/>
              <a:t>Conventional detention or filtration w/bleed-down does not adequately protect streams from destabilizing flows and from becoming nutrient sources</a:t>
            </a:r>
          </a:p>
          <a:p>
            <a:r>
              <a:rPr lang="en-US" dirty="0"/>
              <a:t>Infiltration would be the ideal hydrologic control for the water quality volume, but takes up more space, is difficult, expensive, and prone to failure</a:t>
            </a:r>
          </a:p>
          <a:p>
            <a:r>
              <a:rPr lang="en-US" dirty="0"/>
              <a:t>Slow filtered discharge can serve the same purpose, but with smaller footprint</a:t>
            </a:r>
          </a:p>
          <a:p>
            <a:r>
              <a:rPr lang="en-US" dirty="0"/>
              <a:t>Undersized infiltration practices can outperform properly sized wet ponds</a:t>
            </a:r>
          </a:p>
          <a:p>
            <a:r>
              <a:rPr lang="en-US" dirty="0"/>
              <a:t>“Water Quality Volume” ideally captures and treats of 90% of annual storm events (i.e. 90</a:t>
            </a:r>
            <a:r>
              <a:rPr lang="en-US" baseline="30000" dirty="0"/>
              <a:t>th</a:t>
            </a:r>
            <a:r>
              <a:rPr lang="en-US" dirty="0"/>
              <a:t> percentile storm </a:t>
            </a:r>
          </a:p>
          <a:p>
            <a:pPr lvl="1"/>
            <a:r>
              <a:rPr lang="en-US" dirty="0"/>
              <a:t>1” is actually about 80% in piedmont (i.e. 80</a:t>
            </a:r>
            <a:r>
              <a:rPr lang="en-US" baseline="30000" dirty="0"/>
              <a:t>th</a:t>
            </a:r>
            <a:r>
              <a:rPr lang="en-US" dirty="0"/>
              <a:t> percentile storm)</a:t>
            </a:r>
          </a:p>
          <a:p>
            <a:r>
              <a:rPr lang="en-US" dirty="0"/>
              <a:t>Existing green footprint (medians, gardens, open space) can be used to aid infiltration</a:t>
            </a:r>
          </a:p>
          <a:p>
            <a:r>
              <a:rPr lang="en-US" dirty="0"/>
              <a:t>Proposed objective of New D rule is to neutralize nutrient increases and avoid degrading receiving streams</a:t>
            </a:r>
          </a:p>
        </p:txBody>
      </p:sp>
      <p:sp>
        <p:nvSpPr>
          <p:cNvPr id="4" name="Slide Number Placeholder 3">
            <a:extLst>
              <a:ext uri="{FF2B5EF4-FFF2-40B4-BE49-F238E27FC236}">
                <a16:creationId xmlns:a16="http://schemas.microsoft.com/office/drawing/2014/main" id="{C94219C3-5ECE-F5B2-7247-DA9B179719C2}"/>
              </a:ext>
            </a:extLst>
          </p:cNvPr>
          <p:cNvSpPr>
            <a:spLocks noGrp="1"/>
          </p:cNvSpPr>
          <p:nvPr>
            <p:ph type="sldNum" sz="quarter" idx="12"/>
          </p:nvPr>
        </p:nvSpPr>
        <p:spPr/>
        <p:txBody>
          <a:bodyPr/>
          <a:lstStyle/>
          <a:p>
            <a:fld id="{11F27F3A-B3E9-41ED-AF8F-A365F10BB65F}" type="slidenum">
              <a:rPr lang="en-US" smtClean="0"/>
              <a:pPr/>
              <a:t>22</a:t>
            </a:fld>
            <a:endParaRPr lang="en-US"/>
          </a:p>
        </p:txBody>
      </p:sp>
    </p:spTree>
    <p:extLst>
      <p:ext uri="{BB962C8B-B14F-4D97-AF65-F5344CB8AC3E}">
        <p14:creationId xmlns:p14="http://schemas.microsoft.com/office/powerpoint/2010/main" val="279646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23</a:t>
            </a:fld>
            <a:endParaRPr lang="en-US"/>
          </a:p>
        </p:txBody>
      </p:sp>
      <p:sp>
        <p:nvSpPr>
          <p:cNvPr id="3" name="Title 2"/>
          <p:cNvSpPr>
            <a:spLocks noGrp="1"/>
          </p:cNvSpPr>
          <p:nvPr>
            <p:ph type="ctrTitle"/>
          </p:nvPr>
        </p:nvSpPr>
        <p:spPr/>
        <p:txBody>
          <a:bodyPr/>
          <a:lstStyle/>
          <a:p>
            <a:r>
              <a:rPr lang="en-US" dirty="0"/>
              <a:t>Questions?</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E0C6-A981-4EBA-28D2-0AAF9150AD08}"/>
              </a:ext>
            </a:extLst>
          </p:cNvPr>
          <p:cNvSpPr>
            <a:spLocks noGrp="1"/>
          </p:cNvSpPr>
          <p:nvPr>
            <p:ph type="title"/>
          </p:nvPr>
        </p:nvSpPr>
        <p:spPr>
          <a:xfrm>
            <a:off x="621792" y="1161288"/>
            <a:ext cx="3602736" cy="4526280"/>
          </a:xfrm>
        </p:spPr>
        <p:txBody>
          <a:bodyPr>
            <a:normAutofit/>
          </a:bodyPr>
          <a:lstStyle/>
          <a:p>
            <a:r>
              <a:rPr lang="en-US" sz="4000" dirty="0"/>
              <a:t>Agenda today,  1-3 pm</a:t>
            </a:r>
          </a:p>
        </p:txBody>
      </p:sp>
      <p:sp>
        <p:nvSpPr>
          <p:cNvPr id="4" name="Slide Number Placeholder 3">
            <a:extLst>
              <a:ext uri="{FF2B5EF4-FFF2-40B4-BE49-F238E27FC236}">
                <a16:creationId xmlns:a16="http://schemas.microsoft.com/office/drawing/2014/main" id="{2A0B7330-780F-CD2E-EF0A-5AECD48F6BEF}"/>
              </a:ext>
            </a:extLst>
          </p:cNvPr>
          <p:cNvSpPr>
            <a:spLocks noGrp="1"/>
          </p:cNvSpPr>
          <p:nvPr>
            <p:ph type="sldNum" sz="quarter" idx="12"/>
          </p:nvPr>
        </p:nvSpPr>
        <p:spPr>
          <a:xfrm>
            <a:off x="8801100" y="6356350"/>
            <a:ext cx="2743200" cy="365125"/>
          </a:xfrm>
        </p:spPr>
        <p:txBody>
          <a:bodyPr>
            <a:normAutofit/>
          </a:bodyPr>
          <a:lstStyle/>
          <a:p>
            <a:pPr>
              <a:spcAft>
                <a:spcPts val="600"/>
              </a:spcAft>
            </a:pPr>
            <a:fld id="{11F27F3A-B3E9-41ED-AF8F-A365F10BB65F}"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FDD08A39-7DE4-952D-9B18-CB084A571D79}"/>
              </a:ext>
            </a:extLst>
          </p:cNvPr>
          <p:cNvSpPr txBox="1"/>
          <p:nvPr/>
        </p:nvSpPr>
        <p:spPr>
          <a:xfrm>
            <a:off x="4811478" y="503583"/>
            <a:ext cx="6280591" cy="5078313"/>
          </a:xfrm>
          <a:prstGeom prst="rect">
            <a:avLst/>
          </a:prstGeom>
          <a:noFill/>
        </p:spPr>
        <p:txBody>
          <a:bodyPr wrap="square" rtlCol="0">
            <a:spAutoFit/>
          </a:bodyPr>
          <a:lstStyle/>
          <a:p>
            <a:pPr marL="0" marR="0" algn="l" rtl="0" eaLnBrk="1" fontAlgn="t" latinLnBrk="0" hangingPunct="1">
              <a:lnSpc>
                <a:spcPct val="150000"/>
              </a:lnSpc>
              <a:spcBef>
                <a:spcPts val="0"/>
              </a:spcBef>
              <a:spcAft>
                <a:spcPts val="0"/>
              </a:spcAft>
            </a:pPr>
            <a:r>
              <a:rPr lang="en-US" sz="1800" b="1" i="0" u="none" strike="noStrike" kern="1200" dirty="0">
                <a:solidFill>
                  <a:srgbClr val="002060"/>
                </a:solidFill>
                <a:effectLst/>
                <a:latin typeface="Calibri" panose="020F0502020204030204" pitchFamily="34" charset="0"/>
                <a:cs typeface="Calibri" panose="020F0502020204030204" pitchFamily="34" charset="0"/>
              </a:rPr>
              <a:t>1-1:40</a:t>
            </a:r>
            <a:endParaRPr lang="en-US" sz="1800" b="1"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Purpose of the meeting </a:t>
            </a:r>
          </a:p>
          <a:p>
            <a:pPr lvl="1" fontAlgn="t"/>
            <a:endParaRPr lang="en-US" dirty="0">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Reviewing agenda,  ground rules &amp; consensus</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Review and reach consensus on New D rule goal</a:t>
            </a:r>
            <a:endParaRPr lang="en-US" b="0" i="1"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1" fontAlgn="t"/>
            <a:endParaRPr lang="en-US"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1:40-2:40</a:t>
            </a: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Post-Construction Tiered Project Applicability Proposal</a:t>
            </a:r>
          </a:p>
          <a:p>
            <a:pPr marL="0" marR="0" algn="l" rtl="0" eaLnBrk="1" fontAlgn="t" latinLnBrk="0" hangingPunct="1">
              <a:lnSpc>
                <a:spcPct val="150000"/>
              </a:lnSpc>
              <a:spcBef>
                <a:spcPts val="0"/>
              </a:spcBef>
              <a:spcAft>
                <a:spcPts val="0"/>
              </a:spcAft>
            </a:pPr>
            <a:r>
              <a:rPr lang="en-US" sz="1800" b="1"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2:40-3:00</a:t>
            </a:r>
          </a:p>
          <a:p>
            <a:pPr lvl="1" fontAlgn="t">
              <a:lnSpc>
                <a:spcPct val="150000"/>
              </a:lnSpc>
            </a:pPr>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Local Government Applicability</a:t>
            </a:r>
          </a:p>
          <a:p>
            <a:pPr lvl="1" fontAlgn="t">
              <a:lnSpc>
                <a:spcPct val="150000"/>
              </a:lnSpc>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Minor requirements and exemptions</a:t>
            </a:r>
          </a:p>
          <a:p>
            <a:pPr lvl="1" fontAlgn="t">
              <a:lnSpc>
                <a:spcPct val="150000"/>
              </a:lnSpc>
            </a:pPr>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Identifying Next Steps </a:t>
            </a:r>
            <a:endParaRPr lang="en-US" b="0" i="0" u="none" strike="noStrike" dirty="0">
              <a:effectLst/>
              <a:latin typeface="Arial" panose="020B0604020202020204" pitchFamily="34" charset="0"/>
            </a:endParaRPr>
          </a:p>
          <a:p>
            <a:pPr marL="0" marR="0" algn="l" rtl="0" eaLnBrk="1" fontAlgn="t" latinLnBrk="0" hangingPunct="1">
              <a:lnSpc>
                <a:spcPct val="150000"/>
              </a:lnSpc>
              <a:spcBef>
                <a:spcPts val="0"/>
              </a:spcBef>
              <a:spcAft>
                <a:spcPts val="0"/>
              </a:spcAft>
            </a:pPr>
            <a:endParaRPr lang="en-US" sz="1800" b="0" i="0" u="none" strike="noStrike" dirty="0">
              <a:effectLst/>
              <a:latin typeface="Arial" panose="020B0604020202020204" pitchFamily="34" charset="0"/>
            </a:endParaRPr>
          </a:p>
          <a:p>
            <a:endParaRPr lang="en-US" b="1" dirty="0"/>
          </a:p>
        </p:txBody>
      </p:sp>
    </p:spTree>
    <p:extLst>
      <p:ext uri="{BB962C8B-B14F-4D97-AF65-F5344CB8AC3E}">
        <p14:creationId xmlns:p14="http://schemas.microsoft.com/office/powerpoint/2010/main" val="408037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341-9AB4-634C-EF55-89CD1347A160}"/>
              </a:ext>
            </a:extLst>
          </p:cNvPr>
          <p:cNvSpPr>
            <a:spLocks noGrp="1"/>
          </p:cNvSpPr>
          <p:nvPr>
            <p:ph type="title"/>
          </p:nvPr>
        </p:nvSpPr>
        <p:spPr/>
        <p:txBody>
          <a:bodyPr/>
          <a:lstStyle/>
          <a:p>
            <a:r>
              <a:rPr lang="en-US" dirty="0"/>
              <a:t>Ground Rules </a:t>
            </a:r>
          </a:p>
        </p:txBody>
      </p:sp>
      <p:sp>
        <p:nvSpPr>
          <p:cNvPr id="3" name="Content Placeholder 2">
            <a:extLst>
              <a:ext uri="{FF2B5EF4-FFF2-40B4-BE49-F238E27FC236}">
                <a16:creationId xmlns:a16="http://schemas.microsoft.com/office/drawing/2014/main" id="{0A21090F-BAB2-E638-C6B7-51F4A3AC9E06}"/>
              </a:ext>
            </a:extLst>
          </p:cNvPr>
          <p:cNvSpPr>
            <a:spLocks noGrp="1"/>
          </p:cNvSpPr>
          <p:nvPr>
            <p:ph idx="1"/>
          </p:nvPr>
        </p:nvSpPr>
        <p:spPr/>
        <p:txBody>
          <a:bodyPr>
            <a:noAutofit/>
          </a:bodyPr>
          <a:lstStyle/>
          <a:p>
            <a:pPr marL="6668" marR="102108" indent="0" rtl="0">
              <a:spcBef>
                <a:spcPts val="1316"/>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Stick to the tasks and topics on the agenda and keep discussion focused; one subject at  a time. </a:t>
            </a:r>
            <a:endParaRPr lang="en-US" sz="2200" b="0" dirty="0">
              <a:effectLst/>
            </a:endParaRPr>
          </a:p>
          <a:p>
            <a:pPr marL="6922" indent="0" rtl="0">
              <a:spcBef>
                <a:spcPts val="44"/>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Discuss all relevant information and issues, even difficult ones.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Keep discussion open and balanced. </a:t>
            </a:r>
            <a:endParaRPr lang="en-US" sz="2200" b="0" dirty="0">
              <a:effectLst/>
            </a:endParaRPr>
          </a:p>
          <a:p>
            <a:pPr marL="692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Participate, show up, share your thinking as much as you can.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Strive to make decisions by consensus. </a:t>
            </a:r>
            <a:endParaRPr lang="en-US" sz="2200" b="0" dirty="0">
              <a:effectLst/>
            </a:endParaRPr>
          </a:p>
          <a:p>
            <a:pPr marL="692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Look beyond positions to interests. </a:t>
            </a:r>
            <a:endParaRPr lang="en-US" sz="2200" b="0" dirty="0">
              <a:effectLst/>
            </a:endParaRPr>
          </a:p>
          <a:p>
            <a:pPr marL="6922" indent="0" rtl="0">
              <a:spcBef>
                <a:spcPts val="78"/>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Disagree openly and respectfully.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Put personal differences aside in the interests of a successful team. </a:t>
            </a:r>
            <a:endParaRPr lang="en-US" sz="2200" b="0" dirty="0">
              <a:effectLst/>
            </a:endParaRPr>
          </a:p>
          <a:p>
            <a:pPr marL="6922" marR="14714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Jointly design ways of testing disagreements and look for mutually beneficial solutions. </a:t>
            </a: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Follow through on commitments. </a:t>
            </a:r>
            <a:endParaRPr lang="en-US" sz="2200" b="0" dirty="0">
              <a:effectLst/>
            </a:endParaRPr>
          </a:p>
          <a:p>
            <a:pPr marL="2096" marR="300723" indent="0" rtl="0">
              <a:spcBef>
                <a:spcPts val="67"/>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Share information discussed in team meetings with your organization and reflect its  position back to the team. </a:t>
            </a:r>
            <a:endParaRPr lang="en-US" sz="2200" b="0" dirty="0">
              <a:effectLst/>
            </a:endParaRPr>
          </a:p>
          <a:p>
            <a:pPr marL="0" indent="0">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While participants are free to discuss the process outside of official meetings, decisions  will be made during meetings themselves.</a:t>
            </a:r>
            <a:endParaRPr lang="en-US" sz="2200" dirty="0"/>
          </a:p>
        </p:txBody>
      </p:sp>
      <p:sp>
        <p:nvSpPr>
          <p:cNvPr id="4" name="Slide Number Placeholder 3">
            <a:extLst>
              <a:ext uri="{FF2B5EF4-FFF2-40B4-BE49-F238E27FC236}">
                <a16:creationId xmlns:a16="http://schemas.microsoft.com/office/drawing/2014/main" id="{7D7163A0-CA88-2A73-ABB8-E66B01D4D57A}"/>
              </a:ext>
            </a:extLst>
          </p:cNvPr>
          <p:cNvSpPr>
            <a:spLocks noGrp="1"/>
          </p:cNvSpPr>
          <p:nvPr>
            <p:ph type="sldNum" sz="quarter" idx="12"/>
          </p:nvPr>
        </p:nvSpPr>
        <p:spPr/>
        <p:txBody>
          <a:bodyPr/>
          <a:lstStyle/>
          <a:p>
            <a:fld id="{11F27F3A-B3E9-41ED-AF8F-A365F10BB65F}" type="slidenum">
              <a:rPr lang="en-US" smtClean="0"/>
              <a:pPr/>
              <a:t>4</a:t>
            </a:fld>
            <a:endParaRPr lang="en-US"/>
          </a:p>
        </p:txBody>
      </p:sp>
    </p:spTree>
    <p:extLst>
      <p:ext uri="{BB962C8B-B14F-4D97-AF65-F5344CB8AC3E}">
        <p14:creationId xmlns:p14="http://schemas.microsoft.com/office/powerpoint/2010/main" val="28426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3EED-C21A-96A1-C17F-AF3DBD6CC4A0}"/>
              </a:ext>
            </a:extLst>
          </p:cNvPr>
          <p:cNvSpPr>
            <a:spLocks noGrp="1"/>
          </p:cNvSpPr>
          <p:nvPr>
            <p:ph type="title"/>
          </p:nvPr>
        </p:nvSpPr>
        <p:spPr/>
        <p:txBody>
          <a:bodyPr/>
          <a:lstStyle/>
          <a:p>
            <a:r>
              <a:rPr lang="en-US" dirty="0"/>
              <a:t>Decision-Making Process re: consensus</a:t>
            </a:r>
          </a:p>
        </p:txBody>
      </p:sp>
      <p:sp>
        <p:nvSpPr>
          <p:cNvPr id="3" name="Content Placeholder 2">
            <a:extLst>
              <a:ext uri="{FF2B5EF4-FFF2-40B4-BE49-F238E27FC236}">
                <a16:creationId xmlns:a16="http://schemas.microsoft.com/office/drawing/2014/main" id="{79BCFD4E-5031-48D6-3ED3-3931CF3FD934}"/>
              </a:ext>
            </a:extLst>
          </p:cNvPr>
          <p:cNvSpPr>
            <a:spLocks noGrp="1"/>
          </p:cNvSpPr>
          <p:nvPr>
            <p:ph idx="1"/>
          </p:nvPr>
        </p:nvSpPr>
        <p:spPr/>
        <p:txBody>
          <a:bodyPr>
            <a:normAutofit lnSpcReduction="10000"/>
          </a:bodyPr>
          <a:lstStyle/>
          <a:p>
            <a:pPr marL="227228" marR="106782" indent="0" rtl="0">
              <a:spcBef>
                <a:spcPts val="1318"/>
              </a:spcBef>
              <a:spcAft>
                <a:spcPts val="0"/>
              </a:spcAft>
              <a:buNone/>
            </a:pPr>
            <a:r>
              <a:rPr lang="en-US" sz="2400" b="1" dirty="0">
                <a:solidFill>
                  <a:srgbClr val="000000"/>
                </a:solidFill>
                <a:latin typeface="Calibri" panose="020F0502020204030204" pitchFamily="34" charset="0"/>
              </a:rPr>
              <a:t>From High Rock Stakeholder Engagement Process Charter, p. 11</a:t>
            </a:r>
          </a:p>
          <a:p>
            <a:pPr marL="227228" marR="106782" indent="0" rtl="0">
              <a:spcBef>
                <a:spcPts val="1318"/>
              </a:spcBef>
              <a:spcAft>
                <a:spcPts val="0"/>
              </a:spcAft>
              <a:buNone/>
            </a:pPr>
            <a:r>
              <a:rPr lang="en-US" sz="3600" b="1" i="0" u="none" strike="noStrike" dirty="0">
                <a:solidFill>
                  <a:srgbClr val="000000"/>
                </a:solidFill>
                <a:effectLst/>
                <a:latin typeface="Calibri" panose="020F0502020204030204" pitchFamily="34" charset="0"/>
              </a:rPr>
              <a:t>“</a:t>
            </a:r>
            <a:r>
              <a:rPr lang="en-US" sz="2800" b="0" i="0" u="none" strike="noStrike" dirty="0">
                <a:solidFill>
                  <a:srgbClr val="000000"/>
                </a:solidFill>
                <a:effectLst/>
                <a:latin typeface="Calibri" panose="020F0502020204030204" pitchFamily="34" charset="0"/>
              </a:rPr>
              <a:t>Consensus requires the active participation of  everyone in the group and an atmosphere where disagreements are respected. When  someone disagrees, the goal of the group shall be to discover the reason for the </a:t>
            </a:r>
            <a:r>
              <a:rPr lang="en-US" sz="2800" b="0" i="0" u="none" strike="noStrike" dirty="0">
                <a:solidFill>
                  <a:srgbClr val="3C4043"/>
                </a:solidFill>
                <a:effectLst/>
                <a:latin typeface="Calibri" panose="020F0502020204030204" pitchFamily="34" charset="0"/>
              </a:rPr>
              <a:t>objection and  to find a way to work toward meeting that need in a revised agreement. </a:t>
            </a:r>
            <a:r>
              <a:rPr lang="en-US" sz="2800" b="1" i="0" u="none" strike="noStrike" dirty="0">
                <a:solidFill>
                  <a:srgbClr val="3C4043"/>
                </a:solidFill>
                <a:effectLst/>
                <a:highlight>
                  <a:srgbClr val="FFFF00"/>
                </a:highlight>
                <a:latin typeface="Calibri" panose="020F0502020204030204" pitchFamily="34" charset="0"/>
              </a:rPr>
              <a:t>Consensus is being  defined as at a minimum, “I can live with and support the decision.”  </a:t>
            </a:r>
            <a:endParaRPr lang="en-US" sz="2800" b="1" dirty="0">
              <a:highlight>
                <a:srgbClr val="FFFF00"/>
              </a:highlight>
            </a:endParaRPr>
          </a:p>
          <a:p>
            <a:pPr marL="227228" marR="106782" indent="0" rtl="0">
              <a:spcBef>
                <a:spcPts val="1318"/>
              </a:spcBef>
              <a:spcAft>
                <a:spcPts val="0"/>
              </a:spcAft>
              <a:buNone/>
            </a:pPr>
            <a:r>
              <a:rPr lang="en-US" sz="2800" b="0" i="0" u="none" strike="noStrike" dirty="0">
                <a:solidFill>
                  <a:srgbClr val="000000"/>
                </a:solidFill>
                <a:effectLst/>
                <a:latin typeface="Calibri" panose="020F0502020204030204" pitchFamily="34" charset="0"/>
              </a:rPr>
              <a:t>“Consensus agreements reached in one team meeting should not be reconsidered in a  subsequent meeting without the consent of all participants in attendance.</a:t>
            </a:r>
            <a:r>
              <a:rPr lang="en-US" sz="2800" b="1" dirty="0">
                <a:solidFill>
                  <a:srgbClr val="000000"/>
                </a:solidFill>
                <a:latin typeface="Calibri" panose="020F0502020204030204" pitchFamily="34" charset="0"/>
              </a:rPr>
              <a:t>”</a:t>
            </a:r>
            <a:endParaRPr lang="en-US" sz="2800"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50D29336-5D40-94D1-0200-35F11D8347E6}"/>
              </a:ext>
            </a:extLst>
          </p:cNvPr>
          <p:cNvSpPr>
            <a:spLocks noGrp="1"/>
          </p:cNvSpPr>
          <p:nvPr>
            <p:ph type="sldNum" sz="quarter" idx="12"/>
          </p:nvPr>
        </p:nvSpPr>
        <p:spPr/>
        <p:txBody>
          <a:bodyPr/>
          <a:lstStyle/>
          <a:p>
            <a:fld id="{11F27F3A-B3E9-41ED-AF8F-A365F10BB65F}" type="slidenum">
              <a:rPr lang="en-US" smtClean="0"/>
              <a:pPr/>
              <a:t>5</a:t>
            </a:fld>
            <a:endParaRPr lang="en-US"/>
          </a:p>
        </p:txBody>
      </p:sp>
    </p:spTree>
    <p:extLst>
      <p:ext uri="{BB962C8B-B14F-4D97-AF65-F5344CB8AC3E}">
        <p14:creationId xmlns:p14="http://schemas.microsoft.com/office/powerpoint/2010/main" val="18728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AA06-49F4-A6D0-3F64-41016E59C35B}"/>
              </a:ext>
            </a:extLst>
          </p:cNvPr>
          <p:cNvSpPr>
            <a:spLocks noGrp="1"/>
          </p:cNvSpPr>
          <p:nvPr>
            <p:ph type="title"/>
          </p:nvPr>
        </p:nvSpPr>
        <p:spPr/>
        <p:txBody>
          <a:bodyPr/>
          <a:lstStyle/>
          <a:p>
            <a:r>
              <a:rPr lang="en-US" dirty="0"/>
              <a:t>Consensus Clarification</a:t>
            </a:r>
          </a:p>
        </p:txBody>
      </p:sp>
      <p:sp>
        <p:nvSpPr>
          <p:cNvPr id="3" name="Content Placeholder 2">
            <a:extLst>
              <a:ext uri="{FF2B5EF4-FFF2-40B4-BE49-F238E27FC236}">
                <a16:creationId xmlns:a16="http://schemas.microsoft.com/office/drawing/2014/main" id="{8D9F6430-B020-5633-1283-1861281B16A9}"/>
              </a:ext>
            </a:extLst>
          </p:cNvPr>
          <p:cNvSpPr>
            <a:spLocks noGrp="1"/>
          </p:cNvSpPr>
          <p:nvPr>
            <p:ph idx="1"/>
          </p:nvPr>
        </p:nvSpPr>
        <p:spPr/>
        <p:txBody>
          <a:bodyPr/>
          <a:lstStyle/>
          <a:p>
            <a:r>
              <a:rPr lang="en-US" dirty="0"/>
              <a:t>Some parts are up for consensus vote ahead of others. We can still re-assess individual elements when the whole package is up for discussion, even if they’ve already been agreed to in principle.</a:t>
            </a:r>
          </a:p>
          <a:p>
            <a:r>
              <a:rPr lang="en-US" dirty="0"/>
              <a:t>Stormwater TAG makes recommendations to the Steering Committee, who then offers a formal proposal to DWR, who then drafts rules that incorporate as much of the proposal as possible, then rules are shared with the stakeholder community for further comment, and DWR amends the rules based on feedback if necessary.  </a:t>
            </a:r>
            <a:r>
              <a:rPr lang="en-US" b="1" dirty="0"/>
              <a:t>Consensus approval is the first step in this process, but it will not be the last.</a:t>
            </a:r>
          </a:p>
        </p:txBody>
      </p:sp>
      <p:sp>
        <p:nvSpPr>
          <p:cNvPr id="4" name="Slide Number Placeholder 3">
            <a:extLst>
              <a:ext uri="{FF2B5EF4-FFF2-40B4-BE49-F238E27FC236}">
                <a16:creationId xmlns:a16="http://schemas.microsoft.com/office/drawing/2014/main" id="{F19DCDC7-73A9-8D61-0ADF-F928D0DCF452}"/>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38894449-974F-A07A-7BB7-A87AF8904825}"/>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27893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86AD-9805-C095-E8A5-4DE12D34616E}"/>
              </a:ext>
            </a:extLst>
          </p:cNvPr>
          <p:cNvSpPr>
            <a:spLocks noGrp="1"/>
          </p:cNvSpPr>
          <p:nvPr>
            <p:ph type="title"/>
          </p:nvPr>
        </p:nvSpPr>
        <p:spPr>
          <a:xfrm>
            <a:off x="1057275" y="205230"/>
            <a:ext cx="6029326" cy="709170"/>
          </a:xfrm>
        </p:spPr>
        <p:txBody>
          <a:bodyPr>
            <a:normAutofit fontScale="90000"/>
          </a:bodyPr>
          <a:lstStyle/>
          <a:p>
            <a:r>
              <a:rPr lang="en-US" dirty="0"/>
              <a:t>Examples of New D Rule Goals, Other Nutrient Strategies</a:t>
            </a:r>
          </a:p>
        </p:txBody>
      </p:sp>
      <p:sp>
        <p:nvSpPr>
          <p:cNvPr id="3" name="Content Placeholder 2">
            <a:extLst>
              <a:ext uri="{FF2B5EF4-FFF2-40B4-BE49-F238E27FC236}">
                <a16:creationId xmlns:a16="http://schemas.microsoft.com/office/drawing/2014/main" id="{C9EFA1ED-1C3E-F34C-7ACA-2294CE823E59}"/>
              </a:ext>
            </a:extLst>
          </p:cNvPr>
          <p:cNvSpPr>
            <a:spLocks noGrp="1"/>
          </p:cNvSpPr>
          <p:nvPr>
            <p:ph idx="1"/>
          </p:nvPr>
        </p:nvSpPr>
        <p:spPr/>
        <p:txBody>
          <a:bodyPr>
            <a:normAutofit/>
          </a:bodyPr>
          <a:lstStyle/>
          <a:p>
            <a:r>
              <a:rPr lang="en-US" dirty="0"/>
              <a:t>Falls and Jordan:</a:t>
            </a:r>
          </a:p>
          <a:p>
            <a:pPr marL="800100" lvl="1" indent="-342900">
              <a:buFont typeface="+mj-lt"/>
              <a:buAutoNum type="arabicPeriod"/>
            </a:pPr>
            <a:r>
              <a:rPr lang="en-US" dirty="0"/>
              <a:t>The purposes of this Rule are as follows:</a:t>
            </a:r>
          </a:p>
          <a:p>
            <a:pPr marL="1257300" lvl="2" indent="-342900">
              <a:buFont typeface="+mj-lt"/>
              <a:buAutoNum type="alphaLcParenR"/>
            </a:pPr>
            <a:r>
              <a:rPr lang="en-US" dirty="0"/>
              <a:t>To </a:t>
            </a:r>
            <a:r>
              <a:rPr lang="en-US" b="1" dirty="0"/>
              <a:t>achieve and maintain the nitrogen and phosphorus loading objectives</a:t>
            </a:r>
            <a:r>
              <a:rPr lang="en-US" dirty="0"/>
              <a:t> established for Falls Reservoir in 15A NCAC 02B .0275 from lands in the Falls watershed on which new development occurs</a:t>
            </a:r>
          </a:p>
          <a:p>
            <a:pPr marL="1257300" lvl="2" indent="-342900">
              <a:buFont typeface="+mj-lt"/>
              <a:buAutoNum type="alphaLcParenR"/>
            </a:pPr>
            <a:r>
              <a:rPr lang="en-US" dirty="0"/>
              <a:t>To provide control for stormwater runoff from new development in Falls watershed to </a:t>
            </a:r>
            <a:r>
              <a:rPr lang="en-US" b="1" dirty="0"/>
              <a:t>ensure that the integrity and nutrient processing functions of receiving waters and associated riparian buffers are not compromised by erosive flows</a:t>
            </a:r>
            <a:r>
              <a:rPr lang="en-US" dirty="0"/>
              <a:t>; and</a:t>
            </a:r>
          </a:p>
          <a:p>
            <a:pPr marL="1257300" lvl="2" indent="-342900">
              <a:buFont typeface="+mj-lt"/>
              <a:buAutoNum type="alphaLcParenR"/>
            </a:pPr>
            <a:r>
              <a:rPr lang="en-US" dirty="0"/>
              <a:t>To protect the water supply, aquatic life and recreational uses of Falls Reservoir from the potential impacts of new development.</a:t>
            </a:r>
          </a:p>
          <a:p>
            <a:r>
              <a:rPr lang="en-US" dirty="0"/>
              <a:t>Neuse/Tar-Pamlico:</a:t>
            </a:r>
          </a:p>
          <a:p>
            <a:pPr marL="800100" lvl="1" indent="-342900">
              <a:buFont typeface="+mj-lt"/>
              <a:buAutoNum type="arabicPeriod"/>
            </a:pPr>
            <a:r>
              <a:rPr lang="en-US" dirty="0"/>
              <a:t>PURPOSE. The purpose of this Rule is to achieve and maintain the nitrogen loading reduction goal established for the Neuse River Estuary in Rule .0710 of this Section from an undeveloped condition on lands in the Neuse River Basin on which development occurs. Nothing in this Rule preempts the requirements of 15A NCAC 02B .0277 for projects subject to the Falls Reservoir Nutrient Strategy or prevents local governments from implementing requirements that are more restrictive than those set forth in this Rule</a:t>
            </a:r>
          </a:p>
        </p:txBody>
      </p:sp>
      <p:sp>
        <p:nvSpPr>
          <p:cNvPr id="4" name="Slide Number Placeholder 3">
            <a:extLst>
              <a:ext uri="{FF2B5EF4-FFF2-40B4-BE49-F238E27FC236}">
                <a16:creationId xmlns:a16="http://schemas.microsoft.com/office/drawing/2014/main" id="{0ECC84CE-2281-6FF9-6103-855B05B31726}"/>
              </a:ext>
            </a:extLst>
          </p:cNvPr>
          <p:cNvSpPr>
            <a:spLocks noGrp="1"/>
          </p:cNvSpPr>
          <p:nvPr>
            <p:ph type="sldNum" sz="quarter" idx="12"/>
          </p:nvPr>
        </p:nvSpPr>
        <p:spPr/>
        <p:txBody>
          <a:bodyPr/>
          <a:lstStyle/>
          <a:p>
            <a:fld id="{11F27F3A-B3E9-41ED-AF8F-A365F10BB65F}" type="slidenum">
              <a:rPr lang="en-US" smtClean="0"/>
              <a:pPr/>
              <a:t>7</a:t>
            </a:fld>
            <a:endParaRPr lang="en-US"/>
          </a:p>
        </p:txBody>
      </p:sp>
    </p:spTree>
    <p:extLst>
      <p:ext uri="{BB962C8B-B14F-4D97-AF65-F5344CB8AC3E}">
        <p14:creationId xmlns:p14="http://schemas.microsoft.com/office/powerpoint/2010/main" val="91067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0E87-0580-DEED-BB54-11FED503096E}"/>
              </a:ext>
            </a:extLst>
          </p:cNvPr>
          <p:cNvSpPr>
            <a:spLocks noGrp="1"/>
          </p:cNvSpPr>
          <p:nvPr>
            <p:ph type="title"/>
          </p:nvPr>
        </p:nvSpPr>
        <p:spPr/>
        <p:txBody>
          <a:bodyPr>
            <a:normAutofit fontScale="90000"/>
          </a:bodyPr>
          <a:lstStyle/>
          <a:p>
            <a:r>
              <a:rPr lang="en-US" dirty="0"/>
              <a:t>Proposed New D Rule Goal Elements</a:t>
            </a:r>
          </a:p>
        </p:txBody>
      </p:sp>
      <p:sp>
        <p:nvSpPr>
          <p:cNvPr id="3" name="Content Placeholder 2">
            <a:extLst>
              <a:ext uri="{FF2B5EF4-FFF2-40B4-BE49-F238E27FC236}">
                <a16:creationId xmlns:a16="http://schemas.microsoft.com/office/drawing/2014/main" id="{DEF9F76F-63EB-BCEB-0253-5CB77A8A7CC9}"/>
              </a:ext>
            </a:extLst>
          </p:cNvPr>
          <p:cNvSpPr>
            <a:spLocks noGrp="1"/>
          </p:cNvSpPr>
          <p:nvPr>
            <p:ph idx="1"/>
          </p:nvPr>
        </p:nvSpPr>
        <p:spPr/>
        <p:txBody>
          <a:bodyPr/>
          <a:lstStyle/>
          <a:p>
            <a:pPr marL="457200" indent="-457200">
              <a:buFont typeface="+mj-lt"/>
              <a:buAutoNum type="arabicPeriod"/>
            </a:pPr>
            <a:r>
              <a:rPr lang="en-US" dirty="0"/>
              <a:t>Project-level “no increase” nutrient objective</a:t>
            </a:r>
          </a:p>
          <a:p>
            <a:pPr marL="457200" indent="-457200">
              <a:buFont typeface="+mj-lt"/>
              <a:buAutoNum type="arabicPeriod"/>
            </a:pPr>
            <a:r>
              <a:rPr lang="en-US" dirty="0"/>
              <a:t>Protect receiving streams’ physical and biological integrity from erosive flows</a:t>
            </a:r>
          </a:p>
          <a:p>
            <a:pPr marL="457200" indent="-457200">
              <a:buFont typeface="+mj-lt"/>
              <a:buAutoNum type="arabicPeriod"/>
            </a:pPr>
            <a:r>
              <a:rPr lang="en-US" dirty="0"/>
              <a:t>Protect Lake from new development impacts</a:t>
            </a:r>
          </a:p>
        </p:txBody>
      </p:sp>
      <p:sp>
        <p:nvSpPr>
          <p:cNvPr id="4" name="Slide Number Placeholder 3">
            <a:extLst>
              <a:ext uri="{FF2B5EF4-FFF2-40B4-BE49-F238E27FC236}">
                <a16:creationId xmlns:a16="http://schemas.microsoft.com/office/drawing/2014/main" id="{A192F508-7149-5854-9BD1-DE94E10DF079}"/>
              </a:ext>
            </a:extLst>
          </p:cNvPr>
          <p:cNvSpPr>
            <a:spLocks noGrp="1"/>
          </p:cNvSpPr>
          <p:nvPr>
            <p:ph type="sldNum" sz="quarter" idx="12"/>
          </p:nvPr>
        </p:nvSpPr>
        <p:spPr/>
        <p:txBody>
          <a:bodyPr/>
          <a:lstStyle/>
          <a:p>
            <a:fld id="{11F27F3A-B3E9-41ED-AF8F-A365F10BB65F}" type="slidenum">
              <a:rPr lang="en-US" smtClean="0"/>
              <a:pPr/>
              <a:t>8</a:t>
            </a:fld>
            <a:endParaRPr lang="en-US"/>
          </a:p>
        </p:txBody>
      </p:sp>
    </p:spTree>
    <p:extLst>
      <p:ext uri="{BB962C8B-B14F-4D97-AF65-F5344CB8AC3E}">
        <p14:creationId xmlns:p14="http://schemas.microsoft.com/office/powerpoint/2010/main" val="284033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47D1-ACBD-6567-9BD1-A0E7C47BC5C1}"/>
              </a:ext>
            </a:extLst>
          </p:cNvPr>
          <p:cNvSpPr>
            <a:spLocks noGrp="1"/>
          </p:cNvSpPr>
          <p:nvPr>
            <p:ph type="title"/>
          </p:nvPr>
        </p:nvSpPr>
        <p:spPr/>
        <p:txBody>
          <a:bodyPr/>
          <a:lstStyle/>
          <a:p>
            <a:r>
              <a:rPr lang="en-US" dirty="0"/>
              <a:t>Concerns and Responses</a:t>
            </a:r>
          </a:p>
        </p:txBody>
      </p:sp>
      <p:sp>
        <p:nvSpPr>
          <p:cNvPr id="3" name="Content Placeholder 2">
            <a:extLst>
              <a:ext uri="{FF2B5EF4-FFF2-40B4-BE49-F238E27FC236}">
                <a16:creationId xmlns:a16="http://schemas.microsoft.com/office/drawing/2014/main" id="{3A42824D-00C3-BD8C-EF2E-2714462507AA}"/>
              </a:ext>
            </a:extLst>
          </p:cNvPr>
          <p:cNvSpPr>
            <a:spLocks noGrp="1"/>
          </p:cNvSpPr>
          <p:nvPr>
            <p:ph idx="1"/>
          </p:nvPr>
        </p:nvSpPr>
        <p:spPr/>
        <p:txBody>
          <a:bodyPr/>
          <a:lstStyle/>
          <a:p>
            <a:pPr marL="0" indent="0">
              <a:buNone/>
            </a:pPr>
            <a:r>
              <a:rPr lang="en-US" dirty="0"/>
              <a:t>Question: Why do we need a rule goal?</a:t>
            </a:r>
          </a:p>
          <a:p>
            <a:pPr marL="0" indent="0">
              <a:buNone/>
            </a:pPr>
            <a:endParaRPr lang="en-US" dirty="0"/>
          </a:p>
          <a:p>
            <a:pPr marL="0" indent="0">
              <a:buNone/>
            </a:pPr>
            <a:r>
              <a:rPr lang="en-US" dirty="0"/>
              <a:t>Response: A rule goal helps put the overall intent of the New D rule into writing so that the treatment requirements are understood according to their desired result.  It also helps DWR from a planning perspective since we will need to understand the intention of the Stormwater TAG as we move forward in developing detailed technical standards to satisfy the goal.  One path vs. another will require very different treatment requirements.</a:t>
            </a:r>
          </a:p>
          <a:p>
            <a:pPr marL="0" indent="0">
              <a:buNone/>
            </a:pPr>
            <a:endParaRPr lang="en-US" dirty="0"/>
          </a:p>
          <a:p>
            <a:pPr marL="0" indent="0">
              <a:buNone/>
            </a:pPr>
            <a:r>
              <a:rPr lang="en-US" dirty="0"/>
              <a:t>If, in the future, the technical standards we develop fail to achieve the rule’s stated goal, then DWR will have to refine the rule.  When local governments comply with the rule’s technical standards for each new project, they are deemed in compliance with the rule and will not be held at fault for failure to achieve overall rule goals.</a:t>
            </a:r>
          </a:p>
        </p:txBody>
      </p:sp>
      <p:sp>
        <p:nvSpPr>
          <p:cNvPr id="4" name="Slide Number Placeholder 3">
            <a:extLst>
              <a:ext uri="{FF2B5EF4-FFF2-40B4-BE49-F238E27FC236}">
                <a16:creationId xmlns:a16="http://schemas.microsoft.com/office/drawing/2014/main" id="{83461EF7-782F-63EE-5BC5-CAB9FDB75D36}"/>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67392590-C7BF-84C5-2064-1BA310B62A0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13824268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2.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16701</TotalTime>
  <Words>2226</Words>
  <Application>Microsoft Office PowerPoint</Application>
  <PresentationFormat>Widescreen</PresentationFormat>
  <Paragraphs>248</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Noto Sans Symbols</vt:lpstr>
      <vt:lpstr>Symbol</vt:lpstr>
      <vt:lpstr>Times New Roman</vt:lpstr>
      <vt:lpstr>2_Office Theme</vt:lpstr>
      <vt:lpstr>Office Theme</vt:lpstr>
      <vt:lpstr>Department of Environmental Quality</vt:lpstr>
      <vt:lpstr>Meeting Objectives for New Development Rule</vt:lpstr>
      <vt:lpstr>Agenda today,  1-3 pm</vt:lpstr>
      <vt:lpstr>Ground Rules </vt:lpstr>
      <vt:lpstr>Decision-Making Process re: consensus</vt:lpstr>
      <vt:lpstr>Consensus Clarification</vt:lpstr>
      <vt:lpstr>Examples of New D Rule Goals, Other Nutrient Strategies</vt:lpstr>
      <vt:lpstr>Proposed New D Rule Goal Elements</vt:lpstr>
      <vt:lpstr>Concerns and Responses</vt:lpstr>
      <vt:lpstr>Concerns and Responses</vt:lpstr>
      <vt:lpstr>Concerns and Responses</vt:lpstr>
      <vt:lpstr>Concerns and Responses</vt:lpstr>
      <vt:lpstr>Concerns and Responses</vt:lpstr>
      <vt:lpstr>New D Rule Goal</vt:lpstr>
      <vt:lpstr>Post-Construction Stormwater Control</vt:lpstr>
      <vt:lpstr>Tiered Proposal</vt:lpstr>
      <vt:lpstr>Tiered Stormwater Control</vt:lpstr>
      <vt:lpstr>Tiered Proposal Comparison</vt:lpstr>
      <vt:lpstr>Tiered Stormwater Control</vt:lpstr>
      <vt:lpstr>Local Government Applicability</vt:lpstr>
      <vt:lpstr>Minor Requirements/Exemptions</vt:lpstr>
      <vt:lpstr>Stormwater Control Concerns  (if needed)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Gannon, Rich</cp:lastModifiedBy>
  <cp:revision>92</cp:revision>
  <cp:lastPrinted>2022-09-29T12:35:38Z</cp:lastPrinted>
  <dcterms:created xsi:type="dcterms:W3CDTF">2015-06-24T15:01:50Z</dcterms:created>
  <dcterms:modified xsi:type="dcterms:W3CDTF">2023-06-07T13:49:01Z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