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4"/>
    <p:sldMasterId id="2147483699" r:id="rId5"/>
  </p:sldMasterIdLst>
  <p:notesMasterIdLst>
    <p:notesMasterId r:id="rId18"/>
  </p:notesMasterIdLst>
  <p:sldIdLst>
    <p:sldId id="428" r:id="rId6"/>
    <p:sldId id="485" r:id="rId7"/>
    <p:sldId id="492" r:id="rId8"/>
    <p:sldId id="495" r:id="rId9"/>
    <p:sldId id="498" r:id="rId10"/>
    <p:sldId id="505" r:id="rId11"/>
    <p:sldId id="499" r:id="rId12"/>
    <p:sldId id="500" r:id="rId13"/>
    <p:sldId id="501" r:id="rId14"/>
    <p:sldId id="502" r:id="rId15"/>
    <p:sldId id="506" r:id="rId16"/>
    <p:sldId id="268" r:id="rId17"/>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8591"/>
    <a:srgbClr val="548235"/>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2462" autoAdjust="0"/>
  </p:normalViewPr>
  <p:slideViewPr>
    <p:cSldViewPr snapToGrid="0">
      <p:cViewPr varScale="1">
        <p:scale>
          <a:sx n="114" d="100"/>
          <a:sy n="114" d="100"/>
        </p:scale>
        <p:origin x="414" y="8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1"/>
            <a:ext cx="2982119" cy="466434"/>
          </a:xfrm>
          <a:prstGeom prst="rect">
            <a:avLst/>
          </a:prstGeom>
        </p:spPr>
        <p:txBody>
          <a:bodyPr vert="horz" lIns="92446" tIns="46223" rIns="92446" bIns="46223" rtlCol="0"/>
          <a:lstStyle>
            <a:lvl1pPr algn="r">
              <a:defRPr sz="1200"/>
            </a:lvl1pPr>
          </a:lstStyle>
          <a:p>
            <a:fld id="{C586D9D0-2E9B-4F2F-924A-B3B3E9CFCAEC}" type="datetimeFigureOut">
              <a:rPr lang="en-US" smtClean="0"/>
              <a:t>9/25/2023</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9"/>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456C487D-E38B-444A-A8D9-A3853809DE05}" type="slidenum">
              <a:rPr lang="en-US" smtClean="0"/>
              <a:t>‹#›</a:t>
            </a:fld>
            <a:endParaRPr lang="en-US"/>
          </a:p>
        </p:txBody>
      </p:sp>
    </p:spTree>
    <p:extLst>
      <p:ext uri="{BB962C8B-B14F-4D97-AF65-F5344CB8AC3E}">
        <p14:creationId xmlns:p14="http://schemas.microsoft.com/office/powerpoint/2010/main" val="1836872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6C487D-E38B-444A-A8D9-A3853809DE05}" type="slidenum">
              <a:rPr lang="en-US" smtClean="0"/>
              <a:t>1</a:t>
            </a:fld>
            <a:endParaRPr lang="en-US"/>
          </a:p>
        </p:txBody>
      </p:sp>
    </p:spTree>
    <p:extLst>
      <p:ext uri="{BB962C8B-B14F-4D97-AF65-F5344CB8AC3E}">
        <p14:creationId xmlns:p14="http://schemas.microsoft.com/office/powerpoint/2010/main" val="1187998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6C487D-E38B-444A-A8D9-A3853809DE05}" type="slidenum">
              <a:rPr lang="en-US" smtClean="0"/>
              <a:t>12</a:t>
            </a:fld>
            <a:endParaRPr lang="en-US"/>
          </a:p>
        </p:txBody>
      </p:sp>
    </p:spTree>
    <p:extLst>
      <p:ext uri="{BB962C8B-B14F-4D97-AF65-F5344CB8AC3E}">
        <p14:creationId xmlns:p14="http://schemas.microsoft.com/office/powerpoint/2010/main" val="25424285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 Lighthouse, Mountains, Full Logo, Title and Sub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634453" y="3235764"/>
            <a:ext cx="5865181" cy="713497"/>
          </a:xfrm>
        </p:spPr>
        <p:txBody>
          <a:bodyPr anchor="ctr">
            <a:normAutofit/>
          </a:bodyPr>
          <a:lstStyle>
            <a:lvl1pPr algn="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hasCustomPrompt="1"/>
          </p:nvPr>
        </p:nvSpPr>
        <p:spPr>
          <a:xfrm>
            <a:off x="7010492" y="2928374"/>
            <a:ext cx="4489142" cy="614779"/>
          </a:xfrm>
        </p:spPr>
        <p:txBody>
          <a:bodyPr anchor="ctr">
            <a:normAutofit/>
          </a:bodyPr>
          <a:lstStyle>
            <a:lvl1pPr marL="0" indent="0" algn="r">
              <a:buNone/>
              <a:defRPr sz="200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subtitle style (date)</a:t>
            </a:r>
          </a:p>
        </p:txBody>
      </p:sp>
      <p:sp>
        <p:nvSpPr>
          <p:cNvPr id="8" name="Rectangle 7">
            <a:extLst>
              <a:ext uri="{FF2B5EF4-FFF2-40B4-BE49-F238E27FC236}">
                <a16:creationId xmlns:a16="http://schemas.microsoft.com/office/drawing/2014/main" id="{89EE5989-A237-44ED-9A46-F3D25882883F}"/>
              </a:ext>
            </a:extLst>
          </p:cNvPr>
          <p:cNvSpPr/>
          <p:nvPr userDrawn="1"/>
        </p:nvSpPr>
        <p:spPr>
          <a:xfrm>
            <a:off x="383177" y="2473234"/>
            <a:ext cx="3553097" cy="20029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854721FC-AE4F-47E8-AF8D-F2ABF799D36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07401" y="5331820"/>
            <a:ext cx="3676650" cy="1311157"/>
          </a:xfrm>
          <a:prstGeom prst="rect">
            <a:avLst/>
          </a:prstGeom>
        </p:spPr>
      </p:pic>
    </p:spTree>
    <p:extLst>
      <p:ext uri="{BB962C8B-B14F-4D97-AF65-F5344CB8AC3E}">
        <p14:creationId xmlns:p14="http://schemas.microsoft.com/office/powerpoint/2010/main" val="2632887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Manufacturing 2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1633346" y="159510"/>
            <a:ext cx="7181469"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633346" y="517741"/>
            <a:ext cx="7181469"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8080EEC0-8F06-4C02-AFF7-E86E2E0594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888094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Slide - Title, Long Text, Bar">
    <p:spTree>
      <p:nvGrpSpPr>
        <p:cNvPr id="1" name=""/>
        <p:cNvGrpSpPr/>
        <p:nvPr/>
      </p:nvGrpSpPr>
      <p:grpSpPr>
        <a:xfrm>
          <a:off x="0" y="0"/>
          <a:ext cx="0" cy="0"/>
          <a:chOff x="0" y="0"/>
          <a:chExt cx="0" cy="0"/>
        </a:xfrm>
      </p:grpSpPr>
      <p:sp>
        <p:nvSpPr>
          <p:cNvPr id="12" name="Rectangle 11"/>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228727"/>
            <a:ext cx="10515600" cy="5019673"/>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pPr lvl="0"/>
            <a:r>
              <a:rPr lang="en-US" dirty="0"/>
              <a:t>Text slide – long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8" name="Content Placeholder 6">
            <a:extLst>
              <a:ext uri="{FF2B5EF4-FFF2-40B4-BE49-F238E27FC236}">
                <a16:creationId xmlns:a16="http://schemas.microsoft.com/office/drawing/2014/main" id="{FF078F1F-003F-4D18-8150-5C6E4C0814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210942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 Title, Small Char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5" name="Chart Placeholder 4"/>
          <p:cNvSpPr>
            <a:spLocks noGrp="1"/>
          </p:cNvSpPr>
          <p:nvPr>
            <p:ph type="chart" sz="quarter" idx="13" hasCustomPrompt="1"/>
          </p:nvPr>
        </p:nvSpPr>
        <p:spPr>
          <a:xfrm>
            <a:off x="838200" y="1228727"/>
            <a:ext cx="10515600" cy="4174280"/>
          </a:xfrm>
        </p:spPr>
        <p:txBody>
          <a:bodyPr/>
          <a:lstStyle>
            <a:lvl1pPr>
              <a:defRPr>
                <a:solidFill>
                  <a:srgbClr val="778591"/>
                </a:solidFill>
              </a:defRPr>
            </a:lvl1pPr>
          </a:lstStyle>
          <a:p>
            <a:r>
              <a:rPr lang="en-US" dirty="0"/>
              <a:t>Small Chart</a:t>
            </a:r>
          </a:p>
        </p:txBody>
      </p:sp>
      <p:pic>
        <p:nvPicPr>
          <p:cNvPr id="8" name="Content Placeholder 6">
            <a:extLst>
              <a:ext uri="{FF2B5EF4-FFF2-40B4-BE49-F238E27FC236}">
                <a16:creationId xmlns:a16="http://schemas.microsoft.com/office/drawing/2014/main" id="{4EA28A69-0CF2-4EB4-A15C-B526D23FCD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261564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 Title, Large Chart,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9" name="Chart Placeholder 4"/>
          <p:cNvSpPr>
            <a:spLocks noGrp="1"/>
          </p:cNvSpPr>
          <p:nvPr>
            <p:ph type="chart" sz="quarter" idx="13" hasCustomPrompt="1"/>
          </p:nvPr>
        </p:nvSpPr>
        <p:spPr>
          <a:xfrm>
            <a:off x="838200" y="1228726"/>
            <a:ext cx="10515600" cy="5172073"/>
          </a:xfrm>
        </p:spPr>
        <p:txBody>
          <a:bodyPr/>
          <a:lstStyle>
            <a:lvl1pPr>
              <a:defRPr>
                <a:solidFill>
                  <a:srgbClr val="778591"/>
                </a:solidFill>
              </a:defRPr>
            </a:lvl1pPr>
          </a:lstStyle>
          <a:p>
            <a:r>
              <a:rPr lang="en-US" dirty="0"/>
              <a:t>Large Chart</a:t>
            </a:r>
          </a:p>
        </p:txBody>
      </p:sp>
      <p:pic>
        <p:nvPicPr>
          <p:cNvPr id="8" name="Content Placeholder 6">
            <a:extLst>
              <a:ext uri="{FF2B5EF4-FFF2-40B4-BE49-F238E27FC236}">
                <a16:creationId xmlns:a16="http://schemas.microsoft.com/office/drawing/2014/main" id="{E0B4E534-5AC3-45F1-82DE-75EF5CA097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771267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Slide - Title, Small SmartArt, Logo, Bar">
    <p:spTree>
      <p:nvGrpSpPr>
        <p:cNvPr id="1" name=""/>
        <p:cNvGrpSpPr/>
        <p:nvPr/>
      </p:nvGrpSpPr>
      <p:grpSpPr>
        <a:xfrm>
          <a:off x="0" y="0"/>
          <a:ext cx="0" cy="0"/>
          <a:chOff x="0" y="0"/>
          <a:chExt cx="0" cy="0"/>
        </a:xfrm>
      </p:grpSpPr>
      <p:sp>
        <p:nvSpPr>
          <p:cNvPr id="8" name="SmartArt Placeholder 7"/>
          <p:cNvSpPr>
            <a:spLocks noGrp="1"/>
          </p:cNvSpPr>
          <p:nvPr>
            <p:ph type="dgm" sz="quarter" idx="15" hasCustomPrompt="1"/>
          </p:nvPr>
        </p:nvSpPr>
        <p:spPr>
          <a:xfrm>
            <a:off x="838200" y="1225550"/>
            <a:ext cx="10515600" cy="4189413"/>
          </a:xfrm>
        </p:spPr>
        <p:txBody>
          <a:bodyPr/>
          <a:lstStyle>
            <a:lvl1pPr>
              <a:defRPr>
                <a:solidFill>
                  <a:srgbClr val="728591"/>
                </a:solidFill>
              </a:defRPr>
            </a:lvl1pPr>
          </a:lstStyle>
          <a:p>
            <a:r>
              <a:rPr lang="en-US" dirty="0"/>
              <a:t>Small SmartArt Graphic</a:t>
            </a:r>
          </a:p>
        </p:txBody>
      </p:sp>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9" name="Content Placeholder 6">
            <a:extLst>
              <a:ext uri="{FF2B5EF4-FFF2-40B4-BE49-F238E27FC236}">
                <a16:creationId xmlns:a16="http://schemas.microsoft.com/office/drawing/2014/main" id="{A47C3337-32D4-4B55-AC32-EEEC9AF47F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663401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Slide - Title, Large SmartArt, Bar">
    <p:spTree>
      <p:nvGrpSpPr>
        <p:cNvPr id="1" name=""/>
        <p:cNvGrpSpPr/>
        <p:nvPr/>
      </p:nvGrpSpPr>
      <p:grpSpPr>
        <a:xfrm>
          <a:off x="0" y="0"/>
          <a:ext cx="0" cy="0"/>
          <a:chOff x="0" y="0"/>
          <a:chExt cx="0" cy="0"/>
        </a:xfrm>
      </p:grpSpPr>
      <p:sp>
        <p:nvSpPr>
          <p:cNvPr id="7" name="SmartArt Placeholder 6"/>
          <p:cNvSpPr>
            <a:spLocks noGrp="1"/>
          </p:cNvSpPr>
          <p:nvPr>
            <p:ph type="dgm" sz="quarter" idx="15" hasCustomPrompt="1"/>
          </p:nvPr>
        </p:nvSpPr>
        <p:spPr>
          <a:xfrm>
            <a:off x="838200" y="1228725"/>
            <a:ext cx="10515600" cy="5172075"/>
          </a:xfrm>
        </p:spPr>
        <p:txBody>
          <a:bodyPr/>
          <a:lstStyle>
            <a:lvl1pPr>
              <a:defRPr>
                <a:solidFill>
                  <a:srgbClr val="728591"/>
                </a:solidFill>
              </a:defRPr>
            </a:lvl1pPr>
          </a:lstStyle>
          <a:p>
            <a:r>
              <a:rPr lang="en-US" dirty="0"/>
              <a:t>Large SmartArt Graphic</a:t>
            </a:r>
          </a:p>
        </p:txBody>
      </p:sp>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9" name="Content Placeholder 6">
            <a:extLst>
              <a:ext uri="{FF2B5EF4-FFF2-40B4-BE49-F238E27FC236}">
                <a16:creationId xmlns:a16="http://schemas.microsoft.com/office/drawing/2014/main" id="{3B68D82E-C6BB-490E-B359-B8BFE22281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641215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Slide - Small Image, Title, Bar, Logo">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838200" y="1228727"/>
            <a:ext cx="10515600" cy="4174280"/>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pic>
        <p:nvPicPr>
          <p:cNvPr id="9" name="Content Placeholder 6">
            <a:extLst>
              <a:ext uri="{FF2B5EF4-FFF2-40B4-BE49-F238E27FC236}">
                <a16:creationId xmlns:a16="http://schemas.microsoft.com/office/drawing/2014/main" id="{8AAC2A07-D2B6-402A-A29D-3F0F24B0F6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498170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and Content Slide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186523" y="1775339"/>
            <a:ext cx="5157834"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
        <p:nvSpPr>
          <p:cNvPr id="8" name="Content Placeholder 2"/>
          <p:cNvSpPr>
            <a:spLocks noGrp="1"/>
          </p:cNvSpPr>
          <p:nvPr>
            <p:ph idx="1" hasCustomPrompt="1"/>
          </p:nvPr>
        </p:nvSpPr>
        <p:spPr>
          <a:xfrm>
            <a:off x="5539666" y="1281613"/>
            <a:ext cx="6395158" cy="4201670"/>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Content Placeholder 6">
            <a:extLst>
              <a:ext uri="{FF2B5EF4-FFF2-40B4-BE49-F238E27FC236}">
                <a16:creationId xmlns:a16="http://schemas.microsoft.com/office/drawing/2014/main" id="{9E4304EF-BBE9-4AC9-9D15-EA2DD76BFA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1823345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nd Content Slide 2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6776990" y="1896631"/>
            <a:ext cx="5157834"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
        <p:nvSpPr>
          <p:cNvPr id="8" name="Content Placeholder 2"/>
          <p:cNvSpPr>
            <a:spLocks noGrp="1"/>
          </p:cNvSpPr>
          <p:nvPr>
            <p:ph idx="1" hasCustomPrompt="1"/>
          </p:nvPr>
        </p:nvSpPr>
        <p:spPr>
          <a:xfrm>
            <a:off x="177553" y="1360900"/>
            <a:ext cx="6395158" cy="4201670"/>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Content Placeholder 6">
            <a:extLst>
              <a:ext uri="{FF2B5EF4-FFF2-40B4-BE49-F238E27FC236}">
                <a16:creationId xmlns:a16="http://schemas.microsoft.com/office/drawing/2014/main" id="{B29E7BF0-E323-44E1-85A4-893F4FC60A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4577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Slide - Medium Image, Title,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838200" y="1228726"/>
            <a:ext cx="10515600" cy="519112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pic>
        <p:nvPicPr>
          <p:cNvPr id="9" name="Content Placeholder 6">
            <a:extLst>
              <a:ext uri="{FF2B5EF4-FFF2-40B4-BE49-F238E27FC236}">
                <a16:creationId xmlns:a16="http://schemas.microsoft.com/office/drawing/2014/main" id="{50270092-A1BE-4459-879D-2641BABAF6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721866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 Title, Short Text, Logo,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228727"/>
            <a:ext cx="10515600" cy="5019673"/>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0" name="Content Placeholder 6">
            <a:extLst>
              <a:ext uri="{FF2B5EF4-FFF2-40B4-BE49-F238E27FC236}">
                <a16:creationId xmlns:a16="http://schemas.microsoft.com/office/drawing/2014/main" id="{A071A617-FAF4-4AE3-B69C-134347C535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5012620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Content Slide - Medium Image, Text, Title,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208718" y="1290869"/>
            <a:ext cx="4975842" cy="512768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sp>
        <p:nvSpPr>
          <p:cNvPr id="8" name="Content Placeholder 2"/>
          <p:cNvSpPr>
            <a:spLocks noGrp="1"/>
          </p:cNvSpPr>
          <p:nvPr>
            <p:ph idx="1" hasCustomPrompt="1"/>
          </p:nvPr>
        </p:nvSpPr>
        <p:spPr>
          <a:xfrm>
            <a:off x="5370990" y="1290987"/>
            <a:ext cx="6688121" cy="5127568"/>
          </a:xfrm>
        </p:spPr>
        <p:txBody>
          <a:bodyPr>
            <a:normAutofit/>
          </a:bodyPr>
          <a:lstStyle>
            <a:lvl1pPr>
              <a:defRPr sz="2000" baseline="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Content Placeholder 6">
            <a:extLst>
              <a:ext uri="{FF2B5EF4-FFF2-40B4-BE49-F238E27FC236}">
                <a16:creationId xmlns:a16="http://schemas.microsoft.com/office/drawing/2014/main" id="{DFD6FD7A-8297-4AC3-83A8-06C00B36C7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20370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nd Content Slide 2 - Medium Image, Text, Title,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7035646" y="1311318"/>
            <a:ext cx="4975842" cy="512768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sp>
        <p:nvSpPr>
          <p:cNvPr id="8" name="Content Placeholder 2"/>
          <p:cNvSpPr>
            <a:spLocks noGrp="1"/>
          </p:cNvSpPr>
          <p:nvPr>
            <p:ph idx="1" hasCustomPrompt="1"/>
          </p:nvPr>
        </p:nvSpPr>
        <p:spPr>
          <a:xfrm>
            <a:off x="177553" y="1311318"/>
            <a:ext cx="6688121" cy="5127568"/>
          </a:xfrm>
        </p:spPr>
        <p:txBody>
          <a:bodyPr>
            <a:normAutofit/>
          </a:bodyPr>
          <a:lstStyle>
            <a:lvl1pPr>
              <a:defRPr sz="2000" baseline="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Content Placeholder 6">
            <a:extLst>
              <a:ext uri="{FF2B5EF4-FFF2-40B4-BE49-F238E27FC236}">
                <a16:creationId xmlns:a16="http://schemas.microsoft.com/office/drawing/2014/main" id="{781F9065-5FEC-4FE3-9D8A-330CE9DB31F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4041418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Slide - Large Image, Title">
    <p:spTree>
      <p:nvGrpSpPr>
        <p:cNvPr id="1" name=""/>
        <p:cNvGrpSpPr/>
        <p:nvPr/>
      </p:nvGrpSpPr>
      <p:grpSpPr>
        <a:xfrm>
          <a:off x="0" y="0"/>
          <a:ext cx="0" cy="0"/>
          <a:chOff x="0" y="0"/>
          <a:chExt cx="0" cy="0"/>
        </a:xfrm>
      </p:grpSpPr>
      <p:sp>
        <p:nvSpPr>
          <p:cNvPr id="6" name="Slide Number Placeholder 5"/>
          <p:cNvSpPr txBox="1">
            <a:spLocks/>
          </p:cNvSpPr>
          <p:nvPr userDrawn="1"/>
        </p:nvSpPr>
        <p:spPr>
          <a:xfrm>
            <a:off x="104775" y="6650830"/>
            <a:ext cx="2743200" cy="138112"/>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mtClean="0"/>
              <a:pPr/>
              <a:t>‹#›</a:t>
            </a:fld>
            <a:endParaRPr lang="en-US"/>
          </a:p>
        </p:txBody>
      </p:sp>
      <p:sp>
        <p:nvSpPr>
          <p:cNvPr id="8" name="Picture Placeholder 3"/>
          <p:cNvSpPr>
            <a:spLocks noGrp="1"/>
          </p:cNvSpPr>
          <p:nvPr>
            <p:ph type="pic" sz="quarter" idx="13" hasCustomPrompt="1"/>
          </p:nvPr>
        </p:nvSpPr>
        <p:spPr>
          <a:xfrm>
            <a:off x="838200" y="1228726"/>
            <a:ext cx="10515600" cy="556021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Large Image</a:t>
            </a:r>
          </a:p>
        </p:txBody>
      </p:sp>
      <p:sp>
        <p:nvSpPr>
          <p:cNvPr id="5"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pic>
        <p:nvPicPr>
          <p:cNvPr id="9" name="Content Placeholder 6">
            <a:extLst>
              <a:ext uri="{FF2B5EF4-FFF2-40B4-BE49-F238E27FC236}">
                <a16:creationId xmlns:a16="http://schemas.microsoft.com/office/drawing/2014/main" id="{1BB4DF0E-D8B2-43C0-80CD-7C5F581349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41369519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Slide - Logo, Bar, No Image">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800" i="1" baseline="0">
                <a:solidFill>
                  <a:schemeClr val="bg1"/>
                </a:solidFill>
                <a:latin typeface="Times New Roman" panose="02020603050405020304" pitchFamily="18" charset="0"/>
                <a:cs typeface="Times New Roman" panose="02020603050405020304" pitchFamily="18" charset="0"/>
              </a:defRPr>
            </a:lvl1pPr>
          </a:lstStyle>
          <a:p>
            <a:r>
              <a:rPr lang="en-US" dirty="0"/>
              <a:t>Section Divider No Image</a:t>
            </a:r>
          </a:p>
        </p:txBody>
      </p:sp>
      <p:pic>
        <p:nvPicPr>
          <p:cNvPr id="9" name="Content Placeholder 6">
            <a:extLst>
              <a:ext uri="{FF2B5EF4-FFF2-40B4-BE49-F238E27FC236}">
                <a16:creationId xmlns:a16="http://schemas.microsoft.com/office/drawing/2014/main" id="{69E6E0FD-A059-46B5-8E97-756E86E813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3012000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Slide - Logo, Bar, Image">
    <p:spTree>
      <p:nvGrpSpPr>
        <p:cNvPr id="1" name=""/>
        <p:cNvGrpSpPr/>
        <p:nvPr/>
      </p:nvGrpSpPr>
      <p:grpSpPr>
        <a:xfrm>
          <a:off x="0" y="0"/>
          <a:ext cx="0" cy="0"/>
          <a:chOff x="0" y="0"/>
          <a:chExt cx="0" cy="0"/>
        </a:xfrm>
      </p:grpSpPr>
      <p:sp>
        <p:nvSpPr>
          <p:cNvPr id="12" name="Rectangle 11"/>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800" i="1">
                <a:solidFill>
                  <a:schemeClr val="bg1"/>
                </a:solidFill>
                <a:latin typeface="Times New Roman" panose="02020603050405020304" pitchFamily="18" charset="0"/>
                <a:cs typeface="Times New Roman" panose="02020603050405020304" pitchFamily="18" charset="0"/>
              </a:defRPr>
            </a:lvl1pPr>
          </a:lstStyle>
          <a:p>
            <a:r>
              <a:rPr lang="en-US" dirty="0"/>
              <a:t>Section Divider Image</a:t>
            </a:r>
          </a:p>
        </p:txBody>
      </p:sp>
      <p:sp>
        <p:nvSpPr>
          <p:cNvPr id="11" name="Picture Placeholder 3"/>
          <p:cNvSpPr>
            <a:spLocks noGrp="1"/>
          </p:cNvSpPr>
          <p:nvPr>
            <p:ph type="pic" sz="quarter" idx="13"/>
          </p:nvPr>
        </p:nvSpPr>
        <p:spPr>
          <a:xfrm>
            <a:off x="0" y="1574006"/>
            <a:ext cx="12192000" cy="3829001"/>
          </a:xfrm>
          <a:effectLst>
            <a:outerShdw blurRad="50800" dist="38100" dir="2700000" algn="tl" rotWithShape="0">
              <a:prstClr val="black">
                <a:alpha val="40000"/>
              </a:prstClr>
            </a:outerShdw>
          </a:effectLst>
        </p:spPr>
        <p:txBody>
          <a:bodyPr/>
          <a:lstStyle>
            <a:lvl1pPr>
              <a:defRPr>
                <a:solidFill>
                  <a:srgbClr val="778591"/>
                </a:solidFill>
              </a:defRPr>
            </a:lvl1pPr>
          </a:lstStyle>
          <a:p>
            <a:endParaRPr lang="en-US"/>
          </a:p>
        </p:txBody>
      </p:sp>
      <p:pic>
        <p:nvPicPr>
          <p:cNvPr id="9" name="Content Placeholder 6">
            <a:extLst>
              <a:ext uri="{FF2B5EF4-FFF2-40B4-BE49-F238E27FC236}">
                <a16:creationId xmlns:a16="http://schemas.microsoft.com/office/drawing/2014/main" id="{A2F88A14-F15D-4FD9-9539-5E152F9CB1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4085058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B5FC3-2B4F-E06F-6A70-65A82EAA7A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A0C42E-7ED9-6FFF-3758-A27C423CAE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9E3ACC-FA81-6822-AAAF-672E3555FBE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751B1FE-4FCC-C5A6-ACBF-3805E8DA78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A63029-85DB-7435-A77D-32DF90D93B8C}"/>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492040824"/>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2471A-C9AA-E2C6-2E9E-50399F7602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5DE0EE-2C34-396A-B1DE-8B23125B9C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D6F864-B554-1CC3-9410-A6D5D4E547D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2B596A7-1310-27CF-469D-7FA6405F7F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15DC3C-F515-E84D-FE24-9AE459F5A1E3}"/>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3850901920"/>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E6DEE-B7B3-9AD9-69F3-D3E2DE72C3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9BEC01-C24D-FECA-F230-2C6EB50349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C838EE-EB92-FD6B-DB65-04D30DF0443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756FFCF-4686-684D-EB1D-4C41017E5A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58F38A-37A5-200D-2AE0-FC0A7DCE98AD}"/>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652679275"/>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A2293-A2D0-1EB5-36CC-2C69CBF97B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86BEEB-666E-5C77-E0EB-1C0108CBEF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D0772F-89C3-3DF9-297F-7ED100DC6B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72E2EF-0BCA-7D29-E618-4C8FAA7F6C1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B68DBAC-D0C9-C27A-525D-78E84BBC37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F0F2C2-49B7-34C4-1250-3F389BE05977}"/>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3487816452"/>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9C477-BAC8-1ED2-6477-17C73A532D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A6A1E3-5AC3-1DCA-B34C-7ACC2A6297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570A9C-8B60-6A33-74BD-4C628C5297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8387C7-44A7-6114-A4CC-569AC047D3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000A15-57A4-0F99-592D-97988AF96C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687853-17CF-006D-F1DD-E6ABEF261108}"/>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9A879E59-18DD-8E31-C265-5994BEE430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D1DD2C-076A-647A-3849-6D028BA65551}"/>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5751368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Pottery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32"/>
            <a:ext cx="12192000" cy="1333500"/>
          </a:xfrm>
          <a:prstGeom prst="rect">
            <a:avLst/>
          </a:prstGeom>
        </p:spPr>
      </p:pic>
      <p:sp>
        <p:nvSpPr>
          <p:cNvPr id="2" name="Title 1"/>
          <p:cNvSpPr>
            <a:spLocks noGrp="1"/>
          </p:cNvSpPr>
          <p:nvPr>
            <p:ph type="title"/>
          </p:nvPr>
        </p:nvSpPr>
        <p:spPr>
          <a:xfrm>
            <a:off x="1238250" y="229933"/>
            <a:ext cx="73723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238250" y="577599"/>
            <a:ext cx="73723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3" name="Content Placeholder 6">
            <a:extLst>
              <a:ext uri="{FF2B5EF4-FFF2-40B4-BE49-F238E27FC236}">
                <a16:creationId xmlns:a16="http://schemas.microsoft.com/office/drawing/2014/main" id="{1C54A845-0B0C-407F-9ECC-AF75B7B9D5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5449386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0C54B-0CBF-791D-9CDE-0016A5D9DD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485EEA-A2AD-E856-0BD9-B18194D94194}"/>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1CE26EF6-1AA3-8F72-36C7-2843E320AD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1A47EA-07B4-3F39-5382-58D498261AB3}"/>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3120120284"/>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1EF139-0483-CA83-4252-C63EC0A2F52A}"/>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61329F26-7249-2B29-840F-496D578AF6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D3C651-49FA-CF3F-A107-DAC311DAA576}"/>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1417740768"/>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66B3B-1DA4-27A1-BE1F-504ADADBCB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3C0E7F-D6E3-13B8-D1E6-F6ECE14E38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7E8D05-98C0-678C-FDC6-BE15C29632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AB7149-2DE0-4D08-A4B3-FB1F46765FA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C1EFF47-24BA-83F5-3A3B-EF54D9C6B5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346D9F-DCB8-600A-4E18-8FF8F46AF0DE}"/>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2317143608"/>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BD875-E80D-CF5A-E69F-EA91F9F707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CC1B5C-BBF5-0BA5-6765-8C694A79E0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29E288-5E65-EA1B-73C5-894EEF1DFF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50737B-4683-6E40-B8B7-C7D6B872DA2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9587C00-C09A-DF24-41EC-B3C5E4BA10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5F9674-2744-8E06-3DC8-C2F48A549762}"/>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1153582100"/>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E3E17-E914-D928-D150-397BC50175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3FE7B7-3E48-4542-6D7E-EE88DC49A2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A88BB4-5F3E-7EDC-2682-1180B2BE2EC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0BCCE5B-B4F2-DBC5-9D44-3D34590CE2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1E630-AC83-59A3-4F46-6368882795FD}"/>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3198895717"/>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ACD8DE-ACD7-5CBC-E5B2-D3204032E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12ABF5-C3B9-6EB3-E890-CD48F234CB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19320F-42C7-A6C1-F1A2-3ACB3BA4117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A3AB9CB-8850-C5A3-20A2-3223AC0032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315BF4-4A5B-B949-6EE9-A75724DADBB9}"/>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835410040"/>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Section Divider Slide - Logo, Bar, Image">
    <p:spTree>
      <p:nvGrpSpPr>
        <p:cNvPr id="1" name=""/>
        <p:cNvGrpSpPr/>
        <p:nvPr/>
      </p:nvGrpSpPr>
      <p:grpSpPr>
        <a:xfrm>
          <a:off x="0" y="0"/>
          <a:ext cx="0" cy="0"/>
          <a:chOff x="0" y="0"/>
          <a:chExt cx="0" cy="0"/>
        </a:xfrm>
      </p:grpSpPr>
      <p:sp>
        <p:nvSpPr>
          <p:cNvPr id="12" name="Rectangle 11"/>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800" i="1">
                <a:solidFill>
                  <a:schemeClr val="bg1"/>
                </a:solidFill>
                <a:latin typeface="Times New Roman" panose="02020603050405020304" pitchFamily="18" charset="0"/>
                <a:cs typeface="Times New Roman" panose="02020603050405020304" pitchFamily="18" charset="0"/>
              </a:defRPr>
            </a:lvl1pPr>
          </a:lstStyle>
          <a:p>
            <a:r>
              <a:rPr lang="en-US" dirty="0"/>
              <a:t>Section Divider Image</a:t>
            </a:r>
          </a:p>
        </p:txBody>
      </p:sp>
      <p:sp>
        <p:nvSpPr>
          <p:cNvPr id="11" name="Picture Placeholder 3"/>
          <p:cNvSpPr>
            <a:spLocks noGrp="1"/>
          </p:cNvSpPr>
          <p:nvPr>
            <p:ph type="pic" sz="quarter" idx="13"/>
          </p:nvPr>
        </p:nvSpPr>
        <p:spPr>
          <a:xfrm>
            <a:off x="0" y="1574006"/>
            <a:ext cx="12192000" cy="3829001"/>
          </a:xfrm>
          <a:effectLst>
            <a:outerShdw blurRad="50800" dist="38100" dir="2700000" algn="tl" rotWithShape="0">
              <a:prstClr val="black">
                <a:alpha val="40000"/>
              </a:prstClr>
            </a:outerShdw>
          </a:effectLst>
        </p:spPr>
        <p:txBody>
          <a:bodyPr/>
          <a:lstStyle>
            <a:lvl1pPr>
              <a:defRPr>
                <a:solidFill>
                  <a:srgbClr val="778591"/>
                </a:solidFill>
              </a:defRPr>
            </a:lvl1pPr>
          </a:lstStyle>
          <a:p>
            <a:endParaRPr lang="en-US"/>
          </a:p>
        </p:txBody>
      </p:sp>
      <p:pic>
        <p:nvPicPr>
          <p:cNvPr id="9" name="Content Placeholder 6">
            <a:extLst>
              <a:ext uri="{FF2B5EF4-FFF2-40B4-BE49-F238E27FC236}">
                <a16:creationId xmlns:a16="http://schemas.microsoft.com/office/drawing/2014/main" id="{A2F88A14-F15D-4FD9-9539-5E152F9CB1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030545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ontent Slide - Mtns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2" name="Title 1"/>
          <p:cNvSpPr>
            <a:spLocks noGrp="1"/>
          </p:cNvSpPr>
          <p:nvPr>
            <p:ph type="title"/>
          </p:nvPr>
        </p:nvSpPr>
        <p:spPr>
          <a:xfrm>
            <a:off x="1057275" y="205230"/>
            <a:ext cx="6029326"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057275" y="563461"/>
            <a:ext cx="6029325"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DD08425C-57D8-4808-9CF0-226279E52B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207702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Pharma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1514475" y="201358"/>
            <a:ext cx="70675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514475" y="549024"/>
            <a:ext cx="70675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4A4B1867-30C5-42EA-8C67-EF3037147A5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116935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Mtns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2" name="Title 1"/>
          <p:cNvSpPr>
            <a:spLocks noGrp="1"/>
          </p:cNvSpPr>
          <p:nvPr>
            <p:ph type="title"/>
          </p:nvPr>
        </p:nvSpPr>
        <p:spPr>
          <a:xfrm>
            <a:off x="1057275" y="205230"/>
            <a:ext cx="6029326"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057275" y="563461"/>
            <a:ext cx="6029325"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DD08425C-57D8-4808-9CF0-226279E52B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664479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Seaport Industrial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581"/>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1199323" y="205230"/>
            <a:ext cx="6195776"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199323" y="563461"/>
            <a:ext cx="6195775"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A7C37735-4226-42C3-94CC-25BEB31BC5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765889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 Coast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2" name="Title 1"/>
          <p:cNvSpPr>
            <a:spLocks noGrp="1"/>
          </p:cNvSpPr>
          <p:nvPr>
            <p:ph type="title"/>
          </p:nvPr>
        </p:nvSpPr>
        <p:spPr>
          <a:xfrm>
            <a:off x="1057275" y="205230"/>
            <a:ext cx="62674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057275" y="563461"/>
            <a:ext cx="62674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2E4C30BD-13EE-44A0-BA1B-4719408705E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107440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Aviation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1057274" y="205230"/>
            <a:ext cx="7323245"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057274" y="563461"/>
            <a:ext cx="7323245"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CF5D5B17-164A-4AD7-B23D-9DFBCBBD61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861742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Manufacturing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1221867" y="205230"/>
            <a:ext cx="64499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221867" y="563461"/>
            <a:ext cx="64499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9B5D2C21-24F8-476D-A65E-BD841626C8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79261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27F3A-B3E9-41ED-AF8F-A365F10BB65F}" type="slidenum">
              <a:rPr lang="en-US" smtClean="0"/>
              <a:t>‹#›</a:t>
            </a:fld>
            <a:endParaRPr lang="en-US"/>
          </a:p>
        </p:txBody>
      </p:sp>
    </p:spTree>
    <p:extLst>
      <p:ext uri="{BB962C8B-B14F-4D97-AF65-F5344CB8AC3E}">
        <p14:creationId xmlns:p14="http://schemas.microsoft.com/office/powerpoint/2010/main" val="45146069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90" r:id="rId4"/>
    <p:sldLayoutId id="2147483678" r:id="rId5"/>
    <p:sldLayoutId id="2147483691" r:id="rId6"/>
    <p:sldLayoutId id="2147483679" r:id="rId7"/>
    <p:sldLayoutId id="2147483692" r:id="rId8"/>
    <p:sldLayoutId id="2147483693" r:id="rId9"/>
    <p:sldLayoutId id="2147483694" r:id="rId10"/>
    <p:sldLayoutId id="2147483680" r:id="rId11"/>
    <p:sldLayoutId id="2147483681" r:id="rId12"/>
    <p:sldLayoutId id="2147483682" r:id="rId13"/>
    <p:sldLayoutId id="2147483688" r:id="rId14"/>
    <p:sldLayoutId id="2147483689" r:id="rId15"/>
    <p:sldLayoutId id="2147483683" r:id="rId16"/>
    <p:sldLayoutId id="2147483695" r:id="rId17"/>
    <p:sldLayoutId id="2147483696" r:id="rId18"/>
    <p:sldLayoutId id="2147483684" r:id="rId19"/>
    <p:sldLayoutId id="2147483697" r:id="rId20"/>
    <p:sldLayoutId id="2147483698" r:id="rId21"/>
    <p:sldLayoutId id="2147483685" r:id="rId22"/>
    <p:sldLayoutId id="2147483686" r:id="rId23"/>
    <p:sldLayoutId id="2147483687" r:id="rId2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501FBC-3BAE-8CEF-1E51-9C791154FD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86CD17-89F5-CC28-8206-697492CF37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8F668A-1675-3AF2-4D01-8F6D6B66C3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F3FEFEF1-36C7-9A7B-B5AD-1CED3CCBFC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17A4837-2F84-D956-5CFB-4F622D06EF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27F3A-B3E9-41ED-AF8F-A365F10BB65F}" type="slidenum">
              <a:rPr lang="en-US" smtClean="0"/>
              <a:t>‹#›</a:t>
            </a:fld>
            <a:endParaRPr lang="en-US"/>
          </a:p>
        </p:txBody>
      </p:sp>
    </p:spTree>
    <p:extLst>
      <p:ext uri="{BB962C8B-B14F-4D97-AF65-F5344CB8AC3E}">
        <p14:creationId xmlns:p14="http://schemas.microsoft.com/office/powerpoint/2010/main" val="302336118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4"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36.xml"/><Relationship Id="rId4" Type="http://schemas.openxmlformats.org/officeDocument/2006/relationships/hyperlink" Target="mailto:Joey.hester@ncdenr.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Department of Environmental Quality</a:t>
            </a:r>
          </a:p>
        </p:txBody>
      </p:sp>
      <p:sp>
        <p:nvSpPr>
          <p:cNvPr id="3" name="Subtitle 2"/>
          <p:cNvSpPr>
            <a:spLocks noGrp="1"/>
          </p:cNvSpPr>
          <p:nvPr>
            <p:ph type="subTitle" idx="1"/>
          </p:nvPr>
        </p:nvSpPr>
        <p:spPr/>
        <p:txBody>
          <a:bodyPr/>
          <a:lstStyle/>
          <a:p>
            <a:r>
              <a:rPr lang="en-US" dirty="0"/>
              <a:t>September 26, 2023</a:t>
            </a:r>
          </a:p>
        </p:txBody>
      </p:sp>
      <p:sp>
        <p:nvSpPr>
          <p:cNvPr id="4" name="TextBox 3">
            <a:extLst>
              <a:ext uri="{FF2B5EF4-FFF2-40B4-BE49-F238E27FC236}">
                <a16:creationId xmlns:a16="http://schemas.microsoft.com/office/drawing/2014/main" id="{DA0C5B1B-CCC7-6B89-2B21-D21D7613C367}"/>
              </a:ext>
            </a:extLst>
          </p:cNvPr>
          <p:cNvSpPr txBox="1"/>
          <p:nvPr/>
        </p:nvSpPr>
        <p:spPr>
          <a:xfrm>
            <a:off x="255017" y="2564266"/>
            <a:ext cx="6506391" cy="1077218"/>
          </a:xfrm>
          <a:prstGeom prst="rect">
            <a:avLst/>
          </a:prstGeom>
          <a:noFill/>
        </p:spPr>
        <p:txBody>
          <a:bodyPr wrap="square" rtlCol="0">
            <a:spAutoFit/>
          </a:bodyPr>
          <a:lstStyle/>
          <a:p>
            <a:r>
              <a:rPr lang="en-US" sz="3200" b="1" i="1" dirty="0">
                <a:latin typeface="+mj-lt"/>
              </a:rPr>
              <a:t>High Rock Lake Nutrient Strategy: Stormwater TAG</a:t>
            </a:r>
          </a:p>
        </p:txBody>
      </p:sp>
    </p:spTree>
    <p:extLst>
      <p:ext uri="{BB962C8B-B14F-4D97-AF65-F5344CB8AC3E}">
        <p14:creationId xmlns:p14="http://schemas.microsoft.com/office/powerpoint/2010/main" val="2863659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3A468-5401-1820-FFF2-6441A13AE4C4}"/>
              </a:ext>
            </a:extLst>
          </p:cNvPr>
          <p:cNvSpPr>
            <a:spLocks noGrp="1"/>
          </p:cNvSpPr>
          <p:nvPr>
            <p:ph type="title"/>
          </p:nvPr>
        </p:nvSpPr>
        <p:spPr/>
        <p:txBody>
          <a:bodyPr/>
          <a:lstStyle/>
          <a:p>
            <a:r>
              <a:rPr lang="en-US" dirty="0"/>
              <a:t>What does DWR need?</a:t>
            </a:r>
          </a:p>
        </p:txBody>
      </p:sp>
      <p:sp>
        <p:nvSpPr>
          <p:cNvPr id="3" name="Content Placeholder 2">
            <a:extLst>
              <a:ext uri="{FF2B5EF4-FFF2-40B4-BE49-F238E27FC236}">
                <a16:creationId xmlns:a16="http://schemas.microsoft.com/office/drawing/2014/main" id="{14408F17-8E22-096E-F4C7-7B86FCF27E60}"/>
              </a:ext>
            </a:extLst>
          </p:cNvPr>
          <p:cNvSpPr>
            <a:spLocks noGrp="1"/>
          </p:cNvSpPr>
          <p:nvPr>
            <p:ph idx="1"/>
          </p:nvPr>
        </p:nvSpPr>
        <p:spPr>
          <a:solidFill>
            <a:schemeClr val="bg1"/>
          </a:solidFill>
        </p:spPr>
        <p:txBody>
          <a:bodyPr>
            <a:normAutofit/>
          </a:bodyPr>
          <a:lstStyle/>
          <a:p>
            <a:r>
              <a:rPr lang="en-US" dirty="0"/>
              <a:t>Survey of local governments to determine willingness to enter into a compliance coalition</a:t>
            </a:r>
          </a:p>
          <a:p>
            <a:pPr lvl="1"/>
            <a:r>
              <a:rPr lang="en-US" dirty="0"/>
              <a:t>Discussions can continue through rule drafting, as this would require input from LGs which are not TAG/SC members and have not been consulted</a:t>
            </a:r>
          </a:p>
          <a:p>
            <a:pPr lvl="1"/>
            <a:r>
              <a:rPr lang="en-US" dirty="0"/>
              <a:t>If a general willingness exists, we can work with LGs to refine rule language that will facilitate this paradigm</a:t>
            </a:r>
          </a:p>
          <a:p>
            <a:pPr lvl="1"/>
            <a:r>
              <a:rPr lang="en-US" dirty="0"/>
              <a:t>If LGs are unwilling to cooperate, direct compliance via some kind of local reduction program may be required</a:t>
            </a:r>
          </a:p>
          <a:p>
            <a:r>
              <a:rPr lang="en-US" dirty="0"/>
              <a:t>Trading and joint compliance are proven concepts, so DWR staff will need input on the level of financial commitment which will be possible for LGs in the short and long term</a:t>
            </a:r>
          </a:p>
          <a:p>
            <a:endParaRPr lang="en-US" dirty="0"/>
          </a:p>
          <a:p>
            <a:pPr marL="0" indent="0">
              <a:buNone/>
            </a:pPr>
            <a:r>
              <a:rPr lang="en-US" dirty="0"/>
              <a:t>Key Questions</a:t>
            </a:r>
          </a:p>
          <a:p>
            <a:pPr marL="457200" indent="-457200">
              <a:buFont typeface="+mj-lt"/>
              <a:buAutoNum type="arabicPeriod"/>
            </a:pPr>
            <a:r>
              <a:rPr lang="en-US" dirty="0"/>
              <a:t>Does the SW TAG prefer investment-based compliance or load reduction compliance?</a:t>
            </a:r>
          </a:p>
          <a:p>
            <a:pPr marL="457200" indent="-457200">
              <a:buFont typeface="+mj-lt"/>
              <a:buAutoNum type="arabicPeriod"/>
            </a:pPr>
            <a:r>
              <a:rPr lang="en-US" dirty="0"/>
              <a:t>Does the SW TAG support ongoing direct outreach to LGs to gauge interest in a compliance coalition?</a:t>
            </a:r>
          </a:p>
          <a:p>
            <a:endParaRPr lang="en-US" dirty="0"/>
          </a:p>
        </p:txBody>
      </p:sp>
      <p:sp>
        <p:nvSpPr>
          <p:cNvPr id="4" name="Slide Number Placeholder 3">
            <a:extLst>
              <a:ext uri="{FF2B5EF4-FFF2-40B4-BE49-F238E27FC236}">
                <a16:creationId xmlns:a16="http://schemas.microsoft.com/office/drawing/2014/main" id="{DE9D1CD7-4FE4-0FF7-86D3-0BD13C9B1CDF}"/>
              </a:ext>
            </a:extLst>
          </p:cNvPr>
          <p:cNvSpPr>
            <a:spLocks noGrp="1"/>
          </p:cNvSpPr>
          <p:nvPr>
            <p:ph type="sldNum" sz="quarter" idx="12"/>
          </p:nvPr>
        </p:nvSpPr>
        <p:spPr/>
        <p:txBody>
          <a:bodyPr/>
          <a:lstStyle/>
          <a:p>
            <a:fld id="{11F27F3A-B3E9-41ED-AF8F-A365F10BB65F}" type="slidenum">
              <a:rPr lang="en-US" smtClean="0"/>
              <a:pPr/>
              <a:t>10</a:t>
            </a:fld>
            <a:endParaRPr lang="en-US"/>
          </a:p>
        </p:txBody>
      </p:sp>
      <p:sp>
        <p:nvSpPr>
          <p:cNvPr id="5" name="Subtitle 4">
            <a:extLst>
              <a:ext uri="{FF2B5EF4-FFF2-40B4-BE49-F238E27FC236}">
                <a16:creationId xmlns:a16="http://schemas.microsoft.com/office/drawing/2014/main" id="{3BF0CFF5-D5B4-094A-C19C-B1129A677582}"/>
              </a:ext>
            </a:extLst>
          </p:cNvPr>
          <p:cNvSpPr>
            <a:spLocks noGrp="1"/>
          </p:cNvSpPr>
          <p:nvPr>
            <p:ph type="subTitle" idx="13"/>
          </p:nvPr>
        </p:nvSpPr>
        <p:spPr/>
        <p:txBody>
          <a:bodyPr/>
          <a:lstStyle/>
          <a:p>
            <a:endParaRPr lang="en-US"/>
          </a:p>
        </p:txBody>
      </p:sp>
    </p:spTree>
    <p:extLst>
      <p:ext uri="{BB962C8B-B14F-4D97-AF65-F5344CB8AC3E}">
        <p14:creationId xmlns:p14="http://schemas.microsoft.com/office/powerpoint/2010/main" val="4144166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A2617-28B4-BAF3-88EE-E5CFA99BCF17}"/>
              </a:ext>
            </a:extLst>
          </p:cNvPr>
          <p:cNvSpPr>
            <a:spLocks noGrp="1"/>
          </p:cNvSpPr>
          <p:nvPr>
            <p:ph type="title"/>
          </p:nvPr>
        </p:nvSpPr>
        <p:spPr/>
        <p:txBody>
          <a:bodyPr/>
          <a:lstStyle/>
          <a:p>
            <a:r>
              <a:rPr lang="en-US" dirty="0"/>
              <a:t>Next Two Meetings</a:t>
            </a:r>
          </a:p>
        </p:txBody>
      </p:sp>
      <p:sp>
        <p:nvSpPr>
          <p:cNvPr id="3" name="Content Placeholder 2">
            <a:extLst>
              <a:ext uri="{FF2B5EF4-FFF2-40B4-BE49-F238E27FC236}">
                <a16:creationId xmlns:a16="http://schemas.microsoft.com/office/drawing/2014/main" id="{0B68E99F-8244-EEA5-4ECD-57284EBB7A9C}"/>
              </a:ext>
            </a:extLst>
          </p:cNvPr>
          <p:cNvSpPr>
            <a:spLocks noGrp="1"/>
          </p:cNvSpPr>
          <p:nvPr>
            <p:ph idx="1"/>
          </p:nvPr>
        </p:nvSpPr>
        <p:spPr/>
        <p:txBody>
          <a:bodyPr/>
          <a:lstStyle/>
          <a:p>
            <a:r>
              <a:rPr lang="en-US" dirty="0"/>
              <a:t>October 30</a:t>
            </a:r>
          </a:p>
          <a:p>
            <a:r>
              <a:rPr lang="en-US" dirty="0"/>
              <a:t>November 6, 8(am), 9(pm), 13, 14, 15(am), 16, 17, 20, 27, 28, 29, 30</a:t>
            </a:r>
          </a:p>
          <a:p>
            <a:r>
              <a:rPr lang="en-US" dirty="0"/>
              <a:t>December 4, 5, 6, 7, 8, 11, 12, 13, 14, 15</a:t>
            </a:r>
          </a:p>
        </p:txBody>
      </p:sp>
      <p:sp>
        <p:nvSpPr>
          <p:cNvPr id="4" name="Slide Number Placeholder 3">
            <a:extLst>
              <a:ext uri="{FF2B5EF4-FFF2-40B4-BE49-F238E27FC236}">
                <a16:creationId xmlns:a16="http://schemas.microsoft.com/office/drawing/2014/main" id="{E922C2B2-CED1-A30A-31C6-82444AE88426}"/>
              </a:ext>
            </a:extLst>
          </p:cNvPr>
          <p:cNvSpPr>
            <a:spLocks noGrp="1"/>
          </p:cNvSpPr>
          <p:nvPr>
            <p:ph type="sldNum" sz="quarter" idx="12"/>
          </p:nvPr>
        </p:nvSpPr>
        <p:spPr/>
        <p:txBody>
          <a:bodyPr/>
          <a:lstStyle/>
          <a:p>
            <a:fld id="{11F27F3A-B3E9-41ED-AF8F-A365F10BB65F}" type="slidenum">
              <a:rPr lang="en-US" smtClean="0"/>
              <a:pPr/>
              <a:t>11</a:t>
            </a:fld>
            <a:endParaRPr lang="en-US"/>
          </a:p>
        </p:txBody>
      </p:sp>
      <p:sp>
        <p:nvSpPr>
          <p:cNvPr id="5" name="Subtitle 4">
            <a:extLst>
              <a:ext uri="{FF2B5EF4-FFF2-40B4-BE49-F238E27FC236}">
                <a16:creationId xmlns:a16="http://schemas.microsoft.com/office/drawing/2014/main" id="{9EA067F6-BB8B-3C01-ABF3-29053DF0D3FD}"/>
              </a:ext>
            </a:extLst>
          </p:cNvPr>
          <p:cNvSpPr>
            <a:spLocks noGrp="1"/>
          </p:cNvSpPr>
          <p:nvPr>
            <p:ph type="subTitle" idx="13"/>
          </p:nvPr>
        </p:nvSpPr>
        <p:spPr/>
        <p:txBody>
          <a:bodyPr/>
          <a:lstStyle/>
          <a:p>
            <a:r>
              <a:rPr lang="en-US" dirty="0"/>
              <a:t>Potential Dates</a:t>
            </a:r>
          </a:p>
        </p:txBody>
      </p:sp>
    </p:spTree>
    <p:extLst>
      <p:ext uri="{BB962C8B-B14F-4D97-AF65-F5344CB8AC3E}">
        <p14:creationId xmlns:p14="http://schemas.microsoft.com/office/powerpoint/2010/main" val="96540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F27F3A-B3E9-41ED-AF8F-A365F10BB65F}" type="slidenum">
              <a:rPr lang="en-US" smtClean="0"/>
              <a:pPr/>
              <a:t>12</a:t>
            </a:fld>
            <a:endParaRPr lang="en-US"/>
          </a:p>
        </p:txBody>
      </p:sp>
      <p:sp>
        <p:nvSpPr>
          <p:cNvPr id="3" name="Title 2"/>
          <p:cNvSpPr>
            <a:spLocks noGrp="1"/>
          </p:cNvSpPr>
          <p:nvPr>
            <p:ph type="ctrTitle"/>
          </p:nvPr>
        </p:nvSpPr>
        <p:spPr/>
        <p:txBody>
          <a:bodyPr/>
          <a:lstStyle/>
          <a:p>
            <a:r>
              <a:rPr lang="en-US" dirty="0"/>
              <a:t>Questions?</a:t>
            </a:r>
          </a:p>
        </p:txBody>
      </p:sp>
      <p:pic>
        <p:nvPicPr>
          <p:cNvPr id="2" name="Picture Placeholder 1"/>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26177" b="26177"/>
          <a:stretch>
            <a:fillRect/>
          </a:stretch>
        </p:blipFill>
        <p:spPr/>
      </p:pic>
      <p:sp>
        <p:nvSpPr>
          <p:cNvPr id="5"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
        <p:nvSpPr>
          <p:cNvPr id="6" name="TextBox 5">
            <a:extLst>
              <a:ext uri="{FF2B5EF4-FFF2-40B4-BE49-F238E27FC236}">
                <a16:creationId xmlns:a16="http://schemas.microsoft.com/office/drawing/2014/main" id="{D3745CB9-3DF0-499D-839E-9B24C24549AE}"/>
              </a:ext>
            </a:extLst>
          </p:cNvPr>
          <p:cNvSpPr txBox="1"/>
          <p:nvPr/>
        </p:nvSpPr>
        <p:spPr>
          <a:xfrm>
            <a:off x="7627455" y="3568823"/>
            <a:ext cx="4374045" cy="1569660"/>
          </a:xfrm>
          <a:prstGeom prst="rect">
            <a:avLst/>
          </a:prstGeom>
          <a:noFill/>
        </p:spPr>
        <p:txBody>
          <a:bodyPr wrap="square" rtlCol="0">
            <a:spAutoFit/>
          </a:bodyPr>
          <a:lstStyle/>
          <a:p>
            <a:r>
              <a:rPr lang="en-US" sz="2400" b="1" dirty="0">
                <a:solidFill>
                  <a:schemeClr val="bg1"/>
                </a:solidFill>
              </a:rPr>
              <a:t>Joey Hester</a:t>
            </a:r>
          </a:p>
          <a:p>
            <a:r>
              <a:rPr lang="en-US" sz="2400" dirty="0">
                <a:solidFill>
                  <a:schemeClr val="bg1"/>
                </a:solidFill>
                <a:hlinkClick r:id="rId4"/>
              </a:rPr>
              <a:t>Joey.hester@ncdenr.gov</a:t>
            </a:r>
            <a:endParaRPr lang="en-US" sz="2400" dirty="0">
              <a:solidFill>
                <a:schemeClr val="bg1"/>
              </a:solidFill>
            </a:endParaRPr>
          </a:p>
          <a:p>
            <a:r>
              <a:rPr lang="en-US" sz="2400" dirty="0">
                <a:solidFill>
                  <a:schemeClr val="bg1"/>
                </a:solidFill>
              </a:rPr>
              <a:t>O: 919-707-3675</a:t>
            </a:r>
          </a:p>
          <a:p>
            <a:r>
              <a:rPr lang="en-US" sz="2400" dirty="0">
                <a:solidFill>
                  <a:schemeClr val="bg1"/>
                </a:solidFill>
              </a:rPr>
              <a:t>C: 919-418-5712</a:t>
            </a:r>
          </a:p>
        </p:txBody>
      </p:sp>
    </p:spTree>
    <p:extLst>
      <p:ext uri="{BB962C8B-B14F-4D97-AF65-F5344CB8AC3E}">
        <p14:creationId xmlns:p14="http://schemas.microsoft.com/office/powerpoint/2010/main" val="3265762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D5846-0D95-2EFA-D10F-5E0DDDBBD3F0}"/>
              </a:ext>
            </a:extLst>
          </p:cNvPr>
          <p:cNvSpPr>
            <a:spLocks noGrp="1"/>
          </p:cNvSpPr>
          <p:nvPr>
            <p:ph type="title"/>
          </p:nvPr>
        </p:nvSpPr>
        <p:spPr/>
        <p:txBody>
          <a:bodyPr/>
          <a:lstStyle/>
          <a:p>
            <a:r>
              <a:rPr lang="en-US" dirty="0"/>
              <a:t>Meeting Objectives for Existing Development Rule</a:t>
            </a:r>
          </a:p>
        </p:txBody>
      </p:sp>
      <p:sp>
        <p:nvSpPr>
          <p:cNvPr id="3" name="Content Placeholder 2">
            <a:extLst>
              <a:ext uri="{FF2B5EF4-FFF2-40B4-BE49-F238E27FC236}">
                <a16:creationId xmlns:a16="http://schemas.microsoft.com/office/drawing/2014/main" id="{A7946F68-4CCB-15A6-5942-FA2A08366B40}"/>
              </a:ext>
            </a:extLst>
          </p:cNvPr>
          <p:cNvSpPr>
            <a:spLocks noGrp="1"/>
          </p:cNvSpPr>
          <p:nvPr>
            <p:ph idx="1"/>
          </p:nvPr>
        </p:nvSpPr>
        <p:spPr/>
        <p:txBody>
          <a:bodyPr>
            <a:normAutofit/>
          </a:bodyPr>
          <a:lstStyle/>
          <a:p>
            <a:pPr>
              <a:lnSpc>
                <a:spcPct val="107000"/>
              </a:lnSpc>
              <a:spcBef>
                <a:spcPts val="0"/>
              </a:spcBef>
            </a:pPr>
            <a:r>
              <a:rPr lang="en-US" kern="100" dirty="0">
                <a:effectLst/>
                <a:latin typeface="Calibri" panose="020F0502020204030204" pitchFamily="34" charset="0"/>
                <a:ea typeface="Calibri" panose="020F0502020204030204" pitchFamily="34" charset="0"/>
                <a:cs typeface="Times New Roman" panose="02020603050405020304" pitchFamily="18" charset="0"/>
              </a:rPr>
              <a:t>Gauge support for investment-based mandate and load reduction mandate framework</a:t>
            </a:r>
          </a:p>
          <a:p>
            <a:pPr>
              <a:lnSpc>
                <a:spcPct val="107000"/>
              </a:lnSpc>
              <a:spcBef>
                <a:spcPts val="0"/>
              </a:spcBef>
            </a:pPr>
            <a:r>
              <a:rPr lang="en-US" kern="100" dirty="0">
                <a:effectLst/>
                <a:latin typeface="Calibri" panose="020F0502020204030204" pitchFamily="34" charset="0"/>
                <a:ea typeface="Calibri" panose="020F0502020204030204" pitchFamily="34" charset="0"/>
                <a:cs typeface="Times New Roman" panose="02020603050405020304" pitchFamily="18" charset="0"/>
              </a:rPr>
              <a:t>Gauge level of interest in forming an optional association for compliance purposes</a:t>
            </a:r>
          </a:p>
          <a:p>
            <a:pPr>
              <a:lnSpc>
                <a:spcPct val="107000"/>
              </a:lnSpc>
              <a:spcBef>
                <a:spcPts val="0"/>
              </a:spcBef>
            </a:pPr>
            <a:r>
              <a:rPr lang="en-US" kern="100" dirty="0">
                <a:effectLst/>
                <a:latin typeface="Calibri" panose="020F0502020204030204" pitchFamily="34" charset="0"/>
                <a:ea typeface="Calibri" panose="020F0502020204030204" pitchFamily="34" charset="0"/>
                <a:cs typeface="Times New Roman" panose="02020603050405020304" pitchFamily="18" charset="0"/>
              </a:rPr>
              <a:t>Identify criteria for determining individual LG responsibility (benefit and impact)</a:t>
            </a:r>
          </a:p>
          <a:p>
            <a:pPr>
              <a:lnSpc>
                <a:spcPct val="107000"/>
              </a:lnSpc>
              <a:spcBef>
                <a:spcPts val="0"/>
              </a:spcBef>
              <a:spcAft>
                <a:spcPts val="800"/>
              </a:spcAft>
            </a:pPr>
            <a:r>
              <a:rPr lang="en-US" kern="100" dirty="0">
                <a:effectLst/>
                <a:latin typeface="Calibri" panose="020F0502020204030204" pitchFamily="34" charset="0"/>
                <a:ea typeface="Calibri" panose="020F0502020204030204" pitchFamily="34" charset="0"/>
                <a:cs typeface="Times New Roman" panose="02020603050405020304" pitchFamily="18" charset="0"/>
              </a:rPr>
              <a:t>Identify interest level in trading for credit beyond ED retrofits</a:t>
            </a:r>
          </a:p>
        </p:txBody>
      </p:sp>
      <p:sp>
        <p:nvSpPr>
          <p:cNvPr id="4" name="Slide Number Placeholder 3">
            <a:extLst>
              <a:ext uri="{FF2B5EF4-FFF2-40B4-BE49-F238E27FC236}">
                <a16:creationId xmlns:a16="http://schemas.microsoft.com/office/drawing/2014/main" id="{3BB5B7D6-6821-7829-6050-725819FDB358}"/>
              </a:ext>
            </a:extLst>
          </p:cNvPr>
          <p:cNvSpPr>
            <a:spLocks noGrp="1"/>
          </p:cNvSpPr>
          <p:nvPr>
            <p:ph type="sldNum" sz="quarter" idx="12"/>
          </p:nvPr>
        </p:nvSpPr>
        <p:spPr/>
        <p:txBody>
          <a:bodyPr/>
          <a:lstStyle/>
          <a:p>
            <a:fld id="{11F27F3A-B3E9-41ED-AF8F-A365F10BB65F}" type="slidenum">
              <a:rPr lang="en-US" smtClean="0"/>
              <a:pPr/>
              <a:t>2</a:t>
            </a:fld>
            <a:endParaRPr lang="en-US"/>
          </a:p>
        </p:txBody>
      </p:sp>
    </p:spTree>
    <p:extLst>
      <p:ext uri="{BB962C8B-B14F-4D97-AF65-F5344CB8AC3E}">
        <p14:creationId xmlns:p14="http://schemas.microsoft.com/office/powerpoint/2010/main" val="254321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FE0C6-A981-4EBA-28D2-0AAF9150AD08}"/>
              </a:ext>
            </a:extLst>
          </p:cNvPr>
          <p:cNvSpPr>
            <a:spLocks noGrp="1"/>
          </p:cNvSpPr>
          <p:nvPr>
            <p:ph type="title"/>
          </p:nvPr>
        </p:nvSpPr>
        <p:spPr>
          <a:xfrm>
            <a:off x="621792" y="1161288"/>
            <a:ext cx="3602736" cy="4526280"/>
          </a:xfrm>
        </p:spPr>
        <p:txBody>
          <a:bodyPr>
            <a:normAutofit/>
          </a:bodyPr>
          <a:lstStyle/>
          <a:p>
            <a:r>
              <a:rPr lang="en-US" sz="4000" dirty="0"/>
              <a:t>Agenda today,  1-3 pm</a:t>
            </a:r>
          </a:p>
        </p:txBody>
      </p:sp>
      <p:sp>
        <p:nvSpPr>
          <p:cNvPr id="4" name="Slide Number Placeholder 3">
            <a:extLst>
              <a:ext uri="{FF2B5EF4-FFF2-40B4-BE49-F238E27FC236}">
                <a16:creationId xmlns:a16="http://schemas.microsoft.com/office/drawing/2014/main" id="{2A0B7330-780F-CD2E-EF0A-5AECD48F6BEF}"/>
              </a:ext>
            </a:extLst>
          </p:cNvPr>
          <p:cNvSpPr>
            <a:spLocks noGrp="1"/>
          </p:cNvSpPr>
          <p:nvPr>
            <p:ph type="sldNum" sz="quarter" idx="12"/>
          </p:nvPr>
        </p:nvSpPr>
        <p:spPr>
          <a:xfrm>
            <a:off x="8801100" y="6356350"/>
            <a:ext cx="2743200" cy="365125"/>
          </a:xfrm>
        </p:spPr>
        <p:txBody>
          <a:bodyPr>
            <a:normAutofit/>
          </a:bodyPr>
          <a:lstStyle/>
          <a:p>
            <a:pPr>
              <a:spcAft>
                <a:spcPts val="600"/>
              </a:spcAft>
            </a:pPr>
            <a:fld id="{11F27F3A-B3E9-41ED-AF8F-A365F10BB65F}" type="slidenum">
              <a:rPr lang="en-US">
                <a:solidFill>
                  <a:schemeClr val="tx1">
                    <a:lumMod val="50000"/>
                    <a:lumOff val="50000"/>
                  </a:schemeClr>
                </a:solidFill>
              </a:rPr>
              <a:pPr>
                <a:spcAft>
                  <a:spcPts val="600"/>
                </a:spcAft>
              </a:pPr>
              <a:t>3</a:t>
            </a:fld>
            <a:endParaRPr lang="en-US">
              <a:solidFill>
                <a:schemeClr val="tx1">
                  <a:lumMod val="50000"/>
                  <a:lumOff val="50000"/>
                </a:schemeClr>
              </a:solidFill>
            </a:endParaRPr>
          </a:p>
        </p:txBody>
      </p:sp>
      <p:sp>
        <p:nvSpPr>
          <p:cNvPr id="8" name="TextBox 7">
            <a:extLst>
              <a:ext uri="{FF2B5EF4-FFF2-40B4-BE49-F238E27FC236}">
                <a16:creationId xmlns:a16="http://schemas.microsoft.com/office/drawing/2014/main" id="{FDD08A39-7DE4-952D-9B18-CB084A571D79}"/>
              </a:ext>
            </a:extLst>
          </p:cNvPr>
          <p:cNvSpPr txBox="1"/>
          <p:nvPr/>
        </p:nvSpPr>
        <p:spPr>
          <a:xfrm>
            <a:off x="4811478" y="503583"/>
            <a:ext cx="6280591" cy="5493812"/>
          </a:xfrm>
          <a:prstGeom prst="rect">
            <a:avLst/>
          </a:prstGeom>
          <a:noFill/>
        </p:spPr>
        <p:txBody>
          <a:bodyPr wrap="square" rtlCol="0">
            <a:spAutoFit/>
          </a:bodyPr>
          <a:lstStyle/>
          <a:p>
            <a:pPr marL="0" marR="0" algn="l" rtl="0" eaLnBrk="1" fontAlgn="t" latinLnBrk="0" hangingPunct="1">
              <a:lnSpc>
                <a:spcPct val="150000"/>
              </a:lnSpc>
              <a:spcBef>
                <a:spcPts val="0"/>
              </a:spcBef>
              <a:spcAft>
                <a:spcPts val="0"/>
              </a:spcAft>
            </a:pPr>
            <a:r>
              <a:rPr lang="en-US" sz="1800" b="1" i="0" u="none" strike="noStrike" kern="1200" dirty="0">
                <a:solidFill>
                  <a:srgbClr val="002060"/>
                </a:solidFill>
                <a:effectLst/>
                <a:latin typeface="Calibri" panose="020F0502020204030204" pitchFamily="34" charset="0"/>
                <a:cs typeface="Calibri" panose="020F0502020204030204" pitchFamily="34" charset="0"/>
              </a:rPr>
              <a:t>1-1:30</a:t>
            </a:r>
            <a:endParaRPr lang="en-US" sz="1800" b="1" i="0" u="none" strike="noStrike" dirty="0">
              <a:effectLst/>
              <a:latin typeface="Arial" panose="020B0604020202020204" pitchFamily="34" charset="0"/>
            </a:endParaRPr>
          </a:p>
          <a:p>
            <a:pPr lvl="1" fontAlgn="t"/>
            <a:r>
              <a:rPr lang="en-US" b="0" i="0" u="none" strike="noStrike" kern="12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Purpose of the meeting </a:t>
            </a:r>
          </a:p>
          <a:p>
            <a:pPr lvl="1" fontAlgn="t"/>
            <a:endParaRPr lang="en-US" dirty="0">
              <a:latin typeface="Arial" panose="020B0604020202020204" pitchFamily="34" charset="0"/>
            </a:endParaRPr>
          </a:p>
          <a:p>
            <a:pPr lvl="1" fontAlgn="t"/>
            <a:r>
              <a:rPr lang="en-US" b="0" i="0" u="none" strike="noStrike" kern="12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Reviewing agenda,  ground rules &amp; consensus</a:t>
            </a:r>
          </a:p>
          <a:p>
            <a:pPr lvl="1" fontAlgn="t"/>
            <a:endParaRPr lang="en-US" b="0" i="0" u="none" strike="noStrike" dirty="0">
              <a:effectLst/>
              <a:latin typeface="Arial" panose="020B0604020202020204" pitchFamily="34" charset="0"/>
            </a:endParaRPr>
          </a:p>
          <a:p>
            <a:pPr lvl="1" fontAlgn="t"/>
            <a:r>
              <a:rPr lang="en-US" b="0" i="0" u="none" strike="noStrike" kern="12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Introduce Jordan and Falls Existing Development Rules</a:t>
            </a:r>
            <a:endParaRPr lang="en-US" b="0" i="1" u="none" strike="noStrike" kern="1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lvl="1" fontAlgn="t"/>
            <a:endParaRPr lang="en-US" b="0" i="0" u="none" strike="noStrike" dirty="0">
              <a:effectLst/>
              <a:latin typeface="Arial" panose="020B0604020202020204" pitchFamily="34" charset="0"/>
            </a:endParaRPr>
          </a:p>
          <a:p>
            <a:pPr marL="0" marR="0" algn="l" rtl="0" eaLnBrk="1" fontAlgn="t" latinLnBrk="0" hangingPunct="1">
              <a:spcBef>
                <a:spcPts val="0"/>
              </a:spcBef>
              <a:spcAft>
                <a:spcPts val="0"/>
              </a:spcAft>
            </a:pP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rPr>
              <a:t>1:30-1:45</a:t>
            </a:r>
          </a:p>
          <a:p>
            <a:pPr lvl="1" fontAlgn="t"/>
            <a:r>
              <a:rPr lang="en-US" dirty="0">
                <a:solidFill>
                  <a:srgbClr val="002060"/>
                </a:solidFill>
                <a:latin typeface="Calibri" panose="020F0502020204030204" pitchFamily="34" charset="0"/>
                <a:ea typeface="Calibri" panose="020F0502020204030204" pitchFamily="34" charset="0"/>
                <a:cs typeface="Calibri" panose="020F0502020204030204" pitchFamily="34" charset="0"/>
              </a:rPr>
              <a:t>Discuss nutrient trading and “One Water”</a:t>
            </a:r>
            <a:endParaRPr lang="en-US" b="0" i="0" u="none" strike="noStrike" kern="1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marL="0" marR="0" algn="l" rtl="0" eaLnBrk="1" fontAlgn="t" latinLnBrk="0" hangingPunct="1">
              <a:lnSpc>
                <a:spcPct val="150000"/>
              </a:lnSpc>
              <a:spcBef>
                <a:spcPts val="0"/>
              </a:spcBef>
              <a:spcAft>
                <a:spcPts val="0"/>
              </a:spcAft>
            </a:pPr>
            <a:r>
              <a:rPr lang="en-US" sz="1800" b="1" i="0" u="none" strike="noStrike" kern="12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1:45-3:00</a:t>
            </a:r>
          </a:p>
          <a:p>
            <a:pPr lvl="1" fontAlgn="t">
              <a:lnSpc>
                <a:spcPct val="150000"/>
              </a:lnSpc>
            </a:pPr>
            <a:r>
              <a:rPr lang="en-US" b="0" i="0" u="none" strike="noStrike" kern="12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Brainstorm new ideas for existing development</a:t>
            </a:r>
          </a:p>
          <a:p>
            <a:pPr lvl="1" fontAlgn="t">
              <a:lnSpc>
                <a:spcPct val="150000"/>
              </a:lnSpc>
            </a:pPr>
            <a:r>
              <a:rPr lang="en-US" dirty="0">
                <a:solidFill>
                  <a:srgbClr val="002060"/>
                </a:solidFill>
                <a:latin typeface="Calibri" panose="020F0502020204030204" pitchFamily="34" charset="0"/>
                <a:ea typeface="Calibri" panose="020F0502020204030204" pitchFamily="34" charset="0"/>
                <a:cs typeface="Calibri" panose="020F0502020204030204" pitchFamily="34" charset="0"/>
              </a:rPr>
              <a:t>Investment-based compliance</a:t>
            </a:r>
          </a:p>
          <a:p>
            <a:pPr lvl="1" fontAlgn="t">
              <a:lnSpc>
                <a:spcPct val="150000"/>
              </a:lnSpc>
            </a:pPr>
            <a:r>
              <a:rPr lang="en-US" dirty="0">
                <a:solidFill>
                  <a:srgbClr val="002060"/>
                </a:solidFill>
                <a:latin typeface="Calibri" panose="020F0502020204030204" pitchFamily="34" charset="0"/>
                <a:ea typeface="Calibri" panose="020F0502020204030204" pitchFamily="34" charset="0"/>
                <a:cs typeface="Calibri" panose="020F0502020204030204" pitchFamily="34" charset="0"/>
              </a:rPr>
              <a:t>Forming a local government coalition</a:t>
            </a:r>
          </a:p>
          <a:p>
            <a:pPr lvl="1" fontAlgn="t">
              <a:lnSpc>
                <a:spcPct val="150000"/>
              </a:lnSpc>
            </a:pPr>
            <a:r>
              <a:rPr lang="en-US" b="0" i="0" u="none" strike="noStrike" kern="12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Identifying Next Steps </a:t>
            </a:r>
            <a:endParaRPr lang="en-US" b="0" i="0" u="none" strike="noStrike" dirty="0">
              <a:effectLst/>
              <a:latin typeface="Arial" panose="020B0604020202020204" pitchFamily="34" charset="0"/>
            </a:endParaRPr>
          </a:p>
          <a:p>
            <a:pPr marL="0" marR="0" algn="l" rtl="0" eaLnBrk="1" fontAlgn="t" latinLnBrk="0" hangingPunct="1">
              <a:lnSpc>
                <a:spcPct val="150000"/>
              </a:lnSpc>
              <a:spcBef>
                <a:spcPts val="0"/>
              </a:spcBef>
              <a:spcAft>
                <a:spcPts val="0"/>
              </a:spcAft>
            </a:pPr>
            <a:endParaRPr lang="en-US" sz="1800" b="0" i="0" u="none" strike="noStrike" dirty="0">
              <a:effectLst/>
              <a:latin typeface="Arial" panose="020B0604020202020204" pitchFamily="34" charset="0"/>
            </a:endParaRPr>
          </a:p>
          <a:p>
            <a:endParaRPr lang="en-US" b="1" dirty="0"/>
          </a:p>
        </p:txBody>
      </p:sp>
    </p:spTree>
    <p:extLst>
      <p:ext uri="{BB962C8B-B14F-4D97-AF65-F5344CB8AC3E}">
        <p14:creationId xmlns:p14="http://schemas.microsoft.com/office/powerpoint/2010/main" val="4080377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86AD-9805-C095-E8A5-4DE12D34616E}"/>
              </a:ext>
            </a:extLst>
          </p:cNvPr>
          <p:cNvSpPr>
            <a:spLocks noGrp="1"/>
          </p:cNvSpPr>
          <p:nvPr>
            <p:ph type="title"/>
          </p:nvPr>
        </p:nvSpPr>
        <p:spPr>
          <a:xfrm>
            <a:off x="1057275" y="205230"/>
            <a:ext cx="6029326" cy="709170"/>
          </a:xfrm>
        </p:spPr>
        <p:txBody>
          <a:bodyPr>
            <a:normAutofit/>
          </a:bodyPr>
          <a:lstStyle/>
          <a:p>
            <a:r>
              <a:rPr lang="en-US" dirty="0"/>
              <a:t>Existing Development Rules</a:t>
            </a:r>
          </a:p>
        </p:txBody>
      </p:sp>
      <p:sp>
        <p:nvSpPr>
          <p:cNvPr id="3" name="Content Placeholder 2">
            <a:extLst>
              <a:ext uri="{FF2B5EF4-FFF2-40B4-BE49-F238E27FC236}">
                <a16:creationId xmlns:a16="http://schemas.microsoft.com/office/drawing/2014/main" id="{C9EFA1ED-1C3E-F34C-7ACA-2294CE823E59}"/>
              </a:ext>
            </a:extLst>
          </p:cNvPr>
          <p:cNvSpPr>
            <a:spLocks noGrp="1"/>
          </p:cNvSpPr>
          <p:nvPr>
            <p:ph idx="1"/>
          </p:nvPr>
        </p:nvSpPr>
        <p:spPr/>
        <p:txBody>
          <a:bodyPr>
            <a:normAutofit/>
          </a:bodyPr>
          <a:lstStyle/>
          <a:p>
            <a:r>
              <a:rPr lang="en-US" dirty="0"/>
              <a:t>Falls Lake (in effect) and Jordan Lake (delayed)</a:t>
            </a:r>
          </a:p>
          <a:p>
            <a:r>
              <a:rPr lang="en-US" dirty="0"/>
              <a:t>Local government load reduction program major components:</a:t>
            </a:r>
          </a:p>
          <a:p>
            <a:pPr lvl="1"/>
            <a:r>
              <a:rPr lang="en-US" dirty="0"/>
              <a:t>Overall load reduction goals</a:t>
            </a:r>
          </a:p>
          <a:p>
            <a:pPr lvl="1"/>
            <a:r>
              <a:rPr lang="en-US" dirty="0"/>
              <a:t>Identify retrofit opportunities and implementation schedule</a:t>
            </a:r>
          </a:p>
          <a:p>
            <a:pPr lvl="1"/>
            <a:r>
              <a:rPr lang="en-US" dirty="0"/>
              <a:t>BMP maintenance</a:t>
            </a:r>
          </a:p>
          <a:p>
            <a:pPr lvl="1"/>
            <a:r>
              <a:rPr lang="en-US" dirty="0"/>
              <a:t>Public education</a:t>
            </a:r>
          </a:p>
          <a:p>
            <a:pPr lvl="1"/>
            <a:r>
              <a:rPr lang="en-US" dirty="0"/>
              <a:t>Illicit Discharge Detection and Elimination (IDDE)</a:t>
            </a:r>
          </a:p>
        </p:txBody>
      </p:sp>
      <p:sp>
        <p:nvSpPr>
          <p:cNvPr id="4" name="Slide Number Placeholder 3">
            <a:extLst>
              <a:ext uri="{FF2B5EF4-FFF2-40B4-BE49-F238E27FC236}">
                <a16:creationId xmlns:a16="http://schemas.microsoft.com/office/drawing/2014/main" id="{0ECC84CE-2281-6FF9-6103-855B05B31726}"/>
              </a:ext>
            </a:extLst>
          </p:cNvPr>
          <p:cNvSpPr>
            <a:spLocks noGrp="1"/>
          </p:cNvSpPr>
          <p:nvPr>
            <p:ph type="sldNum" sz="quarter" idx="12"/>
          </p:nvPr>
        </p:nvSpPr>
        <p:spPr/>
        <p:txBody>
          <a:bodyPr/>
          <a:lstStyle/>
          <a:p>
            <a:fld id="{11F27F3A-B3E9-41ED-AF8F-A365F10BB65F}" type="slidenum">
              <a:rPr lang="en-US" smtClean="0"/>
              <a:pPr/>
              <a:t>4</a:t>
            </a:fld>
            <a:endParaRPr lang="en-US"/>
          </a:p>
        </p:txBody>
      </p:sp>
    </p:spTree>
    <p:extLst>
      <p:ext uri="{BB962C8B-B14F-4D97-AF65-F5344CB8AC3E}">
        <p14:creationId xmlns:p14="http://schemas.microsoft.com/office/powerpoint/2010/main" val="910672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147D1-ACBD-6567-9BD1-A0E7C47BC5C1}"/>
              </a:ext>
            </a:extLst>
          </p:cNvPr>
          <p:cNvSpPr>
            <a:spLocks noGrp="1"/>
          </p:cNvSpPr>
          <p:nvPr>
            <p:ph type="title"/>
          </p:nvPr>
        </p:nvSpPr>
        <p:spPr/>
        <p:txBody>
          <a:bodyPr/>
          <a:lstStyle/>
          <a:p>
            <a:r>
              <a:rPr lang="en-US" dirty="0"/>
              <a:t>IAIA</a:t>
            </a:r>
          </a:p>
        </p:txBody>
      </p:sp>
      <p:sp>
        <p:nvSpPr>
          <p:cNvPr id="3" name="Content Placeholder 2">
            <a:extLst>
              <a:ext uri="{FF2B5EF4-FFF2-40B4-BE49-F238E27FC236}">
                <a16:creationId xmlns:a16="http://schemas.microsoft.com/office/drawing/2014/main" id="{3A42824D-00C3-BD8C-EF2E-2714462507AA}"/>
              </a:ext>
            </a:extLst>
          </p:cNvPr>
          <p:cNvSpPr>
            <a:spLocks noGrp="1"/>
          </p:cNvSpPr>
          <p:nvPr>
            <p:ph idx="1"/>
          </p:nvPr>
        </p:nvSpPr>
        <p:spPr/>
        <p:txBody>
          <a:bodyPr>
            <a:normAutofit fontScale="70000" lnSpcReduction="20000"/>
          </a:bodyPr>
          <a:lstStyle/>
          <a:p>
            <a:r>
              <a:rPr lang="en-US" dirty="0"/>
              <a:t>State-approved SCMs</a:t>
            </a:r>
          </a:p>
          <a:p>
            <a:r>
              <a:rPr lang="en-US" dirty="0"/>
              <a:t>Green infrastructure</a:t>
            </a:r>
          </a:p>
          <a:p>
            <a:r>
              <a:rPr lang="en-US" dirty="0"/>
              <a:t>Stream and riparian restoration/enhancement</a:t>
            </a:r>
          </a:p>
          <a:p>
            <a:r>
              <a:rPr lang="en-US" dirty="0"/>
              <a:t>Programmatic measures (beyond baseline):</a:t>
            </a:r>
          </a:p>
          <a:p>
            <a:pPr lvl="1"/>
            <a:r>
              <a:rPr lang="en-US" dirty="0"/>
              <a:t>Fertilizer education</a:t>
            </a:r>
          </a:p>
          <a:p>
            <a:pPr lvl="1"/>
            <a:r>
              <a:rPr lang="en-US" dirty="0"/>
              <a:t>Onsite wastewater inspection, tracking, repair, replacement, education, etc.</a:t>
            </a:r>
          </a:p>
          <a:p>
            <a:pPr lvl="1"/>
            <a:r>
              <a:rPr lang="en-US" dirty="0"/>
              <a:t>Pet waste pickup education, stations, enforcement</a:t>
            </a:r>
          </a:p>
          <a:p>
            <a:r>
              <a:rPr lang="en-US" dirty="0"/>
              <a:t>Infrastructure improvements:</a:t>
            </a:r>
          </a:p>
          <a:p>
            <a:pPr lvl="1"/>
            <a:r>
              <a:rPr lang="en-US" dirty="0"/>
              <a:t>Leaky infrastructure repair/replacement</a:t>
            </a:r>
          </a:p>
          <a:p>
            <a:pPr lvl="1"/>
            <a:r>
              <a:rPr lang="en-US" dirty="0"/>
              <a:t>Reduction of sanitary sewer overflows</a:t>
            </a:r>
          </a:p>
          <a:p>
            <a:pPr lvl="1"/>
            <a:r>
              <a:rPr lang="en-US" dirty="0"/>
              <a:t>Extension of sewer lines to areas using onsite systems or package plants</a:t>
            </a:r>
          </a:p>
          <a:p>
            <a:r>
              <a:rPr lang="en-US" dirty="0"/>
              <a:t>IDDE</a:t>
            </a:r>
          </a:p>
          <a:p>
            <a:r>
              <a:rPr lang="en-US" dirty="0"/>
              <a:t>Land conservation</a:t>
            </a:r>
          </a:p>
          <a:p>
            <a:r>
              <a:rPr lang="en-US" dirty="0"/>
              <a:t>Floodplain restoration</a:t>
            </a:r>
          </a:p>
          <a:p>
            <a:r>
              <a:rPr lang="en-US" dirty="0"/>
              <a:t>Greenways and parks</a:t>
            </a:r>
          </a:p>
          <a:p>
            <a:r>
              <a:rPr lang="en-US" dirty="0"/>
              <a:t>Flood management w/ WQ benefit</a:t>
            </a:r>
          </a:p>
          <a:p>
            <a:r>
              <a:rPr lang="en-US" dirty="0"/>
              <a:t>O&amp;M</a:t>
            </a:r>
          </a:p>
          <a:p>
            <a:r>
              <a:rPr lang="en-US" dirty="0"/>
              <a:t>Invasive species (hydrilla) removal (note: this requires special approval by DWR)</a:t>
            </a:r>
          </a:p>
        </p:txBody>
      </p:sp>
      <p:sp>
        <p:nvSpPr>
          <p:cNvPr id="4" name="Slide Number Placeholder 3">
            <a:extLst>
              <a:ext uri="{FF2B5EF4-FFF2-40B4-BE49-F238E27FC236}">
                <a16:creationId xmlns:a16="http://schemas.microsoft.com/office/drawing/2014/main" id="{83461EF7-782F-63EE-5BC5-CAB9FDB75D36}"/>
              </a:ext>
            </a:extLst>
          </p:cNvPr>
          <p:cNvSpPr>
            <a:spLocks noGrp="1"/>
          </p:cNvSpPr>
          <p:nvPr>
            <p:ph type="sldNum" sz="quarter" idx="12"/>
          </p:nvPr>
        </p:nvSpPr>
        <p:spPr/>
        <p:txBody>
          <a:bodyPr/>
          <a:lstStyle/>
          <a:p>
            <a:fld id="{11F27F3A-B3E9-41ED-AF8F-A365F10BB65F}" type="slidenum">
              <a:rPr lang="en-US" smtClean="0"/>
              <a:pPr/>
              <a:t>5</a:t>
            </a:fld>
            <a:endParaRPr lang="en-US"/>
          </a:p>
        </p:txBody>
      </p:sp>
      <p:sp>
        <p:nvSpPr>
          <p:cNvPr id="5" name="Subtitle 4">
            <a:extLst>
              <a:ext uri="{FF2B5EF4-FFF2-40B4-BE49-F238E27FC236}">
                <a16:creationId xmlns:a16="http://schemas.microsoft.com/office/drawing/2014/main" id="{67392590-C7BF-84C5-2064-1BA310B62A0A}"/>
              </a:ext>
            </a:extLst>
          </p:cNvPr>
          <p:cNvSpPr>
            <a:spLocks noGrp="1"/>
          </p:cNvSpPr>
          <p:nvPr>
            <p:ph type="subTitle" idx="13"/>
          </p:nvPr>
        </p:nvSpPr>
        <p:spPr/>
        <p:txBody>
          <a:bodyPr/>
          <a:lstStyle/>
          <a:p>
            <a:endParaRPr lang="en-US"/>
          </a:p>
        </p:txBody>
      </p:sp>
    </p:spTree>
    <p:extLst>
      <p:ext uri="{BB962C8B-B14F-4D97-AF65-F5344CB8AC3E}">
        <p14:creationId xmlns:p14="http://schemas.microsoft.com/office/powerpoint/2010/main" val="2138242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90E87-0580-DEED-BB54-11FED503096E}"/>
              </a:ext>
            </a:extLst>
          </p:cNvPr>
          <p:cNvSpPr>
            <a:spLocks noGrp="1"/>
          </p:cNvSpPr>
          <p:nvPr>
            <p:ph type="title"/>
          </p:nvPr>
        </p:nvSpPr>
        <p:spPr/>
        <p:txBody>
          <a:bodyPr>
            <a:normAutofit fontScale="90000"/>
          </a:bodyPr>
          <a:lstStyle/>
          <a:p>
            <a:r>
              <a:rPr lang="en-US" dirty="0"/>
              <a:t>Existing Development Implementation</a:t>
            </a:r>
          </a:p>
        </p:txBody>
      </p:sp>
      <p:pic>
        <p:nvPicPr>
          <p:cNvPr id="6" name="Content Placeholder 5">
            <a:extLst>
              <a:ext uri="{FF2B5EF4-FFF2-40B4-BE49-F238E27FC236}">
                <a16:creationId xmlns:a16="http://schemas.microsoft.com/office/drawing/2014/main" id="{B6AE094A-1131-A4FE-E93F-5420FDF45FF1}"/>
              </a:ext>
            </a:extLst>
          </p:cNvPr>
          <p:cNvPicPr>
            <a:picLocks noGrp="1" noChangeAspect="1"/>
          </p:cNvPicPr>
          <p:nvPr>
            <p:ph idx="1"/>
          </p:nvPr>
        </p:nvPicPr>
        <p:blipFill>
          <a:blip r:embed="rId2"/>
          <a:stretch>
            <a:fillRect/>
          </a:stretch>
        </p:blipFill>
        <p:spPr>
          <a:xfrm>
            <a:off x="2281023" y="0"/>
            <a:ext cx="6424437" cy="6870215"/>
          </a:xfrm>
        </p:spPr>
      </p:pic>
      <p:sp>
        <p:nvSpPr>
          <p:cNvPr id="4" name="Slide Number Placeholder 3">
            <a:extLst>
              <a:ext uri="{FF2B5EF4-FFF2-40B4-BE49-F238E27FC236}">
                <a16:creationId xmlns:a16="http://schemas.microsoft.com/office/drawing/2014/main" id="{A192F508-7149-5854-9BD1-DE94E10DF079}"/>
              </a:ext>
            </a:extLst>
          </p:cNvPr>
          <p:cNvSpPr>
            <a:spLocks noGrp="1"/>
          </p:cNvSpPr>
          <p:nvPr>
            <p:ph type="sldNum" sz="quarter" idx="12"/>
          </p:nvPr>
        </p:nvSpPr>
        <p:spPr/>
        <p:txBody>
          <a:bodyPr/>
          <a:lstStyle/>
          <a:p>
            <a:fld id="{11F27F3A-B3E9-41ED-AF8F-A365F10BB65F}" type="slidenum">
              <a:rPr lang="en-US" smtClean="0"/>
              <a:pPr/>
              <a:t>6</a:t>
            </a:fld>
            <a:endParaRPr lang="en-US"/>
          </a:p>
        </p:txBody>
      </p:sp>
    </p:spTree>
    <p:extLst>
      <p:ext uri="{BB962C8B-B14F-4D97-AF65-F5344CB8AC3E}">
        <p14:creationId xmlns:p14="http://schemas.microsoft.com/office/powerpoint/2010/main" val="2840331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704B2-91DD-B5E5-61EE-AB3C04EE07D2}"/>
              </a:ext>
            </a:extLst>
          </p:cNvPr>
          <p:cNvSpPr>
            <a:spLocks noGrp="1"/>
          </p:cNvSpPr>
          <p:nvPr>
            <p:ph type="title"/>
          </p:nvPr>
        </p:nvSpPr>
        <p:spPr/>
        <p:txBody>
          <a:bodyPr/>
          <a:lstStyle/>
          <a:p>
            <a:r>
              <a:rPr lang="en-US" dirty="0"/>
              <a:t>Lessons Learned</a:t>
            </a:r>
          </a:p>
        </p:txBody>
      </p:sp>
      <p:sp>
        <p:nvSpPr>
          <p:cNvPr id="3" name="Content Placeholder 2">
            <a:extLst>
              <a:ext uri="{FF2B5EF4-FFF2-40B4-BE49-F238E27FC236}">
                <a16:creationId xmlns:a16="http://schemas.microsoft.com/office/drawing/2014/main" id="{63156A79-106A-2913-6A92-E6C7CFD07AED}"/>
              </a:ext>
            </a:extLst>
          </p:cNvPr>
          <p:cNvSpPr>
            <a:spLocks noGrp="1"/>
          </p:cNvSpPr>
          <p:nvPr>
            <p:ph idx="1"/>
          </p:nvPr>
        </p:nvSpPr>
        <p:spPr/>
        <p:txBody>
          <a:bodyPr/>
          <a:lstStyle/>
          <a:p>
            <a:r>
              <a:rPr lang="en-US" dirty="0"/>
              <a:t>Retrofits are challenging to site and expensive</a:t>
            </a:r>
          </a:p>
          <a:p>
            <a:r>
              <a:rPr lang="en-US" dirty="0"/>
              <a:t>Compliance will likely take decades</a:t>
            </a:r>
          </a:p>
          <a:p>
            <a:r>
              <a:rPr lang="en-US" dirty="0"/>
              <a:t>Cooperation between local governments will be helpful</a:t>
            </a:r>
          </a:p>
          <a:p>
            <a:r>
              <a:rPr lang="en-US" dirty="0"/>
              <a:t>Local governments will need to define an investment structure based on various possible metrics:</a:t>
            </a:r>
          </a:p>
          <a:p>
            <a:pPr lvl="1"/>
            <a:r>
              <a:rPr lang="en-US" dirty="0"/>
              <a:t>Total area</a:t>
            </a:r>
          </a:p>
          <a:p>
            <a:pPr lvl="1"/>
            <a:r>
              <a:rPr lang="en-US" dirty="0"/>
              <a:t>Impact to HRL</a:t>
            </a:r>
          </a:p>
          <a:p>
            <a:pPr lvl="1"/>
            <a:r>
              <a:rPr lang="en-US" dirty="0"/>
              <a:t>Proximity to HRL</a:t>
            </a:r>
          </a:p>
          <a:p>
            <a:pPr lvl="1"/>
            <a:r>
              <a:rPr lang="en-US" dirty="0"/>
              <a:t>Population</a:t>
            </a:r>
          </a:p>
          <a:p>
            <a:pPr lvl="1"/>
            <a:r>
              <a:rPr lang="en-US" dirty="0"/>
              <a:t>Water usage</a:t>
            </a:r>
          </a:p>
          <a:p>
            <a:pPr lvl="1"/>
            <a:r>
              <a:rPr lang="en-US" dirty="0"/>
              <a:t>Others TBD</a:t>
            </a:r>
          </a:p>
          <a:p>
            <a:pPr lvl="1"/>
            <a:endParaRPr lang="en-US" dirty="0"/>
          </a:p>
        </p:txBody>
      </p:sp>
      <p:sp>
        <p:nvSpPr>
          <p:cNvPr id="4" name="Slide Number Placeholder 3">
            <a:extLst>
              <a:ext uri="{FF2B5EF4-FFF2-40B4-BE49-F238E27FC236}">
                <a16:creationId xmlns:a16="http://schemas.microsoft.com/office/drawing/2014/main" id="{ACCDDF16-65B3-35E5-EC85-2F4DEA1B011F}"/>
              </a:ext>
            </a:extLst>
          </p:cNvPr>
          <p:cNvSpPr>
            <a:spLocks noGrp="1"/>
          </p:cNvSpPr>
          <p:nvPr>
            <p:ph type="sldNum" sz="quarter" idx="12"/>
          </p:nvPr>
        </p:nvSpPr>
        <p:spPr/>
        <p:txBody>
          <a:bodyPr/>
          <a:lstStyle/>
          <a:p>
            <a:fld id="{11F27F3A-B3E9-41ED-AF8F-A365F10BB65F}" type="slidenum">
              <a:rPr lang="en-US" smtClean="0"/>
              <a:pPr/>
              <a:t>7</a:t>
            </a:fld>
            <a:endParaRPr lang="en-US"/>
          </a:p>
        </p:txBody>
      </p:sp>
      <p:sp>
        <p:nvSpPr>
          <p:cNvPr id="5" name="Subtitle 4">
            <a:extLst>
              <a:ext uri="{FF2B5EF4-FFF2-40B4-BE49-F238E27FC236}">
                <a16:creationId xmlns:a16="http://schemas.microsoft.com/office/drawing/2014/main" id="{9690E5A4-807E-FDA8-80B2-1C3C0B44D682}"/>
              </a:ext>
            </a:extLst>
          </p:cNvPr>
          <p:cNvSpPr>
            <a:spLocks noGrp="1"/>
          </p:cNvSpPr>
          <p:nvPr>
            <p:ph type="subTitle" idx="13"/>
          </p:nvPr>
        </p:nvSpPr>
        <p:spPr/>
        <p:txBody>
          <a:bodyPr/>
          <a:lstStyle/>
          <a:p>
            <a:endParaRPr lang="en-US"/>
          </a:p>
        </p:txBody>
      </p:sp>
    </p:spTree>
    <p:extLst>
      <p:ext uri="{BB962C8B-B14F-4D97-AF65-F5344CB8AC3E}">
        <p14:creationId xmlns:p14="http://schemas.microsoft.com/office/powerpoint/2010/main" val="188101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D94D5-348B-8E82-096F-289A2698233C}"/>
              </a:ext>
            </a:extLst>
          </p:cNvPr>
          <p:cNvSpPr>
            <a:spLocks noGrp="1"/>
          </p:cNvSpPr>
          <p:nvPr>
            <p:ph type="title"/>
          </p:nvPr>
        </p:nvSpPr>
        <p:spPr/>
        <p:txBody>
          <a:bodyPr/>
          <a:lstStyle/>
          <a:p>
            <a:r>
              <a:rPr lang="en-US" dirty="0"/>
              <a:t>Nutrient Trading</a:t>
            </a:r>
          </a:p>
        </p:txBody>
      </p:sp>
      <p:sp>
        <p:nvSpPr>
          <p:cNvPr id="3" name="Content Placeholder 2">
            <a:extLst>
              <a:ext uri="{FF2B5EF4-FFF2-40B4-BE49-F238E27FC236}">
                <a16:creationId xmlns:a16="http://schemas.microsoft.com/office/drawing/2014/main" id="{644A2F69-5DF6-18D6-C165-5D06482384D2}"/>
              </a:ext>
            </a:extLst>
          </p:cNvPr>
          <p:cNvSpPr>
            <a:spLocks noGrp="1"/>
          </p:cNvSpPr>
          <p:nvPr>
            <p:ph idx="1"/>
          </p:nvPr>
        </p:nvSpPr>
        <p:spPr/>
        <p:txBody>
          <a:bodyPr>
            <a:normAutofit lnSpcReduction="10000"/>
          </a:bodyPr>
          <a:lstStyle/>
          <a:p>
            <a:r>
              <a:rPr lang="en-US" dirty="0"/>
              <a:t>Practices can be implemented for “credit”</a:t>
            </a:r>
          </a:p>
          <a:p>
            <a:pPr lvl="1"/>
            <a:r>
              <a:rPr lang="en-US" dirty="0"/>
              <a:t>Load reductions</a:t>
            </a:r>
          </a:p>
          <a:p>
            <a:pPr lvl="2"/>
            <a:r>
              <a:rPr lang="en-US" dirty="0"/>
              <a:t>Local governments build practices for direct compliance with NMS rules</a:t>
            </a:r>
          </a:p>
          <a:p>
            <a:pPr lvl="2"/>
            <a:r>
              <a:rPr lang="en-US" dirty="0"/>
              <a:t>WW dischargers implement practices for increased permitted load allocation</a:t>
            </a:r>
          </a:p>
          <a:p>
            <a:pPr lvl="1"/>
            <a:r>
              <a:rPr lang="en-US" dirty="0"/>
              <a:t>Nutrient offsets</a:t>
            </a:r>
          </a:p>
          <a:p>
            <a:pPr lvl="2"/>
            <a:r>
              <a:rPr lang="en-US" dirty="0"/>
              <a:t>Developers required to “offset” any nutrient load management that cannot be accomplished on site</a:t>
            </a:r>
          </a:p>
          <a:p>
            <a:pPr lvl="2"/>
            <a:r>
              <a:rPr lang="en-US" dirty="0"/>
              <a:t>WW dischargers required to “offset” permit exceedances</a:t>
            </a:r>
          </a:p>
          <a:p>
            <a:r>
              <a:rPr lang="en-US" dirty="0"/>
              <a:t>Transactions</a:t>
            </a:r>
          </a:p>
          <a:p>
            <a:pPr lvl="1"/>
            <a:r>
              <a:rPr lang="en-US" dirty="0"/>
              <a:t>Buyer purchases credits for compliance</a:t>
            </a:r>
          </a:p>
          <a:p>
            <a:pPr lvl="1"/>
            <a:r>
              <a:rPr lang="en-US" dirty="0"/>
              <a:t>Seller seeks opportunities to develop credits</a:t>
            </a:r>
          </a:p>
          <a:p>
            <a:pPr lvl="1"/>
            <a:r>
              <a:rPr lang="en-US" dirty="0"/>
              <a:t>Buyers can be point or nonpoint source</a:t>
            </a:r>
          </a:p>
          <a:p>
            <a:r>
              <a:rPr lang="en-US" dirty="0"/>
              <a:t>One Water</a:t>
            </a:r>
          </a:p>
          <a:p>
            <a:pPr lvl="1"/>
            <a:r>
              <a:rPr lang="en-US" dirty="0"/>
              <a:t>Broader approach to implementation that goes beyond traditional “credit” transactions</a:t>
            </a:r>
          </a:p>
          <a:p>
            <a:pPr lvl="1"/>
            <a:r>
              <a:rPr lang="en-US" dirty="0"/>
              <a:t>Can theoretically be used for rule compliance, but largely an unproven concept at watershed scale</a:t>
            </a:r>
          </a:p>
          <a:p>
            <a:pPr lvl="1"/>
            <a:r>
              <a:rPr lang="en-US" dirty="0"/>
              <a:t>Unclear who/what is directly regulated by State, if not local governments</a:t>
            </a:r>
          </a:p>
          <a:p>
            <a:pPr lvl="1"/>
            <a:endParaRPr lang="en-US" dirty="0"/>
          </a:p>
        </p:txBody>
      </p:sp>
      <p:sp>
        <p:nvSpPr>
          <p:cNvPr id="4" name="Slide Number Placeholder 3">
            <a:extLst>
              <a:ext uri="{FF2B5EF4-FFF2-40B4-BE49-F238E27FC236}">
                <a16:creationId xmlns:a16="http://schemas.microsoft.com/office/drawing/2014/main" id="{C88600D6-3177-0841-5513-F9DA0FA9E616}"/>
              </a:ext>
            </a:extLst>
          </p:cNvPr>
          <p:cNvSpPr>
            <a:spLocks noGrp="1"/>
          </p:cNvSpPr>
          <p:nvPr>
            <p:ph type="sldNum" sz="quarter" idx="12"/>
          </p:nvPr>
        </p:nvSpPr>
        <p:spPr/>
        <p:txBody>
          <a:bodyPr/>
          <a:lstStyle/>
          <a:p>
            <a:fld id="{11F27F3A-B3E9-41ED-AF8F-A365F10BB65F}" type="slidenum">
              <a:rPr lang="en-US" smtClean="0"/>
              <a:pPr/>
              <a:t>8</a:t>
            </a:fld>
            <a:endParaRPr lang="en-US"/>
          </a:p>
        </p:txBody>
      </p:sp>
      <p:sp>
        <p:nvSpPr>
          <p:cNvPr id="5" name="Subtitle 4">
            <a:extLst>
              <a:ext uri="{FF2B5EF4-FFF2-40B4-BE49-F238E27FC236}">
                <a16:creationId xmlns:a16="http://schemas.microsoft.com/office/drawing/2014/main" id="{CC65FD11-59B7-19A6-1115-98DD4E76287F}"/>
              </a:ext>
            </a:extLst>
          </p:cNvPr>
          <p:cNvSpPr>
            <a:spLocks noGrp="1"/>
          </p:cNvSpPr>
          <p:nvPr>
            <p:ph type="subTitle" idx="13"/>
          </p:nvPr>
        </p:nvSpPr>
        <p:spPr/>
        <p:txBody>
          <a:bodyPr/>
          <a:lstStyle/>
          <a:p>
            <a:endParaRPr lang="en-US" dirty="0"/>
          </a:p>
        </p:txBody>
      </p:sp>
    </p:spTree>
    <p:extLst>
      <p:ext uri="{BB962C8B-B14F-4D97-AF65-F5344CB8AC3E}">
        <p14:creationId xmlns:p14="http://schemas.microsoft.com/office/powerpoint/2010/main" val="434749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9BCBD-031A-BEA6-A4B3-E50DF1BBEC38}"/>
              </a:ext>
            </a:extLst>
          </p:cNvPr>
          <p:cNvSpPr>
            <a:spLocks noGrp="1"/>
          </p:cNvSpPr>
          <p:nvPr>
            <p:ph type="title"/>
          </p:nvPr>
        </p:nvSpPr>
        <p:spPr/>
        <p:txBody>
          <a:bodyPr/>
          <a:lstStyle/>
          <a:p>
            <a:r>
              <a:rPr lang="en-US" dirty="0"/>
              <a:t>New Ideas</a:t>
            </a:r>
          </a:p>
        </p:txBody>
      </p:sp>
      <p:sp>
        <p:nvSpPr>
          <p:cNvPr id="3" name="Content Placeholder 2">
            <a:extLst>
              <a:ext uri="{FF2B5EF4-FFF2-40B4-BE49-F238E27FC236}">
                <a16:creationId xmlns:a16="http://schemas.microsoft.com/office/drawing/2014/main" id="{45F69421-D60E-6678-4512-652005652659}"/>
              </a:ext>
            </a:extLst>
          </p:cNvPr>
          <p:cNvSpPr>
            <a:spLocks noGrp="1"/>
          </p:cNvSpPr>
          <p:nvPr>
            <p:ph idx="1"/>
          </p:nvPr>
        </p:nvSpPr>
        <p:spPr/>
        <p:txBody>
          <a:bodyPr/>
          <a:lstStyle/>
          <a:p>
            <a:r>
              <a:rPr lang="en-US" dirty="0"/>
              <a:t>Investment-based approach is popular, DWR supports the idea</a:t>
            </a:r>
          </a:p>
          <a:p>
            <a:pPr lvl="1"/>
            <a:r>
              <a:rPr lang="en-US" dirty="0"/>
              <a:t>Investment level must be sufficient for demonstrable improvement</a:t>
            </a:r>
          </a:p>
          <a:p>
            <a:pPr lvl="2"/>
            <a:r>
              <a:rPr lang="en-US" dirty="0"/>
              <a:t>Coalition must self-determine funding formula for members</a:t>
            </a:r>
          </a:p>
          <a:p>
            <a:pPr lvl="2"/>
            <a:r>
              <a:rPr lang="en-US" dirty="0"/>
              <a:t>DWR expects to define total funding required for joint compliance</a:t>
            </a:r>
          </a:p>
          <a:p>
            <a:pPr lvl="2"/>
            <a:r>
              <a:rPr lang="en-US" dirty="0"/>
              <a:t>Incremental ramped funding requirements are a possibility as coalition takes shape and gains acceptance</a:t>
            </a:r>
          </a:p>
          <a:p>
            <a:pPr lvl="1"/>
            <a:r>
              <a:rPr lang="en-US" dirty="0"/>
              <a:t>Local governments still being directly regulated by rule and held accountable for achievements</a:t>
            </a:r>
          </a:p>
          <a:p>
            <a:pPr lvl="2"/>
            <a:r>
              <a:rPr lang="en-US" dirty="0"/>
              <a:t>“Deemed compliance” could be used if participating with a coalition</a:t>
            </a:r>
          </a:p>
          <a:p>
            <a:pPr lvl="2"/>
            <a:r>
              <a:rPr lang="en-US" dirty="0"/>
              <a:t>Formation of a coalition is expected to take years (see: Jordan Lake One Water, UNRBA)</a:t>
            </a:r>
          </a:p>
          <a:p>
            <a:pPr lvl="1"/>
            <a:r>
              <a:rPr lang="en-US" dirty="0"/>
              <a:t>Wastewater facilities are expected to over-achieve</a:t>
            </a:r>
          </a:p>
          <a:p>
            <a:pPr lvl="2"/>
            <a:r>
              <a:rPr lang="en-US" dirty="0"/>
              <a:t>Provides “cover” for local governments under joint compliance approach</a:t>
            </a:r>
          </a:p>
          <a:p>
            <a:pPr lvl="2"/>
            <a:r>
              <a:rPr lang="en-US" dirty="0"/>
              <a:t>WW TAG has discussed “selling” over-achievements to local governments – unproven concept which seems to be more market-driven than “joint compliance”</a:t>
            </a:r>
          </a:p>
          <a:p>
            <a:pPr lvl="2"/>
            <a:endParaRPr lang="en-US" dirty="0"/>
          </a:p>
          <a:p>
            <a:pPr lvl="1"/>
            <a:endParaRPr lang="en-US" dirty="0"/>
          </a:p>
        </p:txBody>
      </p:sp>
      <p:sp>
        <p:nvSpPr>
          <p:cNvPr id="4" name="Slide Number Placeholder 3">
            <a:extLst>
              <a:ext uri="{FF2B5EF4-FFF2-40B4-BE49-F238E27FC236}">
                <a16:creationId xmlns:a16="http://schemas.microsoft.com/office/drawing/2014/main" id="{F2890770-4F03-5931-78CA-97CB483BCD41}"/>
              </a:ext>
            </a:extLst>
          </p:cNvPr>
          <p:cNvSpPr>
            <a:spLocks noGrp="1"/>
          </p:cNvSpPr>
          <p:nvPr>
            <p:ph type="sldNum" sz="quarter" idx="12"/>
          </p:nvPr>
        </p:nvSpPr>
        <p:spPr/>
        <p:txBody>
          <a:bodyPr/>
          <a:lstStyle/>
          <a:p>
            <a:fld id="{11F27F3A-B3E9-41ED-AF8F-A365F10BB65F}" type="slidenum">
              <a:rPr lang="en-US" smtClean="0"/>
              <a:pPr/>
              <a:t>9</a:t>
            </a:fld>
            <a:endParaRPr lang="en-US"/>
          </a:p>
        </p:txBody>
      </p:sp>
      <p:sp>
        <p:nvSpPr>
          <p:cNvPr id="5" name="Subtitle 4">
            <a:extLst>
              <a:ext uri="{FF2B5EF4-FFF2-40B4-BE49-F238E27FC236}">
                <a16:creationId xmlns:a16="http://schemas.microsoft.com/office/drawing/2014/main" id="{14E045B6-F318-638E-A4FD-DC3DF9451E2D}"/>
              </a:ext>
            </a:extLst>
          </p:cNvPr>
          <p:cNvSpPr>
            <a:spLocks noGrp="1"/>
          </p:cNvSpPr>
          <p:nvPr>
            <p:ph type="subTitle" idx="13"/>
          </p:nvPr>
        </p:nvSpPr>
        <p:spPr/>
        <p:txBody>
          <a:bodyPr/>
          <a:lstStyle/>
          <a:p>
            <a:endParaRPr lang="en-US" dirty="0"/>
          </a:p>
        </p:txBody>
      </p:sp>
    </p:spTree>
    <p:extLst>
      <p:ext uri="{BB962C8B-B14F-4D97-AF65-F5344CB8AC3E}">
        <p14:creationId xmlns:p14="http://schemas.microsoft.com/office/powerpoint/2010/main" val="638332356"/>
      </p:ext>
    </p:extLst>
  </p:cSld>
  <p:clrMapOvr>
    <a:masterClrMapping/>
  </p:clrMapOvr>
</p:sld>
</file>

<file path=ppt/theme/theme1.xml><?xml version="1.0" encoding="utf-8"?>
<a:theme xmlns:a="http://schemas.openxmlformats.org/drawingml/2006/main" name="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36F39DD86CFD645B6289C544AF4971D" ma:contentTypeVersion="5" ma:contentTypeDescription="Create a new document." ma:contentTypeScope="" ma:versionID="f80f43af3ef898e757b316399db2687c">
  <xsd:schema xmlns:xsd="http://www.w3.org/2001/XMLSchema" xmlns:xs="http://www.w3.org/2001/XMLSchema" xmlns:p="http://schemas.microsoft.com/office/2006/metadata/properties" xmlns:ns2="2893163c-4790-4570-a539-5f3cb3bacbe3" xmlns:ns3="97c26e27-a340-4306-98a7-c36055956ab5" targetNamespace="http://schemas.microsoft.com/office/2006/metadata/properties" ma:root="true" ma:fieldsID="db3e8ed8175837ec6c81d668dc52b713" ns2:_="" ns3:_="">
    <xsd:import namespace="2893163c-4790-4570-a539-5f3cb3bacbe3"/>
    <xsd:import namespace="97c26e27-a340-4306-98a7-c36055956ab5"/>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93163c-4790-4570-a539-5f3cb3bacb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7c26e27-a340-4306-98a7-c36055956ab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8C5C5C-2F8D-41D4-BA2B-05974C423757}">
  <ds:schemaRefs>
    <ds:schemaRef ds:uri="http://schemas.microsoft.com/sharepoint/v3/contenttype/forms"/>
  </ds:schemaRefs>
</ds:datastoreItem>
</file>

<file path=customXml/itemProps2.xml><?xml version="1.0" encoding="utf-8"?>
<ds:datastoreItem xmlns:ds="http://schemas.openxmlformats.org/officeDocument/2006/customXml" ds:itemID="{53E347C4-91BB-4D61-9F37-5A6885E29480}">
  <ds:schemaRefs>
    <ds:schemaRef ds:uri="http://purl.org/dc/elements/1.1/"/>
    <ds:schemaRef ds:uri="http://schemas.microsoft.com/office/2006/metadata/properties"/>
    <ds:schemaRef ds:uri="97c26e27-a340-4306-98a7-c36055956ab5"/>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2893163c-4790-4570-a539-5f3cb3bacbe3"/>
    <ds:schemaRef ds:uri="http://www.w3.org/XML/1998/namespace"/>
    <ds:schemaRef ds:uri="http://purl.org/dc/dcmitype/"/>
  </ds:schemaRefs>
</ds:datastoreItem>
</file>

<file path=customXml/itemProps3.xml><?xml version="1.0" encoding="utf-8"?>
<ds:datastoreItem xmlns:ds="http://schemas.openxmlformats.org/officeDocument/2006/customXml" ds:itemID="{903B6959-932C-4C27-B01D-BF04511889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93163c-4790-4570-a539-5f3cb3bacbe3"/>
    <ds:schemaRef ds:uri="97c26e27-a340-4306-98a7-c36055956a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18518</TotalTime>
  <Words>810</Words>
  <Application>Microsoft Office PowerPoint</Application>
  <PresentationFormat>Widescreen</PresentationFormat>
  <Paragraphs>124</Paragraphs>
  <Slides>12</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Calibri Light</vt:lpstr>
      <vt:lpstr>Times New Roman</vt:lpstr>
      <vt:lpstr>2_Office Theme</vt:lpstr>
      <vt:lpstr>Office Theme</vt:lpstr>
      <vt:lpstr>Department of Environmental Quality</vt:lpstr>
      <vt:lpstr>Meeting Objectives for Existing Development Rule</vt:lpstr>
      <vt:lpstr>Agenda today,  1-3 pm</vt:lpstr>
      <vt:lpstr>Existing Development Rules</vt:lpstr>
      <vt:lpstr>IAIA</vt:lpstr>
      <vt:lpstr>Existing Development Implementation</vt:lpstr>
      <vt:lpstr>Lessons Learned</vt:lpstr>
      <vt:lpstr>Nutrient Trading</vt:lpstr>
      <vt:lpstr>New Ideas</vt:lpstr>
      <vt:lpstr>What does DWR need?</vt:lpstr>
      <vt:lpstr>Next Two Meetings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Hester, Joey</cp:lastModifiedBy>
  <cp:revision>94</cp:revision>
  <cp:lastPrinted>2022-09-29T12:35:38Z</cp:lastPrinted>
  <dcterms:created xsi:type="dcterms:W3CDTF">2015-06-24T15:01:50Z</dcterms:created>
  <dcterms:modified xsi:type="dcterms:W3CDTF">2023-09-26T19:10:45Z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0x010100236F39DD86CFD645B6289C544AF4971D</vt:lpwstr>
  </property>
</Properties>
</file>