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20"/>
  </p:notesMasterIdLst>
  <p:sldIdLst>
    <p:sldId id="428" r:id="rId6"/>
    <p:sldId id="468" r:id="rId7"/>
    <p:sldId id="472" r:id="rId8"/>
    <p:sldId id="475" r:id="rId9"/>
    <p:sldId id="471" r:id="rId10"/>
    <p:sldId id="482" r:id="rId11"/>
    <p:sldId id="477" r:id="rId12"/>
    <p:sldId id="478" r:id="rId13"/>
    <p:sldId id="479" r:id="rId14"/>
    <p:sldId id="481" r:id="rId15"/>
    <p:sldId id="480" r:id="rId16"/>
    <p:sldId id="476" r:id="rId17"/>
    <p:sldId id="484" r:id="rId18"/>
    <p:sldId id="268" r:id="rId1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AF0"/>
    <a:srgbClr val="548235"/>
    <a:srgbClr val="4472C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77E4A-D732-4E49-97A5-030FC12936E6}" v="30" dt="2023-02-06T19:32:15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1422" autoAdjust="0"/>
  </p:normalViewPr>
  <p:slideViewPr>
    <p:cSldViewPr snapToGrid="0">
      <p:cViewPr varScale="1">
        <p:scale>
          <a:sx n="104" d="100"/>
          <a:sy n="104" d="100"/>
        </p:scale>
        <p:origin x="6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ster, Joey" userId="1122d0f5-b886-4419-b4d8-f6d1fcee96b1" providerId="ADAL" clId="{69277E4A-D732-4E49-97A5-030FC12936E6}"/>
    <pc:docChg chg="undo custSel addSld delSld modSld sldOrd">
      <pc:chgData name="Hester, Joey" userId="1122d0f5-b886-4419-b4d8-f6d1fcee96b1" providerId="ADAL" clId="{69277E4A-D732-4E49-97A5-030FC12936E6}" dt="2023-02-08T15:56:47.214" v="1613" actId="20577"/>
      <pc:docMkLst>
        <pc:docMk/>
      </pc:docMkLst>
      <pc:sldChg chg="del">
        <pc:chgData name="Hester, Joey" userId="1122d0f5-b886-4419-b4d8-f6d1fcee96b1" providerId="ADAL" clId="{69277E4A-D732-4E49-97A5-030FC12936E6}" dt="2023-02-06T19:13:46.569" v="28" actId="47"/>
        <pc:sldMkLst>
          <pc:docMk/>
          <pc:sldMk cId="3909185535" sldId="259"/>
        </pc:sldMkLst>
      </pc:sldChg>
      <pc:sldChg chg="modSp mod">
        <pc:chgData name="Hester, Joey" userId="1122d0f5-b886-4419-b4d8-f6d1fcee96b1" providerId="ADAL" clId="{69277E4A-D732-4E49-97A5-030FC12936E6}" dt="2023-02-06T19:13:21.326" v="21" actId="20577"/>
        <pc:sldMkLst>
          <pc:docMk/>
          <pc:sldMk cId="2863659448" sldId="428"/>
        </pc:sldMkLst>
        <pc:spChg chg="mod">
          <ac:chgData name="Hester, Joey" userId="1122d0f5-b886-4419-b4d8-f6d1fcee96b1" providerId="ADAL" clId="{69277E4A-D732-4E49-97A5-030FC12936E6}" dt="2023-02-06T19:13:21.326" v="21" actId="20577"/>
          <ac:spMkLst>
            <pc:docMk/>
            <pc:sldMk cId="2863659448" sldId="428"/>
            <ac:spMk id="3" creationId="{00000000-0000-0000-0000-000000000000}"/>
          </ac:spMkLst>
        </pc:spChg>
      </pc:sldChg>
      <pc:sldChg chg="del">
        <pc:chgData name="Hester, Joey" userId="1122d0f5-b886-4419-b4d8-f6d1fcee96b1" providerId="ADAL" clId="{69277E4A-D732-4E49-97A5-030FC12936E6}" dt="2023-02-06T19:13:44.753" v="26" actId="47"/>
        <pc:sldMkLst>
          <pc:docMk/>
          <pc:sldMk cId="1387023229" sldId="430"/>
        </pc:sldMkLst>
      </pc:sldChg>
      <pc:sldChg chg="del">
        <pc:chgData name="Hester, Joey" userId="1122d0f5-b886-4419-b4d8-f6d1fcee96b1" providerId="ADAL" clId="{69277E4A-D732-4E49-97A5-030FC12936E6}" dt="2023-02-06T19:13:45.556" v="27" actId="47"/>
        <pc:sldMkLst>
          <pc:docMk/>
          <pc:sldMk cId="2796790304" sldId="456"/>
        </pc:sldMkLst>
      </pc:sldChg>
      <pc:sldChg chg="del">
        <pc:chgData name="Hester, Joey" userId="1122d0f5-b886-4419-b4d8-f6d1fcee96b1" providerId="ADAL" clId="{69277E4A-D732-4E49-97A5-030FC12936E6}" dt="2023-02-06T19:14:00.943" v="30" actId="47"/>
        <pc:sldMkLst>
          <pc:docMk/>
          <pc:sldMk cId="722796735" sldId="460"/>
        </pc:sldMkLst>
      </pc:sldChg>
      <pc:sldChg chg="del">
        <pc:chgData name="Hester, Joey" userId="1122d0f5-b886-4419-b4d8-f6d1fcee96b1" providerId="ADAL" clId="{69277E4A-D732-4E49-97A5-030FC12936E6}" dt="2023-02-06T19:13:32.836" v="23" actId="47"/>
        <pc:sldMkLst>
          <pc:docMk/>
          <pc:sldMk cId="1413153160" sldId="462"/>
        </pc:sldMkLst>
      </pc:sldChg>
      <pc:sldChg chg="del">
        <pc:chgData name="Hester, Joey" userId="1122d0f5-b886-4419-b4d8-f6d1fcee96b1" providerId="ADAL" clId="{69277E4A-D732-4E49-97A5-030FC12936E6}" dt="2023-02-06T19:13:31.856" v="22" actId="47"/>
        <pc:sldMkLst>
          <pc:docMk/>
          <pc:sldMk cId="1599507086" sldId="463"/>
        </pc:sldMkLst>
      </pc:sldChg>
      <pc:sldChg chg="del">
        <pc:chgData name="Hester, Joey" userId="1122d0f5-b886-4419-b4d8-f6d1fcee96b1" providerId="ADAL" clId="{69277E4A-D732-4E49-97A5-030FC12936E6}" dt="2023-02-06T19:14:05.274" v="31" actId="47"/>
        <pc:sldMkLst>
          <pc:docMk/>
          <pc:sldMk cId="876009973" sldId="464"/>
        </pc:sldMkLst>
      </pc:sldChg>
      <pc:sldChg chg="del">
        <pc:chgData name="Hester, Joey" userId="1122d0f5-b886-4419-b4d8-f6d1fcee96b1" providerId="ADAL" clId="{69277E4A-D732-4E49-97A5-030FC12936E6}" dt="2023-02-06T19:14:07.416" v="32" actId="47"/>
        <pc:sldMkLst>
          <pc:docMk/>
          <pc:sldMk cId="807330938" sldId="465"/>
        </pc:sldMkLst>
      </pc:sldChg>
      <pc:sldChg chg="del">
        <pc:chgData name="Hester, Joey" userId="1122d0f5-b886-4419-b4d8-f6d1fcee96b1" providerId="ADAL" clId="{69277E4A-D732-4E49-97A5-030FC12936E6}" dt="2023-02-06T19:14:08.126" v="33" actId="47"/>
        <pc:sldMkLst>
          <pc:docMk/>
          <pc:sldMk cId="1217105642" sldId="466"/>
        </pc:sldMkLst>
      </pc:sldChg>
      <pc:sldChg chg="del">
        <pc:chgData name="Hester, Joey" userId="1122d0f5-b886-4419-b4d8-f6d1fcee96b1" providerId="ADAL" clId="{69277E4A-D732-4E49-97A5-030FC12936E6}" dt="2023-02-06T19:14:09.105" v="34" actId="47"/>
        <pc:sldMkLst>
          <pc:docMk/>
          <pc:sldMk cId="2153685971" sldId="467"/>
        </pc:sldMkLst>
      </pc:sldChg>
      <pc:sldChg chg="ord">
        <pc:chgData name="Hester, Joey" userId="1122d0f5-b886-4419-b4d8-f6d1fcee96b1" providerId="ADAL" clId="{69277E4A-D732-4E49-97A5-030FC12936E6}" dt="2023-02-06T19:14:15.911" v="37"/>
        <pc:sldMkLst>
          <pc:docMk/>
          <pc:sldMk cId="4068174382" sldId="468"/>
        </pc:sldMkLst>
      </pc:sldChg>
      <pc:sldChg chg="del">
        <pc:chgData name="Hester, Joey" userId="1122d0f5-b886-4419-b4d8-f6d1fcee96b1" providerId="ADAL" clId="{69277E4A-D732-4E49-97A5-030FC12936E6}" dt="2023-02-06T19:13:59.920" v="29" actId="47"/>
        <pc:sldMkLst>
          <pc:docMk/>
          <pc:sldMk cId="2156260373" sldId="472"/>
        </pc:sldMkLst>
      </pc:sldChg>
      <pc:sldChg chg="addSp modSp new mod">
        <pc:chgData name="Hester, Joey" userId="1122d0f5-b886-4419-b4d8-f6d1fcee96b1" providerId="ADAL" clId="{69277E4A-D732-4E49-97A5-030FC12936E6}" dt="2023-02-06T19:32:15.874" v="1172" actId="1076"/>
        <pc:sldMkLst>
          <pc:docMk/>
          <pc:sldMk cId="2912813933" sldId="472"/>
        </pc:sldMkLst>
        <pc:spChg chg="mod">
          <ac:chgData name="Hester, Joey" userId="1122d0f5-b886-4419-b4d8-f6d1fcee96b1" providerId="ADAL" clId="{69277E4A-D732-4E49-97A5-030FC12936E6}" dt="2023-02-06T19:14:56.904" v="69" actId="20577"/>
          <ac:spMkLst>
            <pc:docMk/>
            <pc:sldMk cId="2912813933" sldId="472"/>
            <ac:spMk id="2" creationId="{2D817601-4B19-78CE-78D4-CC4251286A80}"/>
          </ac:spMkLst>
        </pc:spChg>
        <pc:spChg chg="mod">
          <ac:chgData name="Hester, Joey" userId="1122d0f5-b886-4419-b4d8-f6d1fcee96b1" providerId="ADAL" clId="{69277E4A-D732-4E49-97A5-030FC12936E6}" dt="2023-02-06T19:15:08.385" v="87" actId="20577"/>
          <ac:spMkLst>
            <pc:docMk/>
            <pc:sldMk cId="2912813933" sldId="472"/>
            <ac:spMk id="3" creationId="{9D6CCA0D-F6D3-F9BA-B0C0-BA734475E778}"/>
          </ac:spMkLst>
        </pc:spChg>
        <pc:picChg chg="add mod">
          <ac:chgData name="Hester, Joey" userId="1122d0f5-b886-4419-b4d8-f6d1fcee96b1" providerId="ADAL" clId="{69277E4A-D732-4E49-97A5-030FC12936E6}" dt="2023-02-06T19:31:30.512" v="1166" actId="1076"/>
          <ac:picMkLst>
            <pc:docMk/>
            <pc:sldMk cId="2912813933" sldId="472"/>
            <ac:picMk id="6" creationId="{24B15B9F-3EFF-DA53-B120-8FD317E72560}"/>
          </ac:picMkLst>
        </pc:picChg>
        <pc:picChg chg="add mod">
          <ac:chgData name="Hester, Joey" userId="1122d0f5-b886-4419-b4d8-f6d1fcee96b1" providerId="ADAL" clId="{69277E4A-D732-4E49-97A5-030FC12936E6}" dt="2023-02-06T19:31:47.215" v="1168" actId="1076"/>
          <ac:picMkLst>
            <pc:docMk/>
            <pc:sldMk cId="2912813933" sldId="472"/>
            <ac:picMk id="7" creationId="{62B891D2-4D33-974F-F28A-D58E4E780141}"/>
          </ac:picMkLst>
        </pc:picChg>
        <pc:picChg chg="add mod">
          <ac:chgData name="Hester, Joey" userId="1122d0f5-b886-4419-b4d8-f6d1fcee96b1" providerId="ADAL" clId="{69277E4A-D732-4E49-97A5-030FC12936E6}" dt="2023-02-06T19:31:59.130" v="1170" actId="1076"/>
          <ac:picMkLst>
            <pc:docMk/>
            <pc:sldMk cId="2912813933" sldId="472"/>
            <ac:picMk id="8" creationId="{D0BC3B98-E43A-7CD9-C89F-11DCBE1744E2}"/>
          </ac:picMkLst>
        </pc:picChg>
        <pc:picChg chg="add mod">
          <ac:chgData name="Hester, Joey" userId="1122d0f5-b886-4419-b4d8-f6d1fcee96b1" providerId="ADAL" clId="{69277E4A-D732-4E49-97A5-030FC12936E6}" dt="2023-02-06T19:32:15.874" v="1172" actId="1076"/>
          <ac:picMkLst>
            <pc:docMk/>
            <pc:sldMk cId="2912813933" sldId="472"/>
            <ac:picMk id="9" creationId="{7B499692-4213-D39B-EF82-552079128B3D}"/>
          </ac:picMkLst>
        </pc:picChg>
      </pc:sldChg>
      <pc:sldChg chg="del">
        <pc:chgData name="Hester, Joey" userId="1122d0f5-b886-4419-b4d8-f6d1fcee96b1" providerId="ADAL" clId="{69277E4A-D732-4E49-97A5-030FC12936E6}" dt="2023-02-06T19:14:13.355" v="35" actId="47"/>
        <pc:sldMkLst>
          <pc:docMk/>
          <pc:sldMk cId="1540639737" sldId="473"/>
        </pc:sldMkLst>
      </pc:sldChg>
      <pc:sldChg chg="addSp delSp modSp new mod ord">
        <pc:chgData name="Hester, Joey" userId="1122d0f5-b886-4419-b4d8-f6d1fcee96b1" providerId="ADAL" clId="{69277E4A-D732-4E49-97A5-030FC12936E6}" dt="2023-02-06T19:25:48.005" v="604" actId="1076"/>
        <pc:sldMkLst>
          <pc:docMk/>
          <pc:sldMk cId="2798868480" sldId="473"/>
        </pc:sldMkLst>
        <pc:spChg chg="mod">
          <ac:chgData name="Hester, Joey" userId="1122d0f5-b886-4419-b4d8-f6d1fcee96b1" providerId="ADAL" clId="{69277E4A-D732-4E49-97A5-030FC12936E6}" dt="2023-02-06T19:21:50.307" v="562" actId="20577"/>
          <ac:spMkLst>
            <pc:docMk/>
            <pc:sldMk cId="2798868480" sldId="473"/>
            <ac:spMk id="2" creationId="{73D6E34B-F0EF-0D6E-2044-0B9C0BB59516}"/>
          </ac:spMkLst>
        </pc:spChg>
        <pc:spChg chg="mod">
          <ac:chgData name="Hester, Joey" userId="1122d0f5-b886-4419-b4d8-f6d1fcee96b1" providerId="ADAL" clId="{69277E4A-D732-4E49-97A5-030FC12936E6}" dt="2023-02-06T19:25:44.266" v="603" actId="20577"/>
          <ac:spMkLst>
            <pc:docMk/>
            <pc:sldMk cId="2798868480" sldId="473"/>
            <ac:spMk id="3" creationId="{F9471504-D0FF-0B62-0C43-9A198EFC7748}"/>
          </ac:spMkLst>
        </pc:spChg>
        <pc:spChg chg="mod">
          <ac:chgData name="Hester, Joey" userId="1122d0f5-b886-4419-b4d8-f6d1fcee96b1" providerId="ADAL" clId="{69277E4A-D732-4E49-97A5-030FC12936E6}" dt="2023-02-06T19:21:54.041" v="573" actId="20577"/>
          <ac:spMkLst>
            <pc:docMk/>
            <pc:sldMk cId="2798868480" sldId="473"/>
            <ac:spMk id="5" creationId="{64418346-E725-7291-EB01-65FC6841F201}"/>
          </ac:spMkLst>
        </pc:spChg>
        <pc:picChg chg="add del mod">
          <ac:chgData name="Hester, Joey" userId="1122d0f5-b886-4419-b4d8-f6d1fcee96b1" providerId="ADAL" clId="{69277E4A-D732-4E49-97A5-030FC12936E6}" dt="2023-02-06T19:24:43.771" v="587"/>
          <ac:picMkLst>
            <pc:docMk/>
            <pc:sldMk cId="2798868480" sldId="473"/>
            <ac:picMk id="1026" creationId="{459A81E7-1EF5-A14C-BE24-69E03167D1EC}"/>
          </ac:picMkLst>
        </pc:picChg>
        <pc:picChg chg="add del mod">
          <ac:chgData name="Hester, Joey" userId="1122d0f5-b886-4419-b4d8-f6d1fcee96b1" providerId="ADAL" clId="{69277E4A-D732-4E49-97A5-030FC12936E6}" dt="2023-02-06T19:25:06.388" v="593" actId="478"/>
          <ac:picMkLst>
            <pc:docMk/>
            <pc:sldMk cId="2798868480" sldId="473"/>
            <ac:picMk id="1028" creationId="{B713632D-BB90-58A8-DDE2-9B5A25665F53}"/>
          </ac:picMkLst>
        </pc:picChg>
        <pc:picChg chg="add mod">
          <ac:chgData name="Hester, Joey" userId="1122d0f5-b886-4419-b4d8-f6d1fcee96b1" providerId="ADAL" clId="{69277E4A-D732-4E49-97A5-030FC12936E6}" dt="2023-02-06T19:25:48.005" v="604" actId="1076"/>
          <ac:picMkLst>
            <pc:docMk/>
            <pc:sldMk cId="2798868480" sldId="473"/>
            <ac:picMk id="1030" creationId="{9EEB0D8C-9B2B-DDD5-E000-7C0F14867349}"/>
          </ac:picMkLst>
        </pc:picChg>
      </pc:sldChg>
      <pc:sldChg chg="modSp new mod">
        <pc:chgData name="Hester, Joey" userId="1122d0f5-b886-4419-b4d8-f6d1fcee96b1" providerId="ADAL" clId="{69277E4A-D732-4E49-97A5-030FC12936E6}" dt="2023-02-06T19:33:08.931" v="1243" actId="20577"/>
        <pc:sldMkLst>
          <pc:docMk/>
          <pc:sldMk cId="4178804922" sldId="474"/>
        </pc:sldMkLst>
        <pc:spChg chg="mod">
          <ac:chgData name="Hester, Joey" userId="1122d0f5-b886-4419-b4d8-f6d1fcee96b1" providerId="ADAL" clId="{69277E4A-D732-4E49-97A5-030FC12936E6}" dt="2023-02-06T19:26:47.417" v="633" actId="20577"/>
          <ac:spMkLst>
            <pc:docMk/>
            <pc:sldMk cId="4178804922" sldId="474"/>
            <ac:spMk id="2" creationId="{3990FB19-F995-C4B1-E644-D5C7D74D0F6B}"/>
          </ac:spMkLst>
        </pc:spChg>
        <pc:spChg chg="mod">
          <ac:chgData name="Hester, Joey" userId="1122d0f5-b886-4419-b4d8-f6d1fcee96b1" providerId="ADAL" clId="{69277E4A-D732-4E49-97A5-030FC12936E6}" dt="2023-02-06T19:33:08.931" v="1243" actId="20577"/>
          <ac:spMkLst>
            <pc:docMk/>
            <pc:sldMk cId="4178804922" sldId="474"/>
            <ac:spMk id="3" creationId="{DA66C65A-54DD-EAA1-A561-234943F5A561}"/>
          </ac:spMkLst>
        </pc:spChg>
        <pc:spChg chg="mod">
          <ac:chgData name="Hester, Joey" userId="1122d0f5-b886-4419-b4d8-f6d1fcee96b1" providerId="ADAL" clId="{69277E4A-D732-4E49-97A5-030FC12936E6}" dt="2023-02-06T19:30:50.527" v="1163" actId="20577"/>
          <ac:spMkLst>
            <pc:docMk/>
            <pc:sldMk cId="4178804922" sldId="474"/>
            <ac:spMk id="5" creationId="{DEC40FBD-3602-9659-0B0F-E7790C686354}"/>
          </ac:spMkLst>
        </pc:spChg>
      </pc:sldChg>
      <pc:sldChg chg="del">
        <pc:chgData name="Hester, Joey" userId="1122d0f5-b886-4419-b4d8-f6d1fcee96b1" providerId="ADAL" clId="{69277E4A-D732-4E49-97A5-030FC12936E6}" dt="2023-02-06T19:13:38.216" v="24" actId="47"/>
        <pc:sldMkLst>
          <pc:docMk/>
          <pc:sldMk cId="4231703095" sldId="474"/>
        </pc:sldMkLst>
      </pc:sldChg>
      <pc:sldChg chg="del">
        <pc:chgData name="Hester, Joey" userId="1122d0f5-b886-4419-b4d8-f6d1fcee96b1" providerId="ADAL" clId="{69277E4A-D732-4E49-97A5-030FC12936E6}" dt="2023-02-06T19:13:43.613" v="25" actId="47"/>
        <pc:sldMkLst>
          <pc:docMk/>
          <pc:sldMk cId="2018098444" sldId="475"/>
        </pc:sldMkLst>
      </pc:sldChg>
      <pc:sldChg chg="modSp new mod">
        <pc:chgData name="Hester, Joey" userId="1122d0f5-b886-4419-b4d8-f6d1fcee96b1" providerId="ADAL" clId="{69277E4A-D732-4E49-97A5-030FC12936E6}" dt="2023-02-07T21:17:21.878" v="1368" actId="20577"/>
        <pc:sldMkLst>
          <pc:docMk/>
          <pc:sldMk cId="2515867490" sldId="475"/>
        </pc:sldMkLst>
        <pc:spChg chg="mod">
          <ac:chgData name="Hester, Joey" userId="1122d0f5-b886-4419-b4d8-f6d1fcee96b1" providerId="ADAL" clId="{69277E4A-D732-4E49-97A5-030FC12936E6}" dt="2023-02-07T21:16:42.657" v="1259" actId="20577"/>
          <ac:spMkLst>
            <pc:docMk/>
            <pc:sldMk cId="2515867490" sldId="475"/>
            <ac:spMk id="2" creationId="{F5F7160D-E011-3D1B-3292-86740B72983B}"/>
          </ac:spMkLst>
        </pc:spChg>
        <pc:spChg chg="mod">
          <ac:chgData name="Hester, Joey" userId="1122d0f5-b886-4419-b4d8-f6d1fcee96b1" providerId="ADAL" clId="{69277E4A-D732-4E49-97A5-030FC12936E6}" dt="2023-02-07T21:17:21.878" v="1368" actId="20577"/>
          <ac:spMkLst>
            <pc:docMk/>
            <pc:sldMk cId="2515867490" sldId="475"/>
            <ac:spMk id="3" creationId="{5546AB36-5727-19A2-7408-25C7A2EFA464}"/>
          </ac:spMkLst>
        </pc:spChg>
      </pc:sldChg>
      <pc:sldChg chg="modSp new mod">
        <pc:chgData name="Hester, Joey" userId="1122d0f5-b886-4419-b4d8-f6d1fcee96b1" providerId="ADAL" clId="{69277E4A-D732-4E49-97A5-030FC12936E6}" dt="2023-02-08T13:45:29.795" v="1585"/>
        <pc:sldMkLst>
          <pc:docMk/>
          <pc:sldMk cId="1178879080" sldId="476"/>
        </pc:sldMkLst>
        <pc:spChg chg="mod">
          <ac:chgData name="Hester, Joey" userId="1122d0f5-b886-4419-b4d8-f6d1fcee96b1" providerId="ADAL" clId="{69277E4A-D732-4E49-97A5-030FC12936E6}" dt="2023-02-07T21:17:41.943" v="1381" actId="20577"/>
          <ac:spMkLst>
            <pc:docMk/>
            <pc:sldMk cId="1178879080" sldId="476"/>
            <ac:spMk id="2" creationId="{51A499D7-8989-D816-192E-F063627FE833}"/>
          </ac:spMkLst>
        </pc:spChg>
        <pc:spChg chg="mod">
          <ac:chgData name="Hester, Joey" userId="1122d0f5-b886-4419-b4d8-f6d1fcee96b1" providerId="ADAL" clId="{69277E4A-D732-4E49-97A5-030FC12936E6}" dt="2023-02-08T13:45:29.795" v="1585"/>
          <ac:spMkLst>
            <pc:docMk/>
            <pc:sldMk cId="1178879080" sldId="476"/>
            <ac:spMk id="3" creationId="{90CC91C9-A923-0E31-35B4-A3C27DB3A637}"/>
          </ac:spMkLst>
        </pc:spChg>
      </pc:sldChg>
      <pc:sldChg chg="modSp new mod">
        <pc:chgData name="Hester, Joey" userId="1122d0f5-b886-4419-b4d8-f6d1fcee96b1" providerId="ADAL" clId="{69277E4A-D732-4E49-97A5-030FC12936E6}" dt="2023-02-08T15:56:47.214" v="1613" actId="20577"/>
        <pc:sldMkLst>
          <pc:docMk/>
          <pc:sldMk cId="1597300440" sldId="477"/>
        </pc:sldMkLst>
        <pc:spChg chg="mod">
          <ac:chgData name="Hester, Joey" userId="1122d0f5-b886-4419-b4d8-f6d1fcee96b1" providerId="ADAL" clId="{69277E4A-D732-4E49-97A5-030FC12936E6}" dt="2023-02-08T15:56:30.598" v="1597" actId="20577"/>
          <ac:spMkLst>
            <pc:docMk/>
            <pc:sldMk cId="1597300440" sldId="477"/>
            <ac:spMk id="2" creationId="{D02E2924-2523-FA0E-EDC9-97BECE6C4E50}"/>
          </ac:spMkLst>
        </pc:spChg>
        <pc:spChg chg="mod">
          <ac:chgData name="Hester, Joey" userId="1122d0f5-b886-4419-b4d8-f6d1fcee96b1" providerId="ADAL" clId="{69277E4A-D732-4E49-97A5-030FC12936E6}" dt="2023-02-08T15:56:47.214" v="1613" actId="20577"/>
          <ac:spMkLst>
            <pc:docMk/>
            <pc:sldMk cId="1597300440" sldId="477"/>
            <ac:spMk id="3" creationId="{7EFCA0FB-A3CD-AD62-D6B4-9FB652E797E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c-nasvm01.eads.ncads.net\WR\WQ\share%20for%20dwq\Planning\Nonpoint%20Source\High%20Rock%20Lake\Point%20Sources\High%20Rock%20Raw%20WW%20Data\AnnualLoading_HRL_Dischargers_3-28-22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AnnualLoading_HRL_Dischargers_3!$B$2</c:f>
              <c:strCache>
                <c:ptCount val="1"/>
                <c:pt idx="0">
                  <c:v>Lissara WWTP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AnnualLoading_HRL_Dischargers_3!$B$3:$B$30</c:f>
              <c:numCache>
                <c:formatCode>General</c:formatCode>
                <c:ptCount val="28"/>
                <c:pt idx="21">
                  <c:v>9</c:v>
                </c:pt>
                <c:pt idx="22">
                  <c:v>23</c:v>
                </c:pt>
                <c:pt idx="23">
                  <c:v>32</c:v>
                </c:pt>
                <c:pt idx="24">
                  <c:v>110</c:v>
                </c:pt>
                <c:pt idx="25">
                  <c:v>41</c:v>
                </c:pt>
                <c:pt idx="26">
                  <c:v>17</c:v>
                </c:pt>
                <c:pt idx="2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CF8-ABA4-E8F6679E0FA4}"/>
            </c:ext>
          </c:extLst>
        </c:ser>
        <c:ser>
          <c:idx val="2"/>
          <c:order val="1"/>
          <c:tx>
            <c:strRef>
              <c:f>AnnualLoading_HRL_Dischargers_3!$C$2</c:f>
              <c:strCache>
                <c:ptCount val="1"/>
                <c:pt idx="0">
                  <c:v>Dobson WWTP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AnnualLoading_HRL_Dischargers_3!$C$3:$C$30</c:f>
              <c:numCache>
                <c:formatCode>General</c:formatCode>
                <c:ptCount val="28"/>
                <c:pt idx="0">
                  <c:v>108</c:v>
                </c:pt>
                <c:pt idx="1">
                  <c:v>655</c:v>
                </c:pt>
                <c:pt idx="2">
                  <c:v>605</c:v>
                </c:pt>
                <c:pt idx="3">
                  <c:v>696</c:v>
                </c:pt>
                <c:pt idx="4">
                  <c:v>318</c:v>
                </c:pt>
                <c:pt idx="5">
                  <c:v>232</c:v>
                </c:pt>
                <c:pt idx="6">
                  <c:v>890</c:v>
                </c:pt>
                <c:pt idx="7">
                  <c:v>669</c:v>
                </c:pt>
                <c:pt idx="8">
                  <c:v>718</c:v>
                </c:pt>
                <c:pt idx="9">
                  <c:v>980</c:v>
                </c:pt>
                <c:pt idx="10">
                  <c:v>517</c:v>
                </c:pt>
                <c:pt idx="11">
                  <c:v>550</c:v>
                </c:pt>
                <c:pt idx="12">
                  <c:v>406</c:v>
                </c:pt>
                <c:pt idx="13">
                  <c:v>365</c:v>
                </c:pt>
                <c:pt idx="14">
                  <c:v>441</c:v>
                </c:pt>
                <c:pt idx="15">
                  <c:v>370</c:v>
                </c:pt>
                <c:pt idx="16">
                  <c:v>490</c:v>
                </c:pt>
                <c:pt idx="17">
                  <c:v>445</c:v>
                </c:pt>
                <c:pt idx="18">
                  <c:v>289</c:v>
                </c:pt>
                <c:pt idx="19">
                  <c:v>311</c:v>
                </c:pt>
                <c:pt idx="20">
                  <c:v>712</c:v>
                </c:pt>
                <c:pt idx="21">
                  <c:v>959</c:v>
                </c:pt>
                <c:pt idx="22">
                  <c:v>1266</c:v>
                </c:pt>
                <c:pt idx="23">
                  <c:v>1133</c:v>
                </c:pt>
                <c:pt idx="24">
                  <c:v>1526</c:v>
                </c:pt>
                <c:pt idx="25">
                  <c:v>899</c:v>
                </c:pt>
                <c:pt idx="26">
                  <c:v>905</c:v>
                </c:pt>
                <c:pt idx="27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CF8-ABA4-E8F6679E0FA4}"/>
            </c:ext>
          </c:extLst>
        </c:ser>
        <c:ser>
          <c:idx val="3"/>
          <c:order val="2"/>
          <c:tx>
            <c:strRef>
              <c:f>AnnualLoading_HRL_Dischargers_3!$D$2</c:f>
              <c:strCache>
                <c:ptCount val="1"/>
                <c:pt idx="0">
                  <c:v>Boonville WWTP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AnnualLoading_HRL_Dischargers_3!$D$3:$D$30</c:f>
              <c:numCache>
                <c:formatCode>General</c:formatCode>
                <c:ptCount val="28"/>
                <c:pt idx="0">
                  <c:v>229</c:v>
                </c:pt>
                <c:pt idx="1">
                  <c:v>326</c:v>
                </c:pt>
                <c:pt idx="2">
                  <c:v>142</c:v>
                </c:pt>
                <c:pt idx="3">
                  <c:v>422</c:v>
                </c:pt>
                <c:pt idx="4">
                  <c:v>275</c:v>
                </c:pt>
                <c:pt idx="5">
                  <c:v>582</c:v>
                </c:pt>
                <c:pt idx="6">
                  <c:v>1475</c:v>
                </c:pt>
                <c:pt idx="7">
                  <c:v>940</c:v>
                </c:pt>
                <c:pt idx="8">
                  <c:v>1613</c:v>
                </c:pt>
                <c:pt idx="9">
                  <c:v>1077</c:v>
                </c:pt>
                <c:pt idx="10">
                  <c:v>1537</c:v>
                </c:pt>
                <c:pt idx="11">
                  <c:v>589</c:v>
                </c:pt>
                <c:pt idx="12">
                  <c:v>586</c:v>
                </c:pt>
                <c:pt idx="13">
                  <c:v>1261</c:v>
                </c:pt>
                <c:pt idx="14">
                  <c:v>1119</c:v>
                </c:pt>
                <c:pt idx="15">
                  <c:v>3514</c:v>
                </c:pt>
                <c:pt idx="16">
                  <c:v>1187</c:v>
                </c:pt>
                <c:pt idx="17">
                  <c:v>1125</c:v>
                </c:pt>
                <c:pt idx="18">
                  <c:v>984</c:v>
                </c:pt>
                <c:pt idx="19">
                  <c:v>962</c:v>
                </c:pt>
                <c:pt idx="20">
                  <c:v>1071</c:v>
                </c:pt>
                <c:pt idx="21">
                  <c:v>818</c:v>
                </c:pt>
                <c:pt idx="22">
                  <c:v>711</c:v>
                </c:pt>
                <c:pt idx="23">
                  <c:v>664</c:v>
                </c:pt>
                <c:pt idx="24">
                  <c:v>737</c:v>
                </c:pt>
                <c:pt idx="25">
                  <c:v>1099</c:v>
                </c:pt>
                <c:pt idx="26">
                  <c:v>406</c:v>
                </c:pt>
                <c:pt idx="2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1-4CF8-ABA4-E8F6679E0FA4}"/>
            </c:ext>
          </c:extLst>
        </c:ser>
        <c:ser>
          <c:idx val="4"/>
          <c:order val="3"/>
          <c:tx>
            <c:strRef>
              <c:f>AnnualLoading_HRL_Dischargers_3!$E$2</c:f>
              <c:strCache>
                <c:ptCount val="1"/>
                <c:pt idx="0">
                  <c:v>Yadkin Valley Sewer Authority WWTP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AnnualLoading_HRL_Dischargers_3!$E$3:$E$30</c:f>
              <c:numCache>
                <c:formatCode>General</c:formatCode>
                <c:ptCount val="28"/>
                <c:pt idx="0">
                  <c:v>7485</c:v>
                </c:pt>
                <c:pt idx="1">
                  <c:v>6034</c:v>
                </c:pt>
                <c:pt idx="2">
                  <c:v>4237</c:v>
                </c:pt>
                <c:pt idx="3">
                  <c:v>3404</c:v>
                </c:pt>
                <c:pt idx="4">
                  <c:v>5548</c:v>
                </c:pt>
                <c:pt idx="5">
                  <c:v>2817</c:v>
                </c:pt>
                <c:pt idx="6">
                  <c:v>3173</c:v>
                </c:pt>
                <c:pt idx="7">
                  <c:v>2860</c:v>
                </c:pt>
                <c:pt idx="8">
                  <c:v>1968</c:v>
                </c:pt>
                <c:pt idx="9">
                  <c:v>2676</c:v>
                </c:pt>
                <c:pt idx="10">
                  <c:v>2216</c:v>
                </c:pt>
                <c:pt idx="11">
                  <c:v>2668</c:v>
                </c:pt>
                <c:pt idx="12">
                  <c:v>2471</c:v>
                </c:pt>
                <c:pt idx="13">
                  <c:v>2807</c:v>
                </c:pt>
                <c:pt idx="14">
                  <c:v>2949</c:v>
                </c:pt>
                <c:pt idx="15">
                  <c:v>2522</c:v>
                </c:pt>
                <c:pt idx="16">
                  <c:v>2272</c:v>
                </c:pt>
                <c:pt idx="17">
                  <c:v>2359</c:v>
                </c:pt>
                <c:pt idx="18">
                  <c:v>1119</c:v>
                </c:pt>
                <c:pt idx="19">
                  <c:v>771</c:v>
                </c:pt>
                <c:pt idx="20">
                  <c:v>1547</c:v>
                </c:pt>
                <c:pt idx="21">
                  <c:v>664</c:v>
                </c:pt>
                <c:pt idx="22">
                  <c:v>797</c:v>
                </c:pt>
                <c:pt idx="23">
                  <c:v>780</c:v>
                </c:pt>
                <c:pt idx="24">
                  <c:v>1434</c:v>
                </c:pt>
                <c:pt idx="25">
                  <c:v>707</c:v>
                </c:pt>
                <c:pt idx="26">
                  <c:v>918</c:v>
                </c:pt>
                <c:pt idx="27">
                  <c:v>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1-4CF8-ABA4-E8F6679E0FA4}"/>
            </c:ext>
          </c:extLst>
        </c:ser>
        <c:ser>
          <c:idx val="5"/>
          <c:order val="4"/>
          <c:tx>
            <c:strRef>
              <c:f>AnnualLoading_HRL_Dischargers_3!$F$2</c:f>
              <c:strCache>
                <c:ptCount val="1"/>
                <c:pt idx="0">
                  <c:v>Thurman Street WWTP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AnnualLoading_HRL_Dischargers_3!$F$3:$F$30</c:f>
              <c:numCache>
                <c:formatCode>General</c:formatCode>
                <c:ptCount val="28"/>
                <c:pt idx="0">
                  <c:v>3311</c:v>
                </c:pt>
                <c:pt idx="1">
                  <c:v>3093</c:v>
                </c:pt>
                <c:pt idx="2">
                  <c:v>842</c:v>
                </c:pt>
                <c:pt idx="3">
                  <c:v>532</c:v>
                </c:pt>
                <c:pt idx="4">
                  <c:v>1355</c:v>
                </c:pt>
                <c:pt idx="5">
                  <c:v>4179</c:v>
                </c:pt>
                <c:pt idx="6">
                  <c:v>5318</c:v>
                </c:pt>
                <c:pt idx="7">
                  <c:v>4158</c:v>
                </c:pt>
                <c:pt idx="8">
                  <c:v>4834</c:v>
                </c:pt>
                <c:pt idx="9">
                  <c:v>4115</c:v>
                </c:pt>
                <c:pt idx="10">
                  <c:v>4105</c:v>
                </c:pt>
                <c:pt idx="11">
                  <c:v>3797</c:v>
                </c:pt>
                <c:pt idx="12">
                  <c:v>5644</c:v>
                </c:pt>
                <c:pt idx="13">
                  <c:v>4271</c:v>
                </c:pt>
                <c:pt idx="14">
                  <c:v>3735</c:v>
                </c:pt>
                <c:pt idx="15">
                  <c:v>4390</c:v>
                </c:pt>
                <c:pt idx="16">
                  <c:v>4515</c:v>
                </c:pt>
                <c:pt idx="17">
                  <c:v>1809</c:v>
                </c:pt>
                <c:pt idx="18">
                  <c:v>2216</c:v>
                </c:pt>
                <c:pt idx="19">
                  <c:v>2200</c:v>
                </c:pt>
                <c:pt idx="20">
                  <c:v>2060</c:v>
                </c:pt>
                <c:pt idx="21">
                  <c:v>3897</c:v>
                </c:pt>
                <c:pt idx="22">
                  <c:v>4763</c:v>
                </c:pt>
                <c:pt idx="23">
                  <c:v>1710</c:v>
                </c:pt>
                <c:pt idx="24">
                  <c:v>1584</c:v>
                </c:pt>
                <c:pt idx="25">
                  <c:v>2628</c:v>
                </c:pt>
                <c:pt idx="26">
                  <c:v>1696</c:v>
                </c:pt>
                <c:pt idx="27">
                  <c:v>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1-4CF8-ABA4-E8F6679E0FA4}"/>
            </c:ext>
          </c:extLst>
        </c:ser>
        <c:ser>
          <c:idx val="6"/>
          <c:order val="5"/>
          <c:tx>
            <c:strRef>
              <c:f>AnnualLoading_HRL_Dischargers_3!$G$2</c:f>
              <c:strCache>
                <c:ptCount val="1"/>
                <c:pt idx="0">
                  <c:v>Cooleemee WWTP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AnnualLoading_HRL_Dischargers_3!$G$3:$G$30</c:f>
              <c:numCache>
                <c:formatCode>General</c:formatCode>
                <c:ptCount val="28"/>
                <c:pt idx="0">
                  <c:v>1188</c:v>
                </c:pt>
                <c:pt idx="1">
                  <c:v>2454</c:v>
                </c:pt>
                <c:pt idx="2">
                  <c:v>2904</c:v>
                </c:pt>
                <c:pt idx="3">
                  <c:v>3619</c:v>
                </c:pt>
                <c:pt idx="4">
                  <c:v>2784</c:v>
                </c:pt>
                <c:pt idx="5">
                  <c:v>4197</c:v>
                </c:pt>
                <c:pt idx="6">
                  <c:v>6272</c:v>
                </c:pt>
                <c:pt idx="7">
                  <c:v>5382</c:v>
                </c:pt>
                <c:pt idx="8">
                  <c:v>5723</c:v>
                </c:pt>
                <c:pt idx="9">
                  <c:v>3115</c:v>
                </c:pt>
                <c:pt idx="10">
                  <c:v>2115</c:v>
                </c:pt>
                <c:pt idx="11">
                  <c:v>1970</c:v>
                </c:pt>
                <c:pt idx="12">
                  <c:v>2441</c:v>
                </c:pt>
                <c:pt idx="13">
                  <c:v>2245</c:v>
                </c:pt>
                <c:pt idx="14">
                  <c:v>2529</c:v>
                </c:pt>
                <c:pt idx="15">
                  <c:v>3086</c:v>
                </c:pt>
                <c:pt idx="16">
                  <c:v>3376</c:v>
                </c:pt>
                <c:pt idx="17">
                  <c:v>2654</c:v>
                </c:pt>
                <c:pt idx="18">
                  <c:v>3157</c:v>
                </c:pt>
                <c:pt idx="19">
                  <c:v>6102</c:v>
                </c:pt>
                <c:pt idx="20">
                  <c:v>3840</c:v>
                </c:pt>
                <c:pt idx="21">
                  <c:v>3011</c:v>
                </c:pt>
                <c:pt idx="22">
                  <c:v>4612</c:v>
                </c:pt>
                <c:pt idx="23">
                  <c:v>3990</c:v>
                </c:pt>
                <c:pt idx="24">
                  <c:v>2991</c:v>
                </c:pt>
                <c:pt idx="25">
                  <c:v>2233</c:v>
                </c:pt>
                <c:pt idx="26">
                  <c:v>2759</c:v>
                </c:pt>
                <c:pt idx="27">
                  <c:v>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F1-4CF8-ABA4-E8F6679E0FA4}"/>
            </c:ext>
          </c:extLst>
        </c:ser>
        <c:ser>
          <c:idx val="7"/>
          <c:order val="6"/>
          <c:tx>
            <c:strRef>
              <c:f>AnnualLoading_HRL_Dischargers_3!$H$2</c:f>
              <c:strCache>
                <c:ptCount val="1"/>
                <c:pt idx="0">
                  <c:v>Pilot Mountain WWTP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AnnualLoading_HRL_Dischargers_3!$H$3:$H$30</c:f>
              <c:numCache>
                <c:formatCode>General</c:formatCode>
                <c:ptCount val="28"/>
                <c:pt idx="0">
                  <c:v>13639</c:v>
                </c:pt>
                <c:pt idx="1">
                  <c:v>15343</c:v>
                </c:pt>
                <c:pt idx="2">
                  <c:v>9939</c:v>
                </c:pt>
                <c:pt idx="3">
                  <c:v>9467</c:v>
                </c:pt>
                <c:pt idx="4">
                  <c:v>8045</c:v>
                </c:pt>
                <c:pt idx="5">
                  <c:v>6410</c:v>
                </c:pt>
                <c:pt idx="6">
                  <c:v>5458</c:v>
                </c:pt>
                <c:pt idx="7">
                  <c:v>5739</c:v>
                </c:pt>
                <c:pt idx="8">
                  <c:v>2521</c:v>
                </c:pt>
                <c:pt idx="9">
                  <c:v>3803</c:v>
                </c:pt>
                <c:pt idx="10">
                  <c:v>4076</c:v>
                </c:pt>
                <c:pt idx="11">
                  <c:v>2803</c:v>
                </c:pt>
                <c:pt idx="12">
                  <c:v>3029</c:v>
                </c:pt>
                <c:pt idx="13">
                  <c:v>2883</c:v>
                </c:pt>
                <c:pt idx="14">
                  <c:v>2198</c:v>
                </c:pt>
                <c:pt idx="15">
                  <c:v>2465</c:v>
                </c:pt>
                <c:pt idx="16">
                  <c:v>1970</c:v>
                </c:pt>
                <c:pt idx="17">
                  <c:v>3534</c:v>
                </c:pt>
                <c:pt idx="18">
                  <c:v>2795</c:v>
                </c:pt>
                <c:pt idx="19">
                  <c:v>2199</c:v>
                </c:pt>
                <c:pt idx="20">
                  <c:v>677</c:v>
                </c:pt>
                <c:pt idx="21">
                  <c:v>538</c:v>
                </c:pt>
                <c:pt idx="22">
                  <c:v>818</c:v>
                </c:pt>
                <c:pt idx="23">
                  <c:v>871</c:v>
                </c:pt>
                <c:pt idx="24">
                  <c:v>1292</c:v>
                </c:pt>
                <c:pt idx="25">
                  <c:v>1190</c:v>
                </c:pt>
                <c:pt idx="26">
                  <c:v>1072</c:v>
                </c:pt>
                <c:pt idx="27">
                  <c:v>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1-4CF8-ABA4-E8F6679E0FA4}"/>
            </c:ext>
          </c:extLst>
        </c:ser>
        <c:ser>
          <c:idx val="8"/>
          <c:order val="7"/>
          <c:tx>
            <c:strRef>
              <c:f>AnnualLoading_HRL_Dischargers_3!$I$2</c:f>
              <c:strCache>
                <c:ptCount val="1"/>
                <c:pt idx="0">
                  <c:v>Duvaltex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AnnualLoading_HRL_Dischargers_3!$I$3:$I$30</c:f>
              <c:numCache>
                <c:formatCode>General</c:formatCode>
                <c:ptCount val="28"/>
                <c:pt idx="0">
                  <c:v>43536</c:v>
                </c:pt>
                <c:pt idx="1">
                  <c:v>9963</c:v>
                </c:pt>
                <c:pt idx="2">
                  <c:v>13384</c:v>
                </c:pt>
                <c:pt idx="3">
                  <c:v>15323</c:v>
                </c:pt>
                <c:pt idx="4">
                  <c:v>5105</c:v>
                </c:pt>
                <c:pt idx="5">
                  <c:v>2834</c:v>
                </c:pt>
                <c:pt idx="6">
                  <c:v>4962</c:v>
                </c:pt>
                <c:pt idx="7">
                  <c:v>3022</c:v>
                </c:pt>
                <c:pt idx="8">
                  <c:v>4100</c:v>
                </c:pt>
                <c:pt idx="9">
                  <c:v>6916</c:v>
                </c:pt>
                <c:pt idx="10">
                  <c:v>2619</c:v>
                </c:pt>
                <c:pt idx="11">
                  <c:v>1146</c:v>
                </c:pt>
                <c:pt idx="12">
                  <c:v>1889</c:v>
                </c:pt>
                <c:pt idx="13">
                  <c:v>1701</c:v>
                </c:pt>
                <c:pt idx="14">
                  <c:v>1653</c:v>
                </c:pt>
                <c:pt idx="15">
                  <c:v>879</c:v>
                </c:pt>
                <c:pt idx="16">
                  <c:v>141</c:v>
                </c:pt>
                <c:pt idx="17">
                  <c:v>210</c:v>
                </c:pt>
                <c:pt idx="18">
                  <c:v>266</c:v>
                </c:pt>
                <c:pt idx="19">
                  <c:v>681</c:v>
                </c:pt>
                <c:pt idx="20">
                  <c:v>679</c:v>
                </c:pt>
                <c:pt idx="21">
                  <c:v>901</c:v>
                </c:pt>
                <c:pt idx="22">
                  <c:v>659</c:v>
                </c:pt>
                <c:pt idx="23">
                  <c:v>521</c:v>
                </c:pt>
                <c:pt idx="24">
                  <c:v>743</c:v>
                </c:pt>
                <c:pt idx="25">
                  <c:v>349</c:v>
                </c:pt>
                <c:pt idx="26">
                  <c:v>39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1-4CF8-ABA4-E8F6679E0FA4}"/>
            </c:ext>
          </c:extLst>
        </c:ser>
        <c:ser>
          <c:idx val="9"/>
          <c:order val="8"/>
          <c:tx>
            <c:strRef>
              <c:f>AnnualLoading_HRL_Dischargers_3!$J$2</c:f>
              <c:strCache>
                <c:ptCount val="1"/>
                <c:pt idx="0">
                  <c:v>Yadkinville WWTP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AnnualLoading_HRL_Dischargers_3!$J$3:$J$30</c:f>
              <c:numCache>
                <c:formatCode>General</c:formatCode>
                <c:ptCount val="28"/>
                <c:pt idx="0">
                  <c:v>1538</c:v>
                </c:pt>
                <c:pt idx="1">
                  <c:v>1361</c:v>
                </c:pt>
                <c:pt idx="2">
                  <c:v>1374</c:v>
                </c:pt>
                <c:pt idx="3">
                  <c:v>4712</c:v>
                </c:pt>
                <c:pt idx="4">
                  <c:v>7481</c:v>
                </c:pt>
                <c:pt idx="5">
                  <c:v>7304</c:v>
                </c:pt>
                <c:pt idx="6">
                  <c:v>11580</c:v>
                </c:pt>
                <c:pt idx="7">
                  <c:v>8330</c:v>
                </c:pt>
                <c:pt idx="8">
                  <c:v>6852</c:v>
                </c:pt>
                <c:pt idx="9">
                  <c:v>7595</c:v>
                </c:pt>
                <c:pt idx="10">
                  <c:v>8521</c:v>
                </c:pt>
                <c:pt idx="11">
                  <c:v>9398</c:v>
                </c:pt>
                <c:pt idx="12">
                  <c:v>8613</c:v>
                </c:pt>
                <c:pt idx="13">
                  <c:v>11057</c:v>
                </c:pt>
                <c:pt idx="14">
                  <c:v>9607</c:v>
                </c:pt>
                <c:pt idx="15">
                  <c:v>7677</c:v>
                </c:pt>
                <c:pt idx="16">
                  <c:v>7112</c:v>
                </c:pt>
                <c:pt idx="17">
                  <c:v>9312</c:v>
                </c:pt>
                <c:pt idx="18">
                  <c:v>8604</c:v>
                </c:pt>
                <c:pt idx="19">
                  <c:v>8025</c:v>
                </c:pt>
                <c:pt idx="20">
                  <c:v>8750</c:v>
                </c:pt>
                <c:pt idx="21">
                  <c:v>8454</c:v>
                </c:pt>
                <c:pt idx="22">
                  <c:v>5668</c:v>
                </c:pt>
                <c:pt idx="23">
                  <c:v>5711</c:v>
                </c:pt>
                <c:pt idx="24">
                  <c:v>5527</c:v>
                </c:pt>
                <c:pt idx="25">
                  <c:v>4982</c:v>
                </c:pt>
                <c:pt idx="26">
                  <c:v>3560</c:v>
                </c:pt>
                <c:pt idx="27">
                  <c:v>3559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1-4CF8-ABA4-E8F6679E0FA4}"/>
            </c:ext>
          </c:extLst>
        </c:ser>
        <c:ser>
          <c:idx val="10"/>
          <c:order val="9"/>
          <c:tx>
            <c:strRef>
              <c:f>AnnualLoading_HRL_Dischargers_3!$K$2</c:f>
              <c:strCache>
                <c:ptCount val="1"/>
                <c:pt idx="0">
                  <c:v>Hamby Creek WWTP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AnnualLoading_HRL_Dischargers_3!$K$3:$K$30</c:f>
              <c:numCache>
                <c:formatCode>General</c:formatCode>
                <c:ptCount val="28"/>
                <c:pt idx="0">
                  <c:v>26400</c:v>
                </c:pt>
                <c:pt idx="1">
                  <c:v>28364</c:v>
                </c:pt>
                <c:pt idx="2">
                  <c:v>30044</c:v>
                </c:pt>
                <c:pt idx="3">
                  <c:v>26737</c:v>
                </c:pt>
                <c:pt idx="4">
                  <c:v>18636</c:v>
                </c:pt>
                <c:pt idx="5">
                  <c:v>27952</c:v>
                </c:pt>
                <c:pt idx="6">
                  <c:v>29190</c:v>
                </c:pt>
                <c:pt idx="7">
                  <c:v>24232</c:v>
                </c:pt>
                <c:pt idx="8">
                  <c:v>22175</c:v>
                </c:pt>
                <c:pt idx="9">
                  <c:v>16096</c:v>
                </c:pt>
                <c:pt idx="10">
                  <c:v>15708</c:v>
                </c:pt>
                <c:pt idx="11">
                  <c:v>14263</c:v>
                </c:pt>
                <c:pt idx="12">
                  <c:v>19404</c:v>
                </c:pt>
                <c:pt idx="13">
                  <c:v>22517</c:v>
                </c:pt>
                <c:pt idx="14">
                  <c:v>10366</c:v>
                </c:pt>
                <c:pt idx="15">
                  <c:v>2078</c:v>
                </c:pt>
                <c:pt idx="16">
                  <c:v>895</c:v>
                </c:pt>
                <c:pt idx="17">
                  <c:v>887</c:v>
                </c:pt>
                <c:pt idx="18">
                  <c:v>730</c:v>
                </c:pt>
                <c:pt idx="19">
                  <c:v>699</c:v>
                </c:pt>
                <c:pt idx="20">
                  <c:v>585</c:v>
                </c:pt>
                <c:pt idx="21">
                  <c:v>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1-4CF8-ABA4-E8F6679E0FA4}"/>
            </c:ext>
          </c:extLst>
        </c:ser>
        <c:ser>
          <c:idx val="11"/>
          <c:order val="10"/>
          <c:tx>
            <c:strRef>
              <c:f>AnnualLoading_HRL_Dischargers_3!$L$2</c:f>
              <c:strCache>
                <c:ptCount val="1"/>
                <c:pt idx="0">
                  <c:v>Lexington Regional WWTP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AnnualLoading_HRL_Dischargers_3!$L$3:$L$30</c:f>
              <c:numCache>
                <c:formatCode>General</c:formatCode>
                <c:ptCount val="28"/>
                <c:pt idx="0">
                  <c:v>28106</c:v>
                </c:pt>
                <c:pt idx="1">
                  <c:v>27085</c:v>
                </c:pt>
                <c:pt idx="2">
                  <c:v>27965</c:v>
                </c:pt>
                <c:pt idx="3">
                  <c:v>23081</c:v>
                </c:pt>
                <c:pt idx="4">
                  <c:v>22838</c:v>
                </c:pt>
                <c:pt idx="5">
                  <c:v>20872</c:v>
                </c:pt>
                <c:pt idx="6">
                  <c:v>23830</c:v>
                </c:pt>
                <c:pt idx="7">
                  <c:v>28251</c:v>
                </c:pt>
                <c:pt idx="8">
                  <c:v>26456</c:v>
                </c:pt>
                <c:pt idx="9">
                  <c:v>22193</c:v>
                </c:pt>
                <c:pt idx="10">
                  <c:v>18560</c:v>
                </c:pt>
                <c:pt idx="11">
                  <c:v>3235</c:v>
                </c:pt>
                <c:pt idx="12">
                  <c:v>5364</c:v>
                </c:pt>
                <c:pt idx="13">
                  <c:v>5677</c:v>
                </c:pt>
                <c:pt idx="14">
                  <c:v>5404</c:v>
                </c:pt>
                <c:pt idx="15">
                  <c:v>6850</c:v>
                </c:pt>
                <c:pt idx="16">
                  <c:v>6138</c:v>
                </c:pt>
                <c:pt idx="17">
                  <c:v>4925</c:v>
                </c:pt>
                <c:pt idx="18">
                  <c:v>4678</c:v>
                </c:pt>
                <c:pt idx="19">
                  <c:v>5733</c:v>
                </c:pt>
                <c:pt idx="20">
                  <c:v>4017</c:v>
                </c:pt>
                <c:pt idx="21">
                  <c:v>5086</c:v>
                </c:pt>
                <c:pt idx="22">
                  <c:v>9022</c:v>
                </c:pt>
                <c:pt idx="23">
                  <c:v>5354</c:v>
                </c:pt>
                <c:pt idx="24">
                  <c:v>4009</c:v>
                </c:pt>
                <c:pt idx="25">
                  <c:v>5680</c:v>
                </c:pt>
                <c:pt idx="26">
                  <c:v>9144</c:v>
                </c:pt>
                <c:pt idx="27">
                  <c:v>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1-4CF8-ABA4-E8F6679E0FA4}"/>
            </c:ext>
          </c:extLst>
        </c:ser>
        <c:ser>
          <c:idx val="12"/>
          <c:order val="11"/>
          <c:tx>
            <c:strRef>
              <c:f>AnnualLoading_HRL_Dischargers_3!$M$2</c:f>
              <c:strCache>
                <c:ptCount val="1"/>
                <c:pt idx="0">
                  <c:v>Westside WWTP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AnnualLoading_HRL_Dischargers_3!$M$3:$M$30</c:f>
              <c:numCache>
                <c:formatCode>General</c:formatCode>
                <c:ptCount val="28"/>
                <c:pt idx="0">
                  <c:v>57802</c:v>
                </c:pt>
                <c:pt idx="1">
                  <c:v>60537</c:v>
                </c:pt>
                <c:pt idx="2">
                  <c:v>62639</c:v>
                </c:pt>
                <c:pt idx="3">
                  <c:v>32937</c:v>
                </c:pt>
                <c:pt idx="4">
                  <c:v>19981</c:v>
                </c:pt>
                <c:pt idx="5">
                  <c:v>12610</c:v>
                </c:pt>
                <c:pt idx="6">
                  <c:v>15637</c:v>
                </c:pt>
                <c:pt idx="7">
                  <c:v>13132</c:v>
                </c:pt>
                <c:pt idx="8">
                  <c:v>15719</c:v>
                </c:pt>
                <c:pt idx="9">
                  <c:v>14276</c:v>
                </c:pt>
                <c:pt idx="10">
                  <c:v>16045</c:v>
                </c:pt>
                <c:pt idx="11">
                  <c:v>8324</c:v>
                </c:pt>
                <c:pt idx="12">
                  <c:v>8737</c:v>
                </c:pt>
                <c:pt idx="13">
                  <c:v>9623</c:v>
                </c:pt>
                <c:pt idx="14">
                  <c:v>7743</c:v>
                </c:pt>
                <c:pt idx="15">
                  <c:v>8091</c:v>
                </c:pt>
                <c:pt idx="16">
                  <c:v>9434</c:v>
                </c:pt>
                <c:pt idx="17">
                  <c:v>7567</c:v>
                </c:pt>
                <c:pt idx="18">
                  <c:v>4871</c:v>
                </c:pt>
                <c:pt idx="19">
                  <c:v>4724</c:v>
                </c:pt>
                <c:pt idx="20">
                  <c:v>7577</c:v>
                </c:pt>
                <c:pt idx="21">
                  <c:v>8359</c:v>
                </c:pt>
                <c:pt idx="22">
                  <c:v>7190</c:v>
                </c:pt>
                <c:pt idx="23">
                  <c:v>3724</c:v>
                </c:pt>
                <c:pt idx="24">
                  <c:v>7191</c:v>
                </c:pt>
                <c:pt idx="25">
                  <c:v>1189</c:v>
                </c:pt>
                <c:pt idx="26">
                  <c:v>2612</c:v>
                </c:pt>
                <c:pt idx="27">
                  <c:v>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F1-4CF8-ABA4-E8F6679E0FA4}"/>
            </c:ext>
          </c:extLst>
        </c:ser>
        <c:ser>
          <c:idx val="13"/>
          <c:order val="12"/>
          <c:tx>
            <c:strRef>
              <c:f>AnnualLoading_HRL_Dischargers_3!$N$2</c:f>
              <c:strCache>
                <c:ptCount val="1"/>
                <c:pt idx="0">
                  <c:v>Third Creek WWTP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AnnualLoading_HRL_Dischargers_3!$N$3:$N$30</c:f>
              <c:numCache>
                <c:formatCode>General</c:formatCode>
                <c:ptCount val="28"/>
                <c:pt idx="0">
                  <c:v>14139</c:v>
                </c:pt>
                <c:pt idx="1">
                  <c:v>14427</c:v>
                </c:pt>
                <c:pt idx="2">
                  <c:v>12168</c:v>
                </c:pt>
                <c:pt idx="3">
                  <c:v>25022</c:v>
                </c:pt>
                <c:pt idx="4">
                  <c:v>25070</c:v>
                </c:pt>
                <c:pt idx="5">
                  <c:v>27401</c:v>
                </c:pt>
                <c:pt idx="6">
                  <c:v>27714</c:v>
                </c:pt>
                <c:pt idx="7">
                  <c:v>28598</c:v>
                </c:pt>
                <c:pt idx="8">
                  <c:v>23026</c:v>
                </c:pt>
                <c:pt idx="9">
                  <c:v>16313</c:v>
                </c:pt>
                <c:pt idx="10">
                  <c:v>21360</c:v>
                </c:pt>
                <c:pt idx="11">
                  <c:v>17346</c:v>
                </c:pt>
                <c:pt idx="12">
                  <c:v>15553</c:v>
                </c:pt>
                <c:pt idx="13">
                  <c:v>15142</c:v>
                </c:pt>
                <c:pt idx="14">
                  <c:v>14989</c:v>
                </c:pt>
                <c:pt idx="15">
                  <c:v>11156</c:v>
                </c:pt>
                <c:pt idx="16">
                  <c:v>12461</c:v>
                </c:pt>
                <c:pt idx="17">
                  <c:v>10434</c:v>
                </c:pt>
                <c:pt idx="18">
                  <c:v>8492</c:v>
                </c:pt>
                <c:pt idx="19">
                  <c:v>11585</c:v>
                </c:pt>
                <c:pt idx="20">
                  <c:v>10267</c:v>
                </c:pt>
                <c:pt idx="21">
                  <c:v>10074</c:v>
                </c:pt>
                <c:pt idx="22">
                  <c:v>12764</c:v>
                </c:pt>
                <c:pt idx="23">
                  <c:v>10771</c:v>
                </c:pt>
                <c:pt idx="24">
                  <c:v>12018</c:v>
                </c:pt>
                <c:pt idx="25">
                  <c:v>11310</c:v>
                </c:pt>
                <c:pt idx="26">
                  <c:v>11013</c:v>
                </c:pt>
                <c:pt idx="27">
                  <c:v>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F1-4CF8-ABA4-E8F6679E0FA4}"/>
            </c:ext>
          </c:extLst>
        </c:ser>
        <c:ser>
          <c:idx val="14"/>
          <c:order val="13"/>
          <c:tx>
            <c:strRef>
              <c:f>AnnualLoading_HRL_Dischargers_3!$O$2</c:f>
              <c:strCache>
                <c:ptCount val="1"/>
                <c:pt idx="0">
                  <c:v>Fourth Creek WWTP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AnnualLoading_HRL_Dischargers_3!$O$3:$O$30</c:f>
              <c:numCache>
                <c:formatCode>General</c:formatCode>
                <c:ptCount val="28"/>
                <c:pt idx="0">
                  <c:v>18513</c:v>
                </c:pt>
                <c:pt idx="1">
                  <c:v>20233</c:v>
                </c:pt>
                <c:pt idx="2">
                  <c:v>17526</c:v>
                </c:pt>
                <c:pt idx="3">
                  <c:v>24611</c:v>
                </c:pt>
                <c:pt idx="4">
                  <c:v>30416</c:v>
                </c:pt>
                <c:pt idx="5">
                  <c:v>45210</c:v>
                </c:pt>
                <c:pt idx="6">
                  <c:v>36106</c:v>
                </c:pt>
                <c:pt idx="7">
                  <c:v>22628</c:v>
                </c:pt>
                <c:pt idx="8">
                  <c:v>19874</c:v>
                </c:pt>
                <c:pt idx="9">
                  <c:v>18939</c:v>
                </c:pt>
                <c:pt idx="10">
                  <c:v>12827</c:v>
                </c:pt>
                <c:pt idx="11">
                  <c:v>14874</c:v>
                </c:pt>
                <c:pt idx="12">
                  <c:v>18736</c:v>
                </c:pt>
                <c:pt idx="13">
                  <c:v>20788</c:v>
                </c:pt>
                <c:pt idx="14">
                  <c:v>21804</c:v>
                </c:pt>
                <c:pt idx="15">
                  <c:v>13435</c:v>
                </c:pt>
                <c:pt idx="16">
                  <c:v>16774</c:v>
                </c:pt>
                <c:pt idx="17">
                  <c:v>15545</c:v>
                </c:pt>
                <c:pt idx="18">
                  <c:v>14074</c:v>
                </c:pt>
                <c:pt idx="19">
                  <c:v>12986</c:v>
                </c:pt>
                <c:pt idx="20">
                  <c:v>9814</c:v>
                </c:pt>
                <c:pt idx="21">
                  <c:v>9091</c:v>
                </c:pt>
                <c:pt idx="22">
                  <c:v>8045</c:v>
                </c:pt>
                <c:pt idx="23">
                  <c:v>8945</c:v>
                </c:pt>
                <c:pt idx="24">
                  <c:v>7401</c:v>
                </c:pt>
                <c:pt idx="25">
                  <c:v>6099</c:v>
                </c:pt>
                <c:pt idx="26">
                  <c:v>6818</c:v>
                </c:pt>
                <c:pt idx="27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4F1-4CF8-ABA4-E8F6679E0FA4}"/>
            </c:ext>
          </c:extLst>
        </c:ser>
        <c:ser>
          <c:idx val="15"/>
          <c:order val="14"/>
          <c:tx>
            <c:strRef>
              <c:f>AnnualLoading_HRL_Dischargers_3!$P$2</c:f>
              <c:strCache>
                <c:ptCount val="1"/>
                <c:pt idx="0">
                  <c:v>Dobson Plant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AnnualLoading_HRL_Dischargers_3!$P$3:$P$30</c:f>
              <c:numCache>
                <c:formatCode>General</c:formatCode>
                <c:ptCount val="28"/>
                <c:pt idx="1">
                  <c:v>1979</c:v>
                </c:pt>
                <c:pt idx="2">
                  <c:v>11711</c:v>
                </c:pt>
                <c:pt idx="3">
                  <c:v>7211</c:v>
                </c:pt>
                <c:pt idx="4">
                  <c:v>3539</c:v>
                </c:pt>
                <c:pt idx="5">
                  <c:v>8812</c:v>
                </c:pt>
                <c:pt idx="6">
                  <c:v>16525</c:v>
                </c:pt>
                <c:pt idx="7">
                  <c:v>12778</c:v>
                </c:pt>
                <c:pt idx="8">
                  <c:v>9270</c:v>
                </c:pt>
                <c:pt idx="9">
                  <c:v>21847</c:v>
                </c:pt>
                <c:pt idx="10">
                  <c:v>19256</c:v>
                </c:pt>
                <c:pt idx="11">
                  <c:v>19543</c:v>
                </c:pt>
                <c:pt idx="12">
                  <c:v>17234</c:v>
                </c:pt>
                <c:pt idx="13">
                  <c:v>17699</c:v>
                </c:pt>
                <c:pt idx="14">
                  <c:v>17950</c:v>
                </c:pt>
                <c:pt idx="15">
                  <c:v>17219</c:v>
                </c:pt>
                <c:pt idx="16">
                  <c:v>17225</c:v>
                </c:pt>
                <c:pt idx="17">
                  <c:v>23458</c:v>
                </c:pt>
                <c:pt idx="18">
                  <c:v>24663</c:v>
                </c:pt>
                <c:pt idx="19">
                  <c:v>25727</c:v>
                </c:pt>
                <c:pt idx="20">
                  <c:v>29364</c:v>
                </c:pt>
                <c:pt idx="21">
                  <c:v>22356</c:v>
                </c:pt>
                <c:pt idx="22">
                  <c:v>20490</c:v>
                </c:pt>
                <c:pt idx="23">
                  <c:v>31083</c:v>
                </c:pt>
                <c:pt idx="24">
                  <c:v>34731</c:v>
                </c:pt>
                <c:pt idx="25">
                  <c:v>36954</c:v>
                </c:pt>
                <c:pt idx="26">
                  <c:v>34780</c:v>
                </c:pt>
                <c:pt idx="27">
                  <c:v>38786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F1-4CF8-ABA4-E8F6679E0FA4}"/>
            </c:ext>
          </c:extLst>
        </c:ser>
        <c:ser>
          <c:idx val="16"/>
          <c:order val="15"/>
          <c:tx>
            <c:strRef>
              <c:f>AnnualLoading_HRL_Dischargers_3!$Q$2</c:f>
              <c:strCache>
                <c:ptCount val="1"/>
                <c:pt idx="0">
                  <c:v>Mount Airy WWTP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AnnualLoading_HRL_Dischargers_3!$Q$3:$Q$30</c:f>
              <c:numCache>
                <c:formatCode>General</c:formatCode>
                <c:ptCount val="28"/>
                <c:pt idx="0">
                  <c:v>62772</c:v>
                </c:pt>
                <c:pt idx="1">
                  <c:v>45630</c:v>
                </c:pt>
                <c:pt idx="2">
                  <c:v>49092</c:v>
                </c:pt>
                <c:pt idx="3">
                  <c:v>42965</c:v>
                </c:pt>
                <c:pt idx="4">
                  <c:v>46049</c:v>
                </c:pt>
                <c:pt idx="5">
                  <c:v>36784</c:v>
                </c:pt>
                <c:pt idx="6">
                  <c:v>34297</c:v>
                </c:pt>
                <c:pt idx="7">
                  <c:v>32710</c:v>
                </c:pt>
                <c:pt idx="8">
                  <c:v>30503</c:v>
                </c:pt>
                <c:pt idx="9">
                  <c:v>24887</c:v>
                </c:pt>
                <c:pt idx="10">
                  <c:v>29439</c:v>
                </c:pt>
                <c:pt idx="11">
                  <c:v>11922</c:v>
                </c:pt>
                <c:pt idx="12">
                  <c:v>33520</c:v>
                </c:pt>
                <c:pt idx="13">
                  <c:v>18044</c:v>
                </c:pt>
                <c:pt idx="14">
                  <c:v>16534</c:v>
                </c:pt>
                <c:pt idx="15">
                  <c:v>12680</c:v>
                </c:pt>
                <c:pt idx="16">
                  <c:v>17987</c:v>
                </c:pt>
                <c:pt idx="17">
                  <c:v>22956</c:v>
                </c:pt>
                <c:pt idx="18">
                  <c:v>8329</c:v>
                </c:pt>
                <c:pt idx="19">
                  <c:v>14325</c:v>
                </c:pt>
                <c:pt idx="20">
                  <c:v>13308</c:v>
                </c:pt>
                <c:pt idx="21">
                  <c:v>8648</c:v>
                </c:pt>
                <c:pt idx="22">
                  <c:v>12523</c:v>
                </c:pt>
                <c:pt idx="23">
                  <c:v>9079</c:v>
                </c:pt>
                <c:pt idx="24">
                  <c:v>11124</c:v>
                </c:pt>
                <c:pt idx="25">
                  <c:v>13440</c:v>
                </c:pt>
                <c:pt idx="26">
                  <c:v>7250</c:v>
                </c:pt>
                <c:pt idx="27">
                  <c:v>8720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4F1-4CF8-ABA4-E8F6679E0FA4}"/>
            </c:ext>
          </c:extLst>
        </c:ser>
        <c:ser>
          <c:idx val="17"/>
          <c:order val="16"/>
          <c:tx>
            <c:strRef>
              <c:f>AnnualLoading_HRL_Dischargers_3!$R$2</c:f>
              <c:strCache>
                <c:ptCount val="1"/>
                <c:pt idx="0">
                  <c:v>Rocky River WWTP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AnnualLoading_HRL_Dischargers_3!$R$3:$R$30</c:f>
              <c:numCache>
                <c:formatCode>General</c:formatCode>
                <c:ptCount val="28"/>
                <c:pt idx="0">
                  <c:v>35389</c:v>
                </c:pt>
                <c:pt idx="1">
                  <c:v>30505</c:v>
                </c:pt>
                <c:pt idx="2">
                  <c:v>45479</c:v>
                </c:pt>
                <c:pt idx="3">
                  <c:v>53026</c:v>
                </c:pt>
                <c:pt idx="4">
                  <c:v>42108</c:v>
                </c:pt>
                <c:pt idx="5">
                  <c:v>12547</c:v>
                </c:pt>
                <c:pt idx="6">
                  <c:v>14710</c:v>
                </c:pt>
                <c:pt idx="7">
                  <c:v>18066</c:v>
                </c:pt>
                <c:pt idx="8">
                  <c:v>27804</c:v>
                </c:pt>
                <c:pt idx="9">
                  <c:v>11705</c:v>
                </c:pt>
                <c:pt idx="10">
                  <c:v>20693</c:v>
                </c:pt>
                <c:pt idx="11">
                  <c:v>19008</c:v>
                </c:pt>
                <c:pt idx="12">
                  <c:v>24713</c:v>
                </c:pt>
                <c:pt idx="13">
                  <c:v>26416</c:v>
                </c:pt>
                <c:pt idx="14">
                  <c:v>17770</c:v>
                </c:pt>
                <c:pt idx="15">
                  <c:v>16640</c:v>
                </c:pt>
                <c:pt idx="16">
                  <c:v>12506</c:v>
                </c:pt>
                <c:pt idx="17">
                  <c:v>19415</c:v>
                </c:pt>
                <c:pt idx="18">
                  <c:v>23448</c:v>
                </c:pt>
                <c:pt idx="19">
                  <c:v>25930</c:v>
                </c:pt>
                <c:pt idx="20">
                  <c:v>24502</c:v>
                </c:pt>
                <c:pt idx="21">
                  <c:v>24702</c:v>
                </c:pt>
                <c:pt idx="22">
                  <c:v>30513</c:v>
                </c:pt>
                <c:pt idx="23">
                  <c:v>35793</c:v>
                </c:pt>
                <c:pt idx="24">
                  <c:v>28745</c:v>
                </c:pt>
                <c:pt idx="25">
                  <c:v>21608</c:v>
                </c:pt>
                <c:pt idx="26">
                  <c:v>21784</c:v>
                </c:pt>
                <c:pt idx="27">
                  <c:v>28278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4F1-4CF8-ABA4-E8F6679E0FA4}"/>
            </c:ext>
          </c:extLst>
        </c:ser>
        <c:ser>
          <c:idx val="18"/>
          <c:order val="17"/>
          <c:tx>
            <c:strRef>
              <c:f>AnnualLoading_HRL_Dischargers_3!$S$2</c:f>
              <c:strCache>
                <c:ptCount val="1"/>
                <c:pt idx="0">
                  <c:v>City of Salisbury WWTP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AnnualLoading_HRL_Dischargers_3!$S$3:$S$30</c:f>
              <c:numCache>
                <c:formatCode>General</c:formatCode>
                <c:ptCount val="28"/>
                <c:pt idx="0">
                  <c:v>214272</c:v>
                </c:pt>
                <c:pt idx="1">
                  <c:v>32871</c:v>
                </c:pt>
                <c:pt idx="2">
                  <c:v>25241</c:v>
                </c:pt>
                <c:pt idx="3">
                  <c:v>24442</c:v>
                </c:pt>
                <c:pt idx="4">
                  <c:v>16598</c:v>
                </c:pt>
                <c:pt idx="5">
                  <c:v>20982</c:v>
                </c:pt>
                <c:pt idx="6">
                  <c:v>26906</c:v>
                </c:pt>
                <c:pt idx="7">
                  <c:v>42060</c:v>
                </c:pt>
                <c:pt idx="8">
                  <c:v>46374</c:v>
                </c:pt>
                <c:pt idx="9">
                  <c:v>52677</c:v>
                </c:pt>
                <c:pt idx="10">
                  <c:v>49172</c:v>
                </c:pt>
                <c:pt idx="11">
                  <c:v>51375</c:v>
                </c:pt>
                <c:pt idx="12">
                  <c:v>58803</c:v>
                </c:pt>
                <c:pt idx="13">
                  <c:v>62713</c:v>
                </c:pt>
                <c:pt idx="14">
                  <c:v>62049</c:v>
                </c:pt>
                <c:pt idx="15">
                  <c:v>54822</c:v>
                </c:pt>
                <c:pt idx="16">
                  <c:v>45768</c:v>
                </c:pt>
                <c:pt idx="17">
                  <c:v>48369</c:v>
                </c:pt>
                <c:pt idx="18">
                  <c:v>52414</c:v>
                </c:pt>
                <c:pt idx="19">
                  <c:v>47335</c:v>
                </c:pt>
                <c:pt idx="20">
                  <c:v>42946</c:v>
                </c:pt>
                <c:pt idx="21">
                  <c:v>56011</c:v>
                </c:pt>
                <c:pt idx="22">
                  <c:v>60782</c:v>
                </c:pt>
                <c:pt idx="23">
                  <c:v>56007</c:v>
                </c:pt>
                <c:pt idx="24">
                  <c:v>53394</c:v>
                </c:pt>
                <c:pt idx="25">
                  <c:v>45842</c:v>
                </c:pt>
                <c:pt idx="26">
                  <c:v>34112</c:v>
                </c:pt>
                <c:pt idx="27">
                  <c:v>36084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4F1-4CF8-ABA4-E8F6679E0FA4}"/>
            </c:ext>
          </c:extLst>
        </c:ser>
        <c:ser>
          <c:idx val="19"/>
          <c:order val="18"/>
          <c:tx>
            <c:strRef>
              <c:f>AnnualLoading_HRL_Dischargers_3!$T$2</c:f>
              <c:strCache>
                <c:ptCount val="1"/>
                <c:pt idx="0">
                  <c:v>Cub Creek WWTP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AnnualLoading_HRL_Dischargers_3!$T$3:$T$30</c:f>
              <c:numCache>
                <c:formatCode>General</c:formatCode>
                <c:ptCount val="28"/>
                <c:pt idx="0">
                  <c:v>123454</c:v>
                </c:pt>
                <c:pt idx="1">
                  <c:v>119113</c:v>
                </c:pt>
                <c:pt idx="2">
                  <c:v>93320</c:v>
                </c:pt>
                <c:pt idx="3">
                  <c:v>110214</c:v>
                </c:pt>
                <c:pt idx="4">
                  <c:v>113711</c:v>
                </c:pt>
                <c:pt idx="5">
                  <c:v>113562</c:v>
                </c:pt>
                <c:pt idx="6">
                  <c:v>114231</c:v>
                </c:pt>
                <c:pt idx="7">
                  <c:v>109387</c:v>
                </c:pt>
                <c:pt idx="8">
                  <c:v>125146</c:v>
                </c:pt>
                <c:pt idx="9">
                  <c:v>153487</c:v>
                </c:pt>
                <c:pt idx="10">
                  <c:v>146395</c:v>
                </c:pt>
                <c:pt idx="11">
                  <c:v>155967</c:v>
                </c:pt>
                <c:pt idx="12">
                  <c:v>144338</c:v>
                </c:pt>
                <c:pt idx="13">
                  <c:v>142198</c:v>
                </c:pt>
                <c:pt idx="14">
                  <c:v>108271</c:v>
                </c:pt>
                <c:pt idx="15">
                  <c:v>81303</c:v>
                </c:pt>
                <c:pt idx="16">
                  <c:v>78592</c:v>
                </c:pt>
                <c:pt idx="17">
                  <c:v>85300</c:v>
                </c:pt>
                <c:pt idx="18">
                  <c:v>102333</c:v>
                </c:pt>
                <c:pt idx="19">
                  <c:v>103213</c:v>
                </c:pt>
                <c:pt idx="20">
                  <c:v>107979</c:v>
                </c:pt>
                <c:pt idx="21">
                  <c:v>119109</c:v>
                </c:pt>
                <c:pt idx="22">
                  <c:v>108243</c:v>
                </c:pt>
                <c:pt idx="23">
                  <c:v>132276</c:v>
                </c:pt>
                <c:pt idx="24">
                  <c:v>109989</c:v>
                </c:pt>
                <c:pt idx="25">
                  <c:v>90924</c:v>
                </c:pt>
                <c:pt idx="26">
                  <c:v>88691</c:v>
                </c:pt>
                <c:pt idx="27">
                  <c:v>83597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4F1-4CF8-ABA4-E8F6679E0FA4}"/>
            </c:ext>
          </c:extLst>
        </c:ser>
        <c:ser>
          <c:idx val="20"/>
          <c:order val="19"/>
          <c:tx>
            <c:strRef>
              <c:f>AnnualLoading_HRL_Dischargers_3!$U$2</c:f>
              <c:strCache>
                <c:ptCount val="1"/>
                <c:pt idx="0">
                  <c:v>Muddy Creek WWTP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AnnualLoading_HRL_Dischargers_3!$U$3:$U$30</c:f>
              <c:numCache>
                <c:formatCode>General</c:formatCode>
                <c:ptCount val="28"/>
                <c:pt idx="0">
                  <c:v>111316</c:v>
                </c:pt>
                <c:pt idx="1">
                  <c:v>128842</c:v>
                </c:pt>
                <c:pt idx="2">
                  <c:v>131244</c:v>
                </c:pt>
                <c:pt idx="3">
                  <c:v>103218</c:v>
                </c:pt>
                <c:pt idx="4">
                  <c:v>115550</c:v>
                </c:pt>
                <c:pt idx="5">
                  <c:v>146424</c:v>
                </c:pt>
                <c:pt idx="6">
                  <c:v>146582</c:v>
                </c:pt>
                <c:pt idx="7">
                  <c:v>127398</c:v>
                </c:pt>
                <c:pt idx="8">
                  <c:v>135914</c:v>
                </c:pt>
                <c:pt idx="9">
                  <c:v>166626</c:v>
                </c:pt>
                <c:pt idx="10">
                  <c:v>154839</c:v>
                </c:pt>
                <c:pt idx="11">
                  <c:v>165694</c:v>
                </c:pt>
                <c:pt idx="12">
                  <c:v>169268</c:v>
                </c:pt>
                <c:pt idx="13">
                  <c:v>158628</c:v>
                </c:pt>
                <c:pt idx="14">
                  <c:v>158619</c:v>
                </c:pt>
                <c:pt idx="15">
                  <c:v>140377</c:v>
                </c:pt>
                <c:pt idx="16">
                  <c:v>140745</c:v>
                </c:pt>
                <c:pt idx="17">
                  <c:v>149799</c:v>
                </c:pt>
                <c:pt idx="18">
                  <c:v>170189</c:v>
                </c:pt>
                <c:pt idx="19">
                  <c:v>163628</c:v>
                </c:pt>
                <c:pt idx="20">
                  <c:v>155900</c:v>
                </c:pt>
                <c:pt idx="21">
                  <c:v>201491</c:v>
                </c:pt>
                <c:pt idx="22">
                  <c:v>184567</c:v>
                </c:pt>
                <c:pt idx="23">
                  <c:v>178341</c:v>
                </c:pt>
                <c:pt idx="24">
                  <c:v>188144</c:v>
                </c:pt>
                <c:pt idx="25">
                  <c:v>186302</c:v>
                </c:pt>
                <c:pt idx="26">
                  <c:v>178380</c:v>
                </c:pt>
                <c:pt idx="27">
                  <c:v>175099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4F1-4CF8-ABA4-E8F6679E0FA4}"/>
            </c:ext>
          </c:extLst>
        </c:ser>
        <c:ser>
          <c:idx val="21"/>
          <c:order val="20"/>
          <c:tx>
            <c:strRef>
              <c:f>AnnualLoading_HRL_Dischargers_3!$V$2</c:f>
              <c:strCache>
                <c:ptCount val="1"/>
                <c:pt idx="0">
                  <c:v>Archie Elledge WWTP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AnnualLoading_HRL_Dischargers_3!$V$3:$V$30</c:f>
              <c:numCache>
                <c:formatCode>General</c:formatCode>
                <c:ptCount val="28"/>
                <c:pt idx="0">
                  <c:v>253763</c:v>
                </c:pt>
                <c:pt idx="1">
                  <c:v>241819</c:v>
                </c:pt>
                <c:pt idx="2">
                  <c:v>100473</c:v>
                </c:pt>
                <c:pt idx="3">
                  <c:v>121228</c:v>
                </c:pt>
                <c:pt idx="4">
                  <c:v>178695</c:v>
                </c:pt>
                <c:pt idx="5">
                  <c:v>178183</c:v>
                </c:pt>
                <c:pt idx="6">
                  <c:v>169182</c:v>
                </c:pt>
                <c:pt idx="7">
                  <c:v>195876</c:v>
                </c:pt>
                <c:pt idx="8">
                  <c:v>155635</c:v>
                </c:pt>
                <c:pt idx="9">
                  <c:v>236959</c:v>
                </c:pt>
                <c:pt idx="10">
                  <c:v>210654</c:v>
                </c:pt>
                <c:pt idx="11">
                  <c:v>278831</c:v>
                </c:pt>
                <c:pt idx="12">
                  <c:v>203865</c:v>
                </c:pt>
                <c:pt idx="13">
                  <c:v>222710</c:v>
                </c:pt>
                <c:pt idx="14">
                  <c:v>159356</c:v>
                </c:pt>
                <c:pt idx="15">
                  <c:v>204912</c:v>
                </c:pt>
                <c:pt idx="16">
                  <c:v>194738</c:v>
                </c:pt>
                <c:pt idx="17">
                  <c:v>161196</c:v>
                </c:pt>
                <c:pt idx="18">
                  <c:v>136871</c:v>
                </c:pt>
                <c:pt idx="19">
                  <c:v>161483</c:v>
                </c:pt>
                <c:pt idx="20">
                  <c:v>172786</c:v>
                </c:pt>
                <c:pt idx="21">
                  <c:v>116198</c:v>
                </c:pt>
                <c:pt idx="22">
                  <c:v>143442</c:v>
                </c:pt>
                <c:pt idx="23">
                  <c:v>110620</c:v>
                </c:pt>
                <c:pt idx="24">
                  <c:v>137012</c:v>
                </c:pt>
                <c:pt idx="25">
                  <c:v>147689</c:v>
                </c:pt>
                <c:pt idx="26">
                  <c:v>86849</c:v>
                </c:pt>
                <c:pt idx="27">
                  <c:v>93091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4F1-4CF8-ABA4-E8F6679E0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712448"/>
        <c:axId val="461712776"/>
        <c:axId val="467394568"/>
      </c:bar3DChart>
      <c:catAx>
        <c:axId val="4617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12776"/>
        <c:crosses val="autoZero"/>
        <c:auto val="1"/>
        <c:lblAlgn val="ctr"/>
        <c:lblOffset val="100"/>
        <c:noMultiLvlLbl val="0"/>
      </c:catAx>
      <c:valAx>
        <c:axId val="46171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12448"/>
        <c:crosses val="autoZero"/>
        <c:crossBetween val="between"/>
      </c:valAx>
      <c:serAx>
        <c:axId val="467394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4617127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20"/>
          <c:order val="0"/>
          <c:tx>
            <c:strRef>
              <c:f>Sheet1!$U$2</c:f>
              <c:strCache>
                <c:ptCount val="1"/>
                <c:pt idx="0">
                  <c:v>Dobson WWTP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Sheet1!$U$3:$U$30</c:f>
              <c:numCache>
                <c:formatCode>General</c:formatCode>
                <c:ptCount val="28"/>
                <c:pt idx="0">
                  <c:v>542</c:v>
                </c:pt>
                <c:pt idx="1">
                  <c:v>3851</c:v>
                </c:pt>
                <c:pt idx="2">
                  <c:v>7842</c:v>
                </c:pt>
                <c:pt idx="3">
                  <c:v>2096</c:v>
                </c:pt>
                <c:pt idx="4">
                  <c:v>1039</c:v>
                </c:pt>
                <c:pt idx="5">
                  <c:v>1259</c:v>
                </c:pt>
                <c:pt idx="6">
                  <c:v>1462</c:v>
                </c:pt>
                <c:pt idx="7">
                  <c:v>1388</c:v>
                </c:pt>
                <c:pt idx="8">
                  <c:v>1905</c:v>
                </c:pt>
                <c:pt idx="9">
                  <c:v>3457</c:v>
                </c:pt>
                <c:pt idx="10">
                  <c:v>2699</c:v>
                </c:pt>
                <c:pt idx="11">
                  <c:v>1590</c:v>
                </c:pt>
                <c:pt idx="12">
                  <c:v>2174</c:v>
                </c:pt>
                <c:pt idx="13">
                  <c:v>2175</c:v>
                </c:pt>
                <c:pt idx="14">
                  <c:v>2612</c:v>
                </c:pt>
                <c:pt idx="15">
                  <c:v>3618</c:v>
                </c:pt>
                <c:pt idx="16">
                  <c:v>3750</c:v>
                </c:pt>
                <c:pt idx="17">
                  <c:v>2943</c:v>
                </c:pt>
                <c:pt idx="18">
                  <c:v>2082</c:v>
                </c:pt>
                <c:pt idx="19">
                  <c:v>2878</c:v>
                </c:pt>
                <c:pt idx="20">
                  <c:v>2004</c:v>
                </c:pt>
                <c:pt idx="21">
                  <c:v>2519</c:v>
                </c:pt>
                <c:pt idx="22">
                  <c:v>2273</c:v>
                </c:pt>
                <c:pt idx="23">
                  <c:v>1929</c:v>
                </c:pt>
                <c:pt idx="24">
                  <c:v>3013</c:v>
                </c:pt>
                <c:pt idx="25">
                  <c:v>2263</c:v>
                </c:pt>
                <c:pt idx="26">
                  <c:v>2704</c:v>
                </c:pt>
                <c:pt idx="27">
                  <c:v>2206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0-49FD-81D3-23E78BF766B5}"/>
            </c:ext>
          </c:extLst>
        </c:ser>
        <c:ser>
          <c:idx val="19"/>
          <c:order val="1"/>
          <c:tx>
            <c:strRef>
              <c:f>Sheet1!$T$2</c:f>
              <c:strCache>
                <c:ptCount val="1"/>
                <c:pt idx="0">
                  <c:v>Boonville WWTP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Sheet1!$T$3:$T$30</c:f>
              <c:numCache>
                <c:formatCode>General</c:formatCode>
                <c:ptCount val="28"/>
                <c:pt idx="0">
                  <c:v>1729</c:v>
                </c:pt>
                <c:pt idx="1">
                  <c:v>1807</c:v>
                </c:pt>
                <c:pt idx="2">
                  <c:v>945</c:v>
                </c:pt>
                <c:pt idx="3">
                  <c:v>1345</c:v>
                </c:pt>
                <c:pt idx="5">
                  <c:v>3623</c:v>
                </c:pt>
                <c:pt idx="6">
                  <c:v>5642</c:v>
                </c:pt>
                <c:pt idx="7">
                  <c:v>3936</c:v>
                </c:pt>
                <c:pt idx="8">
                  <c:v>4239</c:v>
                </c:pt>
                <c:pt idx="9">
                  <c:v>5590</c:v>
                </c:pt>
                <c:pt idx="10">
                  <c:v>3183</c:v>
                </c:pt>
                <c:pt idx="13">
                  <c:v>4617</c:v>
                </c:pt>
                <c:pt idx="14">
                  <c:v>6469</c:v>
                </c:pt>
                <c:pt idx="15">
                  <c:v>7581</c:v>
                </c:pt>
                <c:pt idx="16">
                  <c:v>8526</c:v>
                </c:pt>
                <c:pt idx="17">
                  <c:v>6307</c:v>
                </c:pt>
                <c:pt idx="18">
                  <c:v>6137</c:v>
                </c:pt>
                <c:pt idx="19">
                  <c:v>6130</c:v>
                </c:pt>
                <c:pt idx="20">
                  <c:v>5767</c:v>
                </c:pt>
                <c:pt idx="21">
                  <c:v>4872</c:v>
                </c:pt>
                <c:pt idx="22">
                  <c:v>3983</c:v>
                </c:pt>
                <c:pt idx="23">
                  <c:v>3941</c:v>
                </c:pt>
                <c:pt idx="24">
                  <c:v>1672</c:v>
                </c:pt>
                <c:pt idx="25">
                  <c:v>1882</c:v>
                </c:pt>
                <c:pt idx="26">
                  <c:v>3318</c:v>
                </c:pt>
                <c:pt idx="27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0-49FD-81D3-23E78BF766B5}"/>
            </c:ext>
          </c:extLst>
        </c:ser>
        <c:ser>
          <c:idx val="18"/>
          <c:order val="2"/>
          <c:tx>
            <c:strRef>
              <c:f>Sheet1!$S$2</c:f>
              <c:strCache>
                <c:ptCount val="1"/>
                <c:pt idx="0">
                  <c:v>Yadkin Valley Sewer Authority WWTP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Sheet1!$S$3:$S$30</c:f>
              <c:numCache>
                <c:formatCode>General</c:formatCode>
                <c:ptCount val="28"/>
                <c:pt idx="0">
                  <c:v>23865</c:v>
                </c:pt>
                <c:pt idx="1">
                  <c:v>25033</c:v>
                </c:pt>
                <c:pt idx="2">
                  <c:v>14598</c:v>
                </c:pt>
                <c:pt idx="3">
                  <c:v>16978</c:v>
                </c:pt>
                <c:pt idx="4">
                  <c:v>12417</c:v>
                </c:pt>
                <c:pt idx="5">
                  <c:v>9169</c:v>
                </c:pt>
                <c:pt idx="6">
                  <c:v>11095</c:v>
                </c:pt>
                <c:pt idx="7">
                  <c:v>9475</c:v>
                </c:pt>
                <c:pt idx="8">
                  <c:v>9219</c:v>
                </c:pt>
                <c:pt idx="9">
                  <c:v>12324</c:v>
                </c:pt>
                <c:pt idx="10">
                  <c:v>11297</c:v>
                </c:pt>
                <c:pt idx="11">
                  <c:v>10979</c:v>
                </c:pt>
                <c:pt idx="12">
                  <c:v>10610</c:v>
                </c:pt>
                <c:pt idx="13">
                  <c:v>15315</c:v>
                </c:pt>
                <c:pt idx="14">
                  <c:v>13333</c:v>
                </c:pt>
                <c:pt idx="15">
                  <c:v>17243</c:v>
                </c:pt>
                <c:pt idx="16">
                  <c:v>23616</c:v>
                </c:pt>
                <c:pt idx="17">
                  <c:v>23092</c:v>
                </c:pt>
                <c:pt idx="18">
                  <c:v>17565</c:v>
                </c:pt>
                <c:pt idx="19">
                  <c:v>15003</c:v>
                </c:pt>
                <c:pt idx="20">
                  <c:v>18673</c:v>
                </c:pt>
                <c:pt idx="21">
                  <c:v>16020</c:v>
                </c:pt>
                <c:pt idx="22">
                  <c:v>14920</c:v>
                </c:pt>
                <c:pt idx="23">
                  <c:v>14533</c:v>
                </c:pt>
                <c:pt idx="24">
                  <c:v>19067</c:v>
                </c:pt>
                <c:pt idx="25">
                  <c:v>23861</c:v>
                </c:pt>
                <c:pt idx="26">
                  <c:v>18978</c:v>
                </c:pt>
                <c:pt idx="27">
                  <c:v>18228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0-49FD-81D3-23E78BF766B5}"/>
            </c:ext>
          </c:extLst>
        </c:ser>
        <c:ser>
          <c:idx val="17"/>
          <c:order val="3"/>
          <c:tx>
            <c:strRef>
              <c:f>Sheet1!$R$2</c:f>
              <c:strCache>
                <c:ptCount val="1"/>
                <c:pt idx="0">
                  <c:v>Thurman Street WWTP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Sheet1!$R$3:$R$30</c:f>
              <c:numCache>
                <c:formatCode>General</c:formatCode>
                <c:ptCount val="28"/>
                <c:pt idx="0">
                  <c:v>17262</c:v>
                </c:pt>
                <c:pt idx="1">
                  <c:v>21519</c:v>
                </c:pt>
                <c:pt idx="2">
                  <c:v>6577</c:v>
                </c:pt>
                <c:pt idx="3">
                  <c:v>2376</c:v>
                </c:pt>
                <c:pt idx="4">
                  <c:v>815</c:v>
                </c:pt>
                <c:pt idx="5">
                  <c:v>1710</c:v>
                </c:pt>
                <c:pt idx="6">
                  <c:v>3107</c:v>
                </c:pt>
                <c:pt idx="7">
                  <c:v>16609</c:v>
                </c:pt>
                <c:pt idx="8">
                  <c:v>24876</c:v>
                </c:pt>
                <c:pt idx="9">
                  <c:v>27703</c:v>
                </c:pt>
                <c:pt idx="10">
                  <c:v>13170</c:v>
                </c:pt>
                <c:pt idx="11">
                  <c:v>20510</c:v>
                </c:pt>
                <c:pt idx="12">
                  <c:v>42426</c:v>
                </c:pt>
                <c:pt idx="13">
                  <c:v>25652</c:v>
                </c:pt>
                <c:pt idx="14">
                  <c:v>19719</c:v>
                </c:pt>
                <c:pt idx="15">
                  <c:v>26018</c:v>
                </c:pt>
                <c:pt idx="16">
                  <c:v>18162</c:v>
                </c:pt>
                <c:pt idx="17">
                  <c:v>14594</c:v>
                </c:pt>
                <c:pt idx="18">
                  <c:v>18856</c:v>
                </c:pt>
                <c:pt idx="19">
                  <c:v>31272</c:v>
                </c:pt>
                <c:pt idx="20">
                  <c:v>24590</c:v>
                </c:pt>
                <c:pt idx="21">
                  <c:v>24194</c:v>
                </c:pt>
                <c:pt idx="22">
                  <c:v>34538</c:v>
                </c:pt>
                <c:pt idx="23">
                  <c:v>20803</c:v>
                </c:pt>
                <c:pt idx="24">
                  <c:v>25261</c:v>
                </c:pt>
                <c:pt idx="25">
                  <c:v>26250</c:v>
                </c:pt>
                <c:pt idx="26">
                  <c:v>25244</c:v>
                </c:pt>
                <c:pt idx="27">
                  <c:v>22384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E0-49FD-81D3-23E78BF766B5}"/>
            </c:ext>
          </c:extLst>
        </c:ser>
        <c:ser>
          <c:idx val="16"/>
          <c:order val="4"/>
          <c:tx>
            <c:strRef>
              <c:f>Sheet1!$Q$2</c:f>
              <c:strCache>
                <c:ptCount val="1"/>
                <c:pt idx="0">
                  <c:v>Cooleemee WWTP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Sheet1!$Q$3:$Q$30</c:f>
              <c:numCache>
                <c:formatCode>General</c:formatCode>
                <c:ptCount val="28"/>
                <c:pt idx="0">
                  <c:v>7616</c:v>
                </c:pt>
                <c:pt idx="1">
                  <c:v>21206</c:v>
                </c:pt>
                <c:pt idx="2">
                  <c:v>37761</c:v>
                </c:pt>
                <c:pt idx="3">
                  <c:v>21385</c:v>
                </c:pt>
                <c:pt idx="4">
                  <c:v>21770</c:v>
                </c:pt>
                <c:pt idx="5">
                  <c:v>20673</c:v>
                </c:pt>
                <c:pt idx="6">
                  <c:v>24195</c:v>
                </c:pt>
                <c:pt idx="7">
                  <c:v>23572</c:v>
                </c:pt>
                <c:pt idx="8">
                  <c:v>21879</c:v>
                </c:pt>
                <c:pt idx="9">
                  <c:v>9634</c:v>
                </c:pt>
                <c:pt idx="10">
                  <c:v>14399</c:v>
                </c:pt>
                <c:pt idx="11">
                  <c:v>14322</c:v>
                </c:pt>
                <c:pt idx="12">
                  <c:v>16380</c:v>
                </c:pt>
                <c:pt idx="13">
                  <c:v>10508</c:v>
                </c:pt>
                <c:pt idx="14">
                  <c:v>12754</c:v>
                </c:pt>
                <c:pt idx="15">
                  <c:v>22887</c:v>
                </c:pt>
                <c:pt idx="16">
                  <c:v>28791</c:v>
                </c:pt>
                <c:pt idx="17">
                  <c:v>28081</c:v>
                </c:pt>
                <c:pt idx="18">
                  <c:v>5097</c:v>
                </c:pt>
                <c:pt idx="19">
                  <c:v>15184</c:v>
                </c:pt>
                <c:pt idx="20">
                  <c:v>23602</c:v>
                </c:pt>
                <c:pt idx="21">
                  <c:v>17966</c:v>
                </c:pt>
                <c:pt idx="22">
                  <c:v>20487</c:v>
                </c:pt>
                <c:pt idx="23">
                  <c:v>18131</c:v>
                </c:pt>
                <c:pt idx="24">
                  <c:v>12898</c:v>
                </c:pt>
                <c:pt idx="25">
                  <c:v>14163</c:v>
                </c:pt>
                <c:pt idx="26">
                  <c:v>11664</c:v>
                </c:pt>
                <c:pt idx="27">
                  <c:v>19002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0-49FD-81D3-23E78BF766B5}"/>
            </c:ext>
          </c:extLst>
        </c:ser>
        <c:ser>
          <c:idx val="15"/>
          <c:order val="5"/>
          <c:tx>
            <c:strRef>
              <c:f>Sheet1!$P$2</c:f>
              <c:strCache>
                <c:ptCount val="1"/>
                <c:pt idx="0">
                  <c:v>Pilot Mountain WWTP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Sheet1!$P$3:$P$30</c:f>
              <c:numCache>
                <c:formatCode>General</c:formatCode>
                <c:ptCount val="28"/>
                <c:pt idx="0">
                  <c:v>31596</c:v>
                </c:pt>
                <c:pt idx="1">
                  <c:v>29250</c:v>
                </c:pt>
                <c:pt idx="2">
                  <c:v>25882</c:v>
                </c:pt>
                <c:pt idx="3">
                  <c:v>28116</c:v>
                </c:pt>
                <c:pt idx="4">
                  <c:v>19722</c:v>
                </c:pt>
                <c:pt idx="5">
                  <c:v>11215</c:v>
                </c:pt>
                <c:pt idx="6">
                  <c:v>28722</c:v>
                </c:pt>
                <c:pt idx="7">
                  <c:v>18636</c:v>
                </c:pt>
                <c:pt idx="8">
                  <c:v>12818</c:v>
                </c:pt>
                <c:pt idx="9">
                  <c:v>11912</c:v>
                </c:pt>
                <c:pt idx="10">
                  <c:v>10053</c:v>
                </c:pt>
                <c:pt idx="11">
                  <c:v>8541</c:v>
                </c:pt>
                <c:pt idx="12">
                  <c:v>10588</c:v>
                </c:pt>
                <c:pt idx="13">
                  <c:v>10131</c:v>
                </c:pt>
                <c:pt idx="14">
                  <c:v>8341</c:v>
                </c:pt>
                <c:pt idx="15">
                  <c:v>8880</c:v>
                </c:pt>
                <c:pt idx="16">
                  <c:v>8767</c:v>
                </c:pt>
                <c:pt idx="17">
                  <c:v>15306</c:v>
                </c:pt>
                <c:pt idx="18">
                  <c:v>9049</c:v>
                </c:pt>
                <c:pt idx="19">
                  <c:v>10044</c:v>
                </c:pt>
                <c:pt idx="22">
                  <c:v>3392</c:v>
                </c:pt>
                <c:pt idx="23">
                  <c:v>3619</c:v>
                </c:pt>
                <c:pt idx="24">
                  <c:v>5968</c:v>
                </c:pt>
                <c:pt idx="25">
                  <c:v>6406</c:v>
                </c:pt>
                <c:pt idx="26">
                  <c:v>5266</c:v>
                </c:pt>
                <c:pt idx="27">
                  <c:v>6797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E0-49FD-81D3-23E78BF766B5}"/>
            </c:ext>
          </c:extLst>
        </c:ser>
        <c:ser>
          <c:idx val="14"/>
          <c:order val="6"/>
          <c:tx>
            <c:strRef>
              <c:f>Sheet1!$O$2</c:f>
              <c:strCache>
                <c:ptCount val="1"/>
                <c:pt idx="0">
                  <c:v>Duvaltex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Sheet1!$O$3:$O$30</c:f>
              <c:numCache>
                <c:formatCode>General</c:formatCode>
                <c:ptCount val="28"/>
                <c:pt idx="0">
                  <c:v>60246</c:v>
                </c:pt>
                <c:pt idx="1">
                  <c:v>23413</c:v>
                </c:pt>
                <c:pt idx="2">
                  <c:v>30733</c:v>
                </c:pt>
                <c:pt idx="3">
                  <c:v>29271</c:v>
                </c:pt>
                <c:pt idx="4">
                  <c:v>36112</c:v>
                </c:pt>
                <c:pt idx="5">
                  <c:v>10582</c:v>
                </c:pt>
                <c:pt idx="6">
                  <c:v>12893</c:v>
                </c:pt>
                <c:pt idx="7">
                  <c:v>11688</c:v>
                </c:pt>
                <c:pt idx="8">
                  <c:v>19073</c:v>
                </c:pt>
                <c:pt idx="9">
                  <c:v>19265</c:v>
                </c:pt>
                <c:pt idx="10">
                  <c:v>15445</c:v>
                </c:pt>
                <c:pt idx="11">
                  <c:v>16865</c:v>
                </c:pt>
                <c:pt idx="12">
                  <c:v>9771</c:v>
                </c:pt>
                <c:pt idx="13">
                  <c:v>8339</c:v>
                </c:pt>
                <c:pt idx="14">
                  <c:v>9981</c:v>
                </c:pt>
                <c:pt idx="15">
                  <c:v>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E0-49FD-81D3-23E78BF766B5}"/>
            </c:ext>
          </c:extLst>
        </c:ser>
        <c:ser>
          <c:idx val="13"/>
          <c:order val="7"/>
          <c:tx>
            <c:strRef>
              <c:f>Sheet1!$N$2</c:f>
              <c:strCache>
                <c:ptCount val="1"/>
                <c:pt idx="0">
                  <c:v>Yadkinville WWTP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Sheet1!$N$3:$N$30</c:f>
              <c:numCache>
                <c:formatCode>General</c:formatCode>
                <c:ptCount val="28"/>
                <c:pt idx="0">
                  <c:v>9019</c:v>
                </c:pt>
                <c:pt idx="1">
                  <c:v>7195</c:v>
                </c:pt>
                <c:pt idx="2">
                  <c:v>4902</c:v>
                </c:pt>
                <c:pt idx="3">
                  <c:v>10107</c:v>
                </c:pt>
                <c:pt idx="4">
                  <c:v>22984</c:v>
                </c:pt>
                <c:pt idx="5">
                  <c:v>15210</c:v>
                </c:pt>
                <c:pt idx="6">
                  <c:v>20179</c:v>
                </c:pt>
                <c:pt idx="7">
                  <c:v>16951</c:v>
                </c:pt>
                <c:pt idx="8">
                  <c:v>18507</c:v>
                </c:pt>
                <c:pt idx="9">
                  <c:v>20212</c:v>
                </c:pt>
                <c:pt idx="10">
                  <c:v>37813</c:v>
                </c:pt>
                <c:pt idx="11">
                  <c:v>37486</c:v>
                </c:pt>
                <c:pt idx="12">
                  <c:v>37616</c:v>
                </c:pt>
                <c:pt idx="13">
                  <c:v>34693</c:v>
                </c:pt>
                <c:pt idx="14">
                  <c:v>32737</c:v>
                </c:pt>
                <c:pt idx="15">
                  <c:v>34021</c:v>
                </c:pt>
                <c:pt idx="16">
                  <c:v>33315</c:v>
                </c:pt>
                <c:pt idx="17">
                  <c:v>35495</c:v>
                </c:pt>
                <c:pt idx="18">
                  <c:v>34605</c:v>
                </c:pt>
                <c:pt idx="19">
                  <c:v>37291</c:v>
                </c:pt>
                <c:pt idx="20">
                  <c:v>26899</c:v>
                </c:pt>
                <c:pt idx="21">
                  <c:v>36704</c:v>
                </c:pt>
                <c:pt idx="22">
                  <c:v>33188</c:v>
                </c:pt>
                <c:pt idx="23">
                  <c:v>34790</c:v>
                </c:pt>
                <c:pt idx="24">
                  <c:v>33069</c:v>
                </c:pt>
                <c:pt idx="25">
                  <c:v>33957</c:v>
                </c:pt>
                <c:pt idx="26">
                  <c:v>29135</c:v>
                </c:pt>
                <c:pt idx="27">
                  <c:v>24842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E0-49FD-81D3-23E78BF766B5}"/>
            </c:ext>
          </c:extLst>
        </c:ser>
        <c:ser>
          <c:idx val="12"/>
          <c:order val="8"/>
          <c:tx>
            <c:strRef>
              <c:f>Sheet1!$M$2</c:f>
              <c:strCache>
                <c:ptCount val="1"/>
                <c:pt idx="0">
                  <c:v>Hamby Creek WWTP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Sheet1!$M$3:$M$30</c:f>
              <c:numCache>
                <c:formatCode>General</c:formatCode>
                <c:ptCount val="28"/>
                <c:pt idx="0">
                  <c:v>148123</c:v>
                </c:pt>
                <c:pt idx="1">
                  <c:v>172013</c:v>
                </c:pt>
                <c:pt idx="2">
                  <c:v>194373</c:v>
                </c:pt>
                <c:pt idx="3">
                  <c:v>179662</c:v>
                </c:pt>
                <c:pt idx="4">
                  <c:v>153506</c:v>
                </c:pt>
                <c:pt idx="5">
                  <c:v>186426</c:v>
                </c:pt>
                <c:pt idx="6">
                  <c:v>173398</c:v>
                </c:pt>
                <c:pt idx="7">
                  <c:v>158958</c:v>
                </c:pt>
                <c:pt idx="8">
                  <c:v>157964</c:v>
                </c:pt>
                <c:pt idx="9">
                  <c:v>153067</c:v>
                </c:pt>
                <c:pt idx="10">
                  <c:v>131830</c:v>
                </c:pt>
                <c:pt idx="11">
                  <c:v>138137</c:v>
                </c:pt>
                <c:pt idx="12">
                  <c:v>126294</c:v>
                </c:pt>
                <c:pt idx="13">
                  <c:v>163621</c:v>
                </c:pt>
                <c:pt idx="14">
                  <c:v>70185</c:v>
                </c:pt>
                <c:pt idx="15">
                  <c:v>33115</c:v>
                </c:pt>
                <c:pt idx="16">
                  <c:v>15413</c:v>
                </c:pt>
                <c:pt idx="17">
                  <c:v>24228</c:v>
                </c:pt>
                <c:pt idx="18">
                  <c:v>15802</c:v>
                </c:pt>
                <c:pt idx="19">
                  <c:v>14238</c:v>
                </c:pt>
                <c:pt idx="20">
                  <c:v>23003</c:v>
                </c:pt>
                <c:pt idx="21">
                  <c:v>21002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0-49FD-81D3-23E78BF766B5}"/>
            </c:ext>
          </c:extLst>
        </c:ser>
        <c:ser>
          <c:idx val="11"/>
          <c:order val="9"/>
          <c:tx>
            <c:strRef>
              <c:f>Sheet1!$L$2</c:f>
              <c:strCache>
                <c:ptCount val="1"/>
                <c:pt idx="0">
                  <c:v>Lexington Regional WWTP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Sheet1!$L$3:$L$30</c:f>
              <c:numCache>
                <c:formatCode>General</c:formatCode>
                <c:ptCount val="28"/>
                <c:pt idx="0">
                  <c:v>192590</c:v>
                </c:pt>
                <c:pt idx="1">
                  <c:v>135527</c:v>
                </c:pt>
                <c:pt idx="2">
                  <c:v>138472</c:v>
                </c:pt>
                <c:pt idx="3">
                  <c:v>165874</c:v>
                </c:pt>
                <c:pt idx="4">
                  <c:v>40151</c:v>
                </c:pt>
                <c:pt idx="5">
                  <c:v>29577</c:v>
                </c:pt>
                <c:pt idx="6">
                  <c:v>45989</c:v>
                </c:pt>
                <c:pt idx="7">
                  <c:v>49626</c:v>
                </c:pt>
                <c:pt idx="8">
                  <c:v>82510</c:v>
                </c:pt>
                <c:pt idx="9">
                  <c:v>126466</c:v>
                </c:pt>
                <c:pt idx="10">
                  <c:v>105948</c:v>
                </c:pt>
                <c:pt idx="11">
                  <c:v>35209</c:v>
                </c:pt>
                <c:pt idx="12">
                  <c:v>28683</c:v>
                </c:pt>
                <c:pt idx="13">
                  <c:v>24789</c:v>
                </c:pt>
                <c:pt idx="14">
                  <c:v>28746</c:v>
                </c:pt>
                <c:pt idx="15">
                  <c:v>44661</c:v>
                </c:pt>
                <c:pt idx="16">
                  <c:v>74142</c:v>
                </c:pt>
                <c:pt idx="17">
                  <c:v>54892</c:v>
                </c:pt>
                <c:pt idx="18">
                  <c:v>30044</c:v>
                </c:pt>
                <c:pt idx="19">
                  <c:v>43182</c:v>
                </c:pt>
                <c:pt idx="20">
                  <c:v>38246</c:v>
                </c:pt>
                <c:pt idx="21">
                  <c:v>38980</c:v>
                </c:pt>
                <c:pt idx="22">
                  <c:v>55180</c:v>
                </c:pt>
                <c:pt idx="23">
                  <c:v>48397</c:v>
                </c:pt>
                <c:pt idx="24">
                  <c:v>50980</c:v>
                </c:pt>
                <c:pt idx="25">
                  <c:v>45763</c:v>
                </c:pt>
                <c:pt idx="26">
                  <c:v>49312</c:v>
                </c:pt>
                <c:pt idx="27">
                  <c:v>22483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E0-49FD-81D3-23E78BF766B5}"/>
            </c:ext>
          </c:extLst>
        </c:ser>
        <c:ser>
          <c:idx val="9"/>
          <c:order val="10"/>
          <c:tx>
            <c:strRef>
              <c:f>Sheet1!$J$2</c:f>
              <c:strCache>
                <c:ptCount val="1"/>
                <c:pt idx="0">
                  <c:v>Third Creek WWTP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Sheet1!$J$3:$J$30</c:f>
              <c:numCache>
                <c:formatCode>General</c:formatCode>
                <c:ptCount val="28"/>
                <c:pt idx="0">
                  <c:v>41392</c:v>
                </c:pt>
                <c:pt idx="1">
                  <c:v>42675</c:v>
                </c:pt>
                <c:pt idx="2">
                  <c:v>42192</c:v>
                </c:pt>
                <c:pt idx="3">
                  <c:v>46987</c:v>
                </c:pt>
                <c:pt idx="4">
                  <c:v>45343</c:v>
                </c:pt>
                <c:pt idx="5">
                  <c:v>46714</c:v>
                </c:pt>
                <c:pt idx="6">
                  <c:v>55182</c:v>
                </c:pt>
                <c:pt idx="7">
                  <c:v>86833</c:v>
                </c:pt>
                <c:pt idx="8">
                  <c:v>80194</c:v>
                </c:pt>
                <c:pt idx="9">
                  <c:v>68548</c:v>
                </c:pt>
                <c:pt idx="10">
                  <c:v>83126</c:v>
                </c:pt>
                <c:pt idx="11">
                  <c:v>68329</c:v>
                </c:pt>
                <c:pt idx="12">
                  <c:v>79536</c:v>
                </c:pt>
                <c:pt idx="13">
                  <c:v>73504</c:v>
                </c:pt>
                <c:pt idx="14">
                  <c:v>69093</c:v>
                </c:pt>
                <c:pt idx="15">
                  <c:v>69186</c:v>
                </c:pt>
                <c:pt idx="16">
                  <c:v>73015</c:v>
                </c:pt>
                <c:pt idx="17">
                  <c:v>49709</c:v>
                </c:pt>
                <c:pt idx="18">
                  <c:v>25244</c:v>
                </c:pt>
                <c:pt idx="19">
                  <c:v>30242</c:v>
                </c:pt>
                <c:pt idx="20">
                  <c:v>37013</c:v>
                </c:pt>
                <c:pt idx="21">
                  <c:v>25372</c:v>
                </c:pt>
                <c:pt idx="22">
                  <c:v>15964</c:v>
                </c:pt>
                <c:pt idx="23">
                  <c:v>17408</c:v>
                </c:pt>
                <c:pt idx="24">
                  <c:v>17434</c:v>
                </c:pt>
                <c:pt idx="25">
                  <c:v>15934</c:v>
                </c:pt>
                <c:pt idx="26">
                  <c:v>22147</c:v>
                </c:pt>
                <c:pt idx="27">
                  <c:v>12749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E0-49FD-81D3-23E78BF766B5}"/>
            </c:ext>
          </c:extLst>
        </c:ser>
        <c:ser>
          <c:idx val="8"/>
          <c:order val="11"/>
          <c:tx>
            <c:strRef>
              <c:f>Sheet1!$I$2</c:f>
              <c:strCache>
                <c:ptCount val="1"/>
                <c:pt idx="0">
                  <c:v>Fourth Creek WWTP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Sheet1!$I$3:$I$30</c:f>
              <c:numCache>
                <c:formatCode>General</c:formatCode>
                <c:ptCount val="28"/>
                <c:pt idx="0">
                  <c:v>90138</c:v>
                </c:pt>
                <c:pt idx="1">
                  <c:v>68365</c:v>
                </c:pt>
                <c:pt idx="2">
                  <c:v>59617</c:v>
                </c:pt>
                <c:pt idx="3">
                  <c:v>74516</c:v>
                </c:pt>
                <c:pt idx="4">
                  <c:v>100734</c:v>
                </c:pt>
                <c:pt idx="5">
                  <c:v>128390</c:v>
                </c:pt>
                <c:pt idx="6">
                  <c:v>66958</c:v>
                </c:pt>
                <c:pt idx="7">
                  <c:v>45429</c:v>
                </c:pt>
                <c:pt idx="8">
                  <c:v>74680</c:v>
                </c:pt>
                <c:pt idx="9">
                  <c:v>76865</c:v>
                </c:pt>
                <c:pt idx="10">
                  <c:v>50369</c:v>
                </c:pt>
                <c:pt idx="11">
                  <c:v>56749</c:v>
                </c:pt>
                <c:pt idx="12">
                  <c:v>52349</c:v>
                </c:pt>
                <c:pt idx="13">
                  <c:v>69784</c:v>
                </c:pt>
                <c:pt idx="14">
                  <c:v>79245</c:v>
                </c:pt>
                <c:pt idx="15">
                  <c:v>66431</c:v>
                </c:pt>
                <c:pt idx="16">
                  <c:v>91998</c:v>
                </c:pt>
                <c:pt idx="17">
                  <c:v>70916</c:v>
                </c:pt>
                <c:pt idx="18">
                  <c:v>50273</c:v>
                </c:pt>
                <c:pt idx="19">
                  <c:v>49353</c:v>
                </c:pt>
                <c:pt idx="20">
                  <c:v>61691</c:v>
                </c:pt>
                <c:pt idx="21">
                  <c:v>47174</c:v>
                </c:pt>
                <c:pt idx="22">
                  <c:v>44172</c:v>
                </c:pt>
                <c:pt idx="23">
                  <c:v>40479</c:v>
                </c:pt>
                <c:pt idx="24">
                  <c:v>49474</c:v>
                </c:pt>
                <c:pt idx="25">
                  <c:v>51542</c:v>
                </c:pt>
                <c:pt idx="26">
                  <c:v>50004</c:v>
                </c:pt>
                <c:pt idx="27">
                  <c:v>45131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E0-49FD-81D3-23E78BF766B5}"/>
            </c:ext>
          </c:extLst>
        </c:ser>
        <c:ser>
          <c:idx val="7"/>
          <c:order val="12"/>
          <c:tx>
            <c:strRef>
              <c:f>Sheet1!$H$2</c:f>
              <c:strCache>
                <c:ptCount val="1"/>
                <c:pt idx="0">
                  <c:v>Dobson Plant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Sheet1!$H$3:$H$30</c:f>
              <c:numCache>
                <c:formatCode>General</c:formatCode>
                <c:ptCount val="28"/>
                <c:pt idx="1">
                  <c:v>37376</c:v>
                </c:pt>
                <c:pt idx="3">
                  <c:v>17331</c:v>
                </c:pt>
                <c:pt idx="4">
                  <c:v>20667</c:v>
                </c:pt>
                <c:pt idx="5">
                  <c:v>44537</c:v>
                </c:pt>
                <c:pt idx="6">
                  <c:v>107506</c:v>
                </c:pt>
                <c:pt idx="7">
                  <c:v>116225</c:v>
                </c:pt>
                <c:pt idx="8">
                  <c:v>44466</c:v>
                </c:pt>
                <c:pt idx="9">
                  <c:v>106201</c:v>
                </c:pt>
                <c:pt idx="10">
                  <c:v>81600</c:v>
                </c:pt>
                <c:pt idx="11">
                  <c:v>95502</c:v>
                </c:pt>
                <c:pt idx="12">
                  <c:v>104032</c:v>
                </c:pt>
                <c:pt idx="13">
                  <c:v>94682</c:v>
                </c:pt>
                <c:pt idx="14">
                  <c:v>50355</c:v>
                </c:pt>
                <c:pt idx="15">
                  <c:v>61766</c:v>
                </c:pt>
                <c:pt idx="16">
                  <c:v>94950</c:v>
                </c:pt>
                <c:pt idx="17">
                  <c:v>110447</c:v>
                </c:pt>
                <c:pt idx="18">
                  <c:v>73372</c:v>
                </c:pt>
                <c:pt idx="19">
                  <c:v>92580</c:v>
                </c:pt>
                <c:pt idx="20">
                  <c:v>99179</c:v>
                </c:pt>
                <c:pt idx="21">
                  <c:v>105469</c:v>
                </c:pt>
                <c:pt idx="22">
                  <c:v>69818</c:v>
                </c:pt>
                <c:pt idx="23">
                  <c:v>69062</c:v>
                </c:pt>
                <c:pt idx="24">
                  <c:v>49064</c:v>
                </c:pt>
                <c:pt idx="25">
                  <c:v>59697</c:v>
                </c:pt>
                <c:pt idx="26">
                  <c:v>48075</c:v>
                </c:pt>
                <c:pt idx="27">
                  <c:v>52531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E0-49FD-81D3-23E78BF766B5}"/>
            </c:ext>
          </c:extLst>
        </c:ser>
        <c:ser>
          <c:idx val="6"/>
          <c:order val="13"/>
          <c:tx>
            <c:strRef>
              <c:f>Sheet1!$G$2</c:f>
              <c:strCache>
                <c:ptCount val="1"/>
                <c:pt idx="0">
                  <c:v>Mount Airy WWTP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Sheet1!$G$3:$G$30</c:f>
              <c:numCache>
                <c:formatCode>General</c:formatCode>
                <c:ptCount val="28"/>
                <c:pt idx="0">
                  <c:v>139064</c:v>
                </c:pt>
                <c:pt idx="1">
                  <c:v>135780</c:v>
                </c:pt>
                <c:pt idx="2">
                  <c:v>212909</c:v>
                </c:pt>
                <c:pt idx="3">
                  <c:v>147250</c:v>
                </c:pt>
                <c:pt idx="4">
                  <c:v>203566</c:v>
                </c:pt>
                <c:pt idx="5">
                  <c:v>155908</c:v>
                </c:pt>
                <c:pt idx="6">
                  <c:v>166664</c:v>
                </c:pt>
                <c:pt idx="7">
                  <c:v>162780</c:v>
                </c:pt>
                <c:pt idx="8">
                  <c:v>73395</c:v>
                </c:pt>
                <c:pt idx="9">
                  <c:v>78418</c:v>
                </c:pt>
                <c:pt idx="10">
                  <c:v>54170</c:v>
                </c:pt>
                <c:pt idx="11">
                  <c:v>58522</c:v>
                </c:pt>
                <c:pt idx="12">
                  <c:v>79547</c:v>
                </c:pt>
                <c:pt idx="13">
                  <c:v>66824</c:v>
                </c:pt>
                <c:pt idx="14">
                  <c:v>49029</c:v>
                </c:pt>
                <c:pt idx="15">
                  <c:v>73854</c:v>
                </c:pt>
                <c:pt idx="16">
                  <c:v>87058</c:v>
                </c:pt>
                <c:pt idx="17">
                  <c:v>95035</c:v>
                </c:pt>
                <c:pt idx="18">
                  <c:v>68954</c:v>
                </c:pt>
                <c:pt idx="19">
                  <c:v>35997</c:v>
                </c:pt>
                <c:pt idx="20">
                  <c:v>46962</c:v>
                </c:pt>
                <c:pt idx="21">
                  <c:v>45634</c:v>
                </c:pt>
                <c:pt idx="22">
                  <c:v>51456</c:v>
                </c:pt>
                <c:pt idx="23">
                  <c:v>51906</c:v>
                </c:pt>
                <c:pt idx="24">
                  <c:v>55345</c:v>
                </c:pt>
                <c:pt idx="25">
                  <c:v>64039</c:v>
                </c:pt>
                <c:pt idx="26">
                  <c:v>62592</c:v>
                </c:pt>
                <c:pt idx="27">
                  <c:v>74342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E0-49FD-81D3-23E78BF766B5}"/>
            </c:ext>
          </c:extLst>
        </c:ser>
        <c:ser>
          <c:idx val="10"/>
          <c:order val="14"/>
          <c:tx>
            <c:strRef>
              <c:f>Sheet1!$K$2</c:f>
              <c:strCache>
                <c:ptCount val="1"/>
                <c:pt idx="0">
                  <c:v>Westside WWTP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Sheet1!$K$3:$K$30</c:f>
              <c:numCache>
                <c:formatCode>General</c:formatCode>
                <c:ptCount val="28"/>
                <c:pt idx="0">
                  <c:v>95678</c:v>
                </c:pt>
                <c:pt idx="1">
                  <c:v>170940</c:v>
                </c:pt>
                <c:pt idx="2">
                  <c:v>219047</c:v>
                </c:pt>
                <c:pt idx="3">
                  <c:v>129196</c:v>
                </c:pt>
                <c:pt idx="4">
                  <c:v>127269</c:v>
                </c:pt>
                <c:pt idx="5">
                  <c:v>123742</c:v>
                </c:pt>
                <c:pt idx="6">
                  <c:v>123330</c:v>
                </c:pt>
                <c:pt idx="7">
                  <c:v>133879</c:v>
                </c:pt>
                <c:pt idx="8">
                  <c:v>145734</c:v>
                </c:pt>
                <c:pt idx="9">
                  <c:v>153280</c:v>
                </c:pt>
                <c:pt idx="10">
                  <c:v>157138</c:v>
                </c:pt>
                <c:pt idx="11">
                  <c:v>165541</c:v>
                </c:pt>
                <c:pt idx="12">
                  <c:v>163594</c:v>
                </c:pt>
                <c:pt idx="13">
                  <c:v>168403</c:v>
                </c:pt>
                <c:pt idx="14">
                  <c:v>154120</c:v>
                </c:pt>
                <c:pt idx="15">
                  <c:v>153986</c:v>
                </c:pt>
                <c:pt idx="16">
                  <c:v>147981</c:v>
                </c:pt>
                <c:pt idx="17">
                  <c:v>166236</c:v>
                </c:pt>
                <c:pt idx="18">
                  <c:v>152257</c:v>
                </c:pt>
                <c:pt idx="19">
                  <c:v>127311</c:v>
                </c:pt>
                <c:pt idx="20">
                  <c:v>135443</c:v>
                </c:pt>
                <c:pt idx="21">
                  <c:v>110502</c:v>
                </c:pt>
                <c:pt idx="22">
                  <c:v>122478</c:v>
                </c:pt>
                <c:pt idx="23">
                  <c:v>155142</c:v>
                </c:pt>
                <c:pt idx="24">
                  <c:v>47505</c:v>
                </c:pt>
                <c:pt idx="25">
                  <c:v>27534</c:v>
                </c:pt>
                <c:pt idx="26">
                  <c:v>39351</c:v>
                </c:pt>
                <c:pt idx="27">
                  <c:v>40871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E0-49FD-81D3-23E78BF766B5}"/>
            </c:ext>
          </c:extLst>
        </c:ser>
        <c:ser>
          <c:idx val="5"/>
          <c:order val="15"/>
          <c:tx>
            <c:strRef>
              <c:f>Sheet1!$F$2</c:f>
              <c:strCache>
                <c:ptCount val="1"/>
                <c:pt idx="0">
                  <c:v>Rocky River WWTP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Sheet1!$F$3:$F$30</c:f>
              <c:numCache>
                <c:formatCode>General</c:formatCode>
                <c:ptCount val="28"/>
                <c:pt idx="0">
                  <c:v>69709</c:v>
                </c:pt>
                <c:pt idx="1">
                  <c:v>93778</c:v>
                </c:pt>
                <c:pt idx="2">
                  <c:v>151332</c:v>
                </c:pt>
                <c:pt idx="3">
                  <c:v>170862</c:v>
                </c:pt>
                <c:pt idx="4">
                  <c:v>158349</c:v>
                </c:pt>
                <c:pt idx="5">
                  <c:v>88706</c:v>
                </c:pt>
                <c:pt idx="6">
                  <c:v>123905</c:v>
                </c:pt>
                <c:pt idx="7">
                  <c:v>152108</c:v>
                </c:pt>
                <c:pt idx="8">
                  <c:v>140424</c:v>
                </c:pt>
                <c:pt idx="9">
                  <c:v>117611</c:v>
                </c:pt>
                <c:pt idx="10">
                  <c:v>169710</c:v>
                </c:pt>
                <c:pt idx="11">
                  <c:v>137364</c:v>
                </c:pt>
                <c:pt idx="12">
                  <c:v>160035</c:v>
                </c:pt>
                <c:pt idx="13">
                  <c:v>206185</c:v>
                </c:pt>
                <c:pt idx="14">
                  <c:v>126995</c:v>
                </c:pt>
                <c:pt idx="15">
                  <c:v>140099</c:v>
                </c:pt>
                <c:pt idx="16">
                  <c:v>138663</c:v>
                </c:pt>
                <c:pt idx="17">
                  <c:v>209451</c:v>
                </c:pt>
                <c:pt idx="18">
                  <c:v>211671</c:v>
                </c:pt>
                <c:pt idx="19">
                  <c:v>194347</c:v>
                </c:pt>
                <c:pt idx="20">
                  <c:v>239495</c:v>
                </c:pt>
                <c:pt idx="21">
                  <c:v>268723</c:v>
                </c:pt>
                <c:pt idx="22">
                  <c:v>211754</c:v>
                </c:pt>
                <c:pt idx="23">
                  <c:v>297102</c:v>
                </c:pt>
                <c:pt idx="24">
                  <c:v>300425</c:v>
                </c:pt>
                <c:pt idx="25">
                  <c:v>263226</c:v>
                </c:pt>
                <c:pt idx="26">
                  <c:v>272392</c:v>
                </c:pt>
                <c:pt idx="27">
                  <c:v>340259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6E0-49FD-81D3-23E78BF766B5}"/>
            </c:ext>
          </c:extLst>
        </c:ser>
        <c:ser>
          <c:idx val="3"/>
          <c:order val="16"/>
          <c:tx>
            <c:strRef>
              <c:f>Sheet1!$D$2</c:f>
              <c:strCache>
                <c:ptCount val="1"/>
                <c:pt idx="0">
                  <c:v>Cub Creek WWTP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Sheet1!$D$3:$D$30</c:f>
              <c:numCache>
                <c:formatCode>General</c:formatCode>
                <c:ptCount val="28"/>
                <c:pt idx="0">
                  <c:v>295522</c:v>
                </c:pt>
                <c:pt idx="1">
                  <c:v>208765</c:v>
                </c:pt>
                <c:pt idx="2">
                  <c:v>184309</c:v>
                </c:pt>
                <c:pt idx="3">
                  <c:v>197333</c:v>
                </c:pt>
                <c:pt idx="4">
                  <c:v>277605</c:v>
                </c:pt>
                <c:pt idx="5">
                  <c:v>179825</c:v>
                </c:pt>
                <c:pt idx="6">
                  <c:v>201377</c:v>
                </c:pt>
                <c:pt idx="7">
                  <c:v>261522</c:v>
                </c:pt>
                <c:pt idx="8">
                  <c:v>294574</c:v>
                </c:pt>
                <c:pt idx="9">
                  <c:v>268777</c:v>
                </c:pt>
                <c:pt idx="10">
                  <c:v>194635</c:v>
                </c:pt>
                <c:pt idx="11">
                  <c:v>281628</c:v>
                </c:pt>
                <c:pt idx="12">
                  <c:v>322219</c:v>
                </c:pt>
                <c:pt idx="13">
                  <c:v>306262</c:v>
                </c:pt>
                <c:pt idx="14">
                  <c:v>261492</c:v>
                </c:pt>
                <c:pt idx="15">
                  <c:v>217538</c:v>
                </c:pt>
                <c:pt idx="16">
                  <c:v>299590</c:v>
                </c:pt>
                <c:pt idx="17">
                  <c:v>380582</c:v>
                </c:pt>
                <c:pt idx="18">
                  <c:v>311463</c:v>
                </c:pt>
                <c:pt idx="19">
                  <c:v>311269</c:v>
                </c:pt>
                <c:pt idx="20">
                  <c:v>257403</c:v>
                </c:pt>
                <c:pt idx="21">
                  <c:v>292399</c:v>
                </c:pt>
                <c:pt idx="22">
                  <c:v>256774</c:v>
                </c:pt>
                <c:pt idx="23">
                  <c:v>249592</c:v>
                </c:pt>
                <c:pt idx="24">
                  <c:v>187199</c:v>
                </c:pt>
                <c:pt idx="25">
                  <c:v>186253</c:v>
                </c:pt>
                <c:pt idx="26">
                  <c:v>144979</c:v>
                </c:pt>
                <c:pt idx="27">
                  <c:v>182693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6E0-49FD-81D3-23E78BF766B5}"/>
            </c:ext>
          </c:extLst>
        </c:ser>
        <c:ser>
          <c:idx val="4"/>
          <c:order val="17"/>
          <c:tx>
            <c:strRef>
              <c:f>Sheet1!$E$2</c:f>
              <c:strCache>
                <c:ptCount val="1"/>
                <c:pt idx="0">
                  <c:v>City of Salisbury WWTP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Sheet1!$E$3:$E$30</c:f>
              <c:numCache>
                <c:formatCode>General</c:formatCode>
                <c:ptCount val="28"/>
                <c:pt idx="0">
                  <c:v>211146</c:v>
                </c:pt>
                <c:pt idx="1">
                  <c:v>185411</c:v>
                </c:pt>
                <c:pt idx="2">
                  <c:v>113316</c:v>
                </c:pt>
                <c:pt idx="3">
                  <c:v>106739</c:v>
                </c:pt>
                <c:pt idx="4">
                  <c:v>108728</c:v>
                </c:pt>
                <c:pt idx="5">
                  <c:v>157706</c:v>
                </c:pt>
                <c:pt idx="6">
                  <c:v>170249</c:v>
                </c:pt>
                <c:pt idx="7">
                  <c:v>243114</c:v>
                </c:pt>
                <c:pt idx="8">
                  <c:v>273170</c:v>
                </c:pt>
                <c:pt idx="9">
                  <c:v>395818</c:v>
                </c:pt>
                <c:pt idx="10">
                  <c:v>414922</c:v>
                </c:pt>
                <c:pt idx="11">
                  <c:v>448592</c:v>
                </c:pt>
                <c:pt idx="12">
                  <c:v>481395</c:v>
                </c:pt>
                <c:pt idx="13">
                  <c:v>446303</c:v>
                </c:pt>
                <c:pt idx="14">
                  <c:v>471705</c:v>
                </c:pt>
                <c:pt idx="15">
                  <c:v>495141</c:v>
                </c:pt>
                <c:pt idx="16">
                  <c:v>408825</c:v>
                </c:pt>
                <c:pt idx="17">
                  <c:v>390614</c:v>
                </c:pt>
                <c:pt idx="18">
                  <c:v>364317</c:v>
                </c:pt>
                <c:pt idx="19">
                  <c:v>370335</c:v>
                </c:pt>
                <c:pt idx="20">
                  <c:v>330188</c:v>
                </c:pt>
                <c:pt idx="21">
                  <c:v>345801</c:v>
                </c:pt>
                <c:pt idx="22">
                  <c:v>419519</c:v>
                </c:pt>
                <c:pt idx="23">
                  <c:v>391683</c:v>
                </c:pt>
                <c:pt idx="24">
                  <c:v>336369</c:v>
                </c:pt>
                <c:pt idx="25">
                  <c:v>271061</c:v>
                </c:pt>
                <c:pt idx="26">
                  <c:v>278272</c:v>
                </c:pt>
                <c:pt idx="27">
                  <c:v>209981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6E0-49FD-81D3-23E78BF766B5}"/>
            </c:ext>
          </c:extLst>
        </c:ser>
        <c:ser>
          <c:idx val="1"/>
          <c:order val="18"/>
          <c:tx>
            <c:strRef>
              <c:f>Sheet1!$B$2</c:f>
              <c:strCache>
                <c:ptCount val="1"/>
                <c:pt idx="0">
                  <c:v>Archie Elledge WWTP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Sheet1!$B$3:$B$30</c:f>
              <c:numCache>
                <c:formatCode>General</c:formatCode>
                <c:ptCount val="28"/>
                <c:pt idx="0">
                  <c:v>779320</c:v>
                </c:pt>
                <c:pt idx="1">
                  <c:v>787910</c:v>
                </c:pt>
                <c:pt idx="2">
                  <c:v>569206</c:v>
                </c:pt>
                <c:pt idx="3">
                  <c:v>531133</c:v>
                </c:pt>
                <c:pt idx="4">
                  <c:v>654080</c:v>
                </c:pt>
                <c:pt idx="5">
                  <c:v>657357</c:v>
                </c:pt>
                <c:pt idx="6">
                  <c:v>600179</c:v>
                </c:pt>
                <c:pt idx="7">
                  <c:v>637825</c:v>
                </c:pt>
                <c:pt idx="8">
                  <c:v>690285</c:v>
                </c:pt>
                <c:pt idx="9">
                  <c:v>791763</c:v>
                </c:pt>
                <c:pt idx="10">
                  <c:v>740719</c:v>
                </c:pt>
                <c:pt idx="11">
                  <c:v>660349</c:v>
                </c:pt>
                <c:pt idx="12">
                  <c:v>616274</c:v>
                </c:pt>
                <c:pt idx="13">
                  <c:v>606538</c:v>
                </c:pt>
                <c:pt idx="14">
                  <c:v>753067</c:v>
                </c:pt>
                <c:pt idx="15">
                  <c:v>784652</c:v>
                </c:pt>
                <c:pt idx="16">
                  <c:v>831378</c:v>
                </c:pt>
                <c:pt idx="17">
                  <c:v>815877</c:v>
                </c:pt>
                <c:pt idx="18">
                  <c:v>683589</c:v>
                </c:pt>
                <c:pt idx="19">
                  <c:v>732991</c:v>
                </c:pt>
                <c:pt idx="20">
                  <c:v>809177</c:v>
                </c:pt>
                <c:pt idx="21">
                  <c:v>745013</c:v>
                </c:pt>
                <c:pt idx="22">
                  <c:v>816979</c:v>
                </c:pt>
                <c:pt idx="23">
                  <c:v>743501</c:v>
                </c:pt>
                <c:pt idx="24">
                  <c:v>856764</c:v>
                </c:pt>
                <c:pt idx="25">
                  <c:v>775632</c:v>
                </c:pt>
                <c:pt idx="26">
                  <c:v>957907</c:v>
                </c:pt>
                <c:pt idx="27">
                  <c:v>1040743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E0-49FD-81D3-23E78BF766B5}"/>
            </c:ext>
          </c:extLst>
        </c:ser>
        <c:ser>
          <c:idx val="2"/>
          <c:order val="19"/>
          <c:tx>
            <c:strRef>
              <c:f>Sheet1!$C$2</c:f>
              <c:strCache>
                <c:ptCount val="1"/>
                <c:pt idx="0">
                  <c:v>Muddy Creek WWTP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Sheet1!$C$3:$C$30</c:f>
              <c:numCache>
                <c:formatCode>General</c:formatCode>
                <c:ptCount val="28"/>
                <c:pt idx="0">
                  <c:v>621897</c:v>
                </c:pt>
                <c:pt idx="1">
                  <c:v>737987</c:v>
                </c:pt>
                <c:pt idx="2">
                  <c:v>513332</c:v>
                </c:pt>
                <c:pt idx="3">
                  <c:v>614178</c:v>
                </c:pt>
                <c:pt idx="4">
                  <c:v>552092</c:v>
                </c:pt>
                <c:pt idx="5">
                  <c:v>569051</c:v>
                </c:pt>
                <c:pt idx="6">
                  <c:v>698039</c:v>
                </c:pt>
                <c:pt idx="7">
                  <c:v>654577</c:v>
                </c:pt>
                <c:pt idx="8">
                  <c:v>730870</c:v>
                </c:pt>
                <c:pt idx="9">
                  <c:v>1001376</c:v>
                </c:pt>
                <c:pt idx="10">
                  <c:v>871192</c:v>
                </c:pt>
                <c:pt idx="11">
                  <c:v>864715</c:v>
                </c:pt>
                <c:pt idx="12">
                  <c:v>988519</c:v>
                </c:pt>
                <c:pt idx="13">
                  <c:v>994647</c:v>
                </c:pt>
                <c:pt idx="14">
                  <c:v>974246</c:v>
                </c:pt>
                <c:pt idx="15">
                  <c:v>1002988</c:v>
                </c:pt>
                <c:pt idx="16">
                  <c:v>1056507</c:v>
                </c:pt>
                <c:pt idx="17">
                  <c:v>1043360</c:v>
                </c:pt>
                <c:pt idx="18">
                  <c:v>1106541</c:v>
                </c:pt>
                <c:pt idx="19">
                  <c:v>1206915</c:v>
                </c:pt>
                <c:pt idx="20">
                  <c:v>1139077</c:v>
                </c:pt>
                <c:pt idx="21">
                  <c:v>1246633</c:v>
                </c:pt>
                <c:pt idx="22">
                  <c:v>1210933</c:v>
                </c:pt>
                <c:pt idx="23">
                  <c:v>1189906</c:v>
                </c:pt>
                <c:pt idx="24">
                  <c:v>1385016</c:v>
                </c:pt>
                <c:pt idx="25">
                  <c:v>1112460</c:v>
                </c:pt>
                <c:pt idx="26">
                  <c:v>1378657</c:v>
                </c:pt>
                <c:pt idx="27">
                  <c:v>1188593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6E0-49FD-81D3-23E78BF76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1731199"/>
        <c:axId val="1101732031"/>
        <c:axId val="1780814815"/>
      </c:bar3DChart>
      <c:catAx>
        <c:axId val="110173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732031"/>
        <c:crosses val="autoZero"/>
        <c:auto val="1"/>
        <c:lblAlgn val="ctr"/>
        <c:lblOffset val="100"/>
        <c:noMultiLvlLbl val="0"/>
      </c:catAx>
      <c:valAx>
        <c:axId val="110173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731199"/>
        <c:crosses val="autoZero"/>
        <c:crossBetween val="between"/>
      </c:valAx>
      <c:serAx>
        <c:axId val="1780814815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732031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7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8,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40607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</a:t>
            </a:r>
          </a:p>
          <a:p>
            <a:r>
              <a:rPr lang="en-US" sz="3200" b="1" i="1" dirty="0">
                <a:latin typeface="+mj-lt"/>
              </a:rPr>
              <a:t>Nutrient Management </a:t>
            </a:r>
          </a:p>
          <a:p>
            <a:r>
              <a:rPr lang="en-US" sz="3200" b="1" i="1" dirty="0">
                <a:latin typeface="+mj-lt"/>
              </a:rPr>
              <a:t>Wastewater Technical </a:t>
            </a:r>
          </a:p>
          <a:p>
            <a:r>
              <a:rPr lang="en-US" sz="3200" b="1" i="1" dirty="0">
                <a:latin typeface="+mj-lt"/>
              </a:rPr>
              <a:t>Advisory Group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73B1-D7D6-9F56-6BEA-B6C69D5F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Major/Minor Discharge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B2BE-99FE-3891-70F1-D6363CC6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252591-A2F8-2964-0A83-5CA0E172A4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METEMP~1\AppData\Local\Temp\SNAGHTMLba1a085.PNG">
            <a:extLst>
              <a:ext uri="{FF2B5EF4-FFF2-40B4-BE49-F238E27FC236}">
                <a16:creationId xmlns:a16="http://schemas.microsoft.com/office/drawing/2014/main" id="{E689CBFB-9ED3-7858-E319-F2B51FA08C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1191244"/>
            <a:ext cx="8937959" cy="53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4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3EAA-FEBE-9712-0AE7-97B6EA7E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Provisions of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434D-52C2-8ECC-7003-6384FDCF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&amp; expanding discharges</a:t>
            </a:r>
          </a:p>
          <a:p>
            <a:r>
              <a:rPr lang="en-US" dirty="0"/>
              <a:t>Regionalization incentive</a:t>
            </a:r>
          </a:p>
          <a:p>
            <a:r>
              <a:rPr lang="en-US" dirty="0"/>
              <a:t>Group compliance option</a:t>
            </a:r>
          </a:p>
          <a:p>
            <a:r>
              <a:rPr lang="en-US" dirty="0"/>
              <a:t>Trading options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76B1D-990C-699F-1261-903F1638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154233-96D3-36F7-96F9-B8773D3BD01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5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99D7-8989-D816-192E-F063627F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91C9-A923-0E31-35B4-A3C27DB3A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reduction “curve” suggests roughly 37% P reduction OR 50% N reduction OR some combination thereof is needed to reduce chlorophyll-a production</a:t>
            </a:r>
          </a:p>
          <a:p>
            <a:r>
              <a:rPr lang="en-US" dirty="0"/>
              <a:t>Fair, equitable application of overall % TP reduction goal to individual facilities uses this basic “equivalent concentration” method –</a:t>
            </a:r>
          </a:p>
          <a:p>
            <a:pPr lvl="1"/>
            <a:r>
              <a:rPr lang="en-US" dirty="0"/>
              <a:t>Point source annual lake loading allocation? For 40% reduction goal = 60% * Baseline PS Lake TP load</a:t>
            </a:r>
          </a:p>
          <a:p>
            <a:pPr lvl="1"/>
            <a:r>
              <a:rPr lang="en-US" dirty="0"/>
              <a:t>Equivalent concentration: What single end-of-pipe [TP], when applied across all regulated wastewater discharges in the watershed at current flow + 10%, and delivered to the lake, will achieve the PS annual TP lake loading allocation?</a:t>
            </a:r>
          </a:p>
          <a:p>
            <a:pPr lvl="1"/>
            <a:r>
              <a:rPr lang="en-US" dirty="0"/>
              <a:t>Individual allocation: E-o-p [TP] * (current flow + 10%) * Conversion = E-o-p allocation (</a:t>
            </a:r>
            <a:r>
              <a:rPr lang="en-US" dirty="0" err="1"/>
              <a:t>lb</a:t>
            </a:r>
            <a:r>
              <a:rPr lang="en-US" dirty="0"/>
              <a:t> TP/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r>
              <a:rPr lang="en-US" dirty="0"/>
              <a:t>DWR sees a need to focus on P reductions early</a:t>
            </a:r>
          </a:p>
          <a:p>
            <a:r>
              <a:rPr lang="en-US" dirty="0"/>
              <a:t>DWR sees a need to address some level of N reduction, even if incremental</a:t>
            </a:r>
          </a:p>
          <a:p>
            <a:r>
              <a:rPr lang="en-US" dirty="0"/>
              <a:t>N reduction can be phased via adaptive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9F0DE-89BF-2521-4706-0E4CD5F8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1D2F0C-A5B2-8711-6212-8AB13C4594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7974-ED02-42E7-67D5-CABD56FD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3D76E-EB23-FCFD-01C6-BE34153D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EOP concentration will achieve a 40% P reduction at current flow?</a:t>
            </a:r>
          </a:p>
          <a:p>
            <a:r>
              <a:rPr lang="en-US" dirty="0"/>
              <a:t>What EOP concentration will achieve a 40% P reduction at current flow + 10%?</a:t>
            </a:r>
          </a:p>
          <a:p>
            <a:r>
              <a:rPr lang="en-US" dirty="0"/>
              <a:t>What EOP concentration will achieve a 40% P reduction at permitted flow?</a:t>
            </a:r>
          </a:p>
          <a:p>
            <a:r>
              <a:rPr lang="en-US" dirty="0"/>
              <a:t>What about the same for N reductions?</a:t>
            </a:r>
          </a:p>
          <a:p>
            <a:r>
              <a:rPr lang="en-US" dirty="0"/>
              <a:t>What questions do you have for the Permitting Branch?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4E815-00E8-3FDD-0D0A-AAB2DB39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E08398-D3D4-6D35-0D88-A0793E5CBB3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35A2-F18F-0A66-EF5D-010BEE48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AFDC-7C94-81B7-15AB-A0978C08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specific management improvements has your sector already implemented for nutrient control since 2006?</a:t>
            </a:r>
          </a:p>
          <a:p>
            <a:r>
              <a:rPr lang="en-US" dirty="0"/>
              <a:t>What further nutrient reduction management steps can you take that would make sense? Consider both examples of more easily attainable and effective opportunities, as well as more long-term or challenging opportunities for your sector.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[If possible] What initiation and full implementation timeframes would be needed for each type of management step, roughly speaking?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there trends or changes on the horizon in your sector that could affect these timeframes?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4BE35-230A-3111-B531-4280C995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80F0AE-CC8C-BC34-C6FD-683D5D3328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40681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7601-4B19-78CE-78D4-CC42512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#2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CA0D-F6D3-F9BA-B0C0-BA734475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Joey uploaded TAG membership and Jacobs TM to ShareFile</a:t>
            </a:r>
          </a:p>
          <a:p>
            <a:r>
              <a:rPr lang="en-US" dirty="0"/>
              <a:t>Bill compiled survey responses for WW TAG report to SC</a:t>
            </a:r>
          </a:p>
          <a:p>
            <a:r>
              <a:rPr lang="en-US" dirty="0"/>
              <a:t>Review WW TAG report to SC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09E6E-29AF-6400-E61A-98666303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69FDC9-910F-6F63-8C29-7E569CBB03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891D2-4D33-974F-F28A-D58E4E78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21" y="1854849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0BC3B98-E43A-7CD9-C89F-11DCBE17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468043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1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160D-E011-3D1B-3292-86740B72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TAG Report to 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AB36-5727-19A2-7408-25C7A2EF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landscape has changed significantly for septic systems</a:t>
            </a:r>
          </a:p>
          <a:p>
            <a:r>
              <a:rPr lang="en-US" dirty="0"/>
              <a:t>Total P loading per day has fallen by over 20%</a:t>
            </a:r>
          </a:p>
          <a:p>
            <a:r>
              <a:rPr lang="en-US" dirty="0"/>
              <a:t>Total N loading per day has increased slightly</a:t>
            </a:r>
          </a:p>
          <a:p>
            <a:r>
              <a:rPr lang="en-US" dirty="0"/>
              <a:t>High Point implemented BNR in 2019</a:t>
            </a:r>
          </a:p>
          <a:p>
            <a:r>
              <a:rPr lang="en-US" dirty="0"/>
              <a:t>Statesville implemented process changes in response to limits</a:t>
            </a:r>
          </a:p>
          <a:p>
            <a:r>
              <a:rPr lang="en-US" dirty="0"/>
              <a:t>Tyson (Hunting Creek) improved nitrate removal in 2015 in response to N limits</a:t>
            </a:r>
          </a:p>
          <a:p>
            <a:r>
              <a:rPr lang="en-US" dirty="0"/>
              <a:t>Loss of industrial flow across multiple discharger jurisdictions</a:t>
            </a:r>
          </a:p>
          <a:p>
            <a:r>
              <a:rPr lang="en-US" dirty="0"/>
              <a:t>Increased residential flow apparent in Statesville, Wilkesboro, Thomasville, Lexington</a:t>
            </a:r>
          </a:p>
          <a:p>
            <a:r>
              <a:rPr lang="en-US" dirty="0"/>
              <a:t>Major expansion/upgrade underway at Cub Creek WWTP (Wilkesboro)</a:t>
            </a:r>
          </a:p>
          <a:p>
            <a:r>
              <a:rPr lang="en-US" dirty="0"/>
              <a:t>Upgrade ongoing at Salisbury WWTP</a:t>
            </a:r>
          </a:p>
          <a:p>
            <a:r>
              <a:rPr lang="en-US" dirty="0"/>
              <a:t>Three WWTPs have P limits in Abbott’s Creek drainage area (unsure if 2 or 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92E4-828F-C503-80B4-B752EC1D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3E2A18-0E0E-F0C2-FCFB-A75CC67F07F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51586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D011-5E9D-10AC-3E92-211483B1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 Loading by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C2C43-A9FE-D060-16B9-371D5FAD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E6EBE7-7ADC-770E-46FF-A59D6D5DC28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FEAE1C-8A39-C27B-25F5-9716BC5A4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88193"/>
              </p:ext>
            </p:extLst>
          </p:nvPr>
        </p:nvGraphicFramePr>
        <p:xfrm>
          <a:off x="644894" y="69058"/>
          <a:ext cx="10613656" cy="640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53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303F-1337-B9BA-6658-37436C0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N Loading by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29B99-1CFA-6112-2DCA-94E20944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1C34B9-92A2-55FC-0ED2-792DAA0B724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007EC4-71EB-F050-0FE9-3CE3C565C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13224"/>
              </p:ext>
            </p:extLst>
          </p:nvPr>
        </p:nvGraphicFramePr>
        <p:xfrm>
          <a:off x="356986" y="205230"/>
          <a:ext cx="10923822" cy="608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0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3B5F-72BB-9131-81F4-E9402FFB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Nutrient Response “Curve”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E25BB-439C-7D3B-96BF-E58F6C8A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51C092-371D-59C2-96B2-0051D765EE8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B01C80-825C-1FF4-BC2E-94A7B40A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5" b="21851"/>
          <a:stretch/>
        </p:blipFill>
        <p:spPr bwMode="auto">
          <a:xfrm>
            <a:off x="705765" y="1493045"/>
            <a:ext cx="4998505" cy="4754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3DA78-2737-379B-583E-503E9E04188D}"/>
              </a:ext>
            </a:extLst>
          </p:cNvPr>
          <p:cNvSpPr txBox="1"/>
          <p:nvPr/>
        </p:nvSpPr>
        <p:spPr>
          <a:xfrm>
            <a:off x="5704270" y="198687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37% P OR 50% 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reduction equates to a 35ug/L geomean output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model </a:t>
            </a:r>
            <a:r>
              <a:rPr lang="en-US" sz="1800" u="sng" dirty="0">
                <a:solidFill>
                  <a:schemeClr val="bg1">
                    <a:lumMod val="50000"/>
                  </a:schemeClr>
                </a:solidFill>
              </a:rPr>
              <a:t>cannot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predict results accurately from exclusive focus on ONE nutrient and not the other (i.e. on axes)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Therefore, DWR suggests a combination N/P reduction may be preferable for HRL</a:t>
            </a:r>
          </a:p>
        </p:txBody>
      </p:sp>
    </p:spTree>
    <p:extLst>
      <p:ext uri="{BB962C8B-B14F-4D97-AF65-F5344CB8AC3E}">
        <p14:creationId xmlns:p14="http://schemas.microsoft.com/office/powerpoint/2010/main" val="251915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F23D-DAE2-90F2-C2F6-5091F37A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Waste Load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A2B1-7082-D432-6CB9-24A99E8A8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are key part of strategy and are based on allocations</a:t>
            </a:r>
          </a:p>
          <a:p>
            <a:r>
              <a:rPr lang="en-US" dirty="0"/>
              <a:t>The entire WLA is divided among the existing discharges – no reserve for growth (i.e. new dischargers)</a:t>
            </a:r>
          </a:p>
          <a:p>
            <a:r>
              <a:rPr lang="en-US" dirty="0"/>
              <a:t>Goal is “fair and equitable” distribution – like limits for like facilities, i.e., based on same equivalent concentrations at EOP</a:t>
            </a:r>
          </a:p>
          <a:p>
            <a:r>
              <a:rPr lang="en-US" dirty="0"/>
              <a:t>Equivalent concentrations can vary by facility type and size:  e.g., POTWs, Industrial WWTPs, 100% Domestic WWTPs</a:t>
            </a:r>
          </a:p>
          <a:p>
            <a:r>
              <a:rPr lang="en-US" dirty="0"/>
              <a:t>All nutrient-bearing discharges are assigned allocations; only those above X MGD receive limits</a:t>
            </a:r>
          </a:p>
          <a:p>
            <a:pPr lvl="1"/>
            <a:r>
              <a:rPr lang="en-US" dirty="0"/>
              <a:t>Threshold has ranged from 0.1 to 0.5 MGD</a:t>
            </a:r>
          </a:p>
          <a:p>
            <a:r>
              <a:rPr lang="en-US" dirty="0"/>
              <a:t>Nutrient discharge limits are based on annual mass limits</a:t>
            </a:r>
          </a:p>
          <a:p>
            <a:r>
              <a:rPr lang="en-US" dirty="0"/>
              <a:t>Effective dates are typically 5 years for both N &amp; P (dates for each can differ)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3AA63-B928-D29E-3093-DFC6211F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5ACC16-6F52-750A-0B3E-A49292639C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F358-F2C7-E113-C5B7-0B9AD6C1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95BD-2101-6C4B-F4E3-C1A54C11E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Fate &amp; transport can be a factor in larger watersheds</a:t>
            </a:r>
          </a:p>
          <a:p>
            <a:pPr marL="457200" lvl="1" indent="0">
              <a:buNone/>
            </a:pPr>
            <a:r>
              <a:rPr lang="en-US" dirty="0"/>
              <a:t>Discharge TN (or TP)  X  TF  =  Delivered TN (or TP)</a:t>
            </a:r>
          </a:p>
          <a:p>
            <a:r>
              <a:rPr lang="en-US" dirty="0"/>
              <a:t>Each nutrient load has both a “discharge” value and an equivalent “delivered” value</a:t>
            </a:r>
          </a:p>
          <a:p>
            <a:r>
              <a:rPr lang="en-US" dirty="0"/>
              <a:t>They are applied according to the situation:</a:t>
            </a:r>
          </a:p>
          <a:p>
            <a:pPr lvl="1"/>
            <a:r>
              <a:rPr lang="en-US" dirty="0"/>
              <a:t>Limits in individual permits:	discharge loads</a:t>
            </a:r>
          </a:p>
          <a:p>
            <a:pPr lvl="1"/>
            <a:r>
              <a:rPr lang="en-US" dirty="0"/>
              <a:t>TMDL, WLA: 		delivered loads</a:t>
            </a:r>
          </a:p>
          <a:p>
            <a:pPr lvl="1"/>
            <a:r>
              <a:rPr lang="en-US" dirty="0"/>
              <a:t>Transferred allocations: 	delivered loads</a:t>
            </a:r>
          </a:p>
          <a:p>
            <a:pPr lvl="1"/>
            <a:r>
              <a:rPr lang="en-US" dirty="0"/>
              <a:t>Limits in group permits: 	delivered loads</a:t>
            </a:r>
          </a:p>
          <a:p>
            <a:r>
              <a:rPr lang="en-US" b="1" dirty="0"/>
              <a:t>Point source delivered loads to HRL (from the model, at baseline):</a:t>
            </a:r>
          </a:p>
          <a:p>
            <a:pPr lvl="1"/>
            <a:r>
              <a:rPr lang="en-US" b="1" dirty="0"/>
              <a:t>TN Load ≈ 12,556,000 </a:t>
            </a:r>
            <a:r>
              <a:rPr lang="en-US" b="1" dirty="0" err="1"/>
              <a:t>lbs</a:t>
            </a:r>
            <a:r>
              <a:rPr lang="en-US" b="1" dirty="0"/>
              <a:t>/</a:t>
            </a:r>
            <a:r>
              <a:rPr lang="en-US" b="1" dirty="0" err="1"/>
              <a:t>yr</a:t>
            </a:r>
            <a:r>
              <a:rPr lang="en-US" b="1" dirty="0"/>
              <a:t> (≈ 6,283,000 </a:t>
            </a:r>
            <a:r>
              <a:rPr lang="en-US" b="1" dirty="0" err="1"/>
              <a:t>lbs</a:t>
            </a:r>
            <a:r>
              <a:rPr lang="en-US" b="1" dirty="0"/>
              <a:t>/</a:t>
            </a:r>
            <a:r>
              <a:rPr lang="en-US" b="1" dirty="0" err="1"/>
              <a:t>yr</a:t>
            </a:r>
            <a:r>
              <a:rPr lang="en-US" b="1" dirty="0"/>
              <a:t> delivered allocation @ 50% reduction)</a:t>
            </a:r>
          </a:p>
          <a:p>
            <a:pPr lvl="1"/>
            <a:r>
              <a:rPr lang="en-US" b="1" dirty="0"/>
              <a:t>TP Load ≈ 2,036,000 </a:t>
            </a:r>
            <a:r>
              <a:rPr lang="en-US" b="1" dirty="0" err="1"/>
              <a:t>lbs</a:t>
            </a:r>
            <a:r>
              <a:rPr lang="en-US" b="1" dirty="0"/>
              <a:t>/</a:t>
            </a:r>
            <a:r>
              <a:rPr lang="en-US" b="1" dirty="0" err="1"/>
              <a:t>yr</a:t>
            </a:r>
            <a:r>
              <a:rPr lang="en-US" b="1" dirty="0"/>
              <a:t> (≈ 1,282,680 </a:t>
            </a:r>
            <a:r>
              <a:rPr lang="en-US" b="1" dirty="0" err="1"/>
              <a:t>lbs</a:t>
            </a:r>
            <a:r>
              <a:rPr lang="en-US" b="1" dirty="0"/>
              <a:t>/</a:t>
            </a:r>
            <a:r>
              <a:rPr lang="en-US" b="1" dirty="0" err="1"/>
              <a:t>yr</a:t>
            </a:r>
            <a:r>
              <a:rPr lang="en-US" b="1" dirty="0"/>
              <a:t> delivered allocation @ 37% reduction)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C227-B163-F138-346B-F756B5BA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C0EFA2-6DB8-E098-2E2E-3AA217FC8A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9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13638</TotalTime>
  <Words>895</Words>
  <Application>Microsoft Office PowerPoint</Application>
  <PresentationFormat>Widescreen</PresentationFormat>
  <Paragraphs>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2_Office Theme</vt:lpstr>
      <vt:lpstr>Office Theme</vt:lpstr>
      <vt:lpstr>Department of Environmental Quality</vt:lpstr>
      <vt:lpstr>TAG Charge</vt:lpstr>
      <vt:lpstr>Meeting #2 Action Items</vt:lpstr>
      <vt:lpstr>Wastewater TAG Report to SC</vt:lpstr>
      <vt:lpstr>Annual P Loading by Facility</vt:lpstr>
      <vt:lpstr>Annual N Loading by Facility</vt:lpstr>
      <vt:lpstr>Lake Nutrient Response “Curve”</vt:lpstr>
      <vt:lpstr>Principles of Waste Load Allocation</vt:lpstr>
      <vt:lpstr>Transport Considerations</vt:lpstr>
      <vt:lpstr>Major/Minor Discharge Locations</vt:lpstr>
      <vt:lpstr>Other Provisions of Strategies</vt:lpstr>
      <vt:lpstr>Where to go from here?</vt:lpstr>
      <vt:lpstr>TAG Needs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75</cp:revision>
  <cp:lastPrinted>2022-09-29T12:35:38Z</cp:lastPrinted>
  <dcterms:created xsi:type="dcterms:W3CDTF">2015-06-24T15:01:50Z</dcterms:created>
  <dcterms:modified xsi:type="dcterms:W3CDTF">2023-03-14T20:58:04Z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