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99" r:id="rId5"/>
    <p:sldMasterId id="2147483715" r:id="rId6"/>
  </p:sldMasterIdLst>
  <p:notesMasterIdLst>
    <p:notesMasterId r:id="rId34"/>
  </p:notesMasterIdLst>
  <p:sldIdLst>
    <p:sldId id="428" r:id="rId7"/>
    <p:sldId id="257" r:id="rId8"/>
    <p:sldId id="486" r:id="rId9"/>
    <p:sldId id="487" r:id="rId10"/>
    <p:sldId id="488" r:id="rId11"/>
    <p:sldId id="489" r:id="rId12"/>
    <p:sldId id="490" r:id="rId13"/>
    <p:sldId id="491" r:id="rId14"/>
    <p:sldId id="492" r:id="rId15"/>
    <p:sldId id="493" r:id="rId16"/>
    <p:sldId id="483" r:id="rId17"/>
    <p:sldId id="494" r:id="rId18"/>
    <p:sldId id="495" r:id="rId19"/>
    <p:sldId id="496" r:id="rId20"/>
    <p:sldId id="485" r:id="rId21"/>
    <p:sldId id="502" r:id="rId22"/>
    <p:sldId id="503" r:id="rId23"/>
    <p:sldId id="497" r:id="rId24"/>
    <p:sldId id="468" r:id="rId25"/>
    <p:sldId id="500" r:id="rId26"/>
    <p:sldId id="498" r:id="rId27"/>
    <p:sldId id="499" r:id="rId28"/>
    <p:sldId id="471" r:id="rId29"/>
    <p:sldId id="482" r:id="rId30"/>
    <p:sldId id="501" r:id="rId31"/>
    <p:sldId id="481" r:id="rId32"/>
    <p:sldId id="268" r:id="rId33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AF0"/>
    <a:srgbClr val="548235"/>
    <a:srgbClr val="4472C4"/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1422" autoAdjust="0"/>
  </p:normalViewPr>
  <p:slideViewPr>
    <p:cSldViewPr snapToGrid="0">
      <p:cViewPr varScale="1">
        <p:scale>
          <a:sx n="78" d="100"/>
          <a:sy n="78" d="100"/>
        </p:scale>
        <p:origin x="701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edc-nasvm01.eads.ncads.net\WR\WQ\share%20for%20dwq\Planning\Nonpoint%20Source\High%20Rock%20Lake\StakeholderProcess\Meetings\Wastewater%20TAG\2023_Mtg4_May\Draft%20PS%20Loads%20-%20Reduction%20Scenarios%20-%2004302023%20(002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edc-nasvm01.eads.ncads.net\WR\WQ\share%20for%20dwq\Planning\Nonpoint%20Source\High%20Rock%20Lake\Point%20Sources\High%20Rock%20Raw%20WW%20Data\AnnualLoading_HRL_Dischargers_3-28-22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Predicted Phosphorus Reduction % at Technology-based Limits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'Loading Analysis'!$Z$53</c:f>
              <c:strCache>
                <c:ptCount val="1"/>
                <c:pt idx="0">
                  <c:v>2019-2022 Avg. Flow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'Loading Analysis'!$AA$52:$AC$52</c:f>
              <c:strCache>
                <c:ptCount val="3"/>
                <c:pt idx="0">
                  <c:v>1 mg/L</c:v>
                </c:pt>
                <c:pt idx="1">
                  <c:v>0.75 mg/L</c:v>
                </c:pt>
                <c:pt idx="2">
                  <c:v>0.5 mg/L</c:v>
                </c:pt>
              </c:strCache>
            </c:strRef>
          </c:cat>
          <c:val>
            <c:numRef>
              <c:f>'Loading Analysis'!$AA$53:$AC$53</c:f>
              <c:numCache>
                <c:formatCode>0%</c:formatCode>
                <c:ptCount val="3"/>
                <c:pt idx="0">
                  <c:v>0.69775150896438087</c:v>
                </c:pt>
                <c:pt idx="1">
                  <c:v>0.77331363172328582</c:v>
                </c:pt>
                <c:pt idx="2">
                  <c:v>0.84887575448219044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2-4BE0-BC65-8BABFCA0D7D1}"/>
            </c:ext>
          </c:extLst>
        </c:ser>
        <c:ser>
          <c:idx val="1"/>
          <c:order val="1"/>
          <c:tx>
            <c:strRef>
              <c:f>'Loading Analysis'!$Z$54</c:f>
              <c:strCache>
                <c:ptCount val="1"/>
                <c:pt idx="0">
                  <c:v>2019-2022 Avg. +10%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'Loading Analysis'!$AA$52:$AC$52</c:f>
              <c:strCache>
                <c:ptCount val="3"/>
                <c:pt idx="0">
                  <c:v>1 mg/L</c:v>
                </c:pt>
                <c:pt idx="1">
                  <c:v>0.75 mg/L</c:v>
                </c:pt>
                <c:pt idx="2">
                  <c:v>0.5 mg/L</c:v>
                </c:pt>
              </c:strCache>
            </c:strRef>
          </c:cat>
          <c:val>
            <c:numRef>
              <c:f>'Loading Analysis'!$AA$54:$AC$54</c:f>
              <c:numCache>
                <c:formatCode>0%</c:formatCode>
                <c:ptCount val="3"/>
                <c:pt idx="0">
                  <c:v>0.66752665986081894</c:v>
                </c:pt>
                <c:pt idx="1">
                  <c:v>0.75064499489561431</c:v>
                </c:pt>
                <c:pt idx="2">
                  <c:v>0.83376332993040947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2-4BE0-BC65-8BABFCA0D7D1}"/>
            </c:ext>
          </c:extLst>
        </c:ser>
        <c:ser>
          <c:idx val="2"/>
          <c:order val="2"/>
          <c:tx>
            <c:strRef>
              <c:f>'Loading Analysis'!$Z$55</c:f>
              <c:strCache>
                <c:ptCount val="1"/>
                <c:pt idx="0">
                  <c:v>Permitted Flow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'Loading Analysis'!$AA$52:$AC$52</c:f>
              <c:strCache>
                <c:ptCount val="3"/>
                <c:pt idx="0">
                  <c:v>1 mg/L</c:v>
                </c:pt>
                <c:pt idx="1">
                  <c:v>0.75 mg/L</c:v>
                </c:pt>
                <c:pt idx="2">
                  <c:v>0.5 mg/L</c:v>
                </c:pt>
              </c:strCache>
            </c:strRef>
          </c:cat>
          <c:val>
            <c:numRef>
              <c:f>'Loading Analysis'!$AA$55:$AC$55</c:f>
              <c:numCache>
                <c:formatCode>0%</c:formatCode>
                <c:ptCount val="3"/>
                <c:pt idx="0">
                  <c:v>0.4373177432326868</c:v>
                </c:pt>
                <c:pt idx="1">
                  <c:v>0.57798830742451501</c:v>
                </c:pt>
                <c:pt idx="2">
                  <c:v>0.71865887161634334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2-4BE0-BC65-8BABFCA0D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7305487"/>
        <c:axId val="1369629951"/>
      </c:barChart>
      <c:catAx>
        <c:axId val="1367305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9629951"/>
        <c:crosses val="autoZero"/>
        <c:auto val="1"/>
        <c:lblAlgn val="ctr"/>
        <c:lblOffset val="100"/>
        <c:noMultiLvlLbl val="0"/>
      </c:catAx>
      <c:valAx>
        <c:axId val="136962995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7305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Predicted Nitrogen Reduction % at Technology-based Limits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'Loading Analysis'!$H$53</c:f>
              <c:strCache>
                <c:ptCount val="1"/>
                <c:pt idx="0">
                  <c:v>2019-2022 Avg. Flow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'Loading Analysis'!$I$52:$J$52</c:f>
              <c:strCache>
                <c:ptCount val="2"/>
                <c:pt idx="0">
                  <c:v>6 mg/L</c:v>
                </c:pt>
                <c:pt idx="1">
                  <c:v>6 or 13 mg/L</c:v>
                </c:pt>
              </c:strCache>
            </c:strRef>
          </c:cat>
          <c:val>
            <c:numRef>
              <c:f>'Loading Analysis'!$I$53:$J$53</c:f>
              <c:numCache>
                <c:formatCode>0%</c:formatCode>
                <c:ptCount val="2"/>
                <c:pt idx="0">
                  <c:v>0.63050023624224649</c:v>
                </c:pt>
                <c:pt idx="1">
                  <c:v>0.59355025986647125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B1-4F0D-8C7B-661070ED7F95}"/>
            </c:ext>
          </c:extLst>
        </c:ser>
        <c:ser>
          <c:idx val="1"/>
          <c:order val="1"/>
          <c:tx>
            <c:strRef>
              <c:f>'Loading Analysis'!$H$54</c:f>
              <c:strCache>
                <c:ptCount val="1"/>
                <c:pt idx="0">
                  <c:v>2019-2022 Avg. +10%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'Loading Analysis'!$I$52:$J$52</c:f>
              <c:strCache>
                <c:ptCount val="2"/>
                <c:pt idx="0">
                  <c:v>6 mg/L</c:v>
                </c:pt>
                <c:pt idx="1">
                  <c:v>6 or 13 mg/L</c:v>
                </c:pt>
              </c:strCache>
            </c:strRef>
          </c:cat>
          <c:val>
            <c:numRef>
              <c:f>'Loading Analysis'!$I$54:$J$54</c:f>
              <c:numCache>
                <c:formatCode>0%</c:formatCode>
                <c:ptCount val="2"/>
                <c:pt idx="0">
                  <c:v>0.58060140271187999</c:v>
                </c:pt>
                <c:pt idx="1">
                  <c:v>0.53866154298306812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B1-4F0D-8C7B-661070ED7F95}"/>
            </c:ext>
          </c:extLst>
        </c:ser>
        <c:ser>
          <c:idx val="2"/>
          <c:order val="2"/>
          <c:tx>
            <c:strRef>
              <c:f>'Loading Analysis'!$H$55</c:f>
              <c:strCache>
                <c:ptCount val="1"/>
                <c:pt idx="0">
                  <c:v>Permitted Flow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'Loading Analysis'!$I$52:$J$52</c:f>
              <c:strCache>
                <c:ptCount val="2"/>
                <c:pt idx="0">
                  <c:v>6 mg/L</c:v>
                </c:pt>
                <c:pt idx="1">
                  <c:v>6 or 13 mg/L</c:v>
                </c:pt>
              </c:strCache>
            </c:strRef>
          </c:cat>
          <c:val>
            <c:numRef>
              <c:f>'Loading Analysis'!$I$55:$J$55</c:f>
              <c:numCache>
                <c:formatCode>0%</c:formatCode>
                <c:ptCount val="2"/>
                <c:pt idx="0">
                  <c:v>0.30011409692137991</c:v>
                </c:pt>
                <c:pt idx="1">
                  <c:v>0.15418458648534972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B1-4F0D-8C7B-661070ED7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4006703"/>
        <c:axId val="1250174271"/>
      </c:barChart>
      <c:catAx>
        <c:axId val="1364006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174271"/>
        <c:crosses val="autoZero"/>
        <c:auto val="1"/>
        <c:lblAlgn val="ctr"/>
        <c:lblOffset val="100"/>
        <c:noMultiLvlLbl val="0"/>
      </c:catAx>
      <c:valAx>
        <c:axId val="125017427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4006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tx>
            <c:strRef>
              <c:f>AnnualLoading_HRL_Dischargers_3!$B$2</c:f>
              <c:strCache>
                <c:ptCount val="1"/>
                <c:pt idx="0">
                  <c:v>Lissara WWTP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AnnualLoading_HRL_Dischargers_3!$B$3:$B$30</c:f>
              <c:numCache>
                <c:formatCode>General</c:formatCode>
                <c:ptCount val="28"/>
                <c:pt idx="21">
                  <c:v>9</c:v>
                </c:pt>
                <c:pt idx="22">
                  <c:v>23</c:v>
                </c:pt>
                <c:pt idx="23">
                  <c:v>32</c:v>
                </c:pt>
                <c:pt idx="24">
                  <c:v>110</c:v>
                </c:pt>
                <c:pt idx="25">
                  <c:v>41</c:v>
                </c:pt>
                <c:pt idx="26">
                  <c:v>17</c:v>
                </c:pt>
                <c:pt idx="27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F1-4CF8-ABA4-E8F6679E0FA4}"/>
            </c:ext>
          </c:extLst>
        </c:ser>
        <c:ser>
          <c:idx val="2"/>
          <c:order val="1"/>
          <c:tx>
            <c:strRef>
              <c:f>AnnualLoading_HRL_Dischargers_3!$C$2</c:f>
              <c:strCache>
                <c:ptCount val="1"/>
                <c:pt idx="0">
                  <c:v>Dobson WWTP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AnnualLoading_HRL_Dischargers_3!$C$3:$C$30</c:f>
              <c:numCache>
                <c:formatCode>General</c:formatCode>
                <c:ptCount val="28"/>
                <c:pt idx="0">
                  <c:v>108</c:v>
                </c:pt>
                <c:pt idx="1">
                  <c:v>655</c:v>
                </c:pt>
                <c:pt idx="2">
                  <c:v>605</c:v>
                </c:pt>
                <c:pt idx="3">
                  <c:v>696</c:v>
                </c:pt>
                <c:pt idx="4">
                  <c:v>318</c:v>
                </c:pt>
                <c:pt idx="5">
                  <c:v>232</c:v>
                </c:pt>
                <c:pt idx="6">
                  <c:v>890</c:v>
                </c:pt>
                <c:pt idx="7">
                  <c:v>669</c:v>
                </c:pt>
                <c:pt idx="8">
                  <c:v>718</c:v>
                </c:pt>
                <c:pt idx="9">
                  <c:v>980</c:v>
                </c:pt>
                <c:pt idx="10">
                  <c:v>517</c:v>
                </c:pt>
                <c:pt idx="11">
                  <c:v>550</c:v>
                </c:pt>
                <c:pt idx="12">
                  <c:v>406</c:v>
                </c:pt>
                <c:pt idx="13">
                  <c:v>365</c:v>
                </c:pt>
                <c:pt idx="14">
                  <c:v>441</c:v>
                </c:pt>
                <c:pt idx="15">
                  <c:v>370</c:v>
                </c:pt>
                <c:pt idx="16">
                  <c:v>490</c:v>
                </c:pt>
                <c:pt idx="17">
                  <c:v>445</c:v>
                </c:pt>
                <c:pt idx="18">
                  <c:v>289</c:v>
                </c:pt>
                <c:pt idx="19">
                  <c:v>311</c:v>
                </c:pt>
                <c:pt idx="20">
                  <c:v>712</c:v>
                </c:pt>
                <c:pt idx="21">
                  <c:v>959</c:v>
                </c:pt>
                <c:pt idx="22">
                  <c:v>1266</c:v>
                </c:pt>
                <c:pt idx="23">
                  <c:v>1133</c:v>
                </c:pt>
                <c:pt idx="24">
                  <c:v>1526</c:v>
                </c:pt>
                <c:pt idx="25">
                  <c:v>899</c:v>
                </c:pt>
                <c:pt idx="26">
                  <c:v>905</c:v>
                </c:pt>
                <c:pt idx="27">
                  <c:v>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F1-4CF8-ABA4-E8F6679E0FA4}"/>
            </c:ext>
          </c:extLst>
        </c:ser>
        <c:ser>
          <c:idx val="3"/>
          <c:order val="2"/>
          <c:tx>
            <c:strRef>
              <c:f>AnnualLoading_HRL_Dischargers_3!$D$2</c:f>
              <c:strCache>
                <c:ptCount val="1"/>
                <c:pt idx="0">
                  <c:v>Boonville WWTP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AnnualLoading_HRL_Dischargers_3!$D$3:$D$30</c:f>
              <c:numCache>
                <c:formatCode>General</c:formatCode>
                <c:ptCount val="28"/>
                <c:pt idx="0">
                  <c:v>229</c:v>
                </c:pt>
                <c:pt idx="1">
                  <c:v>326</c:v>
                </c:pt>
                <c:pt idx="2">
                  <c:v>142</c:v>
                </c:pt>
                <c:pt idx="3">
                  <c:v>422</c:v>
                </c:pt>
                <c:pt idx="4">
                  <c:v>275</c:v>
                </c:pt>
                <c:pt idx="5">
                  <c:v>582</c:v>
                </c:pt>
                <c:pt idx="6">
                  <c:v>1475</c:v>
                </c:pt>
                <c:pt idx="7">
                  <c:v>940</c:v>
                </c:pt>
                <c:pt idx="8">
                  <c:v>1613</c:v>
                </c:pt>
                <c:pt idx="9">
                  <c:v>1077</c:v>
                </c:pt>
                <c:pt idx="10">
                  <c:v>1537</c:v>
                </c:pt>
                <c:pt idx="11">
                  <c:v>589</c:v>
                </c:pt>
                <c:pt idx="12">
                  <c:v>586</c:v>
                </c:pt>
                <c:pt idx="13">
                  <c:v>1261</c:v>
                </c:pt>
                <c:pt idx="14">
                  <c:v>1119</c:v>
                </c:pt>
                <c:pt idx="15">
                  <c:v>3514</c:v>
                </c:pt>
                <c:pt idx="16">
                  <c:v>1187</c:v>
                </c:pt>
                <c:pt idx="17">
                  <c:v>1125</c:v>
                </c:pt>
                <c:pt idx="18">
                  <c:v>984</c:v>
                </c:pt>
                <c:pt idx="19">
                  <c:v>962</c:v>
                </c:pt>
                <c:pt idx="20">
                  <c:v>1071</c:v>
                </c:pt>
                <c:pt idx="21">
                  <c:v>818</c:v>
                </c:pt>
                <c:pt idx="22">
                  <c:v>711</c:v>
                </c:pt>
                <c:pt idx="23">
                  <c:v>664</c:v>
                </c:pt>
                <c:pt idx="24">
                  <c:v>737</c:v>
                </c:pt>
                <c:pt idx="25">
                  <c:v>1099</c:v>
                </c:pt>
                <c:pt idx="26">
                  <c:v>406</c:v>
                </c:pt>
                <c:pt idx="27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F1-4CF8-ABA4-E8F6679E0FA4}"/>
            </c:ext>
          </c:extLst>
        </c:ser>
        <c:ser>
          <c:idx val="4"/>
          <c:order val="3"/>
          <c:tx>
            <c:strRef>
              <c:f>AnnualLoading_HRL_Dischargers_3!$E$2</c:f>
              <c:strCache>
                <c:ptCount val="1"/>
                <c:pt idx="0">
                  <c:v>Yadkin Valley Sewer Authority WWTP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AnnualLoading_HRL_Dischargers_3!$E$3:$E$30</c:f>
              <c:numCache>
                <c:formatCode>General</c:formatCode>
                <c:ptCount val="28"/>
                <c:pt idx="0">
                  <c:v>7485</c:v>
                </c:pt>
                <c:pt idx="1">
                  <c:v>6034</c:v>
                </c:pt>
                <c:pt idx="2">
                  <c:v>4237</c:v>
                </c:pt>
                <c:pt idx="3">
                  <c:v>3404</c:v>
                </c:pt>
                <c:pt idx="4">
                  <c:v>5548</c:v>
                </c:pt>
                <c:pt idx="5">
                  <c:v>2817</c:v>
                </c:pt>
                <c:pt idx="6">
                  <c:v>3173</c:v>
                </c:pt>
                <c:pt idx="7">
                  <c:v>2860</c:v>
                </c:pt>
                <c:pt idx="8">
                  <c:v>1968</c:v>
                </c:pt>
                <c:pt idx="9">
                  <c:v>2676</c:v>
                </c:pt>
                <c:pt idx="10">
                  <c:v>2216</c:v>
                </c:pt>
                <c:pt idx="11">
                  <c:v>2668</c:v>
                </c:pt>
                <c:pt idx="12">
                  <c:v>2471</c:v>
                </c:pt>
                <c:pt idx="13">
                  <c:v>2807</c:v>
                </c:pt>
                <c:pt idx="14">
                  <c:v>2949</c:v>
                </c:pt>
                <c:pt idx="15">
                  <c:v>2522</c:v>
                </c:pt>
                <c:pt idx="16">
                  <c:v>2272</c:v>
                </c:pt>
                <c:pt idx="17">
                  <c:v>2359</c:v>
                </c:pt>
                <c:pt idx="18">
                  <c:v>1119</c:v>
                </c:pt>
                <c:pt idx="19">
                  <c:v>771</c:v>
                </c:pt>
                <c:pt idx="20">
                  <c:v>1547</c:v>
                </c:pt>
                <c:pt idx="21">
                  <c:v>664</c:v>
                </c:pt>
                <c:pt idx="22">
                  <c:v>797</c:v>
                </c:pt>
                <c:pt idx="23">
                  <c:v>780</c:v>
                </c:pt>
                <c:pt idx="24">
                  <c:v>1434</c:v>
                </c:pt>
                <c:pt idx="25">
                  <c:v>707</c:v>
                </c:pt>
                <c:pt idx="26">
                  <c:v>918</c:v>
                </c:pt>
                <c:pt idx="27">
                  <c:v>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F1-4CF8-ABA4-E8F6679E0FA4}"/>
            </c:ext>
          </c:extLst>
        </c:ser>
        <c:ser>
          <c:idx val="5"/>
          <c:order val="4"/>
          <c:tx>
            <c:strRef>
              <c:f>AnnualLoading_HRL_Dischargers_3!$F$2</c:f>
              <c:strCache>
                <c:ptCount val="1"/>
                <c:pt idx="0">
                  <c:v>Thurman Street WWTP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AnnualLoading_HRL_Dischargers_3!$F$3:$F$30</c:f>
              <c:numCache>
                <c:formatCode>General</c:formatCode>
                <c:ptCount val="28"/>
                <c:pt idx="0">
                  <c:v>3311</c:v>
                </c:pt>
                <c:pt idx="1">
                  <c:v>3093</c:v>
                </c:pt>
                <c:pt idx="2">
                  <c:v>842</c:v>
                </c:pt>
                <c:pt idx="3">
                  <c:v>532</c:v>
                </c:pt>
                <c:pt idx="4">
                  <c:v>1355</c:v>
                </c:pt>
                <c:pt idx="5">
                  <c:v>4179</c:v>
                </c:pt>
                <c:pt idx="6">
                  <c:v>5318</c:v>
                </c:pt>
                <c:pt idx="7">
                  <c:v>4158</c:v>
                </c:pt>
                <c:pt idx="8">
                  <c:v>4834</c:v>
                </c:pt>
                <c:pt idx="9">
                  <c:v>4115</c:v>
                </c:pt>
                <c:pt idx="10">
                  <c:v>4105</c:v>
                </c:pt>
                <c:pt idx="11">
                  <c:v>3797</c:v>
                </c:pt>
                <c:pt idx="12">
                  <c:v>5644</c:v>
                </c:pt>
                <c:pt idx="13">
                  <c:v>4271</c:v>
                </c:pt>
                <c:pt idx="14">
                  <c:v>3735</c:v>
                </c:pt>
                <c:pt idx="15">
                  <c:v>4390</c:v>
                </c:pt>
                <c:pt idx="16">
                  <c:v>4515</c:v>
                </c:pt>
                <c:pt idx="17">
                  <c:v>1809</c:v>
                </c:pt>
                <c:pt idx="18">
                  <c:v>2216</c:v>
                </c:pt>
                <c:pt idx="19">
                  <c:v>2200</c:v>
                </c:pt>
                <c:pt idx="20">
                  <c:v>2060</c:v>
                </c:pt>
                <c:pt idx="21">
                  <c:v>3897</c:v>
                </c:pt>
                <c:pt idx="22">
                  <c:v>4763</c:v>
                </c:pt>
                <c:pt idx="23">
                  <c:v>1710</c:v>
                </c:pt>
                <c:pt idx="24">
                  <c:v>1584</c:v>
                </c:pt>
                <c:pt idx="25">
                  <c:v>2628</c:v>
                </c:pt>
                <c:pt idx="26">
                  <c:v>1696</c:v>
                </c:pt>
                <c:pt idx="27">
                  <c:v>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F1-4CF8-ABA4-E8F6679E0FA4}"/>
            </c:ext>
          </c:extLst>
        </c:ser>
        <c:ser>
          <c:idx val="6"/>
          <c:order val="5"/>
          <c:tx>
            <c:strRef>
              <c:f>AnnualLoading_HRL_Dischargers_3!$G$2</c:f>
              <c:strCache>
                <c:ptCount val="1"/>
                <c:pt idx="0">
                  <c:v>Cooleemee WWTP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AnnualLoading_HRL_Dischargers_3!$G$3:$G$30</c:f>
              <c:numCache>
                <c:formatCode>General</c:formatCode>
                <c:ptCount val="28"/>
                <c:pt idx="0">
                  <c:v>1188</c:v>
                </c:pt>
                <c:pt idx="1">
                  <c:v>2454</c:v>
                </c:pt>
                <c:pt idx="2">
                  <c:v>2904</c:v>
                </c:pt>
                <c:pt idx="3">
                  <c:v>3619</c:v>
                </c:pt>
                <c:pt idx="4">
                  <c:v>2784</c:v>
                </c:pt>
                <c:pt idx="5">
                  <c:v>4197</c:v>
                </c:pt>
                <c:pt idx="6">
                  <c:v>6272</c:v>
                </c:pt>
                <c:pt idx="7">
                  <c:v>5382</c:v>
                </c:pt>
                <c:pt idx="8">
                  <c:v>5723</c:v>
                </c:pt>
                <c:pt idx="9">
                  <c:v>3115</c:v>
                </c:pt>
                <c:pt idx="10">
                  <c:v>2115</c:v>
                </c:pt>
                <c:pt idx="11">
                  <c:v>1970</c:v>
                </c:pt>
                <c:pt idx="12">
                  <c:v>2441</c:v>
                </c:pt>
                <c:pt idx="13">
                  <c:v>2245</c:v>
                </c:pt>
                <c:pt idx="14">
                  <c:v>2529</c:v>
                </c:pt>
                <c:pt idx="15">
                  <c:v>3086</c:v>
                </c:pt>
                <c:pt idx="16">
                  <c:v>3376</c:v>
                </c:pt>
                <c:pt idx="17">
                  <c:v>2654</c:v>
                </c:pt>
                <c:pt idx="18">
                  <c:v>3157</c:v>
                </c:pt>
                <c:pt idx="19">
                  <c:v>6102</c:v>
                </c:pt>
                <c:pt idx="20">
                  <c:v>3840</c:v>
                </c:pt>
                <c:pt idx="21">
                  <c:v>3011</c:v>
                </c:pt>
                <c:pt idx="22">
                  <c:v>4612</c:v>
                </c:pt>
                <c:pt idx="23">
                  <c:v>3990</c:v>
                </c:pt>
                <c:pt idx="24">
                  <c:v>2991</c:v>
                </c:pt>
                <c:pt idx="25">
                  <c:v>2233</c:v>
                </c:pt>
                <c:pt idx="26">
                  <c:v>2759</c:v>
                </c:pt>
                <c:pt idx="27">
                  <c:v>1136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F1-4CF8-ABA4-E8F6679E0FA4}"/>
            </c:ext>
          </c:extLst>
        </c:ser>
        <c:ser>
          <c:idx val="7"/>
          <c:order val="6"/>
          <c:tx>
            <c:strRef>
              <c:f>AnnualLoading_HRL_Dischargers_3!$H$2</c:f>
              <c:strCache>
                <c:ptCount val="1"/>
                <c:pt idx="0">
                  <c:v>Pilot Mountain WWTP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AnnualLoading_HRL_Dischargers_3!$H$3:$H$30</c:f>
              <c:numCache>
                <c:formatCode>General</c:formatCode>
                <c:ptCount val="28"/>
                <c:pt idx="0">
                  <c:v>13639</c:v>
                </c:pt>
                <c:pt idx="1">
                  <c:v>15343</c:v>
                </c:pt>
                <c:pt idx="2">
                  <c:v>9939</c:v>
                </c:pt>
                <c:pt idx="3">
                  <c:v>9467</c:v>
                </c:pt>
                <c:pt idx="4">
                  <c:v>8045</c:v>
                </c:pt>
                <c:pt idx="5">
                  <c:v>6410</c:v>
                </c:pt>
                <c:pt idx="6">
                  <c:v>5458</c:v>
                </c:pt>
                <c:pt idx="7">
                  <c:v>5739</c:v>
                </c:pt>
                <c:pt idx="8">
                  <c:v>2521</c:v>
                </c:pt>
                <c:pt idx="9">
                  <c:v>3803</c:v>
                </c:pt>
                <c:pt idx="10">
                  <c:v>4076</c:v>
                </c:pt>
                <c:pt idx="11">
                  <c:v>2803</c:v>
                </c:pt>
                <c:pt idx="12">
                  <c:v>3029</c:v>
                </c:pt>
                <c:pt idx="13">
                  <c:v>2883</c:v>
                </c:pt>
                <c:pt idx="14">
                  <c:v>2198</c:v>
                </c:pt>
                <c:pt idx="15">
                  <c:v>2465</c:v>
                </c:pt>
                <c:pt idx="16">
                  <c:v>1970</c:v>
                </c:pt>
                <c:pt idx="17">
                  <c:v>3534</c:v>
                </c:pt>
                <c:pt idx="18">
                  <c:v>2795</c:v>
                </c:pt>
                <c:pt idx="19">
                  <c:v>2199</c:v>
                </c:pt>
                <c:pt idx="20">
                  <c:v>677</c:v>
                </c:pt>
                <c:pt idx="21">
                  <c:v>538</c:v>
                </c:pt>
                <c:pt idx="22">
                  <c:v>818</c:v>
                </c:pt>
                <c:pt idx="23">
                  <c:v>871</c:v>
                </c:pt>
                <c:pt idx="24">
                  <c:v>1292</c:v>
                </c:pt>
                <c:pt idx="25">
                  <c:v>1190</c:v>
                </c:pt>
                <c:pt idx="26">
                  <c:v>1072</c:v>
                </c:pt>
                <c:pt idx="27">
                  <c:v>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F1-4CF8-ABA4-E8F6679E0FA4}"/>
            </c:ext>
          </c:extLst>
        </c:ser>
        <c:ser>
          <c:idx val="8"/>
          <c:order val="7"/>
          <c:tx>
            <c:strRef>
              <c:f>AnnualLoading_HRL_Dischargers_3!$I$2</c:f>
              <c:strCache>
                <c:ptCount val="1"/>
                <c:pt idx="0">
                  <c:v>Duvaltex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AnnualLoading_HRL_Dischargers_3!$I$3:$I$30</c:f>
              <c:numCache>
                <c:formatCode>General</c:formatCode>
                <c:ptCount val="28"/>
                <c:pt idx="0">
                  <c:v>43536</c:v>
                </c:pt>
                <c:pt idx="1">
                  <c:v>9963</c:v>
                </c:pt>
                <c:pt idx="2">
                  <c:v>13384</c:v>
                </c:pt>
                <c:pt idx="3">
                  <c:v>15323</c:v>
                </c:pt>
                <c:pt idx="4">
                  <c:v>5105</c:v>
                </c:pt>
                <c:pt idx="5">
                  <c:v>2834</c:v>
                </c:pt>
                <c:pt idx="6">
                  <c:v>4962</c:v>
                </c:pt>
                <c:pt idx="7">
                  <c:v>3022</c:v>
                </c:pt>
                <c:pt idx="8">
                  <c:v>4100</c:v>
                </c:pt>
                <c:pt idx="9">
                  <c:v>6916</c:v>
                </c:pt>
                <c:pt idx="10">
                  <c:v>2619</c:v>
                </c:pt>
                <c:pt idx="11">
                  <c:v>1146</c:v>
                </c:pt>
                <c:pt idx="12">
                  <c:v>1889</c:v>
                </c:pt>
                <c:pt idx="13">
                  <c:v>1701</c:v>
                </c:pt>
                <c:pt idx="14">
                  <c:v>1653</c:v>
                </c:pt>
                <c:pt idx="15">
                  <c:v>879</c:v>
                </c:pt>
                <c:pt idx="16">
                  <c:v>141</c:v>
                </c:pt>
                <c:pt idx="17">
                  <c:v>210</c:v>
                </c:pt>
                <c:pt idx="18">
                  <c:v>266</c:v>
                </c:pt>
                <c:pt idx="19">
                  <c:v>681</c:v>
                </c:pt>
                <c:pt idx="20">
                  <c:v>679</c:v>
                </c:pt>
                <c:pt idx="21">
                  <c:v>901</c:v>
                </c:pt>
                <c:pt idx="22">
                  <c:v>659</c:v>
                </c:pt>
                <c:pt idx="23">
                  <c:v>521</c:v>
                </c:pt>
                <c:pt idx="24">
                  <c:v>743</c:v>
                </c:pt>
                <c:pt idx="25">
                  <c:v>349</c:v>
                </c:pt>
                <c:pt idx="26">
                  <c:v>39</c:v>
                </c:pt>
                <c:pt idx="2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4F1-4CF8-ABA4-E8F6679E0FA4}"/>
            </c:ext>
          </c:extLst>
        </c:ser>
        <c:ser>
          <c:idx val="9"/>
          <c:order val="8"/>
          <c:tx>
            <c:strRef>
              <c:f>AnnualLoading_HRL_Dischargers_3!$J$2</c:f>
              <c:strCache>
                <c:ptCount val="1"/>
                <c:pt idx="0">
                  <c:v>Yadkinville WWTP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AnnualLoading_HRL_Dischargers_3!$J$3:$J$30</c:f>
              <c:numCache>
                <c:formatCode>General</c:formatCode>
                <c:ptCount val="28"/>
                <c:pt idx="0">
                  <c:v>1538</c:v>
                </c:pt>
                <c:pt idx="1">
                  <c:v>1361</c:v>
                </c:pt>
                <c:pt idx="2">
                  <c:v>1374</c:v>
                </c:pt>
                <c:pt idx="3">
                  <c:v>4712</c:v>
                </c:pt>
                <c:pt idx="4">
                  <c:v>7481</c:v>
                </c:pt>
                <c:pt idx="5">
                  <c:v>7304</c:v>
                </c:pt>
                <c:pt idx="6">
                  <c:v>11580</c:v>
                </c:pt>
                <c:pt idx="7">
                  <c:v>8330</c:v>
                </c:pt>
                <c:pt idx="8">
                  <c:v>6852</c:v>
                </c:pt>
                <c:pt idx="9">
                  <c:v>7595</c:v>
                </c:pt>
                <c:pt idx="10">
                  <c:v>8521</c:v>
                </c:pt>
                <c:pt idx="11">
                  <c:v>9398</c:v>
                </c:pt>
                <c:pt idx="12">
                  <c:v>8613</c:v>
                </c:pt>
                <c:pt idx="13">
                  <c:v>11057</c:v>
                </c:pt>
                <c:pt idx="14">
                  <c:v>9607</c:v>
                </c:pt>
                <c:pt idx="15">
                  <c:v>7677</c:v>
                </c:pt>
                <c:pt idx="16">
                  <c:v>7112</c:v>
                </c:pt>
                <c:pt idx="17">
                  <c:v>9312</c:v>
                </c:pt>
                <c:pt idx="18">
                  <c:v>8604</c:v>
                </c:pt>
                <c:pt idx="19">
                  <c:v>8025</c:v>
                </c:pt>
                <c:pt idx="20">
                  <c:v>8750</c:v>
                </c:pt>
                <c:pt idx="21">
                  <c:v>8454</c:v>
                </c:pt>
                <c:pt idx="22">
                  <c:v>5668</c:v>
                </c:pt>
                <c:pt idx="23">
                  <c:v>5711</c:v>
                </c:pt>
                <c:pt idx="24">
                  <c:v>5527</c:v>
                </c:pt>
                <c:pt idx="25">
                  <c:v>4982</c:v>
                </c:pt>
                <c:pt idx="26">
                  <c:v>3560</c:v>
                </c:pt>
                <c:pt idx="27">
                  <c:v>3559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F1-4CF8-ABA4-E8F6679E0FA4}"/>
            </c:ext>
          </c:extLst>
        </c:ser>
        <c:ser>
          <c:idx val="10"/>
          <c:order val="9"/>
          <c:tx>
            <c:strRef>
              <c:f>AnnualLoading_HRL_Dischargers_3!$K$2</c:f>
              <c:strCache>
                <c:ptCount val="1"/>
                <c:pt idx="0">
                  <c:v>Hamby Creek WWTP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AnnualLoading_HRL_Dischargers_3!$K$3:$K$30</c:f>
              <c:numCache>
                <c:formatCode>General</c:formatCode>
                <c:ptCount val="28"/>
                <c:pt idx="0">
                  <c:v>26400</c:v>
                </c:pt>
                <c:pt idx="1">
                  <c:v>28364</c:v>
                </c:pt>
                <c:pt idx="2">
                  <c:v>30044</c:v>
                </c:pt>
                <c:pt idx="3">
                  <c:v>26737</c:v>
                </c:pt>
                <c:pt idx="4">
                  <c:v>18636</c:v>
                </c:pt>
                <c:pt idx="5">
                  <c:v>27952</c:v>
                </c:pt>
                <c:pt idx="6">
                  <c:v>29190</c:v>
                </c:pt>
                <c:pt idx="7">
                  <c:v>24232</c:v>
                </c:pt>
                <c:pt idx="8">
                  <c:v>22175</c:v>
                </c:pt>
                <c:pt idx="9">
                  <c:v>16096</c:v>
                </c:pt>
                <c:pt idx="10">
                  <c:v>15708</c:v>
                </c:pt>
                <c:pt idx="11">
                  <c:v>14263</c:v>
                </c:pt>
                <c:pt idx="12">
                  <c:v>19404</c:v>
                </c:pt>
                <c:pt idx="13">
                  <c:v>22517</c:v>
                </c:pt>
                <c:pt idx="14">
                  <c:v>10366</c:v>
                </c:pt>
                <c:pt idx="15">
                  <c:v>2078</c:v>
                </c:pt>
                <c:pt idx="16">
                  <c:v>895</c:v>
                </c:pt>
                <c:pt idx="17">
                  <c:v>887</c:v>
                </c:pt>
                <c:pt idx="18">
                  <c:v>730</c:v>
                </c:pt>
                <c:pt idx="19">
                  <c:v>699</c:v>
                </c:pt>
                <c:pt idx="20">
                  <c:v>585</c:v>
                </c:pt>
                <c:pt idx="21">
                  <c:v>1753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4F1-4CF8-ABA4-E8F6679E0FA4}"/>
            </c:ext>
          </c:extLst>
        </c:ser>
        <c:ser>
          <c:idx val="11"/>
          <c:order val="10"/>
          <c:tx>
            <c:strRef>
              <c:f>AnnualLoading_HRL_Dischargers_3!$L$2</c:f>
              <c:strCache>
                <c:ptCount val="1"/>
                <c:pt idx="0">
                  <c:v>Lexington Regional WWTP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AnnualLoading_HRL_Dischargers_3!$L$3:$L$30</c:f>
              <c:numCache>
                <c:formatCode>General</c:formatCode>
                <c:ptCount val="28"/>
                <c:pt idx="0">
                  <c:v>28106</c:v>
                </c:pt>
                <c:pt idx="1">
                  <c:v>27085</c:v>
                </c:pt>
                <c:pt idx="2">
                  <c:v>27965</c:v>
                </c:pt>
                <c:pt idx="3">
                  <c:v>23081</c:v>
                </c:pt>
                <c:pt idx="4">
                  <c:v>22838</c:v>
                </c:pt>
                <c:pt idx="5">
                  <c:v>20872</c:v>
                </c:pt>
                <c:pt idx="6">
                  <c:v>23830</c:v>
                </c:pt>
                <c:pt idx="7">
                  <c:v>28251</c:v>
                </c:pt>
                <c:pt idx="8">
                  <c:v>26456</c:v>
                </c:pt>
                <c:pt idx="9">
                  <c:v>22193</c:v>
                </c:pt>
                <c:pt idx="10">
                  <c:v>18560</c:v>
                </c:pt>
                <c:pt idx="11">
                  <c:v>3235</c:v>
                </c:pt>
                <c:pt idx="12">
                  <c:v>5364</c:v>
                </c:pt>
                <c:pt idx="13">
                  <c:v>5677</c:v>
                </c:pt>
                <c:pt idx="14">
                  <c:v>5404</c:v>
                </c:pt>
                <c:pt idx="15">
                  <c:v>6850</c:v>
                </c:pt>
                <c:pt idx="16">
                  <c:v>6138</c:v>
                </c:pt>
                <c:pt idx="17">
                  <c:v>4925</c:v>
                </c:pt>
                <c:pt idx="18">
                  <c:v>4678</c:v>
                </c:pt>
                <c:pt idx="19">
                  <c:v>5733</c:v>
                </c:pt>
                <c:pt idx="20">
                  <c:v>4017</c:v>
                </c:pt>
                <c:pt idx="21">
                  <c:v>5086</c:v>
                </c:pt>
                <c:pt idx="22">
                  <c:v>9022</c:v>
                </c:pt>
                <c:pt idx="23">
                  <c:v>5354</c:v>
                </c:pt>
                <c:pt idx="24">
                  <c:v>4009</c:v>
                </c:pt>
                <c:pt idx="25">
                  <c:v>5680</c:v>
                </c:pt>
                <c:pt idx="26">
                  <c:v>9144</c:v>
                </c:pt>
                <c:pt idx="27">
                  <c:v>5743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4F1-4CF8-ABA4-E8F6679E0FA4}"/>
            </c:ext>
          </c:extLst>
        </c:ser>
        <c:ser>
          <c:idx val="12"/>
          <c:order val="11"/>
          <c:tx>
            <c:strRef>
              <c:f>AnnualLoading_HRL_Dischargers_3!$M$2</c:f>
              <c:strCache>
                <c:ptCount val="1"/>
                <c:pt idx="0">
                  <c:v>Westside WWTP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AnnualLoading_HRL_Dischargers_3!$M$3:$M$30</c:f>
              <c:numCache>
                <c:formatCode>General</c:formatCode>
                <c:ptCount val="28"/>
                <c:pt idx="0">
                  <c:v>57802</c:v>
                </c:pt>
                <c:pt idx="1">
                  <c:v>60537</c:v>
                </c:pt>
                <c:pt idx="2">
                  <c:v>62639</c:v>
                </c:pt>
                <c:pt idx="3">
                  <c:v>32937</c:v>
                </c:pt>
                <c:pt idx="4">
                  <c:v>19981</c:v>
                </c:pt>
                <c:pt idx="5">
                  <c:v>12610</c:v>
                </c:pt>
                <c:pt idx="6">
                  <c:v>15637</c:v>
                </c:pt>
                <c:pt idx="7">
                  <c:v>13132</c:v>
                </c:pt>
                <c:pt idx="8">
                  <c:v>15719</c:v>
                </c:pt>
                <c:pt idx="9">
                  <c:v>14276</c:v>
                </c:pt>
                <c:pt idx="10">
                  <c:v>16045</c:v>
                </c:pt>
                <c:pt idx="11">
                  <c:v>8324</c:v>
                </c:pt>
                <c:pt idx="12">
                  <c:v>8737</c:v>
                </c:pt>
                <c:pt idx="13">
                  <c:v>9623</c:v>
                </c:pt>
                <c:pt idx="14">
                  <c:v>7743</c:v>
                </c:pt>
                <c:pt idx="15">
                  <c:v>8091</c:v>
                </c:pt>
                <c:pt idx="16">
                  <c:v>9434</c:v>
                </c:pt>
                <c:pt idx="17">
                  <c:v>7567</c:v>
                </c:pt>
                <c:pt idx="18">
                  <c:v>4871</c:v>
                </c:pt>
                <c:pt idx="19">
                  <c:v>4724</c:v>
                </c:pt>
                <c:pt idx="20">
                  <c:v>7577</c:v>
                </c:pt>
                <c:pt idx="21">
                  <c:v>8359</c:v>
                </c:pt>
                <c:pt idx="22">
                  <c:v>7190</c:v>
                </c:pt>
                <c:pt idx="23">
                  <c:v>3724</c:v>
                </c:pt>
                <c:pt idx="24">
                  <c:v>7191</c:v>
                </c:pt>
                <c:pt idx="25">
                  <c:v>1189</c:v>
                </c:pt>
                <c:pt idx="26">
                  <c:v>2612</c:v>
                </c:pt>
                <c:pt idx="27">
                  <c:v>3027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4F1-4CF8-ABA4-E8F6679E0FA4}"/>
            </c:ext>
          </c:extLst>
        </c:ser>
        <c:ser>
          <c:idx val="13"/>
          <c:order val="12"/>
          <c:tx>
            <c:strRef>
              <c:f>AnnualLoading_HRL_Dischargers_3!$N$2</c:f>
              <c:strCache>
                <c:ptCount val="1"/>
                <c:pt idx="0">
                  <c:v>Third Creek WWTP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AnnualLoading_HRL_Dischargers_3!$N$3:$N$30</c:f>
              <c:numCache>
                <c:formatCode>General</c:formatCode>
                <c:ptCount val="28"/>
                <c:pt idx="0">
                  <c:v>14139</c:v>
                </c:pt>
                <c:pt idx="1">
                  <c:v>14427</c:v>
                </c:pt>
                <c:pt idx="2">
                  <c:v>12168</c:v>
                </c:pt>
                <c:pt idx="3">
                  <c:v>25022</c:v>
                </c:pt>
                <c:pt idx="4">
                  <c:v>25070</c:v>
                </c:pt>
                <c:pt idx="5">
                  <c:v>27401</c:v>
                </c:pt>
                <c:pt idx="6">
                  <c:v>27714</c:v>
                </c:pt>
                <c:pt idx="7">
                  <c:v>28598</c:v>
                </c:pt>
                <c:pt idx="8">
                  <c:v>23026</c:v>
                </c:pt>
                <c:pt idx="9">
                  <c:v>16313</c:v>
                </c:pt>
                <c:pt idx="10">
                  <c:v>21360</c:v>
                </c:pt>
                <c:pt idx="11">
                  <c:v>17346</c:v>
                </c:pt>
                <c:pt idx="12">
                  <c:v>15553</c:v>
                </c:pt>
                <c:pt idx="13">
                  <c:v>15142</c:v>
                </c:pt>
                <c:pt idx="14">
                  <c:v>14989</c:v>
                </c:pt>
                <c:pt idx="15">
                  <c:v>11156</c:v>
                </c:pt>
                <c:pt idx="16">
                  <c:v>12461</c:v>
                </c:pt>
                <c:pt idx="17">
                  <c:v>10434</c:v>
                </c:pt>
                <c:pt idx="18">
                  <c:v>8492</c:v>
                </c:pt>
                <c:pt idx="19">
                  <c:v>11585</c:v>
                </c:pt>
                <c:pt idx="20">
                  <c:v>10267</c:v>
                </c:pt>
                <c:pt idx="21">
                  <c:v>10074</c:v>
                </c:pt>
                <c:pt idx="22">
                  <c:v>12764</c:v>
                </c:pt>
                <c:pt idx="23">
                  <c:v>10771</c:v>
                </c:pt>
                <c:pt idx="24">
                  <c:v>12018</c:v>
                </c:pt>
                <c:pt idx="25">
                  <c:v>11310</c:v>
                </c:pt>
                <c:pt idx="26">
                  <c:v>11013</c:v>
                </c:pt>
                <c:pt idx="27">
                  <c:v>9559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4F1-4CF8-ABA4-E8F6679E0FA4}"/>
            </c:ext>
          </c:extLst>
        </c:ser>
        <c:ser>
          <c:idx val="14"/>
          <c:order val="13"/>
          <c:tx>
            <c:strRef>
              <c:f>AnnualLoading_HRL_Dischargers_3!$O$2</c:f>
              <c:strCache>
                <c:ptCount val="1"/>
                <c:pt idx="0">
                  <c:v>Fourth Creek WWTP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AnnualLoading_HRL_Dischargers_3!$O$3:$O$30</c:f>
              <c:numCache>
                <c:formatCode>General</c:formatCode>
                <c:ptCount val="28"/>
                <c:pt idx="0">
                  <c:v>18513</c:v>
                </c:pt>
                <c:pt idx="1">
                  <c:v>20233</c:v>
                </c:pt>
                <c:pt idx="2">
                  <c:v>17526</c:v>
                </c:pt>
                <c:pt idx="3">
                  <c:v>24611</c:v>
                </c:pt>
                <c:pt idx="4">
                  <c:v>30416</c:v>
                </c:pt>
                <c:pt idx="5">
                  <c:v>45210</c:v>
                </c:pt>
                <c:pt idx="6">
                  <c:v>36106</c:v>
                </c:pt>
                <c:pt idx="7">
                  <c:v>22628</c:v>
                </c:pt>
                <c:pt idx="8">
                  <c:v>19874</c:v>
                </c:pt>
                <c:pt idx="9">
                  <c:v>18939</c:v>
                </c:pt>
                <c:pt idx="10">
                  <c:v>12827</c:v>
                </c:pt>
                <c:pt idx="11">
                  <c:v>14874</c:v>
                </c:pt>
                <c:pt idx="12">
                  <c:v>18736</c:v>
                </c:pt>
                <c:pt idx="13">
                  <c:v>20788</c:v>
                </c:pt>
                <c:pt idx="14">
                  <c:v>21804</c:v>
                </c:pt>
                <c:pt idx="15">
                  <c:v>13435</c:v>
                </c:pt>
                <c:pt idx="16">
                  <c:v>16774</c:v>
                </c:pt>
                <c:pt idx="17">
                  <c:v>15545</c:v>
                </c:pt>
                <c:pt idx="18">
                  <c:v>14074</c:v>
                </c:pt>
                <c:pt idx="19">
                  <c:v>12986</c:v>
                </c:pt>
                <c:pt idx="20">
                  <c:v>9814</c:v>
                </c:pt>
                <c:pt idx="21">
                  <c:v>9091</c:v>
                </c:pt>
                <c:pt idx="22">
                  <c:v>8045</c:v>
                </c:pt>
                <c:pt idx="23">
                  <c:v>8945</c:v>
                </c:pt>
                <c:pt idx="24">
                  <c:v>7401</c:v>
                </c:pt>
                <c:pt idx="25">
                  <c:v>6099</c:v>
                </c:pt>
                <c:pt idx="26">
                  <c:v>6818</c:v>
                </c:pt>
                <c:pt idx="27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4F1-4CF8-ABA4-E8F6679E0FA4}"/>
            </c:ext>
          </c:extLst>
        </c:ser>
        <c:ser>
          <c:idx val="15"/>
          <c:order val="14"/>
          <c:tx>
            <c:strRef>
              <c:f>AnnualLoading_HRL_Dischargers_3!$P$2</c:f>
              <c:strCache>
                <c:ptCount val="1"/>
                <c:pt idx="0">
                  <c:v>Dobson Plant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AnnualLoading_HRL_Dischargers_3!$P$3:$P$30</c:f>
              <c:numCache>
                <c:formatCode>General</c:formatCode>
                <c:ptCount val="28"/>
                <c:pt idx="1">
                  <c:v>1979</c:v>
                </c:pt>
                <c:pt idx="2">
                  <c:v>11711</c:v>
                </c:pt>
                <c:pt idx="3">
                  <c:v>7211</c:v>
                </c:pt>
                <c:pt idx="4">
                  <c:v>3539</c:v>
                </c:pt>
                <c:pt idx="5">
                  <c:v>8812</c:v>
                </c:pt>
                <c:pt idx="6">
                  <c:v>16525</c:v>
                </c:pt>
                <c:pt idx="7">
                  <c:v>12778</c:v>
                </c:pt>
                <c:pt idx="8">
                  <c:v>9270</c:v>
                </c:pt>
                <c:pt idx="9">
                  <c:v>21847</c:v>
                </c:pt>
                <c:pt idx="10">
                  <c:v>19256</c:v>
                </c:pt>
                <c:pt idx="11">
                  <c:v>19543</c:v>
                </c:pt>
                <c:pt idx="12">
                  <c:v>17234</c:v>
                </c:pt>
                <c:pt idx="13">
                  <c:v>17699</c:v>
                </c:pt>
                <c:pt idx="14">
                  <c:v>17950</c:v>
                </c:pt>
                <c:pt idx="15">
                  <c:v>17219</c:v>
                </c:pt>
                <c:pt idx="16">
                  <c:v>17225</c:v>
                </c:pt>
                <c:pt idx="17">
                  <c:v>23458</c:v>
                </c:pt>
                <c:pt idx="18">
                  <c:v>24663</c:v>
                </c:pt>
                <c:pt idx="19">
                  <c:v>25727</c:v>
                </c:pt>
                <c:pt idx="20">
                  <c:v>29364</c:v>
                </c:pt>
                <c:pt idx="21">
                  <c:v>22356</c:v>
                </c:pt>
                <c:pt idx="22">
                  <c:v>20490</c:v>
                </c:pt>
                <c:pt idx="23">
                  <c:v>31083</c:v>
                </c:pt>
                <c:pt idx="24">
                  <c:v>34731</c:v>
                </c:pt>
                <c:pt idx="25">
                  <c:v>36954</c:v>
                </c:pt>
                <c:pt idx="26">
                  <c:v>34780</c:v>
                </c:pt>
                <c:pt idx="27">
                  <c:v>38786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4F1-4CF8-ABA4-E8F6679E0FA4}"/>
            </c:ext>
          </c:extLst>
        </c:ser>
        <c:ser>
          <c:idx val="16"/>
          <c:order val="15"/>
          <c:tx>
            <c:strRef>
              <c:f>AnnualLoading_HRL_Dischargers_3!$Q$2</c:f>
              <c:strCache>
                <c:ptCount val="1"/>
                <c:pt idx="0">
                  <c:v>Mount Airy WWTP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AnnualLoading_HRL_Dischargers_3!$Q$3:$Q$30</c:f>
              <c:numCache>
                <c:formatCode>General</c:formatCode>
                <c:ptCount val="28"/>
                <c:pt idx="0">
                  <c:v>62772</c:v>
                </c:pt>
                <c:pt idx="1">
                  <c:v>45630</c:v>
                </c:pt>
                <c:pt idx="2">
                  <c:v>49092</c:v>
                </c:pt>
                <c:pt idx="3">
                  <c:v>42965</c:v>
                </c:pt>
                <c:pt idx="4">
                  <c:v>46049</c:v>
                </c:pt>
                <c:pt idx="5">
                  <c:v>36784</c:v>
                </c:pt>
                <c:pt idx="6">
                  <c:v>34297</c:v>
                </c:pt>
                <c:pt idx="7">
                  <c:v>32710</c:v>
                </c:pt>
                <c:pt idx="8">
                  <c:v>30503</c:v>
                </c:pt>
                <c:pt idx="9">
                  <c:v>24887</c:v>
                </c:pt>
                <c:pt idx="10">
                  <c:v>29439</c:v>
                </c:pt>
                <c:pt idx="11">
                  <c:v>11922</c:v>
                </c:pt>
                <c:pt idx="12">
                  <c:v>33520</c:v>
                </c:pt>
                <c:pt idx="13">
                  <c:v>18044</c:v>
                </c:pt>
                <c:pt idx="14">
                  <c:v>16534</c:v>
                </c:pt>
                <c:pt idx="15">
                  <c:v>12680</c:v>
                </c:pt>
                <c:pt idx="16">
                  <c:v>17987</c:v>
                </c:pt>
                <c:pt idx="17">
                  <c:v>22956</c:v>
                </c:pt>
                <c:pt idx="18">
                  <c:v>8329</c:v>
                </c:pt>
                <c:pt idx="19">
                  <c:v>14325</c:v>
                </c:pt>
                <c:pt idx="20">
                  <c:v>13308</c:v>
                </c:pt>
                <c:pt idx="21">
                  <c:v>8648</c:v>
                </c:pt>
                <c:pt idx="22">
                  <c:v>12523</c:v>
                </c:pt>
                <c:pt idx="23">
                  <c:v>9079</c:v>
                </c:pt>
                <c:pt idx="24">
                  <c:v>11124</c:v>
                </c:pt>
                <c:pt idx="25">
                  <c:v>13440</c:v>
                </c:pt>
                <c:pt idx="26">
                  <c:v>7250</c:v>
                </c:pt>
                <c:pt idx="27">
                  <c:v>8720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4F1-4CF8-ABA4-E8F6679E0FA4}"/>
            </c:ext>
          </c:extLst>
        </c:ser>
        <c:ser>
          <c:idx val="17"/>
          <c:order val="16"/>
          <c:tx>
            <c:strRef>
              <c:f>AnnualLoading_HRL_Dischargers_3!$R$2</c:f>
              <c:strCache>
                <c:ptCount val="1"/>
                <c:pt idx="0">
                  <c:v>Rocky River WWTP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AnnualLoading_HRL_Dischargers_3!$R$3:$R$30</c:f>
              <c:numCache>
                <c:formatCode>General</c:formatCode>
                <c:ptCount val="28"/>
                <c:pt idx="0">
                  <c:v>35389</c:v>
                </c:pt>
                <c:pt idx="1">
                  <c:v>30505</c:v>
                </c:pt>
                <c:pt idx="2">
                  <c:v>45479</c:v>
                </c:pt>
                <c:pt idx="3">
                  <c:v>53026</c:v>
                </c:pt>
                <c:pt idx="4">
                  <c:v>42108</c:v>
                </c:pt>
                <c:pt idx="5">
                  <c:v>12547</c:v>
                </c:pt>
                <c:pt idx="6">
                  <c:v>14710</c:v>
                </c:pt>
                <c:pt idx="7">
                  <c:v>18066</c:v>
                </c:pt>
                <c:pt idx="8">
                  <c:v>27804</c:v>
                </c:pt>
                <c:pt idx="9">
                  <c:v>11705</c:v>
                </c:pt>
                <c:pt idx="10">
                  <c:v>20693</c:v>
                </c:pt>
                <c:pt idx="11">
                  <c:v>19008</c:v>
                </c:pt>
                <c:pt idx="12">
                  <c:v>24713</c:v>
                </c:pt>
                <c:pt idx="13">
                  <c:v>26416</c:v>
                </c:pt>
                <c:pt idx="14">
                  <c:v>17770</c:v>
                </c:pt>
                <c:pt idx="15">
                  <c:v>16640</c:v>
                </c:pt>
                <c:pt idx="16">
                  <c:v>12506</c:v>
                </c:pt>
                <c:pt idx="17">
                  <c:v>19415</c:v>
                </c:pt>
                <c:pt idx="18">
                  <c:v>23448</c:v>
                </c:pt>
                <c:pt idx="19">
                  <c:v>25930</c:v>
                </c:pt>
                <c:pt idx="20">
                  <c:v>24502</c:v>
                </c:pt>
                <c:pt idx="21">
                  <c:v>24702</c:v>
                </c:pt>
                <c:pt idx="22">
                  <c:v>30513</c:v>
                </c:pt>
                <c:pt idx="23">
                  <c:v>35793</c:v>
                </c:pt>
                <c:pt idx="24">
                  <c:v>28745</c:v>
                </c:pt>
                <c:pt idx="25">
                  <c:v>21608</c:v>
                </c:pt>
                <c:pt idx="26">
                  <c:v>21784</c:v>
                </c:pt>
                <c:pt idx="27">
                  <c:v>28278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4F1-4CF8-ABA4-E8F6679E0FA4}"/>
            </c:ext>
          </c:extLst>
        </c:ser>
        <c:ser>
          <c:idx val="18"/>
          <c:order val="17"/>
          <c:tx>
            <c:strRef>
              <c:f>AnnualLoading_HRL_Dischargers_3!$S$2</c:f>
              <c:strCache>
                <c:ptCount val="1"/>
                <c:pt idx="0">
                  <c:v>City of Salisbury WWTP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AnnualLoading_HRL_Dischargers_3!$S$3:$S$30</c:f>
              <c:numCache>
                <c:formatCode>General</c:formatCode>
                <c:ptCount val="28"/>
                <c:pt idx="0">
                  <c:v>214272</c:v>
                </c:pt>
                <c:pt idx="1">
                  <c:v>32871</c:v>
                </c:pt>
                <c:pt idx="2">
                  <c:v>25241</c:v>
                </c:pt>
                <c:pt idx="3">
                  <c:v>24442</c:v>
                </c:pt>
                <c:pt idx="4">
                  <c:v>16598</c:v>
                </c:pt>
                <c:pt idx="5">
                  <c:v>20982</c:v>
                </c:pt>
                <c:pt idx="6">
                  <c:v>26906</c:v>
                </c:pt>
                <c:pt idx="7">
                  <c:v>42060</c:v>
                </c:pt>
                <c:pt idx="8">
                  <c:v>46374</c:v>
                </c:pt>
                <c:pt idx="9">
                  <c:v>52677</c:v>
                </c:pt>
                <c:pt idx="10">
                  <c:v>49172</c:v>
                </c:pt>
                <c:pt idx="11">
                  <c:v>51375</c:v>
                </c:pt>
                <c:pt idx="12">
                  <c:v>58803</c:v>
                </c:pt>
                <c:pt idx="13">
                  <c:v>62713</c:v>
                </c:pt>
                <c:pt idx="14">
                  <c:v>62049</c:v>
                </c:pt>
                <c:pt idx="15">
                  <c:v>54822</c:v>
                </c:pt>
                <c:pt idx="16">
                  <c:v>45768</c:v>
                </c:pt>
                <c:pt idx="17">
                  <c:v>48369</c:v>
                </c:pt>
                <c:pt idx="18">
                  <c:v>52414</c:v>
                </c:pt>
                <c:pt idx="19">
                  <c:v>47335</c:v>
                </c:pt>
                <c:pt idx="20">
                  <c:v>42946</c:v>
                </c:pt>
                <c:pt idx="21">
                  <c:v>56011</c:v>
                </c:pt>
                <c:pt idx="22">
                  <c:v>60782</c:v>
                </c:pt>
                <c:pt idx="23">
                  <c:v>56007</c:v>
                </c:pt>
                <c:pt idx="24">
                  <c:v>53394</c:v>
                </c:pt>
                <c:pt idx="25">
                  <c:v>45842</c:v>
                </c:pt>
                <c:pt idx="26">
                  <c:v>34112</c:v>
                </c:pt>
                <c:pt idx="27">
                  <c:v>36084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4F1-4CF8-ABA4-E8F6679E0FA4}"/>
            </c:ext>
          </c:extLst>
        </c:ser>
        <c:ser>
          <c:idx val="19"/>
          <c:order val="18"/>
          <c:tx>
            <c:strRef>
              <c:f>AnnualLoading_HRL_Dischargers_3!$T$2</c:f>
              <c:strCache>
                <c:ptCount val="1"/>
                <c:pt idx="0">
                  <c:v>Cub Creek WWTP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AnnualLoading_HRL_Dischargers_3!$T$3:$T$30</c:f>
              <c:numCache>
                <c:formatCode>General</c:formatCode>
                <c:ptCount val="28"/>
                <c:pt idx="0">
                  <c:v>123454</c:v>
                </c:pt>
                <c:pt idx="1">
                  <c:v>119113</c:v>
                </c:pt>
                <c:pt idx="2">
                  <c:v>93320</c:v>
                </c:pt>
                <c:pt idx="3">
                  <c:v>110214</c:v>
                </c:pt>
                <c:pt idx="4">
                  <c:v>113711</c:v>
                </c:pt>
                <c:pt idx="5">
                  <c:v>113562</c:v>
                </c:pt>
                <c:pt idx="6">
                  <c:v>114231</c:v>
                </c:pt>
                <c:pt idx="7">
                  <c:v>109387</c:v>
                </c:pt>
                <c:pt idx="8">
                  <c:v>125146</c:v>
                </c:pt>
                <c:pt idx="9">
                  <c:v>153487</c:v>
                </c:pt>
                <c:pt idx="10">
                  <c:v>146395</c:v>
                </c:pt>
                <c:pt idx="11">
                  <c:v>155967</c:v>
                </c:pt>
                <c:pt idx="12">
                  <c:v>144338</c:v>
                </c:pt>
                <c:pt idx="13">
                  <c:v>142198</c:v>
                </c:pt>
                <c:pt idx="14">
                  <c:v>108271</c:v>
                </c:pt>
                <c:pt idx="15">
                  <c:v>81303</c:v>
                </c:pt>
                <c:pt idx="16">
                  <c:v>78592</c:v>
                </c:pt>
                <c:pt idx="17">
                  <c:v>85300</c:v>
                </c:pt>
                <c:pt idx="18">
                  <c:v>102333</c:v>
                </c:pt>
                <c:pt idx="19">
                  <c:v>103213</c:v>
                </c:pt>
                <c:pt idx="20">
                  <c:v>107979</c:v>
                </c:pt>
                <c:pt idx="21">
                  <c:v>119109</c:v>
                </c:pt>
                <c:pt idx="22">
                  <c:v>108243</c:v>
                </c:pt>
                <c:pt idx="23">
                  <c:v>132276</c:v>
                </c:pt>
                <c:pt idx="24">
                  <c:v>109989</c:v>
                </c:pt>
                <c:pt idx="25">
                  <c:v>90924</c:v>
                </c:pt>
                <c:pt idx="26">
                  <c:v>88691</c:v>
                </c:pt>
                <c:pt idx="27">
                  <c:v>83597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4F1-4CF8-ABA4-E8F6679E0FA4}"/>
            </c:ext>
          </c:extLst>
        </c:ser>
        <c:ser>
          <c:idx val="20"/>
          <c:order val="19"/>
          <c:tx>
            <c:strRef>
              <c:f>AnnualLoading_HRL_Dischargers_3!$U$2</c:f>
              <c:strCache>
                <c:ptCount val="1"/>
                <c:pt idx="0">
                  <c:v>Muddy Creek WWTP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AnnualLoading_HRL_Dischargers_3!$U$3:$U$30</c:f>
              <c:numCache>
                <c:formatCode>General</c:formatCode>
                <c:ptCount val="28"/>
                <c:pt idx="0">
                  <c:v>111316</c:v>
                </c:pt>
                <c:pt idx="1">
                  <c:v>128842</c:v>
                </c:pt>
                <c:pt idx="2">
                  <c:v>131244</c:v>
                </c:pt>
                <c:pt idx="3">
                  <c:v>103218</c:v>
                </c:pt>
                <c:pt idx="4">
                  <c:v>115550</c:v>
                </c:pt>
                <c:pt idx="5">
                  <c:v>146424</c:v>
                </c:pt>
                <c:pt idx="6">
                  <c:v>146582</c:v>
                </c:pt>
                <c:pt idx="7">
                  <c:v>127398</c:v>
                </c:pt>
                <c:pt idx="8">
                  <c:v>135914</c:v>
                </c:pt>
                <c:pt idx="9">
                  <c:v>166626</c:v>
                </c:pt>
                <c:pt idx="10">
                  <c:v>154839</c:v>
                </c:pt>
                <c:pt idx="11">
                  <c:v>165694</c:v>
                </c:pt>
                <c:pt idx="12">
                  <c:v>169268</c:v>
                </c:pt>
                <c:pt idx="13">
                  <c:v>158628</c:v>
                </c:pt>
                <c:pt idx="14">
                  <c:v>158619</c:v>
                </c:pt>
                <c:pt idx="15">
                  <c:v>140377</c:v>
                </c:pt>
                <c:pt idx="16">
                  <c:v>140745</c:v>
                </c:pt>
                <c:pt idx="17">
                  <c:v>149799</c:v>
                </c:pt>
                <c:pt idx="18">
                  <c:v>170189</c:v>
                </c:pt>
                <c:pt idx="19">
                  <c:v>163628</c:v>
                </c:pt>
                <c:pt idx="20">
                  <c:v>155900</c:v>
                </c:pt>
                <c:pt idx="21">
                  <c:v>201491</c:v>
                </c:pt>
                <c:pt idx="22">
                  <c:v>184567</c:v>
                </c:pt>
                <c:pt idx="23">
                  <c:v>178341</c:v>
                </c:pt>
                <c:pt idx="24">
                  <c:v>188144</c:v>
                </c:pt>
                <c:pt idx="25">
                  <c:v>186302</c:v>
                </c:pt>
                <c:pt idx="26">
                  <c:v>178380</c:v>
                </c:pt>
                <c:pt idx="27">
                  <c:v>175099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4F1-4CF8-ABA4-E8F6679E0FA4}"/>
            </c:ext>
          </c:extLst>
        </c:ser>
        <c:ser>
          <c:idx val="21"/>
          <c:order val="20"/>
          <c:tx>
            <c:strRef>
              <c:f>AnnualLoading_HRL_Dischargers_3!$V$2</c:f>
              <c:strCache>
                <c:ptCount val="1"/>
                <c:pt idx="0">
                  <c:v>Archie Elledge WWTP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AnnualLoading_HRL_Dischargers_3!$A$3:$A$30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AnnualLoading_HRL_Dischargers_3!$V$3:$V$30</c:f>
              <c:numCache>
                <c:formatCode>General</c:formatCode>
                <c:ptCount val="28"/>
                <c:pt idx="0">
                  <c:v>253763</c:v>
                </c:pt>
                <c:pt idx="1">
                  <c:v>241819</c:v>
                </c:pt>
                <c:pt idx="2">
                  <c:v>100473</c:v>
                </c:pt>
                <c:pt idx="3">
                  <c:v>121228</c:v>
                </c:pt>
                <c:pt idx="4">
                  <c:v>178695</c:v>
                </c:pt>
                <c:pt idx="5">
                  <c:v>178183</c:v>
                </c:pt>
                <c:pt idx="6">
                  <c:v>169182</c:v>
                </c:pt>
                <c:pt idx="7">
                  <c:v>195876</c:v>
                </c:pt>
                <c:pt idx="8">
                  <c:v>155635</c:v>
                </c:pt>
                <c:pt idx="9">
                  <c:v>236959</c:v>
                </c:pt>
                <c:pt idx="10">
                  <c:v>210654</c:v>
                </c:pt>
                <c:pt idx="11">
                  <c:v>278831</c:v>
                </c:pt>
                <c:pt idx="12">
                  <c:v>203865</c:v>
                </c:pt>
                <c:pt idx="13">
                  <c:v>222710</c:v>
                </c:pt>
                <c:pt idx="14">
                  <c:v>159356</c:v>
                </c:pt>
                <c:pt idx="15">
                  <c:v>204912</c:v>
                </c:pt>
                <c:pt idx="16">
                  <c:v>194738</c:v>
                </c:pt>
                <c:pt idx="17">
                  <c:v>161196</c:v>
                </c:pt>
                <c:pt idx="18">
                  <c:v>136871</c:v>
                </c:pt>
                <c:pt idx="19">
                  <c:v>161483</c:v>
                </c:pt>
                <c:pt idx="20">
                  <c:v>172786</c:v>
                </c:pt>
                <c:pt idx="21">
                  <c:v>116198</c:v>
                </c:pt>
                <c:pt idx="22">
                  <c:v>143442</c:v>
                </c:pt>
                <c:pt idx="23">
                  <c:v>110620</c:v>
                </c:pt>
                <c:pt idx="24">
                  <c:v>137012</c:v>
                </c:pt>
                <c:pt idx="25">
                  <c:v>147689</c:v>
                </c:pt>
                <c:pt idx="26">
                  <c:v>86849</c:v>
                </c:pt>
                <c:pt idx="27">
                  <c:v>93091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4F1-4CF8-ABA4-E8F6679E0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1712448"/>
        <c:axId val="461712776"/>
        <c:axId val="467394568"/>
      </c:bar3DChart>
      <c:catAx>
        <c:axId val="46171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12776"/>
        <c:crosses val="autoZero"/>
        <c:auto val="1"/>
        <c:lblAlgn val="ctr"/>
        <c:lblOffset val="100"/>
        <c:noMultiLvlLbl val="0"/>
      </c:catAx>
      <c:valAx>
        <c:axId val="461712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12448"/>
        <c:crosses val="autoZero"/>
        <c:crossBetween val="between"/>
      </c:valAx>
      <c:serAx>
        <c:axId val="467394568"/>
        <c:scaling>
          <c:orientation val="minMax"/>
        </c:scaling>
        <c:delete val="1"/>
        <c:axPos val="b"/>
        <c:majorTickMark val="none"/>
        <c:minorTickMark val="none"/>
        <c:tickLblPos val="nextTo"/>
        <c:crossAx val="461712776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20"/>
          <c:order val="0"/>
          <c:tx>
            <c:strRef>
              <c:f>Sheet1!$U$2</c:f>
              <c:strCache>
                <c:ptCount val="1"/>
                <c:pt idx="0">
                  <c:v>Dobson WWTP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Sheet1!$U$3:$U$30</c:f>
              <c:numCache>
                <c:formatCode>General</c:formatCode>
                <c:ptCount val="28"/>
                <c:pt idx="0">
                  <c:v>542</c:v>
                </c:pt>
                <c:pt idx="1">
                  <c:v>3851</c:v>
                </c:pt>
                <c:pt idx="2">
                  <c:v>7842</c:v>
                </c:pt>
                <c:pt idx="3">
                  <c:v>2096</c:v>
                </c:pt>
                <c:pt idx="4">
                  <c:v>1039</c:v>
                </c:pt>
                <c:pt idx="5">
                  <c:v>1259</c:v>
                </c:pt>
                <c:pt idx="6">
                  <c:v>1462</c:v>
                </c:pt>
                <c:pt idx="7">
                  <c:v>1388</c:v>
                </c:pt>
                <c:pt idx="8">
                  <c:v>1905</c:v>
                </c:pt>
                <c:pt idx="9">
                  <c:v>3457</c:v>
                </c:pt>
                <c:pt idx="10">
                  <c:v>2699</c:v>
                </c:pt>
                <c:pt idx="11">
                  <c:v>1590</c:v>
                </c:pt>
                <c:pt idx="12">
                  <c:v>2174</c:v>
                </c:pt>
                <c:pt idx="13">
                  <c:v>2175</c:v>
                </c:pt>
                <c:pt idx="14">
                  <c:v>2612</c:v>
                </c:pt>
                <c:pt idx="15">
                  <c:v>3618</c:v>
                </c:pt>
                <c:pt idx="16">
                  <c:v>3750</c:v>
                </c:pt>
                <c:pt idx="17">
                  <c:v>2943</c:v>
                </c:pt>
                <c:pt idx="18">
                  <c:v>2082</c:v>
                </c:pt>
                <c:pt idx="19">
                  <c:v>2878</c:v>
                </c:pt>
                <c:pt idx="20">
                  <c:v>2004</c:v>
                </c:pt>
                <c:pt idx="21">
                  <c:v>2519</c:v>
                </c:pt>
                <c:pt idx="22">
                  <c:v>2273</c:v>
                </c:pt>
                <c:pt idx="23">
                  <c:v>1929</c:v>
                </c:pt>
                <c:pt idx="24">
                  <c:v>3013</c:v>
                </c:pt>
                <c:pt idx="25">
                  <c:v>2263</c:v>
                </c:pt>
                <c:pt idx="26">
                  <c:v>2704</c:v>
                </c:pt>
                <c:pt idx="27">
                  <c:v>2206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0-49FD-81D3-23E78BF766B5}"/>
            </c:ext>
          </c:extLst>
        </c:ser>
        <c:ser>
          <c:idx val="19"/>
          <c:order val="1"/>
          <c:tx>
            <c:strRef>
              <c:f>Sheet1!$T$2</c:f>
              <c:strCache>
                <c:ptCount val="1"/>
                <c:pt idx="0">
                  <c:v>Boonville WWTP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Sheet1!$T$3:$T$30</c:f>
              <c:numCache>
                <c:formatCode>General</c:formatCode>
                <c:ptCount val="28"/>
                <c:pt idx="0">
                  <c:v>1729</c:v>
                </c:pt>
                <c:pt idx="1">
                  <c:v>1807</c:v>
                </c:pt>
                <c:pt idx="2">
                  <c:v>945</c:v>
                </c:pt>
                <c:pt idx="3">
                  <c:v>1345</c:v>
                </c:pt>
                <c:pt idx="5">
                  <c:v>3623</c:v>
                </c:pt>
                <c:pt idx="6">
                  <c:v>5642</c:v>
                </c:pt>
                <c:pt idx="7">
                  <c:v>3936</c:v>
                </c:pt>
                <c:pt idx="8">
                  <c:v>4239</c:v>
                </c:pt>
                <c:pt idx="9">
                  <c:v>5590</c:v>
                </c:pt>
                <c:pt idx="10">
                  <c:v>3183</c:v>
                </c:pt>
                <c:pt idx="13">
                  <c:v>4617</c:v>
                </c:pt>
                <c:pt idx="14">
                  <c:v>6469</c:v>
                </c:pt>
                <c:pt idx="15">
                  <c:v>7581</c:v>
                </c:pt>
                <c:pt idx="16">
                  <c:v>8526</c:v>
                </c:pt>
                <c:pt idx="17">
                  <c:v>6307</c:v>
                </c:pt>
                <c:pt idx="18">
                  <c:v>6137</c:v>
                </c:pt>
                <c:pt idx="19">
                  <c:v>6130</c:v>
                </c:pt>
                <c:pt idx="20">
                  <c:v>5767</c:v>
                </c:pt>
                <c:pt idx="21">
                  <c:v>4872</c:v>
                </c:pt>
                <c:pt idx="22">
                  <c:v>3983</c:v>
                </c:pt>
                <c:pt idx="23">
                  <c:v>3941</c:v>
                </c:pt>
                <c:pt idx="24">
                  <c:v>1672</c:v>
                </c:pt>
                <c:pt idx="25">
                  <c:v>1882</c:v>
                </c:pt>
                <c:pt idx="26">
                  <c:v>3318</c:v>
                </c:pt>
                <c:pt idx="27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E0-49FD-81D3-23E78BF766B5}"/>
            </c:ext>
          </c:extLst>
        </c:ser>
        <c:ser>
          <c:idx val="18"/>
          <c:order val="2"/>
          <c:tx>
            <c:strRef>
              <c:f>Sheet1!$S$2</c:f>
              <c:strCache>
                <c:ptCount val="1"/>
                <c:pt idx="0">
                  <c:v>Yadkin Valley Sewer Authority WWTP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Sheet1!$S$3:$S$30</c:f>
              <c:numCache>
                <c:formatCode>General</c:formatCode>
                <c:ptCount val="28"/>
                <c:pt idx="0">
                  <c:v>23865</c:v>
                </c:pt>
                <c:pt idx="1">
                  <c:v>25033</c:v>
                </c:pt>
                <c:pt idx="2">
                  <c:v>14598</c:v>
                </c:pt>
                <c:pt idx="3">
                  <c:v>16978</c:v>
                </c:pt>
                <c:pt idx="4">
                  <c:v>12417</c:v>
                </c:pt>
                <c:pt idx="5">
                  <c:v>9169</c:v>
                </c:pt>
                <c:pt idx="6">
                  <c:v>11095</c:v>
                </c:pt>
                <c:pt idx="7">
                  <c:v>9475</c:v>
                </c:pt>
                <c:pt idx="8">
                  <c:v>9219</c:v>
                </c:pt>
                <c:pt idx="9">
                  <c:v>12324</c:v>
                </c:pt>
                <c:pt idx="10">
                  <c:v>11297</c:v>
                </c:pt>
                <c:pt idx="11">
                  <c:v>10979</c:v>
                </c:pt>
                <c:pt idx="12">
                  <c:v>10610</c:v>
                </c:pt>
                <c:pt idx="13">
                  <c:v>15315</c:v>
                </c:pt>
                <c:pt idx="14">
                  <c:v>13333</c:v>
                </c:pt>
                <c:pt idx="15">
                  <c:v>17243</c:v>
                </c:pt>
                <c:pt idx="16">
                  <c:v>23616</c:v>
                </c:pt>
                <c:pt idx="17">
                  <c:v>23092</c:v>
                </c:pt>
                <c:pt idx="18">
                  <c:v>17565</c:v>
                </c:pt>
                <c:pt idx="19">
                  <c:v>15003</c:v>
                </c:pt>
                <c:pt idx="20">
                  <c:v>18673</c:v>
                </c:pt>
                <c:pt idx="21">
                  <c:v>16020</c:v>
                </c:pt>
                <c:pt idx="22">
                  <c:v>14920</c:v>
                </c:pt>
                <c:pt idx="23">
                  <c:v>14533</c:v>
                </c:pt>
                <c:pt idx="24">
                  <c:v>19067</c:v>
                </c:pt>
                <c:pt idx="25">
                  <c:v>23861</c:v>
                </c:pt>
                <c:pt idx="26">
                  <c:v>18978</c:v>
                </c:pt>
                <c:pt idx="27">
                  <c:v>18228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E0-49FD-81D3-23E78BF766B5}"/>
            </c:ext>
          </c:extLst>
        </c:ser>
        <c:ser>
          <c:idx val="17"/>
          <c:order val="3"/>
          <c:tx>
            <c:strRef>
              <c:f>Sheet1!$R$2</c:f>
              <c:strCache>
                <c:ptCount val="1"/>
                <c:pt idx="0">
                  <c:v>Thurman Street WWTP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Sheet1!$R$3:$R$30</c:f>
              <c:numCache>
                <c:formatCode>General</c:formatCode>
                <c:ptCount val="28"/>
                <c:pt idx="0">
                  <c:v>17262</c:v>
                </c:pt>
                <c:pt idx="1">
                  <c:v>21519</c:v>
                </c:pt>
                <c:pt idx="2">
                  <c:v>6577</c:v>
                </c:pt>
                <c:pt idx="3">
                  <c:v>2376</c:v>
                </c:pt>
                <c:pt idx="4">
                  <c:v>815</c:v>
                </c:pt>
                <c:pt idx="5">
                  <c:v>1710</c:v>
                </c:pt>
                <c:pt idx="6">
                  <c:v>3107</c:v>
                </c:pt>
                <c:pt idx="7">
                  <c:v>16609</c:v>
                </c:pt>
                <c:pt idx="8">
                  <c:v>24876</c:v>
                </c:pt>
                <c:pt idx="9">
                  <c:v>27703</c:v>
                </c:pt>
                <c:pt idx="10">
                  <c:v>13170</c:v>
                </c:pt>
                <c:pt idx="11">
                  <c:v>20510</c:v>
                </c:pt>
                <c:pt idx="12">
                  <c:v>42426</c:v>
                </c:pt>
                <c:pt idx="13">
                  <c:v>25652</c:v>
                </c:pt>
                <c:pt idx="14">
                  <c:v>19719</c:v>
                </c:pt>
                <c:pt idx="15">
                  <c:v>26018</c:v>
                </c:pt>
                <c:pt idx="16">
                  <c:v>18162</c:v>
                </c:pt>
                <c:pt idx="17">
                  <c:v>14594</c:v>
                </c:pt>
                <c:pt idx="18">
                  <c:v>18856</c:v>
                </c:pt>
                <c:pt idx="19">
                  <c:v>31272</c:v>
                </c:pt>
                <c:pt idx="20">
                  <c:v>24590</c:v>
                </c:pt>
                <c:pt idx="21">
                  <c:v>24194</c:v>
                </c:pt>
                <c:pt idx="22">
                  <c:v>34538</c:v>
                </c:pt>
                <c:pt idx="23">
                  <c:v>20803</c:v>
                </c:pt>
                <c:pt idx="24">
                  <c:v>25261</c:v>
                </c:pt>
                <c:pt idx="25">
                  <c:v>26250</c:v>
                </c:pt>
                <c:pt idx="26">
                  <c:v>25244</c:v>
                </c:pt>
                <c:pt idx="27">
                  <c:v>22384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E0-49FD-81D3-23E78BF766B5}"/>
            </c:ext>
          </c:extLst>
        </c:ser>
        <c:ser>
          <c:idx val="16"/>
          <c:order val="4"/>
          <c:tx>
            <c:strRef>
              <c:f>Sheet1!$Q$2</c:f>
              <c:strCache>
                <c:ptCount val="1"/>
                <c:pt idx="0">
                  <c:v>Cooleemee WWTP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Sheet1!$Q$3:$Q$30</c:f>
              <c:numCache>
                <c:formatCode>General</c:formatCode>
                <c:ptCount val="28"/>
                <c:pt idx="0">
                  <c:v>7616</c:v>
                </c:pt>
                <c:pt idx="1">
                  <c:v>21206</c:v>
                </c:pt>
                <c:pt idx="2">
                  <c:v>37761</c:v>
                </c:pt>
                <c:pt idx="3">
                  <c:v>21385</c:v>
                </c:pt>
                <c:pt idx="4">
                  <c:v>21770</c:v>
                </c:pt>
                <c:pt idx="5">
                  <c:v>20673</c:v>
                </c:pt>
                <c:pt idx="6">
                  <c:v>24195</c:v>
                </c:pt>
                <c:pt idx="7">
                  <c:v>23572</c:v>
                </c:pt>
                <c:pt idx="8">
                  <c:v>21879</c:v>
                </c:pt>
                <c:pt idx="9">
                  <c:v>9634</c:v>
                </c:pt>
                <c:pt idx="10">
                  <c:v>14399</c:v>
                </c:pt>
                <c:pt idx="11">
                  <c:v>14322</c:v>
                </c:pt>
                <c:pt idx="12">
                  <c:v>16380</c:v>
                </c:pt>
                <c:pt idx="13">
                  <c:v>10508</c:v>
                </c:pt>
                <c:pt idx="14">
                  <c:v>12754</c:v>
                </c:pt>
                <c:pt idx="15">
                  <c:v>22887</c:v>
                </c:pt>
                <c:pt idx="16">
                  <c:v>28791</c:v>
                </c:pt>
                <c:pt idx="17">
                  <c:v>28081</c:v>
                </c:pt>
                <c:pt idx="18">
                  <c:v>5097</c:v>
                </c:pt>
                <c:pt idx="19">
                  <c:v>15184</c:v>
                </c:pt>
                <c:pt idx="20">
                  <c:v>23602</c:v>
                </c:pt>
                <c:pt idx="21">
                  <c:v>17966</c:v>
                </c:pt>
                <c:pt idx="22">
                  <c:v>20487</c:v>
                </c:pt>
                <c:pt idx="23">
                  <c:v>18131</c:v>
                </c:pt>
                <c:pt idx="24">
                  <c:v>12898</c:v>
                </c:pt>
                <c:pt idx="25">
                  <c:v>14163</c:v>
                </c:pt>
                <c:pt idx="26">
                  <c:v>11664</c:v>
                </c:pt>
                <c:pt idx="27">
                  <c:v>19002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E0-49FD-81D3-23E78BF766B5}"/>
            </c:ext>
          </c:extLst>
        </c:ser>
        <c:ser>
          <c:idx val="15"/>
          <c:order val="5"/>
          <c:tx>
            <c:strRef>
              <c:f>Sheet1!$P$2</c:f>
              <c:strCache>
                <c:ptCount val="1"/>
                <c:pt idx="0">
                  <c:v>Pilot Mountain WWTP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Sheet1!$P$3:$P$30</c:f>
              <c:numCache>
                <c:formatCode>General</c:formatCode>
                <c:ptCount val="28"/>
                <c:pt idx="0">
                  <c:v>31596</c:v>
                </c:pt>
                <c:pt idx="1">
                  <c:v>29250</c:v>
                </c:pt>
                <c:pt idx="2">
                  <c:v>25882</c:v>
                </c:pt>
                <c:pt idx="3">
                  <c:v>28116</c:v>
                </c:pt>
                <c:pt idx="4">
                  <c:v>19722</c:v>
                </c:pt>
                <c:pt idx="5">
                  <c:v>11215</c:v>
                </c:pt>
                <c:pt idx="6">
                  <c:v>28722</c:v>
                </c:pt>
                <c:pt idx="7">
                  <c:v>18636</c:v>
                </c:pt>
                <c:pt idx="8">
                  <c:v>12818</c:v>
                </c:pt>
                <c:pt idx="9">
                  <c:v>11912</c:v>
                </c:pt>
                <c:pt idx="10">
                  <c:v>10053</c:v>
                </c:pt>
                <c:pt idx="11">
                  <c:v>8541</c:v>
                </c:pt>
                <c:pt idx="12">
                  <c:v>10588</c:v>
                </c:pt>
                <c:pt idx="13">
                  <c:v>10131</c:v>
                </c:pt>
                <c:pt idx="14">
                  <c:v>8341</c:v>
                </c:pt>
                <c:pt idx="15">
                  <c:v>8880</c:v>
                </c:pt>
                <c:pt idx="16">
                  <c:v>8767</c:v>
                </c:pt>
                <c:pt idx="17">
                  <c:v>15306</c:v>
                </c:pt>
                <c:pt idx="18">
                  <c:v>9049</c:v>
                </c:pt>
                <c:pt idx="19">
                  <c:v>10044</c:v>
                </c:pt>
                <c:pt idx="22">
                  <c:v>3392</c:v>
                </c:pt>
                <c:pt idx="23">
                  <c:v>3619</c:v>
                </c:pt>
                <c:pt idx="24">
                  <c:v>5968</c:v>
                </c:pt>
                <c:pt idx="25">
                  <c:v>6406</c:v>
                </c:pt>
                <c:pt idx="26">
                  <c:v>5266</c:v>
                </c:pt>
                <c:pt idx="27">
                  <c:v>6797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E0-49FD-81D3-23E78BF766B5}"/>
            </c:ext>
          </c:extLst>
        </c:ser>
        <c:ser>
          <c:idx val="14"/>
          <c:order val="6"/>
          <c:tx>
            <c:strRef>
              <c:f>Sheet1!$O$2</c:f>
              <c:strCache>
                <c:ptCount val="1"/>
                <c:pt idx="0">
                  <c:v>Duvaltex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Sheet1!$O$3:$O$30</c:f>
              <c:numCache>
                <c:formatCode>General</c:formatCode>
                <c:ptCount val="28"/>
                <c:pt idx="0">
                  <c:v>60246</c:v>
                </c:pt>
                <c:pt idx="1">
                  <c:v>23413</c:v>
                </c:pt>
                <c:pt idx="2">
                  <c:v>30733</c:v>
                </c:pt>
                <c:pt idx="3">
                  <c:v>29271</c:v>
                </c:pt>
                <c:pt idx="4">
                  <c:v>36112</c:v>
                </c:pt>
                <c:pt idx="5">
                  <c:v>10582</c:v>
                </c:pt>
                <c:pt idx="6">
                  <c:v>12893</c:v>
                </c:pt>
                <c:pt idx="7">
                  <c:v>11688</c:v>
                </c:pt>
                <c:pt idx="8">
                  <c:v>19073</c:v>
                </c:pt>
                <c:pt idx="9">
                  <c:v>19265</c:v>
                </c:pt>
                <c:pt idx="10">
                  <c:v>15445</c:v>
                </c:pt>
                <c:pt idx="11">
                  <c:v>16865</c:v>
                </c:pt>
                <c:pt idx="12">
                  <c:v>9771</c:v>
                </c:pt>
                <c:pt idx="13">
                  <c:v>8339</c:v>
                </c:pt>
                <c:pt idx="14">
                  <c:v>9981</c:v>
                </c:pt>
                <c:pt idx="15">
                  <c:v>5742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E0-49FD-81D3-23E78BF766B5}"/>
            </c:ext>
          </c:extLst>
        </c:ser>
        <c:ser>
          <c:idx val="13"/>
          <c:order val="7"/>
          <c:tx>
            <c:strRef>
              <c:f>Sheet1!$N$2</c:f>
              <c:strCache>
                <c:ptCount val="1"/>
                <c:pt idx="0">
                  <c:v>Yadkinville WWTP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Sheet1!$N$3:$N$30</c:f>
              <c:numCache>
                <c:formatCode>General</c:formatCode>
                <c:ptCount val="28"/>
                <c:pt idx="0">
                  <c:v>9019</c:v>
                </c:pt>
                <c:pt idx="1">
                  <c:v>7195</c:v>
                </c:pt>
                <c:pt idx="2">
                  <c:v>4902</c:v>
                </c:pt>
                <c:pt idx="3">
                  <c:v>10107</c:v>
                </c:pt>
                <c:pt idx="4">
                  <c:v>22984</c:v>
                </c:pt>
                <c:pt idx="5">
                  <c:v>15210</c:v>
                </c:pt>
                <c:pt idx="6">
                  <c:v>20179</c:v>
                </c:pt>
                <c:pt idx="7">
                  <c:v>16951</c:v>
                </c:pt>
                <c:pt idx="8">
                  <c:v>18507</c:v>
                </c:pt>
                <c:pt idx="9">
                  <c:v>20212</c:v>
                </c:pt>
                <c:pt idx="10">
                  <c:v>37813</c:v>
                </c:pt>
                <c:pt idx="11">
                  <c:v>37486</c:v>
                </c:pt>
                <c:pt idx="12">
                  <c:v>37616</c:v>
                </c:pt>
                <c:pt idx="13">
                  <c:v>34693</c:v>
                </c:pt>
                <c:pt idx="14">
                  <c:v>32737</c:v>
                </c:pt>
                <c:pt idx="15">
                  <c:v>34021</c:v>
                </c:pt>
                <c:pt idx="16">
                  <c:v>33315</c:v>
                </c:pt>
                <c:pt idx="17">
                  <c:v>35495</c:v>
                </c:pt>
                <c:pt idx="18">
                  <c:v>34605</c:v>
                </c:pt>
                <c:pt idx="19">
                  <c:v>37291</c:v>
                </c:pt>
                <c:pt idx="20">
                  <c:v>26899</c:v>
                </c:pt>
                <c:pt idx="21">
                  <c:v>36704</c:v>
                </c:pt>
                <c:pt idx="22">
                  <c:v>33188</c:v>
                </c:pt>
                <c:pt idx="23">
                  <c:v>34790</c:v>
                </c:pt>
                <c:pt idx="24">
                  <c:v>33069</c:v>
                </c:pt>
                <c:pt idx="25">
                  <c:v>33957</c:v>
                </c:pt>
                <c:pt idx="26">
                  <c:v>29135</c:v>
                </c:pt>
                <c:pt idx="27">
                  <c:v>24842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E0-49FD-81D3-23E78BF766B5}"/>
            </c:ext>
          </c:extLst>
        </c:ser>
        <c:ser>
          <c:idx val="12"/>
          <c:order val="8"/>
          <c:tx>
            <c:strRef>
              <c:f>Sheet1!$M$2</c:f>
              <c:strCache>
                <c:ptCount val="1"/>
                <c:pt idx="0">
                  <c:v>Hamby Creek WWTP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Sheet1!$M$3:$M$30</c:f>
              <c:numCache>
                <c:formatCode>General</c:formatCode>
                <c:ptCount val="28"/>
                <c:pt idx="0">
                  <c:v>148123</c:v>
                </c:pt>
                <c:pt idx="1">
                  <c:v>172013</c:v>
                </c:pt>
                <c:pt idx="2">
                  <c:v>194373</c:v>
                </c:pt>
                <c:pt idx="3">
                  <c:v>179662</c:v>
                </c:pt>
                <c:pt idx="4">
                  <c:v>153506</c:v>
                </c:pt>
                <c:pt idx="5">
                  <c:v>186426</c:v>
                </c:pt>
                <c:pt idx="6">
                  <c:v>173398</c:v>
                </c:pt>
                <c:pt idx="7">
                  <c:v>158958</c:v>
                </c:pt>
                <c:pt idx="8">
                  <c:v>157964</c:v>
                </c:pt>
                <c:pt idx="9">
                  <c:v>153067</c:v>
                </c:pt>
                <c:pt idx="10">
                  <c:v>131830</c:v>
                </c:pt>
                <c:pt idx="11">
                  <c:v>138137</c:v>
                </c:pt>
                <c:pt idx="12">
                  <c:v>126294</c:v>
                </c:pt>
                <c:pt idx="13">
                  <c:v>163621</c:v>
                </c:pt>
                <c:pt idx="14">
                  <c:v>70185</c:v>
                </c:pt>
                <c:pt idx="15">
                  <c:v>33115</c:v>
                </c:pt>
                <c:pt idx="16">
                  <c:v>15413</c:v>
                </c:pt>
                <c:pt idx="17">
                  <c:v>24228</c:v>
                </c:pt>
                <c:pt idx="18">
                  <c:v>15802</c:v>
                </c:pt>
                <c:pt idx="19">
                  <c:v>14238</c:v>
                </c:pt>
                <c:pt idx="20">
                  <c:v>23003</c:v>
                </c:pt>
                <c:pt idx="21">
                  <c:v>21002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E0-49FD-81D3-23E78BF766B5}"/>
            </c:ext>
          </c:extLst>
        </c:ser>
        <c:ser>
          <c:idx val="11"/>
          <c:order val="9"/>
          <c:tx>
            <c:strRef>
              <c:f>Sheet1!$L$2</c:f>
              <c:strCache>
                <c:ptCount val="1"/>
                <c:pt idx="0">
                  <c:v>Lexington Regional WWTP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Sheet1!$L$3:$L$30</c:f>
              <c:numCache>
                <c:formatCode>General</c:formatCode>
                <c:ptCount val="28"/>
                <c:pt idx="0">
                  <c:v>192590</c:v>
                </c:pt>
                <c:pt idx="1">
                  <c:v>135527</c:v>
                </c:pt>
                <c:pt idx="2">
                  <c:v>138472</c:v>
                </c:pt>
                <c:pt idx="3">
                  <c:v>165874</c:v>
                </c:pt>
                <c:pt idx="4">
                  <c:v>40151</c:v>
                </c:pt>
                <c:pt idx="5">
                  <c:v>29577</c:v>
                </c:pt>
                <c:pt idx="6">
                  <c:v>45989</c:v>
                </c:pt>
                <c:pt idx="7">
                  <c:v>49626</c:v>
                </c:pt>
                <c:pt idx="8">
                  <c:v>82510</c:v>
                </c:pt>
                <c:pt idx="9">
                  <c:v>126466</c:v>
                </c:pt>
                <c:pt idx="10">
                  <c:v>105948</c:v>
                </c:pt>
                <c:pt idx="11">
                  <c:v>35209</c:v>
                </c:pt>
                <c:pt idx="12">
                  <c:v>28683</c:v>
                </c:pt>
                <c:pt idx="13">
                  <c:v>24789</c:v>
                </c:pt>
                <c:pt idx="14">
                  <c:v>28746</c:v>
                </c:pt>
                <c:pt idx="15">
                  <c:v>44661</c:v>
                </c:pt>
                <c:pt idx="16">
                  <c:v>74142</c:v>
                </c:pt>
                <c:pt idx="17">
                  <c:v>54892</c:v>
                </c:pt>
                <c:pt idx="18">
                  <c:v>30044</c:v>
                </c:pt>
                <c:pt idx="19">
                  <c:v>43182</c:v>
                </c:pt>
                <c:pt idx="20">
                  <c:v>38246</c:v>
                </c:pt>
                <c:pt idx="21">
                  <c:v>38980</c:v>
                </c:pt>
                <c:pt idx="22">
                  <c:v>55180</c:v>
                </c:pt>
                <c:pt idx="23">
                  <c:v>48397</c:v>
                </c:pt>
                <c:pt idx="24">
                  <c:v>50980</c:v>
                </c:pt>
                <c:pt idx="25">
                  <c:v>45763</c:v>
                </c:pt>
                <c:pt idx="26">
                  <c:v>49312</c:v>
                </c:pt>
                <c:pt idx="27">
                  <c:v>22483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E0-49FD-81D3-23E78BF766B5}"/>
            </c:ext>
          </c:extLst>
        </c:ser>
        <c:ser>
          <c:idx val="9"/>
          <c:order val="10"/>
          <c:tx>
            <c:strRef>
              <c:f>Sheet1!$J$2</c:f>
              <c:strCache>
                <c:ptCount val="1"/>
                <c:pt idx="0">
                  <c:v>Third Creek WWTP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Sheet1!$J$3:$J$30</c:f>
              <c:numCache>
                <c:formatCode>General</c:formatCode>
                <c:ptCount val="28"/>
                <c:pt idx="0">
                  <c:v>41392</c:v>
                </c:pt>
                <c:pt idx="1">
                  <c:v>42675</c:v>
                </c:pt>
                <c:pt idx="2">
                  <c:v>42192</c:v>
                </c:pt>
                <c:pt idx="3">
                  <c:v>46987</c:v>
                </c:pt>
                <c:pt idx="4">
                  <c:v>45343</c:v>
                </c:pt>
                <c:pt idx="5">
                  <c:v>46714</c:v>
                </c:pt>
                <c:pt idx="6">
                  <c:v>55182</c:v>
                </c:pt>
                <c:pt idx="7">
                  <c:v>86833</c:v>
                </c:pt>
                <c:pt idx="8">
                  <c:v>80194</c:v>
                </c:pt>
                <c:pt idx="9">
                  <c:v>68548</c:v>
                </c:pt>
                <c:pt idx="10">
                  <c:v>83126</c:v>
                </c:pt>
                <c:pt idx="11">
                  <c:v>68329</c:v>
                </c:pt>
                <c:pt idx="12">
                  <c:v>79536</c:v>
                </c:pt>
                <c:pt idx="13">
                  <c:v>73504</c:v>
                </c:pt>
                <c:pt idx="14">
                  <c:v>69093</c:v>
                </c:pt>
                <c:pt idx="15">
                  <c:v>69186</c:v>
                </c:pt>
                <c:pt idx="16">
                  <c:v>73015</c:v>
                </c:pt>
                <c:pt idx="17">
                  <c:v>49709</c:v>
                </c:pt>
                <c:pt idx="18">
                  <c:v>25244</c:v>
                </c:pt>
                <c:pt idx="19">
                  <c:v>30242</c:v>
                </c:pt>
                <c:pt idx="20">
                  <c:v>37013</c:v>
                </c:pt>
                <c:pt idx="21">
                  <c:v>25372</c:v>
                </c:pt>
                <c:pt idx="22">
                  <c:v>15964</c:v>
                </c:pt>
                <c:pt idx="23">
                  <c:v>17408</c:v>
                </c:pt>
                <c:pt idx="24">
                  <c:v>17434</c:v>
                </c:pt>
                <c:pt idx="25">
                  <c:v>15934</c:v>
                </c:pt>
                <c:pt idx="26">
                  <c:v>22147</c:v>
                </c:pt>
                <c:pt idx="27">
                  <c:v>12749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6E0-49FD-81D3-23E78BF766B5}"/>
            </c:ext>
          </c:extLst>
        </c:ser>
        <c:ser>
          <c:idx val="8"/>
          <c:order val="11"/>
          <c:tx>
            <c:strRef>
              <c:f>Sheet1!$I$2</c:f>
              <c:strCache>
                <c:ptCount val="1"/>
                <c:pt idx="0">
                  <c:v>Fourth Creek WWTP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Sheet1!$I$3:$I$30</c:f>
              <c:numCache>
                <c:formatCode>General</c:formatCode>
                <c:ptCount val="28"/>
                <c:pt idx="0">
                  <c:v>90138</c:v>
                </c:pt>
                <c:pt idx="1">
                  <c:v>68365</c:v>
                </c:pt>
                <c:pt idx="2">
                  <c:v>59617</c:v>
                </c:pt>
                <c:pt idx="3">
                  <c:v>74516</c:v>
                </c:pt>
                <c:pt idx="4">
                  <c:v>100734</c:v>
                </c:pt>
                <c:pt idx="5">
                  <c:v>128390</c:v>
                </c:pt>
                <c:pt idx="6">
                  <c:v>66958</c:v>
                </c:pt>
                <c:pt idx="7">
                  <c:v>45429</c:v>
                </c:pt>
                <c:pt idx="8">
                  <c:v>74680</c:v>
                </c:pt>
                <c:pt idx="9">
                  <c:v>76865</c:v>
                </c:pt>
                <c:pt idx="10">
                  <c:v>50369</c:v>
                </c:pt>
                <c:pt idx="11">
                  <c:v>56749</c:v>
                </c:pt>
                <c:pt idx="12">
                  <c:v>52349</c:v>
                </c:pt>
                <c:pt idx="13">
                  <c:v>69784</c:v>
                </c:pt>
                <c:pt idx="14">
                  <c:v>79245</c:v>
                </c:pt>
                <c:pt idx="15">
                  <c:v>66431</c:v>
                </c:pt>
                <c:pt idx="16">
                  <c:v>91998</c:v>
                </c:pt>
                <c:pt idx="17">
                  <c:v>70916</c:v>
                </c:pt>
                <c:pt idx="18">
                  <c:v>50273</c:v>
                </c:pt>
                <c:pt idx="19">
                  <c:v>49353</c:v>
                </c:pt>
                <c:pt idx="20">
                  <c:v>61691</c:v>
                </c:pt>
                <c:pt idx="21">
                  <c:v>47174</c:v>
                </c:pt>
                <c:pt idx="22">
                  <c:v>44172</c:v>
                </c:pt>
                <c:pt idx="23">
                  <c:v>40479</c:v>
                </c:pt>
                <c:pt idx="24">
                  <c:v>49474</c:v>
                </c:pt>
                <c:pt idx="25">
                  <c:v>51542</c:v>
                </c:pt>
                <c:pt idx="26">
                  <c:v>50004</c:v>
                </c:pt>
                <c:pt idx="27">
                  <c:v>45131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6E0-49FD-81D3-23E78BF766B5}"/>
            </c:ext>
          </c:extLst>
        </c:ser>
        <c:ser>
          <c:idx val="7"/>
          <c:order val="12"/>
          <c:tx>
            <c:strRef>
              <c:f>Sheet1!$H$2</c:f>
              <c:strCache>
                <c:ptCount val="1"/>
                <c:pt idx="0">
                  <c:v>Dobson Plant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Sheet1!$H$3:$H$30</c:f>
              <c:numCache>
                <c:formatCode>General</c:formatCode>
                <c:ptCount val="28"/>
                <c:pt idx="1">
                  <c:v>37376</c:v>
                </c:pt>
                <c:pt idx="3">
                  <c:v>17331</c:v>
                </c:pt>
                <c:pt idx="4">
                  <c:v>20667</c:v>
                </c:pt>
                <c:pt idx="5">
                  <c:v>44537</c:v>
                </c:pt>
                <c:pt idx="6">
                  <c:v>107506</c:v>
                </c:pt>
                <c:pt idx="7">
                  <c:v>116225</c:v>
                </c:pt>
                <c:pt idx="8">
                  <c:v>44466</c:v>
                </c:pt>
                <c:pt idx="9">
                  <c:v>106201</c:v>
                </c:pt>
                <c:pt idx="10">
                  <c:v>81600</c:v>
                </c:pt>
                <c:pt idx="11">
                  <c:v>95502</c:v>
                </c:pt>
                <c:pt idx="12">
                  <c:v>104032</c:v>
                </c:pt>
                <c:pt idx="13">
                  <c:v>94682</c:v>
                </c:pt>
                <c:pt idx="14">
                  <c:v>50355</c:v>
                </c:pt>
                <c:pt idx="15">
                  <c:v>61766</c:v>
                </c:pt>
                <c:pt idx="16">
                  <c:v>94950</c:v>
                </c:pt>
                <c:pt idx="17">
                  <c:v>110447</c:v>
                </c:pt>
                <c:pt idx="18">
                  <c:v>73372</c:v>
                </c:pt>
                <c:pt idx="19">
                  <c:v>92580</c:v>
                </c:pt>
                <c:pt idx="20">
                  <c:v>99179</c:v>
                </c:pt>
                <c:pt idx="21">
                  <c:v>105469</c:v>
                </c:pt>
                <c:pt idx="22">
                  <c:v>69818</c:v>
                </c:pt>
                <c:pt idx="23">
                  <c:v>69062</c:v>
                </c:pt>
                <c:pt idx="24">
                  <c:v>49064</c:v>
                </c:pt>
                <c:pt idx="25">
                  <c:v>59697</c:v>
                </c:pt>
                <c:pt idx="26">
                  <c:v>48075</c:v>
                </c:pt>
                <c:pt idx="27">
                  <c:v>52531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6E0-49FD-81D3-23E78BF766B5}"/>
            </c:ext>
          </c:extLst>
        </c:ser>
        <c:ser>
          <c:idx val="6"/>
          <c:order val="13"/>
          <c:tx>
            <c:strRef>
              <c:f>Sheet1!$G$2</c:f>
              <c:strCache>
                <c:ptCount val="1"/>
                <c:pt idx="0">
                  <c:v>Mount Airy WWTP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Sheet1!$G$3:$G$30</c:f>
              <c:numCache>
                <c:formatCode>General</c:formatCode>
                <c:ptCount val="28"/>
                <c:pt idx="0">
                  <c:v>139064</c:v>
                </c:pt>
                <c:pt idx="1">
                  <c:v>135780</c:v>
                </c:pt>
                <c:pt idx="2">
                  <c:v>212909</c:v>
                </c:pt>
                <c:pt idx="3">
                  <c:v>147250</c:v>
                </c:pt>
                <c:pt idx="4">
                  <c:v>203566</c:v>
                </c:pt>
                <c:pt idx="5">
                  <c:v>155908</c:v>
                </c:pt>
                <c:pt idx="6">
                  <c:v>166664</c:v>
                </c:pt>
                <c:pt idx="7">
                  <c:v>162780</c:v>
                </c:pt>
                <c:pt idx="8">
                  <c:v>73395</c:v>
                </c:pt>
                <c:pt idx="9">
                  <c:v>78418</c:v>
                </c:pt>
                <c:pt idx="10">
                  <c:v>54170</c:v>
                </c:pt>
                <c:pt idx="11">
                  <c:v>58522</c:v>
                </c:pt>
                <c:pt idx="12">
                  <c:v>79547</c:v>
                </c:pt>
                <c:pt idx="13">
                  <c:v>66824</c:v>
                </c:pt>
                <c:pt idx="14">
                  <c:v>49029</c:v>
                </c:pt>
                <c:pt idx="15">
                  <c:v>73854</c:v>
                </c:pt>
                <c:pt idx="16">
                  <c:v>87058</c:v>
                </c:pt>
                <c:pt idx="17">
                  <c:v>95035</c:v>
                </c:pt>
                <c:pt idx="18">
                  <c:v>68954</c:v>
                </c:pt>
                <c:pt idx="19">
                  <c:v>35997</c:v>
                </c:pt>
                <c:pt idx="20">
                  <c:v>46962</c:v>
                </c:pt>
                <c:pt idx="21">
                  <c:v>45634</c:v>
                </c:pt>
                <c:pt idx="22">
                  <c:v>51456</c:v>
                </c:pt>
                <c:pt idx="23">
                  <c:v>51906</c:v>
                </c:pt>
                <c:pt idx="24">
                  <c:v>55345</c:v>
                </c:pt>
                <c:pt idx="25">
                  <c:v>64039</c:v>
                </c:pt>
                <c:pt idx="26">
                  <c:v>62592</c:v>
                </c:pt>
                <c:pt idx="27">
                  <c:v>74342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6E0-49FD-81D3-23E78BF766B5}"/>
            </c:ext>
          </c:extLst>
        </c:ser>
        <c:ser>
          <c:idx val="10"/>
          <c:order val="14"/>
          <c:tx>
            <c:strRef>
              <c:f>Sheet1!$K$2</c:f>
              <c:strCache>
                <c:ptCount val="1"/>
                <c:pt idx="0">
                  <c:v>Westside WWTP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Sheet1!$K$3:$K$30</c:f>
              <c:numCache>
                <c:formatCode>General</c:formatCode>
                <c:ptCount val="28"/>
                <c:pt idx="0">
                  <c:v>95678</c:v>
                </c:pt>
                <c:pt idx="1">
                  <c:v>170940</c:v>
                </c:pt>
                <c:pt idx="2">
                  <c:v>219047</c:v>
                </c:pt>
                <c:pt idx="3">
                  <c:v>129196</c:v>
                </c:pt>
                <c:pt idx="4">
                  <c:v>127269</c:v>
                </c:pt>
                <c:pt idx="5">
                  <c:v>123742</c:v>
                </c:pt>
                <c:pt idx="6">
                  <c:v>123330</c:v>
                </c:pt>
                <c:pt idx="7">
                  <c:v>133879</c:v>
                </c:pt>
                <c:pt idx="8">
                  <c:v>145734</c:v>
                </c:pt>
                <c:pt idx="9">
                  <c:v>153280</c:v>
                </c:pt>
                <c:pt idx="10">
                  <c:v>157138</c:v>
                </c:pt>
                <c:pt idx="11">
                  <c:v>165541</c:v>
                </c:pt>
                <c:pt idx="12">
                  <c:v>163594</c:v>
                </c:pt>
                <c:pt idx="13">
                  <c:v>168403</c:v>
                </c:pt>
                <c:pt idx="14">
                  <c:v>154120</c:v>
                </c:pt>
                <c:pt idx="15">
                  <c:v>153986</c:v>
                </c:pt>
                <c:pt idx="16">
                  <c:v>147981</c:v>
                </c:pt>
                <c:pt idx="17">
                  <c:v>166236</c:v>
                </c:pt>
                <c:pt idx="18">
                  <c:v>152257</c:v>
                </c:pt>
                <c:pt idx="19">
                  <c:v>127311</c:v>
                </c:pt>
                <c:pt idx="20">
                  <c:v>135443</c:v>
                </c:pt>
                <c:pt idx="21">
                  <c:v>110502</c:v>
                </c:pt>
                <c:pt idx="22">
                  <c:v>122478</c:v>
                </c:pt>
                <c:pt idx="23">
                  <c:v>155142</c:v>
                </c:pt>
                <c:pt idx="24">
                  <c:v>47505</c:v>
                </c:pt>
                <c:pt idx="25">
                  <c:v>27534</c:v>
                </c:pt>
                <c:pt idx="26">
                  <c:v>39351</c:v>
                </c:pt>
                <c:pt idx="27">
                  <c:v>40871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6E0-49FD-81D3-23E78BF766B5}"/>
            </c:ext>
          </c:extLst>
        </c:ser>
        <c:ser>
          <c:idx val="5"/>
          <c:order val="15"/>
          <c:tx>
            <c:strRef>
              <c:f>Sheet1!$F$2</c:f>
              <c:strCache>
                <c:ptCount val="1"/>
                <c:pt idx="0">
                  <c:v>Rocky River WWTP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Sheet1!$F$3:$F$30</c:f>
              <c:numCache>
                <c:formatCode>General</c:formatCode>
                <c:ptCount val="28"/>
                <c:pt idx="0">
                  <c:v>69709</c:v>
                </c:pt>
                <c:pt idx="1">
                  <c:v>93778</c:v>
                </c:pt>
                <c:pt idx="2">
                  <c:v>151332</c:v>
                </c:pt>
                <c:pt idx="3">
                  <c:v>170862</c:v>
                </c:pt>
                <c:pt idx="4">
                  <c:v>158349</c:v>
                </c:pt>
                <c:pt idx="5">
                  <c:v>88706</c:v>
                </c:pt>
                <c:pt idx="6">
                  <c:v>123905</c:v>
                </c:pt>
                <c:pt idx="7">
                  <c:v>152108</c:v>
                </c:pt>
                <c:pt idx="8">
                  <c:v>140424</c:v>
                </c:pt>
                <c:pt idx="9">
                  <c:v>117611</c:v>
                </c:pt>
                <c:pt idx="10">
                  <c:v>169710</c:v>
                </c:pt>
                <c:pt idx="11">
                  <c:v>137364</c:v>
                </c:pt>
                <c:pt idx="12">
                  <c:v>160035</c:v>
                </c:pt>
                <c:pt idx="13">
                  <c:v>206185</c:v>
                </c:pt>
                <c:pt idx="14">
                  <c:v>126995</c:v>
                </c:pt>
                <c:pt idx="15">
                  <c:v>140099</c:v>
                </c:pt>
                <c:pt idx="16">
                  <c:v>138663</c:v>
                </c:pt>
                <c:pt idx="17">
                  <c:v>209451</c:v>
                </c:pt>
                <c:pt idx="18">
                  <c:v>211671</c:v>
                </c:pt>
                <c:pt idx="19">
                  <c:v>194347</c:v>
                </c:pt>
                <c:pt idx="20">
                  <c:v>239495</c:v>
                </c:pt>
                <c:pt idx="21">
                  <c:v>268723</c:v>
                </c:pt>
                <c:pt idx="22">
                  <c:v>211754</c:v>
                </c:pt>
                <c:pt idx="23">
                  <c:v>297102</c:v>
                </c:pt>
                <c:pt idx="24">
                  <c:v>300425</c:v>
                </c:pt>
                <c:pt idx="25">
                  <c:v>263226</c:v>
                </c:pt>
                <c:pt idx="26">
                  <c:v>272392</c:v>
                </c:pt>
                <c:pt idx="27">
                  <c:v>340259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6E0-49FD-81D3-23E78BF766B5}"/>
            </c:ext>
          </c:extLst>
        </c:ser>
        <c:ser>
          <c:idx val="3"/>
          <c:order val="16"/>
          <c:tx>
            <c:strRef>
              <c:f>Sheet1!$D$2</c:f>
              <c:strCache>
                <c:ptCount val="1"/>
                <c:pt idx="0">
                  <c:v>Cub Creek WWTP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Sheet1!$D$3:$D$30</c:f>
              <c:numCache>
                <c:formatCode>General</c:formatCode>
                <c:ptCount val="28"/>
                <c:pt idx="0">
                  <c:v>295522</c:v>
                </c:pt>
                <c:pt idx="1">
                  <c:v>208765</c:v>
                </c:pt>
                <c:pt idx="2">
                  <c:v>184309</c:v>
                </c:pt>
                <c:pt idx="3">
                  <c:v>197333</c:v>
                </c:pt>
                <c:pt idx="4">
                  <c:v>277605</c:v>
                </c:pt>
                <c:pt idx="5">
                  <c:v>179825</c:v>
                </c:pt>
                <c:pt idx="6">
                  <c:v>201377</c:v>
                </c:pt>
                <c:pt idx="7">
                  <c:v>261522</c:v>
                </c:pt>
                <c:pt idx="8">
                  <c:v>294574</c:v>
                </c:pt>
                <c:pt idx="9">
                  <c:v>268777</c:v>
                </c:pt>
                <c:pt idx="10">
                  <c:v>194635</c:v>
                </c:pt>
                <c:pt idx="11">
                  <c:v>281628</c:v>
                </c:pt>
                <c:pt idx="12">
                  <c:v>322219</c:v>
                </c:pt>
                <c:pt idx="13">
                  <c:v>306262</c:v>
                </c:pt>
                <c:pt idx="14">
                  <c:v>261492</c:v>
                </c:pt>
                <c:pt idx="15">
                  <c:v>217538</c:v>
                </c:pt>
                <c:pt idx="16">
                  <c:v>299590</c:v>
                </c:pt>
                <c:pt idx="17">
                  <c:v>380582</c:v>
                </c:pt>
                <c:pt idx="18">
                  <c:v>311463</c:v>
                </c:pt>
                <c:pt idx="19">
                  <c:v>311269</c:v>
                </c:pt>
                <c:pt idx="20">
                  <c:v>257403</c:v>
                </c:pt>
                <c:pt idx="21">
                  <c:v>292399</c:v>
                </c:pt>
                <c:pt idx="22">
                  <c:v>256774</c:v>
                </c:pt>
                <c:pt idx="23">
                  <c:v>249592</c:v>
                </c:pt>
                <c:pt idx="24">
                  <c:v>187199</c:v>
                </c:pt>
                <c:pt idx="25">
                  <c:v>186253</c:v>
                </c:pt>
                <c:pt idx="26">
                  <c:v>144979</c:v>
                </c:pt>
                <c:pt idx="27">
                  <c:v>182693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6E0-49FD-81D3-23E78BF766B5}"/>
            </c:ext>
          </c:extLst>
        </c:ser>
        <c:ser>
          <c:idx val="4"/>
          <c:order val="17"/>
          <c:tx>
            <c:strRef>
              <c:f>Sheet1!$E$2</c:f>
              <c:strCache>
                <c:ptCount val="1"/>
                <c:pt idx="0">
                  <c:v>City of Salisbury WWTP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Sheet1!$E$3:$E$30</c:f>
              <c:numCache>
                <c:formatCode>General</c:formatCode>
                <c:ptCount val="28"/>
                <c:pt idx="0">
                  <c:v>211146</c:v>
                </c:pt>
                <c:pt idx="1">
                  <c:v>185411</c:v>
                </c:pt>
                <c:pt idx="2">
                  <c:v>113316</c:v>
                </c:pt>
                <c:pt idx="3">
                  <c:v>106739</c:v>
                </c:pt>
                <c:pt idx="4">
                  <c:v>108728</c:v>
                </c:pt>
                <c:pt idx="5">
                  <c:v>157706</c:v>
                </c:pt>
                <c:pt idx="6">
                  <c:v>170249</c:v>
                </c:pt>
                <c:pt idx="7">
                  <c:v>243114</c:v>
                </c:pt>
                <c:pt idx="8">
                  <c:v>273170</c:v>
                </c:pt>
                <c:pt idx="9">
                  <c:v>395818</c:v>
                </c:pt>
                <c:pt idx="10">
                  <c:v>414922</c:v>
                </c:pt>
                <c:pt idx="11">
                  <c:v>448592</c:v>
                </c:pt>
                <c:pt idx="12">
                  <c:v>481395</c:v>
                </c:pt>
                <c:pt idx="13">
                  <c:v>446303</c:v>
                </c:pt>
                <c:pt idx="14">
                  <c:v>471705</c:v>
                </c:pt>
                <c:pt idx="15">
                  <c:v>495141</c:v>
                </c:pt>
                <c:pt idx="16">
                  <c:v>408825</c:v>
                </c:pt>
                <c:pt idx="17">
                  <c:v>390614</c:v>
                </c:pt>
                <c:pt idx="18">
                  <c:v>364317</c:v>
                </c:pt>
                <c:pt idx="19">
                  <c:v>370335</c:v>
                </c:pt>
                <c:pt idx="20">
                  <c:v>330188</c:v>
                </c:pt>
                <c:pt idx="21">
                  <c:v>345801</c:v>
                </c:pt>
                <c:pt idx="22">
                  <c:v>419519</c:v>
                </c:pt>
                <c:pt idx="23">
                  <c:v>391683</c:v>
                </c:pt>
                <c:pt idx="24">
                  <c:v>336369</c:v>
                </c:pt>
                <c:pt idx="25">
                  <c:v>271061</c:v>
                </c:pt>
                <c:pt idx="26">
                  <c:v>278272</c:v>
                </c:pt>
                <c:pt idx="27">
                  <c:v>209981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6E0-49FD-81D3-23E78BF766B5}"/>
            </c:ext>
          </c:extLst>
        </c:ser>
        <c:ser>
          <c:idx val="1"/>
          <c:order val="18"/>
          <c:tx>
            <c:strRef>
              <c:f>Sheet1!$B$2</c:f>
              <c:strCache>
                <c:ptCount val="1"/>
                <c:pt idx="0">
                  <c:v>Archie Elledge WWTP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Sheet1!$B$3:$B$30</c:f>
              <c:numCache>
                <c:formatCode>General</c:formatCode>
                <c:ptCount val="28"/>
                <c:pt idx="0">
                  <c:v>779320</c:v>
                </c:pt>
                <c:pt idx="1">
                  <c:v>787910</c:v>
                </c:pt>
                <c:pt idx="2">
                  <c:v>569206</c:v>
                </c:pt>
                <c:pt idx="3">
                  <c:v>531133</c:v>
                </c:pt>
                <c:pt idx="4">
                  <c:v>654080</c:v>
                </c:pt>
                <c:pt idx="5">
                  <c:v>657357</c:v>
                </c:pt>
                <c:pt idx="6">
                  <c:v>600179</c:v>
                </c:pt>
                <c:pt idx="7">
                  <c:v>637825</c:v>
                </c:pt>
                <c:pt idx="8">
                  <c:v>690285</c:v>
                </c:pt>
                <c:pt idx="9">
                  <c:v>791763</c:v>
                </c:pt>
                <c:pt idx="10">
                  <c:v>740719</c:v>
                </c:pt>
                <c:pt idx="11">
                  <c:v>660349</c:v>
                </c:pt>
                <c:pt idx="12">
                  <c:v>616274</c:v>
                </c:pt>
                <c:pt idx="13">
                  <c:v>606538</c:v>
                </c:pt>
                <c:pt idx="14">
                  <c:v>753067</c:v>
                </c:pt>
                <c:pt idx="15">
                  <c:v>784652</c:v>
                </c:pt>
                <c:pt idx="16">
                  <c:v>831378</c:v>
                </c:pt>
                <c:pt idx="17">
                  <c:v>815877</c:v>
                </c:pt>
                <c:pt idx="18">
                  <c:v>683589</c:v>
                </c:pt>
                <c:pt idx="19">
                  <c:v>732991</c:v>
                </c:pt>
                <c:pt idx="20">
                  <c:v>809177</c:v>
                </c:pt>
                <c:pt idx="21">
                  <c:v>745013</c:v>
                </c:pt>
                <c:pt idx="22">
                  <c:v>816979</c:v>
                </c:pt>
                <c:pt idx="23">
                  <c:v>743501</c:v>
                </c:pt>
                <c:pt idx="24">
                  <c:v>856764</c:v>
                </c:pt>
                <c:pt idx="25">
                  <c:v>775632</c:v>
                </c:pt>
                <c:pt idx="26">
                  <c:v>957907</c:v>
                </c:pt>
                <c:pt idx="27">
                  <c:v>1040743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6E0-49FD-81D3-23E78BF766B5}"/>
            </c:ext>
          </c:extLst>
        </c:ser>
        <c:ser>
          <c:idx val="2"/>
          <c:order val="19"/>
          <c:tx>
            <c:strRef>
              <c:f>Sheet1!$C$2</c:f>
              <c:strCache>
                <c:ptCount val="1"/>
                <c:pt idx="0">
                  <c:v>Muddy Creek WWTP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Sheet1!$A$3:$A$30</c:f>
              <c:numCache>
                <c:formatCode>General</c:formatCod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numCache>
            </c:numRef>
          </c:cat>
          <c:val>
            <c:numRef>
              <c:f>Sheet1!$C$3:$C$30</c:f>
              <c:numCache>
                <c:formatCode>General</c:formatCode>
                <c:ptCount val="28"/>
                <c:pt idx="0">
                  <c:v>621897</c:v>
                </c:pt>
                <c:pt idx="1">
                  <c:v>737987</c:v>
                </c:pt>
                <c:pt idx="2">
                  <c:v>513332</c:v>
                </c:pt>
                <c:pt idx="3">
                  <c:v>614178</c:v>
                </c:pt>
                <c:pt idx="4">
                  <c:v>552092</c:v>
                </c:pt>
                <c:pt idx="5">
                  <c:v>569051</c:v>
                </c:pt>
                <c:pt idx="6">
                  <c:v>698039</c:v>
                </c:pt>
                <c:pt idx="7">
                  <c:v>654577</c:v>
                </c:pt>
                <c:pt idx="8">
                  <c:v>730870</c:v>
                </c:pt>
                <c:pt idx="9">
                  <c:v>1001376</c:v>
                </c:pt>
                <c:pt idx="10">
                  <c:v>871192</c:v>
                </c:pt>
                <c:pt idx="11">
                  <c:v>864715</c:v>
                </c:pt>
                <c:pt idx="12">
                  <c:v>988519</c:v>
                </c:pt>
                <c:pt idx="13">
                  <c:v>994647</c:v>
                </c:pt>
                <c:pt idx="14">
                  <c:v>974246</c:v>
                </c:pt>
                <c:pt idx="15">
                  <c:v>1002988</c:v>
                </c:pt>
                <c:pt idx="16">
                  <c:v>1056507</c:v>
                </c:pt>
                <c:pt idx="17">
                  <c:v>1043360</c:v>
                </c:pt>
                <c:pt idx="18">
                  <c:v>1106541</c:v>
                </c:pt>
                <c:pt idx="19">
                  <c:v>1206915</c:v>
                </c:pt>
                <c:pt idx="20">
                  <c:v>1139077</c:v>
                </c:pt>
                <c:pt idx="21">
                  <c:v>1246633</c:v>
                </c:pt>
                <c:pt idx="22">
                  <c:v>1210933</c:v>
                </c:pt>
                <c:pt idx="23">
                  <c:v>1189906</c:v>
                </c:pt>
                <c:pt idx="24">
                  <c:v>1385016</c:v>
                </c:pt>
                <c:pt idx="25">
                  <c:v>1112460</c:v>
                </c:pt>
                <c:pt idx="26">
                  <c:v>1378657</c:v>
                </c:pt>
                <c:pt idx="27">
                  <c:v>1188593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6E0-49FD-81D3-23E78BF76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1731199"/>
        <c:axId val="1101732031"/>
        <c:axId val="1780814815"/>
      </c:bar3DChart>
      <c:catAx>
        <c:axId val="110173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732031"/>
        <c:crosses val="autoZero"/>
        <c:auto val="1"/>
        <c:lblAlgn val="ctr"/>
        <c:lblOffset val="100"/>
        <c:noMultiLvlLbl val="0"/>
      </c:catAx>
      <c:valAx>
        <c:axId val="1101732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731199"/>
        <c:crosses val="autoZero"/>
        <c:crossBetween val="between"/>
      </c:valAx>
      <c:serAx>
        <c:axId val="1780814815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732031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[AnnualPLoading_HRL_Dischargers_3-22-22.csv]Sheet4!PivotTable3</c:name>
    <c:fmtId val="5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Sheet4!$B$3:$B$4</c:f>
              <c:strCache>
                <c:ptCount val="1"/>
                <c:pt idx="0">
                  <c:v>Archie Elledge WWTP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Sheet4!$B$5:$B$21</c:f>
              <c:numCache>
                <c:formatCode>General</c:formatCode>
                <c:ptCount val="16"/>
                <c:pt idx="0">
                  <c:v>11.31346154</c:v>
                </c:pt>
                <c:pt idx="1">
                  <c:v>11.095471699999999</c:v>
                </c:pt>
                <c:pt idx="2">
                  <c:v>14.567962959999999</c:v>
                </c:pt>
                <c:pt idx="3">
                  <c:v>14.70132076</c:v>
                </c:pt>
                <c:pt idx="4">
                  <c:v>15.590566040000001</c:v>
                </c:pt>
                <c:pt idx="5">
                  <c:v>17.092830190000001</c:v>
                </c:pt>
                <c:pt idx="6">
                  <c:v>15.126923079999999</c:v>
                </c:pt>
                <c:pt idx="7">
                  <c:v>15.44259259</c:v>
                </c:pt>
                <c:pt idx="8">
                  <c:v>16.330188679999999</c:v>
                </c:pt>
                <c:pt idx="9">
                  <c:v>15.310943399999999</c:v>
                </c:pt>
                <c:pt idx="10">
                  <c:v>15.293962260000001</c:v>
                </c:pt>
                <c:pt idx="11">
                  <c:v>14.644473680000001</c:v>
                </c:pt>
                <c:pt idx="12">
                  <c:v>15.713333329999999</c:v>
                </c:pt>
                <c:pt idx="13">
                  <c:v>13.6</c:v>
                </c:pt>
                <c:pt idx="14">
                  <c:v>15.371428570000001</c:v>
                </c:pt>
                <c:pt idx="15">
                  <c:v>16.7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B0-4F60-A213-F4C0C2A6FC55}"/>
            </c:ext>
          </c:extLst>
        </c:ser>
        <c:ser>
          <c:idx val="1"/>
          <c:order val="1"/>
          <c:tx>
            <c:strRef>
              <c:f>Sheet4!$C$3:$C$4</c:f>
              <c:strCache>
                <c:ptCount val="1"/>
                <c:pt idx="0">
                  <c:v>Boonville WWTP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Sheet4!$C$5:$C$21</c:f>
              <c:numCache>
                <c:formatCode>General</c:formatCode>
                <c:ptCount val="16"/>
                <c:pt idx="1">
                  <c:v>14.3575</c:v>
                </c:pt>
                <c:pt idx="2">
                  <c:v>14.847692309999999</c:v>
                </c:pt>
                <c:pt idx="3">
                  <c:v>18.791666670000001</c:v>
                </c:pt>
                <c:pt idx="4">
                  <c:v>23.591666669999999</c:v>
                </c:pt>
                <c:pt idx="5">
                  <c:v>18.350000000000001</c:v>
                </c:pt>
                <c:pt idx="6">
                  <c:v>18.552499999999998</c:v>
                </c:pt>
                <c:pt idx="7">
                  <c:v>14.153333330000001</c:v>
                </c:pt>
                <c:pt idx="8">
                  <c:v>16.266666669999999</c:v>
                </c:pt>
                <c:pt idx="9">
                  <c:v>18.643000000000001</c:v>
                </c:pt>
                <c:pt idx="10">
                  <c:v>21.41</c:v>
                </c:pt>
                <c:pt idx="11">
                  <c:v>16.998750000000001</c:v>
                </c:pt>
                <c:pt idx="12">
                  <c:v>9.19</c:v>
                </c:pt>
                <c:pt idx="13">
                  <c:v>11.576000000000001</c:v>
                </c:pt>
                <c:pt idx="14">
                  <c:v>19.254000000000001</c:v>
                </c:pt>
                <c:pt idx="15">
                  <c:v>4.6475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B0-4F60-A213-F4C0C2A6FC55}"/>
            </c:ext>
          </c:extLst>
        </c:ser>
        <c:ser>
          <c:idx val="2"/>
          <c:order val="2"/>
          <c:tx>
            <c:strRef>
              <c:f>Sheet4!$D$3:$D$4</c:f>
              <c:strCache>
                <c:ptCount val="1"/>
                <c:pt idx="0">
                  <c:v>Buck Steam Station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Sheet4!$D$5:$D$21</c:f>
              <c:numCache>
                <c:formatCode>General</c:formatCode>
                <c:ptCount val="16"/>
                <c:pt idx="0">
                  <c:v>0.8</c:v>
                </c:pt>
                <c:pt idx="1">
                  <c:v>1.1499999999999999</c:v>
                </c:pt>
                <c:pt idx="2">
                  <c:v>0.98333333300000003</c:v>
                </c:pt>
                <c:pt idx="3">
                  <c:v>0.70833333300000001</c:v>
                </c:pt>
                <c:pt idx="4">
                  <c:v>0.86666666699999995</c:v>
                </c:pt>
                <c:pt idx="5">
                  <c:v>0.79166666699999999</c:v>
                </c:pt>
                <c:pt idx="6">
                  <c:v>0.69166666700000001</c:v>
                </c:pt>
                <c:pt idx="7">
                  <c:v>0.9</c:v>
                </c:pt>
                <c:pt idx="8">
                  <c:v>1.2153846150000001</c:v>
                </c:pt>
                <c:pt idx="9">
                  <c:v>1.516666667</c:v>
                </c:pt>
                <c:pt idx="10">
                  <c:v>1.4450000000000001</c:v>
                </c:pt>
                <c:pt idx="11">
                  <c:v>1.3616666669999999</c:v>
                </c:pt>
                <c:pt idx="12">
                  <c:v>1.119166667</c:v>
                </c:pt>
                <c:pt idx="13">
                  <c:v>4.8152777766666661</c:v>
                </c:pt>
                <c:pt idx="14">
                  <c:v>4.2599444445000003</c:v>
                </c:pt>
                <c:pt idx="15">
                  <c:v>4.4293589740000003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B0-4F60-A213-F4C0C2A6FC55}"/>
            </c:ext>
          </c:extLst>
        </c:ser>
        <c:ser>
          <c:idx val="3"/>
          <c:order val="3"/>
          <c:tx>
            <c:strRef>
              <c:f>Sheet4!$E$3:$E$4</c:f>
              <c:strCache>
                <c:ptCount val="1"/>
                <c:pt idx="0">
                  <c:v>City of Salisbury WWTP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Sheet4!$E$5:$E$21</c:f>
              <c:numCache>
                <c:formatCode>General</c:formatCode>
                <c:ptCount val="16"/>
                <c:pt idx="0">
                  <c:v>21.399245279999999</c:v>
                </c:pt>
                <c:pt idx="1">
                  <c:v>20.485384620000001</c:v>
                </c:pt>
                <c:pt idx="2">
                  <c:v>21.293703699999998</c:v>
                </c:pt>
                <c:pt idx="3">
                  <c:v>21.19230769</c:v>
                </c:pt>
                <c:pt idx="4">
                  <c:v>17.883461539999999</c:v>
                </c:pt>
                <c:pt idx="5">
                  <c:v>18.12</c:v>
                </c:pt>
                <c:pt idx="6">
                  <c:v>19.193846149999999</c:v>
                </c:pt>
                <c:pt idx="7">
                  <c:v>17.569433960000001</c:v>
                </c:pt>
                <c:pt idx="8">
                  <c:v>16.650769230000002</c:v>
                </c:pt>
                <c:pt idx="9">
                  <c:v>15.131346150000001</c:v>
                </c:pt>
                <c:pt idx="10">
                  <c:v>16.648076920000001</c:v>
                </c:pt>
                <c:pt idx="11">
                  <c:v>15.756346150000001</c:v>
                </c:pt>
                <c:pt idx="12">
                  <c:v>11.461346150000001</c:v>
                </c:pt>
                <c:pt idx="13">
                  <c:v>10.83333333</c:v>
                </c:pt>
                <c:pt idx="14">
                  <c:v>10.29188679</c:v>
                </c:pt>
                <c:pt idx="15">
                  <c:v>9.3233962259999998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9B0-4F60-A213-F4C0C2A6FC55}"/>
            </c:ext>
          </c:extLst>
        </c:ser>
        <c:ser>
          <c:idx val="4"/>
          <c:order val="4"/>
          <c:tx>
            <c:strRef>
              <c:f>Sheet4!$F$3:$F$4</c:f>
              <c:strCache>
                <c:ptCount val="1"/>
                <c:pt idx="0">
                  <c:v>Cooleemee WWTP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Sheet4!$F$5:$F$21</c:f>
              <c:numCache>
                <c:formatCode>General</c:formatCode>
                <c:ptCount val="16"/>
                <c:pt idx="0">
                  <c:v>14.032500000000001</c:v>
                </c:pt>
                <c:pt idx="1">
                  <c:v>8.5241666669999994</c:v>
                </c:pt>
                <c:pt idx="2">
                  <c:v>8.7475000000000005</c:v>
                </c:pt>
                <c:pt idx="3">
                  <c:v>12.88117647</c:v>
                </c:pt>
                <c:pt idx="4">
                  <c:v>16.0975</c:v>
                </c:pt>
                <c:pt idx="5">
                  <c:v>18.608333330000001</c:v>
                </c:pt>
                <c:pt idx="6">
                  <c:v>3.4081818180000001</c:v>
                </c:pt>
                <c:pt idx="7">
                  <c:v>10.09461539</c:v>
                </c:pt>
                <c:pt idx="8">
                  <c:v>14.37083333</c:v>
                </c:pt>
                <c:pt idx="9">
                  <c:v>10.83333333</c:v>
                </c:pt>
                <c:pt idx="10">
                  <c:v>15.39384615</c:v>
                </c:pt>
                <c:pt idx="11">
                  <c:v>12.26583333</c:v>
                </c:pt>
                <c:pt idx="12">
                  <c:v>6.9245454549999996</c:v>
                </c:pt>
                <c:pt idx="13">
                  <c:v>9.6941666669999993</c:v>
                </c:pt>
                <c:pt idx="14">
                  <c:v>7.204166667</c:v>
                </c:pt>
                <c:pt idx="15">
                  <c:v>14.001666670000001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B0-4F60-A213-F4C0C2A6FC55}"/>
            </c:ext>
          </c:extLst>
        </c:ser>
        <c:ser>
          <c:idx val="5"/>
          <c:order val="5"/>
          <c:tx>
            <c:strRef>
              <c:f>Sheet4!$G$3:$G$4</c:f>
              <c:strCache>
                <c:ptCount val="1"/>
                <c:pt idx="0">
                  <c:v>Cub Creek WWTP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Sheet4!$G$5:$G$21</c:f>
              <c:numCache>
                <c:formatCode>General</c:formatCode>
                <c:ptCount val="16"/>
                <c:pt idx="0">
                  <c:v>30.68333333</c:v>
                </c:pt>
                <c:pt idx="1">
                  <c:v>32.733333330000001</c:v>
                </c:pt>
                <c:pt idx="2">
                  <c:v>32.304166670000001</c:v>
                </c:pt>
                <c:pt idx="3">
                  <c:v>23.12</c:v>
                </c:pt>
                <c:pt idx="4">
                  <c:v>28.265000000000001</c:v>
                </c:pt>
                <c:pt idx="5">
                  <c:v>35.1</c:v>
                </c:pt>
                <c:pt idx="6">
                  <c:v>27.633333329999999</c:v>
                </c:pt>
                <c:pt idx="7">
                  <c:v>26.108333330000001</c:v>
                </c:pt>
                <c:pt idx="8">
                  <c:v>22.365833330000001</c:v>
                </c:pt>
                <c:pt idx="9">
                  <c:v>25.090833329999999</c:v>
                </c:pt>
                <c:pt idx="10">
                  <c:v>23.407499999999999</c:v>
                </c:pt>
                <c:pt idx="11">
                  <c:v>20.28083333</c:v>
                </c:pt>
                <c:pt idx="12">
                  <c:v>14.85</c:v>
                </c:pt>
                <c:pt idx="13">
                  <c:v>13.9175</c:v>
                </c:pt>
                <c:pt idx="14">
                  <c:v>9.0941176469999991</c:v>
                </c:pt>
                <c:pt idx="15">
                  <c:v>14.323333330000001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9B0-4F60-A213-F4C0C2A6FC55}"/>
            </c:ext>
          </c:extLst>
        </c:ser>
        <c:ser>
          <c:idx val="6"/>
          <c:order val="6"/>
          <c:tx>
            <c:strRef>
              <c:f>Sheet4!$H$3:$H$4</c:f>
              <c:strCache>
                <c:ptCount val="1"/>
                <c:pt idx="0">
                  <c:v>Dobson Plant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Sheet4!$H$5:$H$21</c:f>
              <c:numCache>
                <c:formatCode>General</c:formatCode>
                <c:ptCount val="16"/>
                <c:pt idx="0">
                  <c:v>81.859038459999994</c:v>
                </c:pt>
                <c:pt idx="1">
                  <c:v>74.467307689999998</c:v>
                </c:pt>
                <c:pt idx="2">
                  <c:v>49.283396230000001</c:v>
                </c:pt>
                <c:pt idx="3">
                  <c:v>60.148653850000002</c:v>
                </c:pt>
                <c:pt idx="4">
                  <c:v>85.325000000000003</c:v>
                </c:pt>
                <c:pt idx="5">
                  <c:v>91.320370370000006</c:v>
                </c:pt>
                <c:pt idx="6">
                  <c:v>59.65384615</c:v>
                </c:pt>
                <c:pt idx="7">
                  <c:v>71.805660380000006</c:v>
                </c:pt>
                <c:pt idx="8">
                  <c:v>79.349999999999994</c:v>
                </c:pt>
                <c:pt idx="9">
                  <c:v>95.972692309999999</c:v>
                </c:pt>
                <c:pt idx="10">
                  <c:v>70.176923079999995</c:v>
                </c:pt>
                <c:pt idx="11">
                  <c:v>48.580769230000001</c:v>
                </c:pt>
                <c:pt idx="12">
                  <c:v>30.274999999999999</c:v>
                </c:pt>
                <c:pt idx="13">
                  <c:v>32.469811319999998</c:v>
                </c:pt>
                <c:pt idx="14">
                  <c:v>27.26980769</c:v>
                </c:pt>
                <c:pt idx="15">
                  <c:v>27.178846149999998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9B0-4F60-A213-F4C0C2A6FC55}"/>
            </c:ext>
          </c:extLst>
        </c:ser>
        <c:ser>
          <c:idx val="7"/>
          <c:order val="7"/>
          <c:tx>
            <c:strRef>
              <c:f>Sheet4!$I$3:$I$4</c:f>
              <c:strCache>
                <c:ptCount val="1"/>
                <c:pt idx="0">
                  <c:v>Dobson WWTP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Sheet4!$I$5:$I$21</c:f>
              <c:numCache>
                <c:formatCode>General</c:formatCode>
                <c:ptCount val="16"/>
                <c:pt idx="0">
                  <c:v>4.1858333329999997</c:v>
                </c:pt>
                <c:pt idx="1">
                  <c:v>4.1025</c:v>
                </c:pt>
                <c:pt idx="2">
                  <c:v>4.5824999999999996</c:v>
                </c:pt>
                <c:pt idx="3">
                  <c:v>6.0525000000000002</c:v>
                </c:pt>
                <c:pt idx="4">
                  <c:v>6.4008333329999996</c:v>
                </c:pt>
                <c:pt idx="5">
                  <c:v>5.5316666669999996</c:v>
                </c:pt>
                <c:pt idx="6">
                  <c:v>4.2472727270000004</c:v>
                </c:pt>
                <c:pt idx="7">
                  <c:v>4.7916666670000003</c:v>
                </c:pt>
                <c:pt idx="8">
                  <c:v>3.7335833329999999</c:v>
                </c:pt>
                <c:pt idx="9">
                  <c:v>4.5807500000000001</c:v>
                </c:pt>
                <c:pt idx="10">
                  <c:v>4.1165833330000003</c:v>
                </c:pt>
                <c:pt idx="11">
                  <c:v>3.3003333330000002</c:v>
                </c:pt>
                <c:pt idx="12">
                  <c:v>4.5691666670000002</c:v>
                </c:pt>
                <c:pt idx="13">
                  <c:v>3.34</c:v>
                </c:pt>
                <c:pt idx="14">
                  <c:v>3.8841666670000001</c:v>
                </c:pt>
                <c:pt idx="15">
                  <c:v>3.5616666669999999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9B0-4F60-A213-F4C0C2A6FC55}"/>
            </c:ext>
          </c:extLst>
        </c:ser>
        <c:ser>
          <c:idx val="8"/>
          <c:order val="8"/>
          <c:tx>
            <c:strRef>
              <c:f>Sheet4!$J$3:$J$4</c:f>
              <c:strCache>
                <c:ptCount val="1"/>
                <c:pt idx="0">
                  <c:v>Duvaltex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Sheet4!$J$5:$J$21</c:f>
              <c:numCache>
                <c:formatCode>General</c:formatCode>
                <c:ptCount val="16"/>
                <c:pt idx="0">
                  <c:v>3.0313725489999999</c:v>
                </c:pt>
                <c:pt idx="1">
                  <c:v>3.2738461540000001</c:v>
                </c:pt>
                <c:pt idx="2">
                  <c:v>6.2494444439999999</c:v>
                </c:pt>
                <c:pt idx="3">
                  <c:v>7.0582692309999997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B0-4F60-A213-F4C0C2A6FC55}"/>
            </c:ext>
          </c:extLst>
        </c:ser>
        <c:ser>
          <c:idx val="9"/>
          <c:order val="9"/>
          <c:tx>
            <c:strRef>
              <c:f>Sheet4!$K$3:$K$4</c:f>
              <c:strCache>
                <c:ptCount val="1"/>
                <c:pt idx="0">
                  <c:v>Fourth Creek WWTP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Sheet4!$K$5:$K$21</c:f>
              <c:numCache>
                <c:formatCode>General</c:formatCode>
                <c:ptCount val="16"/>
                <c:pt idx="0">
                  <c:v>6.0750000000000002</c:v>
                </c:pt>
                <c:pt idx="1">
                  <c:v>7.5769811320000002</c:v>
                </c:pt>
                <c:pt idx="2">
                  <c:v>8.6007692309999992</c:v>
                </c:pt>
                <c:pt idx="3">
                  <c:v>7.1521153850000001</c:v>
                </c:pt>
                <c:pt idx="4">
                  <c:v>9.9794230769999999</c:v>
                </c:pt>
                <c:pt idx="5">
                  <c:v>10.15596154</c:v>
                </c:pt>
                <c:pt idx="6">
                  <c:v>7.871509434</c:v>
                </c:pt>
                <c:pt idx="7">
                  <c:v>6.8053846150000004</c:v>
                </c:pt>
                <c:pt idx="8">
                  <c:v>9.0011538459999993</c:v>
                </c:pt>
                <c:pt idx="9">
                  <c:v>7.7286538460000003</c:v>
                </c:pt>
                <c:pt idx="10">
                  <c:v>6.4013461539999996</c:v>
                </c:pt>
                <c:pt idx="11">
                  <c:v>5.5884905659999999</c:v>
                </c:pt>
                <c:pt idx="12">
                  <c:v>5.0583018869999998</c:v>
                </c:pt>
                <c:pt idx="13">
                  <c:v>5.011153846</c:v>
                </c:pt>
                <c:pt idx="14">
                  <c:v>4.3979245279999999</c:v>
                </c:pt>
                <c:pt idx="15">
                  <c:v>4.4733962260000002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9B0-4F60-A213-F4C0C2A6FC55}"/>
            </c:ext>
          </c:extLst>
        </c:ser>
        <c:ser>
          <c:idx val="10"/>
          <c:order val="10"/>
          <c:tx>
            <c:strRef>
              <c:f>Sheet4!$L$3:$L$4</c:f>
              <c:strCache>
                <c:ptCount val="1"/>
                <c:pt idx="0">
                  <c:v>Hamby Creek WWTP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Sheet4!$L$5:$L$21</c:f>
              <c:numCache>
                <c:formatCode>General</c:formatCode>
                <c:ptCount val="16"/>
                <c:pt idx="0">
                  <c:v>15.324999999999999</c:v>
                </c:pt>
                <c:pt idx="1">
                  <c:v>21.071666669999999</c:v>
                </c:pt>
                <c:pt idx="2">
                  <c:v>7.7283333330000001</c:v>
                </c:pt>
                <c:pt idx="3">
                  <c:v>4.8224999999999998</c:v>
                </c:pt>
                <c:pt idx="4">
                  <c:v>1.95</c:v>
                </c:pt>
                <c:pt idx="5">
                  <c:v>3.7508333330000001</c:v>
                </c:pt>
                <c:pt idx="6">
                  <c:v>2.391666667</c:v>
                </c:pt>
                <c:pt idx="7">
                  <c:v>1.925384615</c:v>
                </c:pt>
                <c:pt idx="8">
                  <c:v>2.795833333</c:v>
                </c:pt>
                <c:pt idx="9">
                  <c:v>8.4649999999999999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9B0-4F60-A213-F4C0C2A6FC55}"/>
            </c:ext>
          </c:extLst>
        </c:ser>
        <c:ser>
          <c:idx val="11"/>
          <c:order val="11"/>
          <c:tx>
            <c:strRef>
              <c:f>Sheet4!$M$3:$M$4</c:f>
              <c:strCache>
                <c:ptCount val="1"/>
                <c:pt idx="0">
                  <c:v>Lexington Regional WWTP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Sheet4!$M$5:$M$21</c:f>
              <c:numCache>
                <c:formatCode>General</c:formatCode>
                <c:ptCount val="16"/>
                <c:pt idx="0">
                  <c:v>3.1008333330000002</c:v>
                </c:pt>
                <c:pt idx="1">
                  <c:v>3.6627272729999998</c:v>
                </c:pt>
                <c:pt idx="2">
                  <c:v>4.1675000000000004</c:v>
                </c:pt>
                <c:pt idx="3">
                  <c:v>4.8233333329999999</c:v>
                </c:pt>
                <c:pt idx="4">
                  <c:v>7.6258333330000001</c:v>
                </c:pt>
                <c:pt idx="5">
                  <c:v>5.7961538460000002</c:v>
                </c:pt>
                <c:pt idx="6">
                  <c:v>3.7308333330000001</c:v>
                </c:pt>
                <c:pt idx="7">
                  <c:v>4.7774999999999999</c:v>
                </c:pt>
                <c:pt idx="8">
                  <c:v>4.2758333329999996</c:v>
                </c:pt>
                <c:pt idx="9">
                  <c:v>4.7908333330000001</c:v>
                </c:pt>
                <c:pt idx="10">
                  <c:v>5.9683333330000004</c:v>
                </c:pt>
                <c:pt idx="11">
                  <c:v>5.93</c:v>
                </c:pt>
                <c:pt idx="12">
                  <c:v>5.2438461539999999</c:v>
                </c:pt>
                <c:pt idx="13">
                  <c:v>4.7350000000000003</c:v>
                </c:pt>
                <c:pt idx="14">
                  <c:v>5.1208333330000002</c:v>
                </c:pt>
                <c:pt idx="15">
                  <c:v>3.6150000000000002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9B0-4F60-A213-F4C0C2A6FC55}"/>
            </c:ext>
          </c:extLst>
        </c:ser>
        <c:ser>
          <c:idx val="12"/>
          <c:order val="12"/>
          <c:tx>
            <c:strRef>
              <c:f>Sheet4!$N$3:$N$4</c:f>
              <c:strCache>
                <c:ptCount val="1"/>
                <c:pt idx="0">
                  <c:v>Mount Airy WWTP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Sheet4!$N$5:$N$21</c:f>
              <c:numCache>
                <c:formatCode>General</c:formatCode>
                <c:ptCount val="16"/>
                <c:pt idx="0">
                  <c:v>9.4241666669999997</c:v>
                </c:pt>
                <c:pt idx="1">
                  <c:v>11.099166670000001</c:v>
                </c:pt>
                <c:pt idx="2">
                  <c:v>10.94166667</c:v>
                </c:pt>
                <c:pt idx="3">
                  <c:v>15.9</c:v>
                </c:pt>
                <c:pt idx="4">
                  <c:v>13.10083333</c:v>
                </c:pt>
                <c:pt idx="5">
                  <c:v>15.241666670000001</c:v>
                </c:pt>
                <c:pt idx="6">
                  <c:v>12.126666670000001</c:v>
                </c:pt>
                <c:pt idx="7">
                  <c:v>6.1464166669999996</c:v>
                </c:pt>
                <c:pt idx="8">
                  <c:v>9.0316666669999996</c:v>
                </c:pt>
                <c:pt idx="9">
                  <c:v>9</c:v>
                </c:pt>
                <c:pt idx="10">
                  <c:v>11.17333333</c:v>
                </c:pt>
                <c:pt idx="11">
                  <c:v>12.418333329999999</c:v>
                </c:pt>
                <c:pt idx="12">
                  <c:v>10.4275</c:v>
                </c:pt>
                <c:pt idx="13">
                  <c:v>13.22083333</c:v>
                </c:pt>
                <c:pt idx="14">
                  <c:v>11.172499999999999</c:v>
                </c:pt>
                <c:pt idx="15">
                  <c:v>16.40666667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9B0-4F60-A213-F4C0C2A6FC55}"/>
            </c:ext>
          </c:extLst>
        </c:ser>
        <c:ser>
          <c:idx val="13"/>
          <c:order val="13"/>
          <c:tx>
            <c:strRef>
              <c:f>Sheet4!$O$3:$O$4</c:f>
              <c:strCache>
                <c:ptCount val="1"/>
                <c:pt idx="0">
                  <c:v>Muddy Creek WWTP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Sheet4!$O$5:$O$21</c:f>
              <c:numCache>
                <c:formatCode>General</c:formatCode>
                <c:ptCount val="16"/>
                <c:pt idx="0">
                  <c:v>20.346730770000001</c:v>
                </c:pt>
                <c:pt idx="1">
                  <c:v>17.198270440000002</c:v>
                </c:pt>
                <c:pt idx="2">
                  <c:v>22.174814820000002</c:v>
                </c:pt>
                <c:pt idx="3">
                  <c:v>22.170566040000001</c:v>
                </c:pt>
                <c:pt idx="4">
                  <c:v>25.251981130000001</c:v>
                </c:pt>
                <c:pt idx="5">
                  <c:v>22.720377360000001</c:v>
                </c:pt>
                <c:pt idx="6">
                  <c:v>23.655769230000001</c:v>
                </c:pt>
                <c:pt idx="7">
                  <c:v>24.420370370000001</c:v>
                </c:pt>
                <c:pt idx="8">
                  <c:v>26.005660379999998</c:v>
                </c:pt>
                <c:pt idx="9">
                  <c:v>27.115660380000001</c:v>
                </c:pt>
                <c:pt idx="10">
                  <c:v>27.722452830000002</c:v>
                </c:pt>
                <c:pt idx="11">
                  <c:v>26.014285709999999</c:v>
                </c:pt>
                <c:pt idx="12">
                  <c:v>27.333333329999999</c:v>
                </c:pt>
                <c:pt idx="13">
                  <c:v>22.318750000000001</c:v>
                </c:pt>
                <c:pt idx="14">
                  <c:v>25.85714286</c:v>
                </c:pt>
                <c:pt idx="15">
                  <c:v>28.007692309999999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9B0-4F60-A213-F4C0C2A6FC55}"/>
            </c:ext>
          </c:extLst>
        </c:ser>
        <c:ser>
          <c:idx val="14"/>
          <c:order val="14"/>
          <c:tx>
            <c:strRef>
              <c:f>Sheet4!$P$3:$P$4</c:f>
              <c:strCache>
                <c:ptCount val="1"/>
                <c:pt idx="0">
                  <c:v>Pilot Mountain WWTP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Sheet4!$P$5:$P$21</c:f>
              <c:numCache>
                <c:formatCode>General</c:formatCode>
                <c:ptCount val="16"/>
                <c:pt idx="0">
                  <c:v>15.29</c:v>
                </c:pt>
                <c:pt idx="1">
                  <c:v>14.70916667</c:v>
                </c:pt>
                <c:pt idx="2">
                  <c:v>15.63666667</c:v>
                </c:pt>
                <c:pt idx="3">
                  <c:v>18.404166669999999</c:v>
                </c:pt>
                <c:pt idx="4">
                  <c:v>17.223333329999999</c:v>
                </c:pt>
                <c:pt idx="5">
                  <c:v>21.804166670000001</c:v>
                </c:pt>
                <c:pt idx="6">
                  <c:v>17.37</c:v>
                </c:pt>
                <c:pt idx="7">
                  <c:v>18.056583329999999</c:v>
                </c:pt>
                <c:pt idx="10">
                  <c:v>8.9333333330000002</c:v>
                </c:pt>
                <c:pt idx="11">
                  <c:v>9.3683333330000007</c:v>
                </c:pt>
                <c:pt idx="12">
                  <c:v>11.28333333</c:v>
                </c:pt>
                <c:pt idx="13">
                  <c:v>10.33416667</c:v>
                </c:pt>
                <c:pt idx="14">
                  <c:v>8.6950000000000003</c:v>
                </c:pt>
                <c:pt idx="15">
                  <c:v>13.55833333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C9B0-4F60-A213-F4C0C2A6FC55}"/>
            </c:ext>
          </c:extLst>
        </c:ser>
        <c:ser>
          <c:idx val="15"/>
          <c:order val="15"/>
          <c:tx>
            <c:strRef>
              <c:f>Sheet4!$Q$3:$Q$4</c:f>
              <c:strCache>
                <c:ptCount val="1"/>
                <c:pt idx="0">
                  <c:v>Third Creek WWTP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Sheet4!$Q$5:$Q$21</c:f>
              <c:numCache>
                <c:formatCode>General</c:formatCode>
                <c:ptCount val="16"/>
                <c:pt idx="0">
                  <c:v>19.445576920000001</c:v>
                </c:pt>
                <c:pt idx="1">
                  <c:v>19.02264151</c:v>
                </c:pt>
                <c:pt idx="2">
                  <c:v>18.610384620000001</c:v>
                </c:pt>
                <c:pt idx="3">
                  <c:v>17.903269229999999</c:v>
                </c:pt>
                <c:pt idx="4">
                  <c:v>17.259629629999999</c:v>
                </c:pt>
                <c:pt idx="5">
                  <c:v>19.219230769999999</c:v>
                </c:pt>
                <c:pt idx="6">
                  <c:v>10.235660380000001</c:v>
                </c:pt>
                <c:pt idx="7">
                  <c:v>9.2149999999999999</c:v>
                </c:pt>
                <c:pt idx="8">
                  <c:v>14.54327273</c:v>
                </c:pt>
                <c:pt idx="9">
                  <c:v>8.8833962260000003</c:v>
                </c:pt>
                <c:pt idx="10">
                  <c:v>6.091346154</c:v>
                </c:pt>
                <c:pt idx="11">
                  <c:v>6.8240384619999999</c:v>
                </c:pt>
                <c:pt idx="12">
                  <c:v>5.8394444439999997</c:v>
                </c:pt>
                <c:pt idx="13">
                  <c:v>6.0267307690000003</c:v>
                </c:pt>
                <c:pt idx="14">
                  <c:v>6.8462962960000002</c:v>
                </c:pt>
                <c:pt idx="15">
                  <c:v>4.7443396230000001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C9B0-4F60-A213-F4C0C2A6FC55}"/>
            </c:ext>
          </c:extLst>
        </c:ser>
        <c:ser>
          <c:idx val="16"/>
          <c:order val="16"/>
          <c:tx>
            <c:strRef>
              <c:f>Sheet4!$R$3:$R$4</c:f>
              <c:strCache>
                <c:ptCount val="1"/>
                <c:pt idx="0">
                  <c:v>Thurman Street WWTP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Sheet4!$R$5:$R$21</c:f>
              <c:numCache>
                <c:formatCode>General</c:formatCode>
                <c:ptCount val="16"/>
                <c:pt idx="0">
                  <c:v>20.075833329999998</c:v>
                </c:pt>
                <c:pt idx="1">
                  <c:v>12.90666667</c:v>
                </c:pt>
                <c:pt idx="2">
                  <c:v>10.679166670000001</c:v>
                </c:pt>
                <c:pt idx="3">
                  <c:v>10.91666667</c:v>
                </c:pt>
                <c:pt idx="4">
                  <c:v>8.0374999999999996</c:v>
                </c:pt>
                <c:pt idx="5">
                  <c:v>6.4683333330000004</c:v>
                </c:pt>
                <c:pt idx="6">
                  <c:v>6.9616666670000003</c:v>
                </c:pt>
                <c:pt idx="7">
                  <c:v>11.29166667</c:v>
                </c:pt>
                <c:pt idx="8">
                  <c:v>8.5083333329999995</c:v>
                </c:pt>
                <c:pt idx="9">
                  <c:v>7.4574999999999996</c:v>
                </c:pt>
                <c:pt idx="10">
                  <c:v>11.669166669999999</c:v>
                </c:pt>
                <c:pt idx="11">
                  <c:v>6.57</c:v>
                </c:pt>
                <c:pt idx="12">
                  <c:v>6.954166667</c:v>
                </c:pt>
                <c:pt idx="13">
                  <c:v>7.4124999999999996</c:v>
                </c:pt>
                <c:pt idx="14">
                  <c:v>6.3624999999999998</c:v>
                </c:pt>
                <c:pt idx="15">
                  <c:v>6.5516666670000001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9B0-4F60-A213-F4C0C2A6FC55}"/>
            </c:ext>
          </c:extLst>
        </c:ser>
        <c:ser>
          <c:idx val="17"/>
          <c:order val="17"/>
          <c:tx>
            <c:strRef>
              <c:f>Sheet4!$S$3:$S$4</c:f>
              <c:strCache>
                <c:ptCount val="1"/>
                <c:pt idx="0">
                  <c:v>Westside WWTP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Sheet4!$S$5:$S$21</c:f>
              <c:numCache>
                <c:formatCode>General</c:formatCode>
                <c:ptCount val="16"/>
                <c:pt idx="0">
                  <c:v>13.88589286</c:v>
                </c:pt>
                <c:pt idx="1">
                  <c:v>14.84536207</c:v>
                </c:pt>
                <c:pt idx="2">
                  <c:v>13.941298249999999</c:v>
                </c:pt>
                <c:pt idx="3">
                  <c:v>14.38860714</c:v>
                </c:pt>
                <c:pt idx="4">
                  <c:v>13.861454549999999</c:v>
                </c:pt>
                <c:pt idx="5">
                  <c:v>13.251250000000001</c:v>
                </c:pt>
                <c:pt idx="6">
                  <c:v>17.768846150000002</c:v>
                </c:pt>
                <c:pt idx="7">
                  <c:v>15.29283019</c:v>
                </c:pt>
                <c:pt idx="8">
                  <c:v>16.785192309999999</c:v>
                </c:pt>
                <c:pt idx="9">
                  <c:v>12.90288462</c:v>
                </c:pt>
                <c:pt idx="10">
                  <c:v>13.458703699999999</c:v>
                </c:pt>
                <c:pt idx="11">
                  <c:v>16.291132080000001</c:v>
                </c:pt>
                <c:pt idx="12">
                  <c:v>4.679622642</c:v>
                </c:pt>
                <c:pt idx="13">
                  <c:v>3.1782692309999998</c:v>
                </c:pt>
                <c:pt idx="14">
                  <c:v>3.9516071429999999</c:v>
                </c:pt>
                <c:pt idx="15">
                  <c:v>5.1950000000000003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C9B0-4F60-A213-F4C0C2A6FC55}"/>
            </c:ext>
          </c:extLst>
        </c:ser>
        <c:ser>
          <c:idx val="18"/>
          <c:order val="18"/>
          <c:tx>
            <c:strRef>
              <c:f>Sheet4!$T$3:$T$4</c:f>
              <c:strCache>
                <c:ptCount val="1"/>
                <c:pt idx="0">
                  <c:v>Yadkin Valley Sewer Authority WWTP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Sheet4!$T$5:$T$21</c:f>
              <c:numCache>
                <c:formatCode>General</c:formatCode>
                <c:ptCount val="16"/>
                <c:pt idx="0">
                  <c:v>6.2840384619999998</c:v>
                </c:pt>
                <c:pt idx="1">
                  <c:v>9.1211538460000003</c:v>
                </c:pt>
                <c:pt idx="2">
                  <c:v>7.5450943400000003</c:v>
                </c:pt>
                <c:pt idx="3">
                  <c:v>8.7888461539999998</c:v>
                </c:pt>
                <c:pt idx="4">
                  <c:v>16.143076919999999</c:v>
                </c:pt>
                <c:pt idx="5">
                  <c:v>11.746346150000001</c:v>
                </c:pt>
                <c:pt idx="6">
                  <c:v>7.7814492749999999</c:v>
                </c:pt>
                <c:pt idx="7">
                  <c:v>6.1792452830000002</c:v>
                </c:pt>
                <c:pt idx="8">
                  <c:v>7.7073999999999998</c:v>
                </c:pt>
                <c:pt idx="9">
                  <c:v>7.0934615389999998</c:v>
                </c:pt>
                <c:pt idx="10">
                  <c:v>6.5518749999999999</c:v>
                </c:pt>
                <c:pt idx="11">
                  <c:v>7.0208333329999997</c:v>
                </c:pt>
                <c:pt idx="12">
                  <c:v>7.295833333</c:v>
                </c:pt>
                <c:pt idx="13">
                  <c:v>8.2799999999999994</c:v>
                </c:pt>
                <c:pt idx="14">
                  <c:v>6.5141666669999996</c:v>
                </c:pt>
                <c:pt idx="15">
                  <c:v>6.8250000000000002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C9B0-4F60-A213-F4C0C2A6FC55}"/>
            </c:ext>
          </c:extLst>
        </c:ser>
        <c:ser>
          <c:idx val="19"/>
          <c:order val="19"/>
          <c:tx>
            <c:strRef>
              <c:f>Sheet4!$U$3:$U$4</c:f>
              <c:strCache>
                <c:ptCount val="1"/>
                <c:pt idx="0">
                  <c:v>Yadkinville WWTP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Sheet4!$A$5:$A$21</c:f>
              <c:strCach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strCache>
            </c:strRef>
          </c:cat>
          <c:val>
            <c:numRef>
              <c:f>Sheet4!$U$5:$U$21</c:f>
              <c:numCache>
                <c:formatCode>General</c:formatCode>
                <c:ptCount val="16"/>
                <c:pt idx="0">
                  <c:v>17.711166670000001</c:v>
                </c:pt>
                <c:pt idx="1">
                  <c:v>16.04</c:v>
                </c:pt>
                <c:pt idx="2">
                  <c:v>15.803278690000001</c:v>
                </c:pt>
                <c:pt idx="3">
                  <c:v>15.516666669999999</c:v>
                </c:pt>
                <c:pt idx="4">
                  <c:v>14.365</c:v>
                </c:pt>
                <c:pt idx="5">
                  <c:v>14.643333330000001</c:v>
                </c:pt>
                <c:pt idx="6">
                  <c:v>16.16</c:v>
                </c:pt>
                <c:pt idx="7">
                  <c:v>15.96666667</c:v>
                </c:pt>
                <c:pt idx="8">
                  <c:v>12.73754098</c:v>
                </c:pt>
                <c:pt idx="9">
                  <c:v>15.512</c:v>
                </c:pt>
                <c:pt idx="10">
                  <c:v>14.66666667</c:v>
                </c:pt>
                <c:pt idx="11">
                  <c:v>16.01923077</c:v>
                </c:pt>
                <c:pt idx="12">
                  <c:v>13.367692310000001</c:v>
                </c:pt>
                <c:pt idx="13">
                  <c:v>13.47076923</c:v>
                </c:pt>
                <c:pt idx="14">
                  <c:v>11.45981132</c:v>
                </c:pt>
                <c:pt idx="15">
                  <c:v>10.51980769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C9B0-4F60-A213-F4C0C2A6F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0962111"/>
        <c:axId val="700701935"/>
      </c:lineChart>
      <c:catAx>
        <c:axId val="710962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0701935"/>
        <c:crosses val="autoZero"/>
        <c:auto val="1"/>
        <c:lblAlgn val="ctr"/>
        <c:lblOffset val="100"/>
        <c:noMultiLvlLbl val="0"/>
      </c:catAx>
      <c:valAx>
        <c:axId val="700701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962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0.04144</cdr:x>
      <cdr:y>0.69258</cdr:y>
    </cdr:from>
    <cdr:to>
      <cdr:x>0.98722</cdr:x>
      <cdr:y>0.69258</cdr:y>
    </cdr:to>
    <cdr:cxnSp macro="">
      <cdr:nvCxnSpPr>
        <cdr:cNvPr id="2" name="Straight Connector 1" descr="Current (2022) P Reduction (24.3%)">
          <a:extLst xmlns:a="http://schemas.openxmlformats.org/drawingml/2006/main">
            <a:ext uri="{FF2B5EF4-FFF2-40B4-BE49-F238E27FC236}">
              <a16:creationId xmlns:a16="http://schemas.microsoft.com/office/drawing/2014/main" id="{B1F2579B-514F-EE3A-532E-5A69D71F49D9}"/>
            </a:ext>
          </a:extLst>
        </cdr:cNvPr>
        <cdr:cNvCxnSpPr/>
      </cdr:nvCxnSpPr>
      <cdr:spPr>
        <a:xfrm xmlns:a="http://schemas.openxmlformats.org/drawingml/2006/main">
          <a:off x="435795" y="3452300"/>
          <a:ext cx="9945385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0.31837</cdr:x>
      <cdr:y>0.60622</cdr:y>
    </cdr:from>
    <cdr:to>
      <cdr:x>0.72983</cdr:x>
      <cdr:y>0.71829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47431940-97A0-7189-6A1F-1555E7A0A61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347809" y="3021790"/>
          <a:ext cx="4326749" cy="55863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0.03857</cdr:x>
      <cdr:y>0.3383</cdr:y>
    </cdr:from>
    <cdr:to>
      <cdr:x>0.98917</cdr:x>
      <cdr:y>0.59735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1A1ED4E8-3618-4140-F190-E3C271939126}"/>
            </a:ext>
          </a:extLst>
        </cdr:cNvPr>
        <cdr:cNvSpPr/>
      </cdr:nvSpPr>
      <cdr:spPr>
        <a:xfrm xmlns:a="http://schemas.openxmlformats.org/drawingml/2006/main">
          <a:off x="405587" y="1686309"/>
          <a:ext cx="9996129" cy="129129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alpha val="28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                                             Target Reduction Range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0.04555</cdr:x>
      <cdr:y>0.80807</cdr:y>
    </cdr:from>
    <cdr:to>
      <cdr:x>0.9707</cdr:x>
      <cdr:y>0.80807</cdr:y>
    </cdr:to>
    <cdr:cxnSp macro="">
      <cdr:nvCxnSpPr>
        <cdr:cNvPr id="2" name="Straight Connector 1" descr="Current (2022) P Reduction (24.3%)">
          <a:extLst xmlns:a="http://schemas.openxmlformats.org/drawingml/2006/main">
            <a:ext uri="{FF2B5EF4-FFF2-40B4-BE49-F238E27FC236}">
              <a16:creationId xmlns:a16="http://schemas.microsoft.com/office/drawing/2014/main" id="{7233E9F9-4D3D-C41B-8FFC-7B6DDBDC3C66}"/>
            </a:ext>
          </a:extLst>
        </cdr:cNvPr>
        <cdr:cNvCxnSpPr/>
      </cdr:nvCxnSpPr>
      <cdr:spPr>
        <a:xfrm xmlns:a="http://schemas.openxmlformats.org/drawingml/2006/main">
          <a:off x="478971" y="4132135"/>
          <a:ext cx="9728522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0.03843</cdr:x>
      <cdr:y>0.33833</cdr:y>
    </cdr:from>
    <cdr:to>
      <cdr:x>0.98758</cdr:x>
      <cdr:y>0.49335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3665A87A-CCE2-DA18-9698-A5067189E499}"/>
            </a:ext>
          </a:extLst>
        </cdr:cNvPr>
        <cdr:cNvSpPr/>
      </cdr:nvSpPr>
      <cdr:spPr>
        <a:xfrm xmlns:a="http://schemas.openxmlformats.org/drawingml/2006/main">
          <a:off x="404145" y="1730059"/>
          <a:ext cx="9980826" cy="79272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alpha val="28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>
              <a:solidFill>
                <a:schemeClr val="accent6">
                  <a:lumMod val="50000"/>
                </a:schemeClr>
              </a:solidFill>
            </a:rPr>
            <a:t>                                             Target Reduction Range</a:t>
          </a:r>
        </a:p>
      </cdr:txBody>
    </cdr:sp>
  </cdr:relSizeAnchor>
  <cdr:relSizeAnchor xmlns:cdr="http://schemas.openxmlformats.org/drawingml/2006/chartDrawing">
    <cdr:from>
      <cdr:x>0.32513</cdr:x>
      <cdr:y>0.71667</cdr:y>
    </cdr:from>
    <cdr:to>
      <cdr:x>0.72806</cdr:x>
      <cdr:y>0.81402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9C3B9E4E-A4B5-7DB4-EA79-B32539D73CE8}"/>
            </a:ext>
          </a:extLst>
        </cdr:cNvPr>
        <cdr:cNvSpPr txBox="1"/>
      </cdr:nvSpPr>
      <cdr:spPr>
        <a:xfrm xmlns:a="http://schemas.openxmlformats.org/drawingml/2006/main">
          <a:off x="3418948" y="3407468"/>
          <a:ext cx="4237051" cy="4628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Current (2022) N Reduction: 4.0%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0:50:09.5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29,'1'0,"-1"-1,0 0,0 1,0-1,1 1,-1-1,0 1,1-1,-1 0,1 1,-1-1,0 1,1 0,-1-1,1 1,-1-1,1 1,-1 0,1-1,0 1,-1 0,1 0,-1-1,1 1,0 0,0 0,22-5,-19 5,101-10,172 7,-163 5,133-4,204 5,-8 29,-300-20,125 27,-77-8,-62-12,200 16,233 7,104 1,-245-44,-366-2,103-19,-157 22,48-14,-31 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0:50:15.9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22,'0'-1,"0"0,1 0,-1 1,0-1,1 0,-1 0,1 0,-1 0,1 0,0 1,-1-1,1 0,-1 1,1-1,0 0,0 1,0-1,-1 1,1-1,0 1,0-1,0 1,0 0,0-1,0 1,0 0,0 0,0 0,1-1,35-2,-33 3,95 1,156 23,11 1,202-23,-229-4,60-9,334-8,-469 20,1717-1,-1807 4,102 16,-36-1,6-3,161 11,-223-23,165 31,-208-27,74 25,-91-25,0-2,1 0,-1-1,31 1,103-3,15 2,418 17,-418-9,-24 1,-88-13,-8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0:50:22.2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97,'0'-1,"0"1,0-1,1 0,-1 1,0-1,0 1,1-1,-1 0,0 1,1-1,-1 1,1-1,-1 1,1-1,-1 1,1 0,-1-1,1 1,-1 0,1-1,-1 1,1 0,0-1,-1 1,1 0,0 0,22-5,-22 4,85-7,154 3,-149 6,-60-1,297 5,-228 2,128 24,-121-13,153 5,108-19,-116-3,17 24,-63-3,416-14,-374-10,158-15,-170-17,30-3,25 9,78-9,-250 18,-60 8,1 3,66 0,460 10,-572-2,-1 0,25-5,-15-1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0:51:07.15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5071 22,'1'-1,"-1"1,0-1,0 0,0 0,0 1,-1-1,1 0,0 1,0-1,0 0,0 1,-1-1,1 0,0 1,-1-1,1 0,0 1,-1-1,1 1,-1-1,1 0,-1 1,1 0,-1-1,0 1,1-1,-2 0,-27-2,-367 22,219-5,-632 2,784-15,1 0,0 3,-32 7,5-4,-1-2,0-2,-65-4,32-1,-2196 1,1958-14,30 1,56 8,207 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0:54:37.5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5127 115,'0'-1,"0"0,-1 0,1 0,-1 0,1 0,-1 0,1 0,-1 0,1 1,-1-1,0 0,1 0,-1 0,0 1,0-1,0 0,0 1,0-1,0 0,0 1,0-1,0 1,0 0,0-1,0 1,0 0,-2-1,-36-4,33 5,-121-7,-21-1,-372-6,177 11,286-1,-90-21,94 15,0 1,-60-1,-368 29,-224-6,464-14,-95 1,315 1,0 1,-39 9,36-6,-39 4,-280-7,176-4,-466 2,591 3,0 1,-70 16,-3 0,64-14,10-2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0:54:51.6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5547 4,'0'0,"0"0,0 0,0 0,0-1,0 1,0 0,0 0,0 0,0 0,0 0,0 0,0-1,0 1,0 0,0 0,0 0,0 0,-1 0,1 0,0 0,0 0,0 0,0-1,0 1,0 0,0 0,0 0,-1 0,1 0,0 0,0 0,0 0,0 0,0 0,0 0,-1 0,1 0,0 0,0 0,0 0,0 0,0 0,0 0,-1 0,1 0,0 0,-10 4,-5 1,-41 4,0-3,-101-1,95-5,-650 2,563-2,-40 14,30-1,-573-10,380-5,352 2,-32 1,1-1,-1-2,1-1,0-2,-31-8,23 2,0 3,0 1,-63-3,-122 10,101 2,-472-2,426 14,-6 0,141-12,-60 10,-13 1,62-10,0 2,1 1,-64 18,80-18,0-1,0-1,-46 0,17-1,3 6,46-7,0 0,-1-1,1 1,0-2,0 1,-1-1,1 0,-16-3,-13-4,0 3,-1 0,-39 3,-15-2,62-1,8-1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0:55:16.10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4088 87,'0'-1,"0"0,0 1,0-1,-1 0,1 0,0 0,-1 1,1-1,-1 0,1 0,-1 1,1-1,-1 0,1 1,-1-1,0 1,1-1,-1 1,0-1,0 1,1-1,-1 1,0 0,0-1,1 1,-1 0,-2-1,-27-4,25 5,-65-6,-86 5,-71 15,-10 0,-390-11,323-5,-22-13,-11 0,-1157 16,1474-2,0-1,0-1,-19-5,15 3,-35-4,57 9,-3 0,1 0,-1 0,1-1,0 1,-1-1,1 0,0-1,0 1,0-1,0 1,0-1,-7-5,-1-5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30T10:55:43.1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0,'336'11,"243"7,-466-17,-49-1,385 16,160 19,-482-30,58 8,44 2,-7-12,232 5,631 8,-821-17,452 6,-626-3,-20-2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9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9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C487D-E38B-444A-A8D9-A3853809DE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088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2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5FC3-2B4F-E06F-6A70-65A82EAA7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0C42E-7ED9-6FFF-3758-A27C423CA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3ACC-FA81-6822-AAAF-672E3555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B1FE-4FCC-C5A6-ACBF-3805E8DA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63029-85DB-7435-A77D-32DF90D9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4082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1A-C9AA-E2C6-2E9E-50399F76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E0EE-2C34-396A-B1DE-8B23125B9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F864-B554-1CC3-9410-A6D5D4E5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596A7-1310-27CF-469D-7FA6405F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5DC3C-F515-E84D-FE24-9AE459F5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0192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E6DEE-B7B3-9AD9-69F3-D3E2DE72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BEC01-C24D-FECA-F230-2C6EB5034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838EE-EB92-FD6B-DB65-04D30DF0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FFCF-4686-684D-EB1D-4C41017E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F38A-37A5-200D-2AE0-FC0A7DCE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927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2293-A2D0-1EB5-36CC-2C69CBF9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6BEEB-666E-5C77-E0EB-1C0108CBE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0772F-89C3-3DF9-297F-7ED100DC6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2E2EF-0BCA-7D29-E618-4C8FAA7F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8DBAC-D0C9-C27A-525D-78E84BBC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0F2C2-49B7-34C4-1250-3F389BE0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1645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C477-BAC8-1ED2-6477-17C73A53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A1E3-5AC3-1DCA-B34C-7ACC2A629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70A9C-8B60-6A33-74BD-4C628C529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387C7-44A7-6114-A4CC-569AC047D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00A15-57A4-0F99-592D-97988AF96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87853-17CF-006D-F1DD-E6ABEF26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79E59-18DD-8E31-C265-5994BEE4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1DD2C-076A-647A-3849-6D028BA6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36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C54B-0CBF-791D-9CDE-0016A5D9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85EEA-A2AD-E856-0BD9-B18194D9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26EF6-1AA3-8F72-36C7-2843E32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A47EA-07B4-3F39-5382-58D49826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2028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EF139-0483-CA83-4252-C63EC0A2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29F26-7249-2B29-840F-496D578A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3C651-49FA-CF3F-A107-DAC311DA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4076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6B3B-1DA4-27A1-BE1F-504ADADB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0E7F-D6E3-13B8-D1E6-F6ECE14E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E8D05-98C0-678C-FDC6-BE15C2963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7149-2DE0-4D08-A4B3-FB1F4676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EFF47-24BA-83F5-3A3B-EF54D9C6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46D9F-DCB8-600A-4E18-8FF8F46A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360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D875-E80D-CF5A-E69F-EA91F9F7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C1B5C-BBF5-0BA5-6765-8C694A79E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9E288-5E65-EA1B-73C5-894EEF1DF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0737B-4683-6E40-B8B7-C7D6B872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87C00-C09A-DF24-41EC-B3C5E4BA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9674-2744-8E06-3DC8-C2F48A54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210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3E17-E914-D928-D150-397BC501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FE7B7-3E48-4542-6D7E-EE88DC49A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8BB4-5F3E-7EDC-2682-1180B2BE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CCE5B-B4F2-DBC5-9D44-3D34590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E630-AC83-59A3-4F46-6368882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9571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CD8DE-ACD7-5CBC-E5B2-D3204032E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2ABF5-C3B9-6EB3-E890-CD48F234C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320F-42C7-A6C1-F1A2-3ACB3BA4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B9CB-8850-C5A3-20A2-3223AC00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5BF4-4A5B-B949-6EE9-A75724DA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1004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4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07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02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outdoor, lake, bridge&#10;&#10;Description automatically generated">
            <a:extLst>
              <a:ext uri="{FF2B5EF4-FFF2-40B4-BE49-F238E27FC236}">
                <a16:creationId xmlns:a16="http://schemas.microsoft.com/office/drawing/2014/main" id="{B11294C1-4C07-4BBD-83D1-3C8198B54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41D9D-3DED-41EA-907F-3F6DC570F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4185919"/>
            <a:ext cx="9144000" cy="1051243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CABD8-D48F-4943-AF65-B10088C19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120" y="5329238"/>
            <a:ext cx="9144000" cy="49244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48F1746-25A6-4FD4-BBE9-9577079982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40" y="291589"/>
            <a:ext cx="6532915" cy="152784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36B871-515E-43B7-ADA5-8FC603DE1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120" y="6269038"/>
            <a:ext cx="4795837" cy="39528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6516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4AA73-1587-4E34-ABF1-87C8B43C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0F940-5C26-41BA-8EE3-90C33F932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289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, logo&#10;&#10;Description automatically generated">
            <a:extLst>
              <a:ext uri="{FF2B5EF4-FFF2-40B4-BE49-F238E27FC236}">
                <a16:creationId xmlns:a16="http://schemas.microsoft.com/office/drawing/2014/main" id="{42C7AE46-0757-448B-BC7E-EA3F97E4A5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5FD453-A24D-4B9C-96CA-7DE69C586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8838623" cy="1500188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5BEFF-1E1A-4B33-AB23-37543ABF4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29000"/>
            <a:ext cx="759171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ECE45F-2BF6-4BF4-AF22-A8CD95868112}"/>
              </a:ext>
            </a:extLst>
          </p:cNvPr>
          <p:cNvCxnSpPr>
            <a:cxnSpLocks/>
          </p:cNvCxnSpPr>
          <p:nvPr userDrawn="1"/>
        </p:nvCxnSpPr>
        <p:spPr>
          <a:xfrm>
            <a:off x="831850" y="3209927"/>
            <a:ext cx="8838623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543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584B6E-E1F4-4160-AA8F-C1088D7426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5FD453-A24D-4B9C-96CA-7DE69C586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46787"/>
            <a:ext cx="10515600" cy="220242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5BEFF-1E1A-4B33-AB23-37543ABF4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63845"/>
            <a:ext cx="10515600" cy="10815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Subtext</a:t>
            </a:r>
          </a:p>
        </p:txBody>
      </p:sp>
    </p:spTree>
    <p:extLst>
      <p:ext uri="{BB962C8B-B14F-4D97-AF65-F5344CB8AC3E}">
        <p14:creationId xmlns:p14="http://schemas.microsoft.com/office/powerpoint/2010/main" val="3765497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75E4-F683-42C8-965A-E53AFB42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19E1D-C03A-4734-BC76-9D6837E3E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A2A92-4673-4E5A-A28B-A8E0A0D3C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375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5BC54-9E67-45A4-9754-3F3852A6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A5E08-AC7C-409A-930F-9C1E28680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E2B99-8447-4DDD-8819-3983D033E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B6814-D119-429D-83A2-B02E13542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4A0D7-F8F2-4ADF-B118-EE209156D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059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AA853-7463-4EF1-B795-BDA5E809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7045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 photo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AA853-7463-4EF1-B795-BDA5E8097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20" y="365127"/>
            <a:ext cx="5080000" cy="6208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12405B-E3E2-4826-8CA9-B6162A3AD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438" y="1600200"/>
            <a:ext cx="5080000" cy="3733800"/>
          </a:xfrm>
        </p:spPr>
        <p:txBody>
          <a:bodyPr/>
          <a:lstStyle>
            <a:lvl1pPr>
              <a:defRPr b="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/>
            </a:lvl2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B65F6A-715D-4650-B092-3C82AB0DF0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7700" y="365125"/>
            <a:ext cx="6235700" cy="53879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50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719321-523F-4653-8D71-6F82C6870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0155ED-DA3B-4244-B9D4-E49314510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964406"/>
            <a:ext cx="12192000" cy="150018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End Slide Header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666EAD8-7445-4573-BA87-09C18CDA5E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1356" y="2764884"/>
            <a:ext cx="12192001" cy="84459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End Slide Subtext</a:t>
            </a:r>
          </a:p>
        </p:txBody>
      </p:sp>
    </p:spTree>
    <p:extLst>
      <p:ext uri="{BB962C8B-B14F-4D97-AF65-F5344CB8AC3E}">
        <p14:creationId xmlns:p14="http://schemas.microsoft.com/office/powerpoint/2010/main" val="4721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616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A838-8CE6-4271-96FC-FDF1A97E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6FFB-D71C-48E3-9A28-B730A6162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FCAB3-918D-45A6-B664-52869BE06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05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5A41-A4E3-4305-AC28-58602BD9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3EDFC9-7D8E-4A9F-99FD-5A8F3668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B67E9-54C2-4376-BE3E-710B0F83D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983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7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01FBC-3BAE-8CEF-1E51-9C791154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CD17-89F5-CC28-8206-697492CF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F668A-1675-3AF2-4D01-8F6D6B66C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FEF1-36C7-9A7B-B5AD-1CED3CCBF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4837-2F84-D956-5CFB-4F622D06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E61DE8-6ACE-4461-A0DD-3CC2D7F971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90815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04572D-1F47-4D3C-B5AA-4FF3F596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365126"/>
            <a:ext cx="11511280" cy="9279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228E3-9D4D-4D8E-B414-41236880B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120" y="1376218"/>
            <a:ext cx="11511280" cy="4237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3ED2055A-7DB7-4822-8815-BD9D7E79650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12" y="6048999"/>
            <a:ext cx="3636932" cy="85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73818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8032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85883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hyperlink" Target="mailto:Joey.hester@ncdenr.g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0.png"/><Relationship Id="rId7" Type="http://schemas.openxmlformats.org/officeDocument/2006/relationships/image" Target="../media/image1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0.xml"/><Relationship Id="rId6" Type="http://schemas.openxmlformats.org/officeDocument/2006/relationships/customXml" Target="../ink/ink3.xml"/><Relationship Id="rId5" Type="http://schemas.openxmlformats.org/officeDocument/2006/relationships/image" Target="../media/image11.png"/><Relationship Id="rId4" Type="http://schemas.openxmlformats.org/officeDocument/2006/relationships/customXml" Target="../ink/ink2.xml"/><Relationship Id="rId9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140.png"/><Relationship Id="rId7" Type="http://schemas.openxmlformats.org/officeDocument/2006/relationships/image" Target="../media/image16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customXml" Target="../ink/ink7.xml"/><Relationship Id="rId5" Type="http://schemas.openxmlformats.org/officeDocument/2006/relationships/image" Target="../media/image150.png"/><Relationship Id="rId4" Type="http://schemas.openxmlformats.org/officeDocument/2006/relationships/customXml" Target="../ink/ink6.xml"/><Relationship Id="rId9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Department of Environmental 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4,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C5B1B-CCC7-6B89-2B21-D21D7613C367}"/>
              </a:ext>
            </a:extLst>
          </p:cNvPr>
          <p:cNvSpPr txBox="1"/>
          <p:nvPr/>
        </p:nvSpPr>
        <p:spPr>
          <a:xfrm>
            <a:off x="255017" y="2564266"/>
            <a:ext cx="406072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+mj-lt"/>
              </a:rPr>
              <a:t>High Rock Lake</a:t>
            </a:r>
          </a:p>
          <a:p>
            <a:r>
              <a:rPr lang="en-US" sz="3200" b="1" i="1" dirty="0">
                <a:latin typeface="+mj-lt"/>
              </a:rPr>
              <a:t>Nutrient Management </a:t>
            </a:r>
          </a:p>
          <a:p>
            <a:r>
              <a:rPr lang="en-US" sz="3200" b="1" i="1" dirty="0">
                <a:latin typeface="+mj-lt"/>
              </a:rPr>
              <a:t>Wastewater Technical </a:t>
            </a:r>
          </a:p>
          <a:p>
            <a:r>
              <a:rPr lang="en-US" sz="3200" b="1" i="1" dirty="0">
                <a:latin typeface="+mj-lt"/>
              </a:rPr>
              <a:t>Advisory Group</a:t>
            </a:r>
          </a:p>
        </p:txBody>
      </p:sp>
    </p:spTree>
    <p:extLst>
      <p:ext uri="{BB962C8B-B14F-4D97-AF65-F5344CB8AC3E}">
        <p14:creationId xmlns:p14="http://schemas.microsoft.com/office/powerpoint/2010/main" val="2863659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AB9879-D3B6-CC32-2548-D61CF459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Delivered Loads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F489CF-B61E-13F4-B116-FFA4207833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5120" y="2238704"/>
            <a:ext cx="5621987" cy="243886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55B10CB-4A24-BB9A-77A8-2D4246E577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40122" y="2238704"/>
            <a:ext cx="5599087" cy="24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63BAE-B91C-3557-3988-0029FA47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 Reduction Curve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4D654-FC6A-F7FB-88CF-8463935C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ADE1D86-4961-039D-4D59-458DEB2314D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8859F-B443-C57B-42B7-7A048A67BEDD}"/>
              </a:ext>
            </a:extLst>
          </p:cNvPr>
          <p:cNvSpPr txBox="1"/>
          <p:nvPr/>
        </p:nvSpPr>
        <p:spPr>
          <a:xfrm>
            <a:off x="344784" y="3291374"/>
            <a:ext cx="1484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35ug/L seasonal geomean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 standard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BE6A9-60E6-0C54-055F-A0789AA111B2}"/>
              </a:ext>
            </a:extLst>
          </p:cNvPr>
          <p:cNvSpPr txBox="1"/>
          <p:nvPr/>
        </p:nvSpPr>
        <p:spPr>
          <a:xfrm>
            <a:off x="5289684" y="5964198"/>
            <a:ext cx="11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YAD152C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20E230-79BE-2717-62DA-3ED7B84CB0DD}"/>
              </a:ext>
            </a:extLst>
          </p:cNvPr>
          <p:cNvSpPr txBox="1"/>
          <p:nvPr/>
        </p:nvSpPr>
        <p:spPr>
          <a:xfrm>
            <a:off x="2714964" y="2971792"/>
            <a:ext cx="30091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2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B2227-9912-D0BF-8DD2-19DEFDF79BAA}"/>
              </a:ext>
            </a:extLst>
          </p:cNvPr>
          <p:cNvSpPr txBox="1"/>
          <p:nvPr/>
        </p:nvSpPr>
        <p:spPr>
          <a:xfrm>
            <a:off x="7059757" y="1709908"/>
            <a:ext cx="51322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37% P/50% 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reduction equates to a 35ug/L geomean output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42% P/48.5% N reduction equates to 40ug/L at 10% exceedance (statewide standard)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model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predict results accurately from exclusive focus on ONE nutrient and not the other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Therefore, modelers suggest a combination N/P reduction may be preferable for HRL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approved by EPA and DWR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make final internal decision about how to proceed based on EPA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F6F418-643A-4FEB-7021-1035D148626B}"/>
              </a:ext>
            </a:extLst>
          </p:cNvPr>
          <p:cNvGrpSpPr/>
          <p:nvPr/>
        </p:nvGrpSpPr>
        <p:grpSpPr>
          <a:xfrm>
            <a:off x="1875340" y="1195869"/>
            <a:ext cx="5132243" cy="4875287"/>
            <a:chOff x="1875340" y="1195869"/>
            <a:chExt cx="5132243" cy="48752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D33F5F-0E04-B06C-6041-CADE49E8B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45" b="21851"/>
            <a:stretch/>
          </p:blipFill>
          <p:spPr bwMode="auto">
            <a:xfrm>
              <a:off x="1875340" y="1195869"/>
              <a:ext cx="5132243" cy="487528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9FC0A6-F939-2536-22F6-633991CD97B3}"/>
                </a:ext>
              </a:extLst>
            </p:cNvPr>
            <p:cNvCxnSpPr/>
            <p:nvPr/>
          </p:nvCxnSpPr>
          <p:spPr>
            <a:xfrm flipV="1">
              <a:off x="2509520" y="1798320"/>
              <a:ext cx="3667760" cy="3718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DC425-91FE-2B43-FB7E-6222745B6DCD}"/>
                </a:ext>
              </a:extLst>
            </p:cNvPr>
            <p:cNvSpPr txBox="1"/>
            <p:nvPr/>
          </p:nvSpPr>
          <p:spPr>
            <a:xfrm rot="18885852">
              <a:off x="3627120" y="3291374"/>
              <a:ext cx="1335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B7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Current N/P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05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5689-35C6-DD33-B1DE-82E584AB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365126"/>
            <a:ext cx="11511280" cy="630554"/>
          </a:xfrm>
        </p:spPr>
        <p:txBody>
          <a:bodyPr/>
          <a:lstStyle/>
          <a:p>
            <a:r>
              <a:rPr lang="en-US" dirty="0"/>
              <a:t>Impact of Uncontrollable 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2080E-C7F8-920C-7F06-2F61E169F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Steering Committee has yet to make a decision on uncontrollable loads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Assumption - </a:t>
            </a:r>
            <a:r>
              <a:rPr lang="en-US" sz="2200" dirty="0"/>
              <a:t>Forested lands, septic systems, and atmospheric loads to water are uncontrollable</a:t>
            </a:r>
          </a:p>
          <a:p>
            <a:pPr marL="10287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Total Phosphorus </a:t>
            </a:r>
          </a:p>
          <a:p>
            <a:pPr marL="2857500" lvl="5" indent="-342900">
              <a:buFont typeface="Courier New" panose="02070309020205020404" pitchFamily="49" charset="0"/>
              <a:buChar char="o"/>
            </a:pPr>
            <a:r>
              <a:rPr lang="en-US" sz="2000" dirty="0"/>
              <a:t>30% of sources uncontrollable</a:t>
            </a:r>
          </a:p>
          <a:p>
            <a:pPr marL="2857500" lvl="5" indent="-342900">
              <a:buFont typeface="Courier New" panose="02070309020205020404" pitchFamily="49" charset="0"/>
              <a:buChar char="o"/>
            </a:pPr>
            <a:r>
              <a:rPr lang="en-US" sz="2000" dirty="0"/>
              <a:t>P only removal target for all sources of 37% becomes ~53% for controllable sources*</a:t>
            </a:r>
          </a:p>
          <a:p>
            <a:pPr marL="10287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Total Nitrogen</a:t>
            </a:r>
          </a:p>
          <a:p>
            <a:pPr marL="2857500" lvl="5" indent="-342900">
              <a:buFont typeface="Courier New" panose="02070309020205020404" pitchFamily="49" charset="0"/>
              <a:buChar char="o"/>
            </a:pPr>
            <a:r>
              <a:rPr lang="en-US" sz="2000" dirty="0"/>
              <a:t>29% of sources uncontrollable</a:t>
            </a:r>
          </a:p>
          <a:p>
            <a:pPr marL="2857500" lvl="5" indent="-342900">
              <a:buFont typeface="Courier New" panose="02070309020205020404" pitchFamily="49" charset="0"/>
              <a:buChar char="o"/>
            </a:pPr>
            <a:r>
              <a:rPr lang="en-US" sz="2000" dirty="0"/>
              <a:t>N only removal target for all sources of 50% becomes ~70% for controllable sources*</a:t>
            </a:r>
          </a:p>
          <a:p>
            <a:pPr marL="2857500" lvl="5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1028700" lvl="1" indent="-342900"/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45BE17-DB8D-49F0-C789-99A6EDDACA43}"/>
              </a:ext>
            </a:extLst>
          </p:cNvPr>
          <p:cNvSpPr txBox="1"/>
          <p:nvPr/>
        </p:nvSpPr>
        <p:spPr>
          <a:xfrm>
            <a:off x="2306321" y="5266172"/>
            <a:ext cx="55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*These reductions are impacted by Steering Committee decisions and then need to be confirmed by DWR modelers</a:t>
            </a:r>
          </a:p>
        </p:txBody>
      </p:sp>
    </p:spTree>
    <p:extLst>
      <p:ext uri="{BB962C8B-B14F-4D97-AF65-F5344CB8AC3E}">
        <p14:creationId xmlns:p14="http://schemas.microsoft.com/office/powerpoint/2010/main" val="1139687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E6FF-A9F5-8E4E-BD7E-CC2F1E1B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365126"/>
            <a:ext cx="11511280" cy="318046"/>
          </a:xfrm>
        </p:spPr>
        <p:txBody>
          <a:bodyPr>
            <a:normAutofit fontScale="90000"/>
          </a:bodyPr>
          <a:lstStyle/>
          <a:p>
            <a:r>
              <a:rPr lang="en-US" dirty="0"/>
              <a:t>Range Finding for Potential TP Reductions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F7CE43-FCE1-0C92-27E5-F864DDE5A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771" y="704669"/>
            <a:ext cx="5980387" cy="511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81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1F5F2-5D69-8C80-3BE2-9DCF432F2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365126"/>
            <a:ext cx="11511280" cy="589914"/>
          </a:xfrm>
        </p:spPr>
        <p:txBody>
          <a:bodyPr/>
          <a:lstStyle/>
          <a:p>
            <a:r>
              <a:rPr lang="en-US" dirty="0"/>
              <a:t>Range Finding for Potential TN Reductions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2DDB2B-38A5-1C31-C936-ECEE4FEFF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207" y="1003676"/>
            <a:ext cx="5160579" cy="49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78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BD9F7-13B2-45B8-429E-FDF6FD67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 Targets/Scenarios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714AF-FF37-3547-2C0F-DC2946AC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B138D3F-6364-2637-2094-A6258A64ED2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51DC0FF-7935-7900-9BE1-91B1254424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707074"/>
              </p:ext>
            </p:extLst>
          </p:nvPr>
        </p:nvGraphicFramePr>
        <p:xfrm>
          <a:off x="838200" y="1263721"/>
          <a:ext cx="10515600" cy="498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790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E1A1-B178-C482-8A42-0CBC20552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 Targets/Scenarios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8E295-20D3-49EB-4EFE-0584DF0E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8088B6-FA49-249B-8FE5-AE5FAB5DA7A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FCF1F0B-F6BB-ACBC-AA91-5B7E4E918B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5364416"/>
              </p:ext>
            </p:extLst>
          </p:nvPr>
        </p:nvGraphicFramePr>
        <p:xfrm>
          <a:off x="838200" y="1134814"/>
          <a:ext cx="10515600" cy="5113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795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5F5D4-10C7-23F9-6597-C6C4A7E97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DA7EF-71ED-1B7D-2C25-533CE3C83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Year 1:</a:t>
            </a:r>
          </a:p>
          <a:p>
            <a:pPr lvl="1"/>
            <a:r>
              <a:rPr lang="en-US" dirty="0"/>
              <a:t>40+% Phosphorus reduction</a:t>
            </a:r>
          </a:p>
          <a:p>
            <a:r>
              <a:rPr lang="en-US" dirty="0"/>
              <a:t>Year 5:</a:t>
            </a:r>
          </a:p>
          <a:p>
            <a:pPr lvl="1"/>
            <a:r>
              <a:rPr lang="en-US" dirty="0"/>
              <a:t>70+% Phosphorus reduction</a:t>
            </a:r>
          </a:p>
          <a:p>
            <a:r>
              <a:rPr lang="en-US" dirty="0"/>
              <a:t>Year 10:</a:t>
            </a:r>
          </a:p>
          <a:p>
            <a:pPr lvl="1"/>
            <a:r>
              <a:rPr lang="en-US" dirty="0"/>
              <a:t>10 mg/L Nitrogen limit @ average flow + 10% for all dischargers &gt; 0.1 MGD</a:t>
            </a:r>
          </a:p>
          <a:p>
            <a:pPr lvl="1"/>
            <a:r>
              <a:rPr lang="en-US" dirty="0"/>
              <a:t>6 mg/L Nitrogen limit @ average flow + 10% for all dischargers &gt; 0.5 MGD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3D360-19F4-37EF-BF42-02104D53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C76B31-7C77-2CCF-59A1-5E3FD58AC42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34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1B0A13-19CB-6E69-D0FA-070216E9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BE0494-D61F-AAF7-FBFC-E8EC4BB6D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2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35A2-F18F-0A66-EF5D-010BEE48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Elements and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0AFDC-7C94-81B7-15AB-A0978C083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Allocations and Limits</a:t>
            </a:r>
          </a:p>
          <a:p>
            <a:pPr lvl="1"/>
            <a:r>
              <a:rPr lang="en-US" dirty="0"/>
              <a:t>Pounds delivered used to calculate NEW total annual mass load allocation (</a:t>
            </a:r>
            <a:r>
              <a:rPr lang="en-US" dirty="0" err="1"/>
              <a:t>lbs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 allocated load is distributed to all dischargers, adjusted by delivery factor</a:t>
            </a:r>
          </a:p>
          <a:p>
            <a:pPr lvl="1"/>
            <a:r>
              <a:rPr lang="en-US" dirty="0"/>
              <a:t>Permit limits:</a:t>
            </a:r>
          </a:p>
          <a:p>
            <a:pPr lvl="2"/>
            <a:r>
              <a:rPr lang="en-US" dirty="0"/>
              <a:t>Annual mass limits defined as EOP “equivalent concentration”</a:t>
            </a:r>
          </a:p>
          <a:p>
            <a:pPr lvl="2"/>
            <a:r>
              <a:rPr lang="en-US" dirty="0"/>
              <a:t>Applied at specified flow, increases with reduced flow</a:t>
            </a:r>
          </a:p>
          <a:p>
            <a:pPr lvl="2"/>
            <a:r>
              <a:rPr lang="en-US" dirty="0"/>
              <a:t>Limit Options:</a:t>
            </a:r>
          </a:p>
          <a:p>
            <a:pPr lvl="3"/>
            <a:r>
              <a:rPr lang="en-US" dirty="0"/>
              <a:t>Universal</a:t>
            </a:r>
          </a:p>
          <a:p>
            <a:pPr lvl="3"/>
            <a:r>
              <a:rPr lang="en-US" dirty="0"/>
              <a:t>Apportioned to be “fair and equitable” – like for like facility load limits based on same EOP concentration</a:t>
            </a:r>
          </a:p>
          <a:p>
            <a:pPr lvl="3"/>
            <a:r>
              <a:rPr lang="en-US" dirty="0"/>
              <a:t>Only facilities above certain size</a:t>
            </a:r>
          </a:p>
          <a:p>
            <a:pPr lvl="2"/>
            <a:r>
              <a:rPr lang="en-US" dirty="0"/>
              <a:t>Smaller facility options:</a:t>
            </a:r>
          </a:p>
          <a:p>
            <a:pPr lvl="3"/>
            <a:r>
              <a:rPr lang="en-US" dirty="0"/>
              <a:t>No limits</a:t>
            </a:r>
          </a:p>
          <a:p>
            <a:pPr lvl="3"/>
            <a:r>
              <a:rPr lang="en-US" dirty="0"/>
              <a:t>Group annual mass load allocation cap w/ contingency options for exceedance</a:t>
            </a:r>
          </a:p>
          <a:p>
            <a:pPr lvl="3"/>
            <a:r>
              <a:rPr lang="en-US" dirty="0"/>
              <a:t>Higher EOP limits by facility </a:t>
            </a:r>
          </a:p>
          <a:p>
            <a:pPr lvl="1"/>
            <a:r>
              <a:rPr lang="en-US" dirty="0"/>
              <a:t>New and expanding dischargers must purchase unused load allocation</a:t>
            </a:r>
          </a:p>
          <a:p>
            <a:pPr lvl="2"/>
            <a:r>
              <a:rPr lang="en-US" dirty="0"/>
              <a:t>Limits cannot exceed technology-based EOP concentration in rule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4BE35-230A-3111-B531-4280C9952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580F0AE-CC8C-BC34-C6FD-683D5D33284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Today’s Discussion</a:t>
            </a:r>
          </a:p>
        </p:txBody>
      </p:sp>
    </p:spTree>
    <p:extLst>
      <p:ext uri="{BB962C8B-B14F-4D97-AF65-F5344CB8AC3E}">
        <p14:creationId xmlns:p14="http://schemas.microsoft.com/office/powerpoint/2010/main" val="406817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8A0D-89BB-4F5F-A4C5-F60F22331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4185919"/>
            <a:ext cx="11734358" cy="105124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High Rock Lake Nutrient Management Planning</a:t>
            </a:r>
            <a:br>
              <a:rPr lang="en-US" sz="3600" dirty="0"/>
            </a:br>
            <a:r>
              <a:rPr lang="en-US" sz="3100" i="1" dirty="0"/>
              <a:t>Point Source Loading Analysis and Potential Reduction Scenarios</a:t>
            </a:r>
            <a:br>
              <a:rPr lang="en-US" sz="3100" i="1" dirty="0"/>
            </a:br>
            <a:r>
              <a:rPr lang="en-US" sz="3100" i="1" dirty="0"/>
              <a:t>Presented to the Wastewater Technical Advisory Group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5A210-3AEA-4936-BA11-DC4C324BA1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Bill Kreutzberger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1B97A-283B-4031-820B-68CA3A0E8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5/4/2023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270E17-2780-4ABA-B909-37F1A4B88ACF}"/>
              </a:ext>
            </a:extLst>
          </p:cNvPr>
          <p:cNvCxnSpPr>
            <a:cxnSpLocks/>
          </p:cNvCxnSpPr>
          <p:nvPr/>
        </p:nvCxnSpPr>
        <p:spPr>
          <a:xfrm>
            <a:off x="325120" y="5237163"/>
            <a:ext cx="10787380" cy="41381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93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32DA9-FAF4-6E1E-6320-2570C8E8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Discharger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9FD45-E1B1-F839-1C32-A98BAA02A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Options:</a:t>
            </a:r>
          </a:p>
          <a:p>
            <a:pPr lvl="1"/>
            <a:r>
              <a:rPr lang="en-US" dirty="0"/>
              <a:t>0.5 MGD</a:t>
            </a:r>
          </a:p>
          <a:p>
            <a:pPr lvl="1"/>
            <a:r>
              <a:rPr lang="en-US" dirty="0"/>
              <a:t>0.1 MGD</a:t>
            </a:r>
          </a:p>
          <a:p>
            <a:pPr lvl="1"/>
            <a:r>
              <a:rPr lang="en-US" dirty="0"/>
              <a:t>Other?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BCCB3-0952-1C54-32EF-EE7CE90C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462AF6B-E4F6-5619-A24C-5A0EF9CF6B0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41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3BAE-5CBA-8592-6729-353966A6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Elements and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B93C0-7CBD-B96E-932E-65BE2E40B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smaller facilities exceed annual mass load, they must:</a:t>
            </a:r>
          </a:p>
          <a:p>
            <a:pPr lvl="1"/>
            <a:r>
              <a:rPr lang="en-US" dirty="0"/>
              <a:t>Upgrade treatment to reduce load </a:t>
            </a:r>
            <a:r>
              <a:rPr lang="en-US" u="sng" dirty="0"/>
              <a:t>OR</a:t>
            </a:r>
          </a:p>
          <a:p>
            <a:pPr lvl="1"/>
            <a:r>
              <a:rPr lang="en-US" dirty="0"/>
              <a:t>Tie into existing facility, allocation transfers to receiving facility</a:t>
            </a:r>
          </a:p>
          <a:p>
            <a:pPr lvl="2"/>
            <a:r>
              <a:rPr lang="en-US" dirty="0"/>
              <a:t>Combination allocation must be sufficient</a:t>
            </a:r>
          </a:p>
          <a:p>
            <a:r>
              <a:rPr lang="en-US" dirty="0"/>
              <a:t>Group NPDES Permit:</a:t>
            </a:r>
          </a:p>
          <a:p>
            <a:pPr lvl="1"/>
            <a:r>
              <a:rPr lang="en-US" dirty="0"/>
              <a:t>If a discharger joins a compliance group, individual limits are superseded by the group allocation sum (i.e. “deemed” compliance)</a:t>
            </a:r>
          </a:p>
          <a:p>
            <a:pPr lvl="1"/>
            <a:r>
              <a:rPr lang="en-US" dirty="0"/>
              <a:t>Not-for-profit association must apply for group NPDES permit</a:t>
            </a:r>
          </a:p>
          <a:p>
            <a:pPr lvl="1"/>
            <a:r>
              <a:rPr lang="en-US" dirty="0"/>
              <a:t>If group exceeds allocated annual load, EOP concentration limits apply to all members</a:t>
            </a:r>
          </a:p>
          <a:p>
            <a:pPr lvl="1"/>
            <a:r>
              <a:rPr lang="en-US" dirty="0"/>
              <a:t>If a discharger leaves the compliance group, EOP concentration limits apply to departing member and original individual allocation follows departing member</a:t>
            </a:r>
          </a:p>
          <a:p>
            <a:pPr lvl="1"/>
            <a:r>
              <a:rPr lang="en-US" dirty="0"/>
              <a:t>Changes can be made to group permit by minor modification</a:t>
            </a:r>
          </a:p>
          <a:p>
            <a:r>
              <a:rPr lang="en-US" dirty="0"/>
              <a:t>Limits can be increased </a:t>
            </a:r>
            <a:r>
              <a:rPr lang="en-US" u="sng" dirty="0"/>
              <a:t>only</a:t>
            </a:r>
            <a:r>
              <a:rPr lang="en-US" dirty="0"/>
              <a:t> via regionalization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FC27A-7F55-15FF-DAA7-3BE836B4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78C911-32F3-A68B-8662-C97208E72B8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42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DE15-A9EB-796D-60D6-F8ED2D84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Elements and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8D788-54C3-9256-37FB-8B257E1C4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Trading</a:t>
            </a:r>
          </a:p>
          <a:p>
            <a:pPr lvl="1"/>
            <a:r>
              <a:rPr lang="en-US" dirty="0"/>
              <a:t>Unused allocation can be bought/sold/leased</a:t>
            </a:r>
          </a:p>
          <a:p>
            <a:pPr lvl="1"/>
            <a:r>
              <a:rPr lang="en-US" dirty="0"/>
              <a:t>Offsets can be bought or developed in-house:</a:t>
            </a:r>
          </a:p>
          <a:p>
            <a:pPr lvl="2"/>
            <a:r>
              <a:rPr lang="en-US" dirty="0"/>
              <a:t>Mitigation banks</a:t>
            </a:r>
          </a:p>
          <a:p>
            <a:pPr lvl="2"/>
            <a:r>
              <a:rPr lang="en-US" dirty="0"/>
              <a:t>In lieu fee</a:t>
            </a:r>
          </a:p>
          <a:p>
            <a:pPr lvl="2"/>
            <a:r>
              <a:rPr lang="en-US" dirty="0"/>
              <a:t>Credit-generating practices</a:t>
            </a:r>
          </a:p>
          <a:p>
            <a:pPr lvl="1"/>
            <a:r>
              <a:rPr lang="en-US" dirty="0"/>
              <a:t>Acquired credits/allocation kept in reserve until individual permit modification is obtained and expansion takes place</a:t>
            </a:r>
          </a:p>
          <a:p>
            <a:pPr lvl="1"/>
            <a:r>
              <a:rPr lang="en-US" dirty="0"/>
              <a:t>Credits are traded based on </a:t>
            </a:r>
            <a:r>
              <a:rPr lang="en-US" u="sng" dirty="0"/>
              <a:t>delivered</a:t>
            </a:r>
            <a:r>
              <a:rPr lang="en-US" dirty="0"/>
              <a:t> loads (i.e. more credits necessary as you purchase further upstream)</a:t>
            </a:r>
          </a:p>
          <a:p>
            <a:pPr lvl="1"/>
            <a:r>
              <a:rPr lang="en-US" dirty="0"/>
              <a:t>Transactions cannot create localized WQ violations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A37FC-5184-89E4-D84F-2A5EAEC7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EA1DB10-DF25-0763-9AD6-EC74B90AFB1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5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D011-5E9D-10AC-3E92-211483B1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 Loading by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C2C43-A9FE-D060-16B9-371D5FAD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4E6EBE7-7ADC-770E-46FF-A59D6D5DC28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0FEAE1C-8A39-C27B-25F5-9716BC5A42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988193"/>
              </p:ext>
            </p:extLst>
          </p:nvPr>
        </p:nvGraphicFramePr>
        <p:xfrm>
          <a:off x="644894" y="69058"/>
          <a:ext cx="10613656" cy="6403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1535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0303F-1337-B9BA-6658-37436C06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N Loading by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29B99-1CFA-6112-2DCA-94E20944F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1C34B9-92A2-55FC-0ED2-792DAA0B724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7007EC4-71EB-F050-0FE9-3CE3C565C3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4413224"/>
              </p:ext>
            </p:extLst>
          </p:nvPr>
        </p:nvGraphicFramePr>
        <p:xfrm>
          <a:off x="356986" y="205230"/>
          <a:ext cx="10923822" cy="6089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3018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A8FC4-EE6E-F6A7-ED77-C09E01D0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Nitrogen Concentration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7DB9-BB91-A2C1-3C91-0522F031C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22F0AD-3D5A-DE9D-B396-F49B8EA9570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By Facility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80E3640-B5E9-BBE1-36E2-68BCDD517A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93838"/>
          <a:ext cx="10515600" cy="475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3845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73B1-D7D6-9F56-6BEA-B6C69D5F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Major/Minor Discharge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2B2BE-99FE-3891-70F1-D6363CC6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252591-A2F8-2964-0A83-5CA0E172A43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METEMP~1\AppData\Local\Temp\SNAGHTMLba1a085.PNG">
            <a:extLst>
              <a:ext uri="{FF2B5EF4-FFF2-40B4-BE49-F238E27FC236}">
                <a16:creationId xmlns:a16="http://schemas.microsoft.com/office/drawing/2014/main" id="{E689CBFB-9ED3-7858-E319-F2B51FA08C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7" y="1191244"/>
            <a:ext cx="8937959" cy="53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40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7" b="26177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45CB9-3DF0-499D-839E-9B24C24549AE}"/>
              </a:ext>
            </a:extLst>
          </p:cNvPr>
          <p:cNvSpPr txBox="1"/>
          <p:nvPr/>
        </p:nvSpPr>
        <p:spPr>
          <a:xfrm>
            <a:off x="7627455" y="3568823"/>
            <a:ext cx="4374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Joey Hester</a:t>
            </a:r>
          </a:p>
          <a:p>
            <a:r>
              <a:rPr lang="en-US" sz="2400" dirty="0">
                <a:solidFill>
                  <a:schemeClr val="bg1"/>
                </a:solidFill>
                <a:hlinkClick r:id="rId4"/>
              </a:rPr>
              <a:t>Joey.hester@ncdenr.gov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O: 919-707-3675</a:t>
            </a:r>
          </a:p>
          <a:p>
            <a:r>
              <a:rPr lang="en-US" sz="2400" dirty="0">
                <a:solidFill>
                  <a:schemeClr val="bg1"/>
                </a:solidFill>
              </a:rPr>
              <a:t>C: 919-418-5712</a:t>
            </a:r>
          </a:p>
        </p:txBody>
      </p:sp>
    </p:spTree>
    <p:extLst>
      <p:ext uri="{BB962C8B-B14F-4D97-AF65-F5344CB8AC3E}">
        <p14:creationId xmlns:p14="http://schemas.microsoft.com/office/powerpoint/2010/main" val="326576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9702-7EEE-3EAA-336E-0C7663175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0B8AA-9BB0-3D37-8370-299A6493D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 source summary from modeling documentation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in and not in the watershed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2006 N and P loading – delivered to the lake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current loading - delivered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P/N reduction curve and potential target adjustments based on uncontrollable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reductions from P reduction scenarios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reductions from N reduction scenarios</a:t>
            </a: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9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7439-5A8C-73F8-FFD3-015E3AAE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Rock Lake Modeling - Point Sources Documentation,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Tech, 2010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5DAD56-DF1D-F98F-9990-7E9CF03DD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968" y="1293092"/>
            <a:ext cx="9161435" cy="404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8100B1-E1B6-5CD3-4E23-1785C23DA19B}"/>
              </a:ext>
            </a:extLst>
          </p:cNvPr>
          <p:cNvSpPr txBox="1"/>
          <p:nvPr/>
        </p:nvSpPr>
        <p:spPr>
          <a:xfrm>
            <a:off x="1788159" y="5149409"/>
            <a:ext cx="8353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48590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* Inactive permits refers to permits that discharged into the High Rock Lake watershed at some point during the study period, but are currently inactive (no longer discharging).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B7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0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04F92-D78A-21FA-82D3-B0860643C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Dischargers in the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B9091D8-9BE3-BD26-526D-25651A5ECB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5760" y="1422400"/>
          <a:ext cx="11511280" cy="4185921"/>
        </p:xfrm>
        <a:graphic>
          <a:graphicData uri="http://schemas.openxmlformats.org/drawingml/2006/table">
            <a:tbl>
              <a:tblPr firstRow="1" firstCol="1" bandRow="1"/>
              <a:tblGrid>
                <a:gridCol w="1442441">
                  <a:extLst>
                    <a:ext uri="{9D8B030D-6E8A-4147-A177-3AD203B41FA5}">
                      <a16:colId xmlns:a16="http://schemas.microsoft.com/office/drawing/2014/main" val="71942323"/>
                    </a:ext>
                  </a:extLst>
                </a:gridCol>
                <a:gridCol w="3454496">
                  <a:extLst>
                    <a:ext uri="{9D8B030D-6E8A-4147-A177-3AD203B41FA5}">
                      <a16:colId xmlns:a16="http://schemas.microsoft.com/office/drawing/2014/main" val="1305058666"/>
                    </a:ext>
                  </a:extLst>
                </a:gridCol>
                <a:gridCol w="2357185">
                  <a:extLst>
                    <a:ext uri="{9D8B030D-6E8A-4147-A177-3AD203B41FA5}">
                      <a16:colId xmlns:a16="http://schemas.microsoft.com/office/drawing/2014/main" val="2401404866"/>
                    </a:ext>
                  </a:extLst>
                </a:gridCol>
                <a:gridCol w="4257158">
                  <a:extLst>
                    <a:ext uri="{9D8B030D-6E8A-4147-A177-3AD203B41FA5}">
                      <a16:colId xmlns:a16="http://schemas.microsoft.com/office/drawing/2014/main" val="3342856983"/>
                    </a:ext>
                  </a:extLst>
                </a:gridCol>
              </a:tblGrid>
              <a:tr h="182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NPDES ID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Permitted Flow (mgd)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Comment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773026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NC0004774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Duke Energy Corp.  Buck Steam Station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limit (cooling water)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Industrial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459941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NC0004944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Invista, S.A.R.L. Salisbury Plant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Industrial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602904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NC0005266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Louisiana Pacific ABT Co. Mill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Industrial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342456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NC0005312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Interface Fabric Elkin, Inc.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841319"/>
                  </a:ext>
                </a:extLst>
              </a:tr>
              <a:tr h="170085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NC0005487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Color/Tex Finishing Corporation (inactive)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Industrial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219586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NC0020338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Yadkinville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876652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NC0020567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Elkin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1215933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NC0020591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Statesville Third Creek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500984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NC0020761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Wilkesboro Thurman St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344881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NC0021121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Mount Airy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356482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NC0021717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Wilkesboro Cub Creek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395960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NC0023884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Salisbury-Rowan WWTP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670463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NC0023884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Salisbury Grants Creek WWTP (inactive)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774348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NC0023892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Creek WWTP (inactive)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668625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NC0024112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Thomasville Hamby Creek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757593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NC0024228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High Point Westside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27581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NC0024872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Davie County Cooleemee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277995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NC0026646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Pilot Mountain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579771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NC0031836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Statesville Fourth Creek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627151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NC0037834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Winston-Salem Archie Elledge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547287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NC0050342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Winston-Salem Muddy Creek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220812"/>
                  </a:ext>
                </a:extLst>
              </a:tr>
              <a:tr h="1825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NC0055786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of Lexington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267766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D1D43AA-EA63-407C-1D0F-616E6894D6DA}"/>
                  </a:ext>
                </a:extLst>
              </p14:cNvPr>
              <p14:cNvContentPartPr/>
              <p14:nvPr/>
            </p14:nvContentPartPr>
            <p14:xfrm>
              <a:off x="1818360" y="4033040"/>
              <a:ext cx="1680480" cy="92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D1D43AA-EA63-407C-1D0F-616E6894D6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4360" y="3925040"/>
                <a:ext cx="178812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320E3EA-131D-0ECF-E09C-E02F8D8EA69E}"/>
                  </a:ext>
                </a:extLst>
              </p14:cNvPr>
              <p14:cNvContentPartPr/>
              <p14:nvPr/>
            </p14:nvContentPartPr>
            <p14:xfrm>
              <a:off x="1838880" y="3842600"/>
              <a:ext cx="2595600" cy="100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320E3EA-131D-0ECF-E09C-E02F8D8EA6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85240" y="3734960"/>
                <a:ext cx="270324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DE41563-0A21-E2E0-6D83-F879F7971E79}"/>
                  </a:ext>
                </a:extLst>
              </p14:cNvPr>
              <p14:cNvContentPartPr/>
              <p14:nvPr/>
            </p14:nvContentPartPr>
            <p14:xfrm>
              <a:off x="1859040" y="2393600"/>
              <a:ext cx="2188440" cy="75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DE41563-0A21-E2E0-6D83-F879F7971E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5400" y="2285960"/>
                <a:ext cx="2296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D6EBC62-48E8-BCF7-E41E-6C04586B8435}"/>
                  </a:ext>
                </a:extLst>
              </p14:cNvPr>
              <p14:cNvContentPartPr/>
              <p14:nvPr/>
            </p14:nvContentPartPr>
            <p14:xfrm>
              <a:off x="1781280" y="1851440"/>
              <a:ext cx="1825920" cy="29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D6EBC62-48E8-BCF7-E41E-6C04586B843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27640" y="1743800"/>
                <a:ext cx="1933560" cy="24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70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93C6-DE78-D06B-08CB-0551BDC2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Dischargers in the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DC4340-9BBC-79A2-F577-9244ADE52B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5119" y="1717040"/>
          <a:ext cx="11511280" cy="3749040"/>
        </p:xfrm>
        <a:graphic>
          <a:graphicData uri="http://schemas.openxmlformats.org/drawingml/2006/table">
            <a:tbl>
              <a:tblPr firstRow="1" firstCol="1" bandRow="1"/>
              <a:tblGrid>
                <a:gridCol w="2877820">
                  <a:extLst>
                    <a:ext uri="{9D8B030D-6E8A-4147-A177-3AD203B41FA5}">
                      <a16:colId xmlns:a16="http://schemas.microsoft.com/office/drawing/2014/main" val="1303207480"/>
                    </a:ext>
                  </a:extLst>
                </a:gridCol>
                <a:gridCol w="2877820">
                  <a:extLst>
                    <a:ext uri="{9D8B030D-6E8A-4147-A177-3AD203B41FA5}">
                      <a16:colId xmlns:a16="http://schemas.microsoft.com/office/drawing/2014/main" val="2677216020"/>
                    </a:ext>
                  </a:extLst>
                </a:gridCol>
                <a:gridCol w="2877820">
                  <a:extLst>
                    <a:ext uri="{9D8B030D-6E8A-4147-A177-3AD203B41FA5}">
                      <a16:colId xmlns:a16="http://schemas.microsoft.com/office/drawing/2014/main" val="916585154"/>
                    </a:ext>
                  </a:extLst>
                </a:gridCol>
                <a:gridCol w="2877820">
                  <a:extLst>
                    <a:ext uri="{9D8B030D-6E8A-4147-A177-3AD203B41FA5}">
                      <a16:colId xmlns:a16="http://schemas.microsoft.com/office/drawing/2014/main" val="2248471114"/>
                    </a:ext>
                  </a:extLst>
                </a:gridCol>
              </a:tblGrid>
              <a:tr h="1874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NPDES ID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Permitted Flow (mgd)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Comment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12690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NC0004626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PPG Industries Fiber Glass – Lexington Facility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Industrial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812198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NC0005126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Tyson Foods Inc. Harmony Plant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Industrial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449900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NC0006548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Wayne Farms LLC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Industrial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883635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NC0006696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Carolina Mirror WWTP (inactive)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091911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NC0020931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Boonville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305885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NC0021326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Dobson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27698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NC0021491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Mocksville Dutchmans Creek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80345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NC0021580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Jonesville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99189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NC0025593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Sowers Ferry Road WWTP (inactive)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821077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NC0029246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Norfolk Southern Corp-Linwood Yard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Industrial process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825774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NC0049867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Cleveland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146210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NC0050903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Mocksville Bear Creek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892264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NC0055158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Bermuda Center Sanitary District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148968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NC0078361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Salisbury-Rowan Utilities Second Creek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91267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NC0079898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Needmore Rd Landfill (HNA Holdings Inc.)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Groundwater remediation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295424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NC0080853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Lucent Technologies Salem Business Park Remediation Site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Groundwater remediation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2811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NC0082821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Southern States Coop-Statesville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Groundwater remediation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573774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NC0083925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Heater Utilities Inc., Salem Glen SD WWTP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 wastewater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2183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7CACF60-26A6-1F61-33F1-9A9AB6FC2BED}"/>
                  </a:ext>
                </a:extLst>
              </p14:cNvPr>
              <p14:cNvContentPartPr/>
              <p14:nvPr/>
            </p14:nvContentPartPr>
            <p14:xfrm>
              <a:off x="3152880" y="2488280"/>
              <a:ext cx="1846080" cy="42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7CACF60-26A6-1F61-33F1-9A9AB6FC2B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8880" y="2380280"/>
                <a:ext cx="195372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23A7CE1-F9B4-D7EB-8C97-44B66B76DD00}"/>
                  </a:ext>
                </a:extLst>
              </p14:cNvPr>
              <p14:cNvContentPartPr/>
              <p14:nvPr/>
            </p14:nvContentPartPr>
            <p14:xfrm>
              <a:off x="3194640" y="3493760"/>
              <a:ext cx="1997280" cy="48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23A7CE1-F9B4-D7EB-8C97-44B66B76DD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1000" y="3386120"/>
                <a:ext cx="21049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86070A7-7F21-A5B1-807F-C547DC604B96}"/>
                  </a:ext>
                </a:extLst>
              </p14:cNvPr>
              <p14:cNvContentPartPr/>
              <p14:nvPr/>
            </p14:nvContentPartPr>
            <p14:xfrm>
              <a:off x="3283200" y="3270920"/>
              <a:ext cx="1472040" cy="32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86070A7-7F21-A5B1-807F-C547DC604B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29200" y="3162920"/>
                <a:ext cx="157968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7F715A9-065D-C012-F987-A87C9FE2865D}"/>
                  </a:ext>
                </a:extLst>
              </p14:cNvPr>
              <p14:cNvContentPartPr/>
              <p14:nvPr/>
            </p14:nvContentPartPr>
            <p14:xfrm>
              <a:off x="3220200" y="4033400"/>
              <a:ext cx="2013480" cy="53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7F715A9-065D-C012-F987-A87C9FE286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66560" y="3925400"/>
                <a:ext cx="2121120" cy="26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5546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2BABF-E259-8D29-1DEB-F81ADF2C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Source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0E015-F337-73D4-0AAB-82AF9CB21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Watershed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36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Total permitted flow – 137 mgd</a:t>
            </a:r>
          </a:p>
          <a:p>
            <a:r>
              <a:rPr lang="en-US" sz="2400" b="1" dirty="0"/>
              <a:t>Not in Watershed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106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Total permitted flow – 2.36 mgd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Includes many with no flow limits (cooling water)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Includes several Water Treatment Plants (backwash)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Includes numerous schools, small subdivisions, and a few small towns (domestic wastewater)</a:t>
            </a:r>
          </a:p>
        </p:txBody>
      </p:sp>
    </p:spTree>
    <p:extLst>
      <p:ext uri="{BB962C8B-B14F-4D97-AF65-F5344CB8AC3E}">
        <p14:creationId xmlns:p14="http://schemas.microsoft.com/office/powerpoint/2010/main" val="985562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DD50A-7B81-DEEC-9A51-2ABD50D3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365126"/>
            <a:ext cx="11511280" cy="630554"/>
          </a:xfrm>
        </p:spPr>
        <p:txBody>
          <a:bodyPr/>
          <a:lstStyle/>
          <a:p>
            <a:r>
              <a:rPr lang="en-US" dirty="0"/>
              <a:t>Point Source Loading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D4E7A-4A69-CCFE-B81A-CD55BF678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Jacobs estimated loads for YPDRBA Members</a:t>
            </a:r>
          </a:p>
          <a:p>
            <a:pPr lvl="1"/>
            <a:r>
              <a:rPr lang="en-US" sz="2000" dirty="0"/>
              <a:t>2000-2010</a:t>
            </a:r>
          </a:p>
          <a:p>
            <a:pPr indent="-228600"/>
            <a:r>
              <a:rPr lang="en-US" sz="2400" dirty="0"/>
              <a:t>2006 Loads</a:t>
            </a:r>
          </a:p>
          <a:p>
            <a:pPr marL="800100" lvl="1" indent="-342900"/>
            <a:r>
              <a:rPr lang="en-US" sz="2000" dirty="0"/>
              <a:t>Used DMR data spreadsheets from DWR</a:t>
            </a:r>
          </a:p>
          <a:p>
            <a:pPr marL="800100" lvl="1" indent="-342900"/>
            <a:r>
              <a:rPr lang="en-US" sz="2000" dirty="0"/>
              <a:t>Where no data – used average flows and concentrations from Tetra Tech memo (small dischargers)</a:t>
            </a:r>
          </a:p>
          <a:p>
            <a:pPr marL="114300" indent="-342900"/>
            <a:r>
              <a:rPr lang="en-US" sz="2400" dirty="0"/>
              <a:t>Current Loads</a:t>
            </a:r>
          </a:p>
          <a:p>
            <a:pPr marL="800100" lvl="1" indent="-342900"/>
            <a:r>
              <a:rPr lang="en-US" sz="2000" dirty="0"/>
              <a:t>Used 2019-2022 summary from Jacobs</a:t>
            </a:r>
          </a:p>
          <a:p>
            <a:pPr marL="800100" lvl="1" indent="-342900"/>
            <a:r>
              <a:rPr lang="en-US" sz="2000" dirty="0"/>
              <a:t>Used DMR data from DWR for available years for small dischargers</a:t>
            </a:r>
          </a:p>
          <a:p>
            <a:pPr marL="800100" lvl="1" indent="-342900"/>
            <a:r>
              <a:rPr lang="en-US" sz="2000" dirty="0"/>
              <a:t>Assumed same as 2006 when no more recent data (unless facility known to be inactive/closed)</a:t>
            </a:r>
          </a:p>
          <a:p>
            <a:pPr marL="114300" indent="-342900"/>
            <a:r>
              <a:rPr lang="en-US" sz="2400" dirty="0"/>
              <a:t>Delivery factors</a:t>
            </a:r>
          </a:p>
          <a:p>
            <a:pPr marL="800100" lvl="1" indent="-342900"/>
            <a:r>
              <a:rPr lang="en-US" sz="2000" dirty="0"/>
              <a:t>From DWR spreadsheet</a:t>
            </a:r>
          </a:p>
          <a:p>
            <a:pPr marL="800100" lvl="1" indent="-342900"/>
            <a:r>
              <a:rPr lang="en-US" sz="2000" dirty="0"/>
              <a:t>Included factors for dischargers included and not included in the watershed model</a:t>
            </a:r>
          </a:p>
          <a:p>
            <a:pPr marL="800100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6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AD3416-B6C0-7B94-55C0-40018D8D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451945"/>
            <a:ext cx="11511280" cy="229092"/>
          </a:xfrm>
        </p:spPr>
        <p:txBody>
          <a:bodyPr>
            <a:normAutofit fontScale="90000"/>
          </a:bodyPr>
          <a:lstStyle/>
          <a:p>
            <a:r>
              <a:rPr lang="en-US" dirty="0"/>
              <a:t>TN and TP Delivery Factors (Portion of load delivered to HRL)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E66095-31DD-9956-31E3-0875C1561C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297" y="726665"/>
            <a:ext cx="4360238" cy="545029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9201F7-0227-4F19-86EE-7765EA1031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67" y="725747"/>
            <a:ext cx="4213092" cy="54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5900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Yadkin">
      <a:dk1>
        <a:srgbClr val="002B7F"/>
      </a:dk1>
      <a:lt1>
        <a:sysClr val="window" lastClr="FFFFFF"/>
      </a:lt1>
      <a:dk2>
        <a:srgbClr val="40557F"/>
      </a:dk2>
      <a:lt2>
        <a:srgbClr val="C2E3EC"/>
      </a:lt2>
      <a:accent1>
        <a:srgbClr val="4644A7"/>
      </a:accent1>
      <a:accent2>
        <a:srgbClr val="7FA37F"/>
      </a:accent2>
      <a:accent3>
        <a:srgbClr val="BFBFBF"/>
      </a:accent3>
      <a:accent4>
        <a:srgbClr val="595959"/>
      </a:accent4>
      <a:accent5>
        <a:srgbClr val="0C0C0C"/>
      </a:accent5>
      <a:accent6>
        <a:srgbClr val="5B9BD5"/>
      </a:accent6>
      <a:hlink>
        <a:srgbClr val="FFD965"/>
      </a:hlink>
      <a:folHlink>
        <a:srgbClr val="FFC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F39DD86CFD645B6289C544AF4971D" ma:contentTypeVersion="5" ma:contentTypeDescription="Create a new document." ma:contentTypeScope="" ma:versionID="f80f43af3ef898e757b316399db2687c">
  <xsd:schema xmlns:xsd="http://www.w3.org/2001/XMLSchema" xmlns:xs="http://www.w3.org/2001/XMLSchema" xmlns:p="http://schemas.microsoft.com/office/2006/metadata/properties" xmlns:ns2="2893163c-4790-4570-a539-5f3cb3bacbe3" xmlns:ns3="97c26e27-a340-4306-98a7-c36055956ab5" targetNamespace="http://schemas.microsoft.com/office/2006/metadata/properties" ma:root="true" ma:fieldsID="db3e8ed8175837ec6c81d668dc52b713" ns2:_="" ns3:_="">
    <xsd:import namespace="2893163c-4790-4570-a539-5f3cb3bacbe3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3163c-4790-4570-a539-5f3cb3bac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E347C4-91BB-4D61-9F37-5A6885E29480}">
  <ds:schemaRefs>
    <ds:schemaRef ds:uri="http://purl.org/dc/elements/1.1/"/>
    <ds:schemaRef ds:uri="http://schemas.microsoft.com/office/2006/metadata/properties"/>
    <ds:schemaRef ds:uri="97c26e27-a340-4306-98a7-c36055956ab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893163c-4790-4570-a539-5f3cb3bacbe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3B6959-932C-4C27-B01D-BF0451188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3163c-4790-4570-a539-5f3cb3bacbe3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16797</TotalTime>
  <Words>1443</Words>
  <Application>Microsoft Office PowerPoint</Application>
  <PresentationFormat>Widescreen</PresentationFormat>
  <Paragraphs>325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2_Office Theme</vt:lpstr>
      <vt:lpstr>Office Theme</vt:lpstr>
      <vt:lpstr>1_Office Theme</vt:lpstr>
      <vt:lpstr>Department of Environmental Quality</vt:lpstr>
      <vt:lpstr>High Rock Lake Nutrient Management Planning Point Source Loading Analysis and Potential Reduction Scenarios Presented to the Wastewater Technical Advisory Group</vt:lpstr>
      <vt:lpstr>Overview of Analysis</vt:lpstr>
      <vt:lpstr>High Rock Lake Modeling - Point Sources Documentation,  Tetra Tech, 2010</vt:lpstr>
      <vt:lpstr>Major Dischargers in the Model</vt:lpstr>
      <vt:lpstr>Minor Dischargers in the Model</vt:lpstr>
      <vt:lpstr>Point Source Summary</vt:lpstr>
      <vt:lpstr>Point Source Loading Analysis</vt:lpstr>
      <vt:lpstr>TN and TP Delivery Factors (Portion of load delivered to HRL)</vt:lpstr>
      <vt:lpstr>Summary of Delivered Loads</vt:lpstr>
      <vt:lpstr>Nutrient Reduction Curve</vt:lpstr>
      <vt:lpstr>Impact of Uncontrollable Loads</vt:lpstr>
      <vt:lpstr>Range Finding for Potential TP Reductions</vt:lpstr>
      <vt:lpstr>Range Finding for Potential TN Reductions</vt:lpstr>
      <vt:lpstr>Reduction Targets/Scenarios</vt:lpstr>
      <vt:lpstr>Reduction Targets/Scenarios</vt:lpstr>
      <vt:lpstr>Reduction Proposal</vt:lpstr>
      <vt:lpstr>Discussion</vt:lpstr>
      <vt:lpstr>Rule Elements and Requirements</vt:lpstr>
      <vt:lpstr>Minimum Discharger Size</vt:lpstr>
      <vt:lpstr>Rule Elements and Requirements</vt:lpstr>
      <vt:lpstr>Rule Elements and Requirements</vt:lpstr>
      <vt:lpstr>Annual P Loading by Facility</vt:lpstr>
      <vt:lpstr>Annual N Loading by Facility</vt:lpstr>
      <vt:lpstr>Mean Nitrogen Concentration</vt:lpstr>
      <vt:lpstr>Major/Minor Discharge Locations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Hester, Joey</cp:lastModifiedBy>
  <cp:revision>81</cp:revision>
  <cp:lastPrinted>2022-09-29T12:35:38Z</cp:lastPrinted>
  <dcterms:created xsi:type="dcterms:W3CDTF">2015-06-24T15:01:50Z</dcterms:created>
  <dcterms:modified xsi:type="dcterms:W3CDTF">2023-05-05T14:04:02Z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0x010100236F39DD86CFD645B6289C544AF4971D</vt:lpwstr>
  </property>
</Properties>
</file>