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36"/>
  </p:notesMasterIdLst>
  <p:handoutMasterIdLst>
    <p:handoutMasterId r:id="rId37"/>
  </p:handoutMasterIdLst>
  <p:sldIdLst>
    <p:sldId id="322" r:id="rId5"/>
    <p:sldId id="310" r:id="rId6"/>
    <p:sldId id="306" r:id="rId7"/>
    <p:sldId id="307" r:id="rId8"/>
    <p:sldId id="577" r:id="rId9"/>
    <p:sldId id="311" r:id="rId10"/>
    <p:sldId id="308" r:id="rId11"/>
    <p:sldId id="309" r:id="rId12"/>
    <p:sldId id="578" r:id="rId13"/>
    <p:sldId id="396" r:id="rId14"/>
    <p:sldId id="365" r:id="rId15"/>
    <p:sldId id="405" r:id="rId16"/>
    <p:sldId id="360" r:id="rId17"/>
    <p:sldId id="406" r:id="rId18"/>
    <p:sldId id="407" r:id="rId19"/>
    <p:sldId id="568" r:id="rId20"/>
    <p:sldId id="408" r:id="rId21"/>
    <p:sldId id="409" r:id="rId22"/>
    <p:sldId id="366" r:id="rId23"/>
    <p:sldId id="571" r:id="rId24"/>
    <p:sldId id="572" r:id="rId25"/>
    <p:sldId id="288" r:id="rId26"/>
    <p:sldId id="378" r:id="rId27"/>
    <p:sldId id="381" r:id="rId28"/>
    <p:sldId id="391" r:id="rId29"/>
    <p:sldId id="579" r:id="rId30"/>
    <p:sldId id="389" r:id="rId31"/>
    <p:sldId id="390" r:id="rId32"/>
    <p:sldId id="268" r:id="rId33"/>
    <p:sldId id="325" r:id="rId34"/>
    <p:sldId id="3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2E5BF-3469-041E-14E5-5DFE5653E774}" v="6" dt="2023-05-31T14:15:07.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1" autoAdjust="0"/>
    <p:restoredTop sz="47978" autoAdjust="0"/>
  </p:normalViewPr>
  <p:slideViewPr>
    <p:cSldViewPr snapToGrid="0">
      <p:cViewPr varScale="1">
        <p:scale>
          <a:sx n="38" d="100"/>
          <a:sy n="38" d="100"/>
        </p:scale>
        <p:origin x="1445" y="43"/>
      </p:cViewPr>
      <p:guideLst>
        <p:guide orient="horz" pos="2160"/>
        <p:guide pos="3840"/>
      </p:guideLst>
    </p:cSldViewPr>
  </p:slideViewPr>
  <p:outlineViewPr>
    <p:cViewPr>
      <p:scale>
        <a:sx n="33" d="100"/>
        <a:sy n="33" d="100"/>
      </p:scale>
      <p:origin x="0" y="-13622"/>
    </p:cViewPr>
  </p:outlineViewPr>
  <p:notesTextViewPr>
    <p:cViewPr>
      <p:scale>
        <a:sx n="1" d="1"/>
        <a:sy n="1" d="1"/>
      </p:scale>
      <p:origin x="0" y="0"/>
    </p:cViewPr>
  </p:notesTextViewPr>
  <p:sorterViewPr>
    <p:cViewPr>
      <p:scale>
        <a:sx n="100" d="100"/>
        <a:sy n="100" d="100"/>
      </p:scale>
      <p:origin x="0" y="-29971"/>
    </p:cViewPr>
  </p:sorterViewPr>
  <p:notesViewPr>
    <p:cSldViewPr snapToGrid="0">
      <p:cViewPr varScale="1">
        <p:scale>
          <a:sx n="61" d="100"/>
          <a:sy n="61" d="100"/>
        </p:scale>
        <p:origin x="215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conte, Trish" userId="S::trish.darconte@deq.nc.gov::6cb57a50-1f9c-4dd8-b123-c20908e0f41a" providerId="AD" clId="Web-{EF82E5BF-3469-041E-14E5-5DFE5653E774}"/>
    <pc:docChg chg="modSld">
      <pc:chgData name="D'Arconte, Trish" userId="S::trish.darconte@deq.nc.gov::6cb57a50-1f9c-4dd8-b123-c20908e0f41a" providerId="AD" clId="Web-{EF82E5BF-3469-041E-14E5-5DFE5653E774}" dt="2023-05-31T14:15:02.023" v="35"/>
      <pc:docMkLst>
        <pc:docMk/>
      </pc:docMkLst>
      <pc:sldChg chg="modNotes">
        <pc:chgData name="D'Arconte, Trish" userId="S::trish.darconte@deq.nc.gov::6cb57a50-1f9c-4dd8-b123-c20908e0f41a" providerId="AD" clId="Web-{EF82E5BF-3469-041E-14E5-5DFE5653E774}" dt="2023-05-31T14:12:31.021" v="13"/>
        <pc:sldMkLst>
          <pc:docMk/>
          <pc:sldMk cId="3028007391" sldId="475"/>
        </pc:sldMkLst>
      </pc:sldChg>
      <pc:sldChg chg="modNotes">
        <pc:chgData name="D'Arconte, Trish" userId="S::trish.darconte@deq.nc.gov::6cb57a50-1f9c-4dd8-b123-c20908e0f41a" providerId="AD" clId="Web-{EF82E5BF-3469-041E-14E5-5DFE5653E774}" dt="2023-05-31T14:15:02.023" v="35"/>
        <pc:sldMkLst>
          <pc:docMk/>
          <pc:sldMk cId="214693010" sldId="488"/>
        </pc:sldMkLst>
      </pc:sldChg>
      <pc:sldChg chg="modNotes">
        <pc:chgData name="D'Arconte, Trish" userId="S::trish.darconte@deq.nc.gov::6cb57a50-1f9c-4dd8-b123-c20908e0f41a" providerId="AD" clId="Web-{EF82E5BF-3469-041E-14E5-5DFE5653E774}" dt="2023-05-31T14:11:17.598" v="6"/>
        <pc:sldMkLst>
          <pc:docMk/>
          <pc:sldMk cId="4001481318" sldId="570"/>
        </pc:sldMkLst>
      </pc:sldChg>
      <pc:sldChg chg="modNotes">
        <pc:chgData name="D'Arconte, Trish" userId="S::trish.darconte@deq.nc.gov::6cb57a50-1f9c-4dd8-b123-c20908e0f41a" providerId="AD" clId="Web-{EF82E5BF-3469-041E-14E5-5DFE5653E774}" dt="2023-05-31T14:11:21.552" v="7"/>
        <pc:sldMkLst>
          <pc:docMk/>
          <pc:sldMk cId="941576764" sldId="571"/>
        </pc:sldMkLst>
      </pc:sldChg>
      <pc:sldChg chg="modNotes">
        <pc:chgData name="D'Arconte, Trish" userId="S::trish.darconte@deq.nc.gov::6cb57a50-1f9c-4dd8-b123-c20908e0f41a" providerId="AD" clId="Web-{EF82E5BF-3469-041E-14E5-5DFE5653E774}" dt="2023-05-31T14:11:28.067" v="11"/>
        <pc:sldMkLst>
          <pc:docMk/>
          <pc:sldMk cId="2644712537" sldId="572"/>
        </pc:sldMkLst>
      </pc:sldChg>
      <pc:sldChg chg="modNotes">
        <pc:chgData name="D'Arconte, Trish" userId="S::trish.darconte@deq.nc.gov::6cb57a50-1f9c-4dd8-b123-c20908e0f41a" providerId="AD" clId="Web-{EF82E5BF-3469-041E-14E5-5DFE5653E774}" dt="2023-05-31T14:14:52.039" v="26"/>
        <pc:sldMkLst>
          <pc:docMk/>
          <pc:sldMk cId="3041239202" sldId="576"/>
        </pc:sldMkLst>
      </pc:sldChg>
      <pc:sldChg chg="modSp">
        <pc:chgData name="D'Arconte, Trish" userId="S::trish.darconte@deq.nc.gov::6cb57a50-1f9c-4dd8-b123-c20908e0f41a" providerId="AD" clId="Web-{EF82E5BF-3469-041E-14E5-5DFE5653E774}" dt="2023-05-31T13:40:08.076" v="0" actId="1076"/>
        <pc:sldMkLst>
          <pc:docMk/>
          <pc:sldMk cId="3217983811" sldId="578"/>
        </pc:sldMkLst>
        <pc:picChg chg="mod">
          <ac:chgData name="D'Arconte, Trish" userId="S::trish.darconte@deq.nc.gov::6cb57a50-1f9c-4dd8-b123-c20908e0f41a" providerId="AD" clId="Web-{EF82E5BF-3469-041E-14E5-5DFE5653E774}" dt="2023-05-31T13:40:08.076" v="0" actId="1076"/>
          <ac:picMkLst>
            <pc:docMk/>
            <pc:sldMk cId="3217983811" sldId="578"/>
            <ac:picMk id="8" creationId="{FAEC15C2-A00E-6C86-810B-36B1EA2FB50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Trend\Trend_2018\Chowan\LoadEST\Nottoway\2016%20Nuts%20-%20Nottoway_Ck%20-%20WQTool-ThreeBin-2018_rev.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293284389167798E-2"/>
          <c:y val="8.2858684665487459E-2"/>
          <c:w val="0.86507781708840958"/>
          <c:h val="0.81003185892023644"/>
        </c:manualLayout>
      </c:layout>
      <c:lineChart>
        <c:grouping val="standard"/>
        <c:varyColors val="0"/>
        <c:ser>
          <c:idx val="1"/>
          <c:order val="0"/>
          <c:tx>
            <c:v>NO3-N</c:v>
          </c:tx>
          <c:spPr>
            <a:ln w="28575" cap="rnd">
              <a:solidFill>
                <a:schemeClr val="accent2"/>
              </a:solidFill>
              <a:round/>
            </a:ln>
            <a:effectLst/>
          </c:spPr>
          <c:marker>
            <c:symbol val="square"/>
            <c:size val="11"/>
            <c:spPr>
              <a:solidFill>
                <a:srgbClr val="FF1111"/>
              </a:solidFill>
              <a:ln w="9525">
                <a:solidFill>
                  <a:schemeClr val="accent2"/>
                </a:solidFill>
              </a:ln>
              <a:effectLst/>
            </c:spPr>
          </c:marker>
          <c:cat>
            <c:numRef>
              <c:f>'Results.5N'!$BP$9:$BP$40</c:f>
              <c:numCache>
                <c:formatCode>0</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'Results.5N'!$BX$9:$BX$40</c:f>
              <c:numCache>
                <c:formatCode>0%</c:formatCode>
                <c:ptCount val="32"/>
                <c:pt idx="0">
                  <c:v>0</c:v>
                </c:pt>
                <c:pt idx="1">
                  <c:v>1.2944829394905094E-2</c:v>
                </c:pt>
                <c:pt idx="2">
                  <c:v>3.5438467927924014E-3</c:v>
                </c:pt>
                <c:pt idx="3">
                  <c:v>-4.1132817335624065E-2</c:v>
                </c:pt>
                <c:pt idx="4">
                  <c:v>1.1996486437997684E-2</c:v>
                </c:pt>
                <c:pt idx="5">
                  <c:v>2.6544299479452475E-2</c:v>
                </c:pt>
                <c:pt idx="6">
                  <c:v>3.2206044023545911E-2</c:v>
                </c:pt>
                <c:pt idx="7">
                  <c:v>-2.063989985408413E-2</c:v>
                </c:pt>
                <c:pt idx="8">
                  <c:v>1.6306943171289893E-3</c:v>
                </c:pt>
                <c:pt idx="9">
                  <c:v>6.5063007566193726E-3</c:v>
                </c:pt>
                <c:pt idx="10">
                  <c:v>-9.7533577430862287E-2</c:v>
                </c:pt>
                <c:pt idx="11">
                  <c:v>-0.17882635110148759</c:v>
                </c:pt>
                <c:pt idx="12">
                  <c:v>-0.13587220855499699</c:v>
                </c:pt>
                <c:pt idx="13">
                  <c:v>-0.15345189949919025</c:v>
                </c:pt>
                <c:pt idx="14">
                  <c:v>-0.27425099428071603</c:v>
                </c:pt>
                <c:pt idx="15">
                  <c:v>-0.20637828789180643</c:v>
                </c:pt>
                <c:pt idx="16">
                  <c:v>-0.15133483974280521</c:v>
                </c:pt>
                <c:pt idx="17">
                  <c:v>-0.22279159719483166</c:v>
                </c:pt>
                <c:pt idx="18">
                  <c:v>-0.27477703822147798</c:v>
                </c:pt>
                <c:pt idx="19">
                  <c:v>-0.25097526790651442</c:v>
                </c:pt>
                <c:pt idx="20">
                  <c:v>-0.31014971936269115</c:v>
                </c:pt>
                <c:pt idx="21">
                  <c:v>-0.4039877998723343</c:v>
                </c:pt>
                <c:pt idx="22">
                  <c:v>-0.40537581613059387</c:v>
                </c:pt>
                <c:pt idx="23">
                  <c:v>-0.50421224570225975</c:v>
                </c:pt>
                <c:pt idx="24">
                  <c:v>-0.49370729086740794</c:v>
                </c:pt>
                <c:pt idx="25">
                  <c:v>-0.4802875522907698</c:v>
                </c:pt>
                <c:pt idx="26">
                  <c:v>-0.435395177894567</c:v>
                </c:pt>
                <c:pt idx="27">
                  <c:v>-0.43636052813074444</c:v>
                </c:pt>
                <c:pt idx="28">
                  <c:v>-0.39931536373885329</c:v>
                </c:pt>
                <c:pt idx="29">
                  <c:v>-0.3057181545001999</c:v>
                </c:pt>
                <c:pt idx="30">
                  <c:v>-0.31175389911612372</c:v>
                </c:pt>
                <c:pt idx="31">
                  <c:v>-0.11296645623690561</c:v>
                </c:pt>
              </c:numCache>
            </c:numRef>
          </c:val>
          <c:smooth val="1"/>
          <c:extLst>
            <c:ext xmlns:c16="http://schemas.microsoft.com/office/drawing/2014/chart" uri="{C3380CC4-5D6E-409C-BE32-E72D297353CC}">
              <c16:uniqueId val="{00000000-79E5-44F2-80F0-81A9B4B5BBD5}"/>
            </c:ext>
          </c:extLst>
        </c:ser>
        <c:ser>
          <c:idx val="0"/>
          <c:order val="1"/>
          <c:tx>
            <c:v>TKN</c:v>
          </c:tx>
          <c:spPr>
            <a:ln w="22225" cap="rnd">
              <a:solidFill>
                <a:schemeClr val="accent1"/>
              </a:solidFill>
              <a:round/>
            </a:ln>
            <a:effectLst/>
          </c:spPr>
          <c:marker>
            <c:symbol val="circle"/>
            <c:size val="11"/>
            <c:spPr>
              <a:solidFill>
                <a:srgbClr val="99CCFF"/>
              </a:solidFill>
              <a:ln w="9525">
                <a:solidFill>
                  <a:schemeClr val="accent1"/>
                </a:solidFill>
              </a:ln>
              <a:effectLst/>
            </c:spPr>
          </c:marker>
          <c:cat>
            <c:numRef>
              <c:f>'Results.5N'!$BP$9:$BP$40</c:f>
              <c:numCache>
                <c:formatCode>0</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'Results.5N'!$BY$9:$BY$40</c:f>
              <c:numCache>
                <c:formatCode>0%</c:formatCode>
                <c:ptCount val="32"/>
                <c:pt idx="0">
                  <c:v>0</c:v>
                </c:pt>
                <c:pt idx="1">
                  <c:v>-1.8385232185642756E-2</c:v>
                </c:pt>
                <c:pt idx="2">
                  <c:v>-0.1496226634791108</c:v>
                </c:pt>
                <c:pt idx="3">
                  <c:v>-0.1472963346751163</c:v>
                </c:pt>
                <c:pt idx="4">
                  <c:v>-7.3305599913085037E-2</c:v>
                </c:pt>
                <c:pt idx="5">
                  <c:v>-6.7721927577214583E-2</c:v>
                </c:pt>
                <c:pt idx="6">
                  <c:v>-8.4029266466030247E-2</c:v>
                </c:pt>
                <c:pt idx="7">
                  <c:v>-4.2391362032527136E-2</c:v>
                </c:pt>
                <c:pt idx="8">
                  <c:v>1.7689568735411616E-4</c:v>
                </c:pt>
                <c:pt idx="9">
                  <c:v>7.6414840569102097E-3</c:v>
                </c:pt>
                <c:pt idx="10">
                  <c:v>6.2848730560297439E-2</c:v>
                </c:pt>
                <c:pt idx="11">
                  <c:v>9.2342351759185093E-2</c:v>
                </c:pt>
                <c:pt idx="12">
                  <c:v>7.1523495133497678E-2</c:v>
                </c:pt>
                <c:pt idx="13">
                  <c:v>6.5599091029546067E-3</c:v>
                </c:pt>
                <c:pt idx="14">
                  <c:v>4.1820801803952604E-2</c:v>
                </c:pt>
                <c:pt idx="15">
                  <c:v>5.0128489205471159E-2</c:v>
                </c:pt>
                <c:pt idx="16">
                  <c:v>1.571902444206676E-2</c:v>
                </c:pt>
                <c:pt idx="17">
                  <c:v>7.774168950238014E-2</c:v>
                </c:pt>
                <c:pt idx="18">
                  <c:v>0.22739480833578105</c:v>
                </c:pt>
                <c:pt idx="19">
                  <c:v>0.22755166026886309</c:v>
                </c:pt>
                <c:pt idx="20">
                  <c:v>0.19623680813526298</c:v>
                </c:pt>
                <c:pt idx="21">
                  <c:v>0.28220525038016292</c:v>
                </c:pt>
                <c:pt idx="22">
                  <c:v>0.27074997364727166</c:v>
                </c:pt>
                <c:pt idx="23">
                  <c:v>0.34098744958576821</c:v>
                </c:pt>
                <c:pt idx="24">
                  <c:v>0.40261579126751956</c:v>
                </c:pt>
                <c:pt idx="25">
                  <c:v>0.44944583122653148</c:v>
                </c:pt>
                <c:pt idx="26">
                  <c:v>0.55660410460808696</c:v>
                </c:pt>
                <c:pt idx="27">
                  <c:v>0.59655442559453487</c:v>
                </c:pt>
                <c:pt idx="28">
                  <c:v>0.55048761489843023</c:v>
                </c:pt>
                <c:pt idx="29">
                  <c:v>0.55515548139259774</c:v>
                </c:pt>
                <c:pt idx="30">
                  <c:v>0.60847809986458212</c:v>
                </c:pt>
                <c:pt idx="31">
                  <c:v>0.40027418500947698</c:v>
                </c:pt>
              </c:numCache>
            </c:numRef>
          </c:val>
          <c:smooth val="1"/>
          <c:extLst>
            <c:ext xmlns:c16="http://schemas.microsoft.com/office/drawing/2014/chart" uri="{C3380CC4-5D6E-409C-BE32-E72D297353CC}">
              <c16:uniqueId val="{00000001-79E5-44F2-80F0-81A9B4B5BBD5}"/>
            </c:ext>
          </c:extLst>
        </c:ser>
        <c:ser>
          <c:idx val="2"/>
          <c:order val="2"/>
          <c:tx>
            <c:v>Total N</c:v>
          </c:tx>
          <c:spPr>
            <a:ln w="28575" cap="rnd">
              <a:solidFill>
                <a:srgbClr val="00B050"/>
              </a:solidFill>
              <a:round/>
            </a:ln>
            <a:effectLst/>
          </c:spPr>
          <c:marker>
            <c:symbol val="diamond"/>
            <c:size val="11"/>
            <c:spPr>
              <a:solidFill>
                <a:srgbClr val="00B050"/>
              </a:solidFill>
              <a:ln w="9525">
                <a:solidFill>
                  <a:srgbClr val="00B050"/>
                </a:solidFill>
              </a:ln>
              <a:effectLst/>
            </c:spPr>
          </c:marker>
          <c:dPt>
            <c:idx val="7"/>
            <c:marker>
              <c:symbol val="diamond"/>
              <c:size val="11"/>
              <c:spPr>
                <a:solidFill>
                  <a:srgbClr val="00B050"/>
                </a:solidFill>
                <a:ln w="9525">
                  <a:solidFill>
                    <a:srgbClr val="00B050"/>
                  </a:solidFill>
                </a:ln>
                <a:effectLst/>
              </c:spPr>
            </c:marker>
            <c:bubble3D val="0"/>
            <c:spPr>
              <a:ln w="31750" cap="rnd">
                <a:solidFill>
                  <a:srgbClr val="00B050"/>
                </a:solidFill>
                <a:round/>
              </a:ln>
              <a:effectLst/>
            </c:spPr>
            <c:extLst>
              <c:ext xmlns:c16="http://schemas.microsoft.com/office/drawing/2014/chart" uri="{C3380CC4-5D6E-409C-BE32-E72D297353CC}">
                <c16:uniqueId val="{00000003-79E5-44F2-80F0-81A9B4B5BBD5}"/>
              </c:ext>
            </c:extLst>
          </c:dPt>
          <c:cat>
            <c:numRef>
              <c:f>'Results.5N'!$BP$9:$BP$40</c:f>
              <c:numCache>
                <c:formatCode>0</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'Results.5N'!$BZ$9:$BZ$40</c:f>
              <c:numCache>
                <c:formatCode>0%</c:formatCode>
                <c:ptCount val="32"/>
                <c:pt idx="0">
                  <c:v>0</c:v>
                </c:pt>
                <c:pt idx="1">
                  <c:v>-8.7862794063551398E-3</c:v>
                </c:pt>
                <c:pt idx="2">
                  <c:v>-0.10269527089520664</c:v>
                </c:pt>
                <c:pt idx="3">
                  <c:v>-0.11476979184643678</c:v>
                </c:pt>
                <c:pt idx="4">
                  <c:v>-4.7170614612988236E-2</c:v>
                </c:pt>
                <c:pt idx="5">
                  <c:v>-3.8840494967444184E-2</c:v>
                </c:pt>
                <c:pt idx="6">
                  <c:v>-4.8416912056615004E-2</c:v>
                </c:pt>
                <c:pt idx="7">
                  <c:v>-3.5727115369795726E-2</c:v>
                </c:pt>
                <c:pt idx="8">
                  <c:v>6.2231276264216044E-4</c:v>
                </c:pt>
                <c:pt idx="9">
                  <c:v>7.2936848396209075E-3</c:v>
                </c:pt>
                <c:pt idx="10">
                  <c:v>1.3710550698048548E-2</c:v>
                </c:pt>
                <c:pt idx="11">
                  <c:v>9.2612646924311887E-3</c:v>
                </c:pt>
                <c:pt idx="12">
                  <c:v>7.9812783007988351E-3</c:v>
                </c:pt>
                <c:pt idx="13">
                  <c:v>-4.2464756582797393E-2</c:v>
                </c:pt>
                <c:pt idx="14">
                  <c:v>-5.5017764493824839E-2</c:v>
                </c:pt>
                <c:pt idx="15">
                  <c:v>-2.8460454343006314E-2</c:v>
                </c:pt>
                <c:pt idx="16">
                  <c:v>-3.6099344995350384E-2</c:v>
                </c:pt>
                <c:pt idx="17">
                  <c:v>-1.5161750607001014E-2</c:v>
                </c:pt>
                <c:pt idx="18">
                  <c:v>7.2630543716520307E-2</c:v>
                </c:pt>
                <c:pt idx="19">
                  <c:v>8.0273430556430353E-2</c:v>
                </c:pt>
                <c:pt idx="20">
                  <c:v>4.0306304797338745E-2</c:v>
                </c:pt>
                <c:pt idx="21">
                  <c:v>7.1968361125576558E-2</c:v>
                </c:pt>
                <c:pt idx="22">
                  <c:v>6.359750724529728E-2</c:v>
                </c:pt>
                <c:pt idx="23">
                  <c:v>8.2033858215389041E-2</c:v>
                </c:pt>
                <c:pt idx="24">
                  <c:v>0.12799893747427532</c:v>
                </c:pt>
                <c:pt idx="25">
                  <c:v>0.16459267756242177</c:v>
                </c:pt>
                <c:pt idx="26">
                  <c:v>0.25267382839879282</c:v>
                </c:pt>
                <c:pt idx="27">
                  <c:v>0.2800883426812194</c:v>
                </c:pt>
                <c:pt idx="28">
                  <c:v>0.25948550760520478</c:v>
                </c:pt>
                <c:pt idx="29">
                  <c:v>0.29139968382981346</c:v>
                </c:pt>
                <c:pt idx="30">
                  <c:v>0.32653599510697245</c:v>
                </c:pt>
                <c:pt idx="31">
                  <c:v>0.24302672262995548</c:v>
                </c:pt>
              </c:numCache>
            </c:numRef>
          </c:val>
          <c:smooth val="1"/>
          <c:extLst>
            <c:ext xmlns:c16="http://schemas.microsoft.com/office/drawing/2014/chart" uri="{C3380CC4-5D6E-409C-BE32-E72D297353CC}">
              <c16:uniqueId val="{00000004-79E5-44F2-80F0-81A9B4B5BBD5}"/>
            </c:ext>
          </c:extLst>
        </c:ser>
        <c:dLbls>
          <c:showLegendKey val="0"/>
          <c:showVal val="0"/>
          <c:showCatName val="0"/>
          <c:showSerName val="0"/>
          <c:showPercent val="0"/>
          <c:showBubbleSize val="0"/>
        </c:dLbls>
        <c:marker val="1"/>
        <c:smooth val="0"/>
        <c:axId val="439716952"/>
        <c:axId val="439717280"/>
      </c:lineChart>
      <c:catAx>
        <c:axId val="4397169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0" sourceLinked="1"/>
        <c:majorTickMark val="out"/>
        <c:minorTickMark val="in"/>
        <c:tickLblPos val="low"/>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9717280"/>
        <c:crossesAt val="-0.8"/>
        <c:auto val="1"/>
        <c:lblAlgn val="ctr"/>
        <c:lblOffset val="100"/>
        <c:tickLblSkip val="2"/>
        <c:tickMarkSkip val="1"/>
        <c:noMultiLvlLbl val="0"/>
      </c:catAx>
      <c:valAx>
        <c:axId val="439717280"/>
        <c:scaling>
          <c:orientation val="minMax"/>
          <c:max val="1.1000000000000001"/>
          <c:min val="-0.8"/>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15000"/>
                  <a:lumOff val="8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Total N Relative Load (%) </a:t>
                </a:r>
              </a:p>
            </c:rich>
          </c:tx>
          <c:layout>
            <c:manualLayout>
              <c:xMode val="edge"/>
              <c:yMode val="edge"/>
              <c:x val="1.5625102656440346E-3"/>
              <c:y val="0.2931165976828615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out"/>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9716952"/>
        <c:crosses val="autoZero"/>
        <c:crossBetween val="midCat"/>
        <c:minorUnit val="0.1"/>
      </c:valAx>
      <c:spPr>
        <a:noFill/>
        <a:ln w="12700">
          <a:solidFill>
            <a:schemeClr val="tx1"/>
          </a:solidFill>
        </a:ln>
        <a:effectLst/>
      </c:spPr>
    </c:plotArea>
    <c:legend>
      <c:legendPos val="r"/>
      <c:layout>
        <c:manualLayout>
          <c:xMode val="edge"/>
          <c:yMode val="edge"/>
          <c:x val="0.10176657597385093"/>
          <c:y val="0.12243658727723881"/>
          <c:w val="0.21568810532733812"/>
          <c:h val="5.769369552673452E-2"/>
        </c:manualLayout>
      </c:layout>
      <c:overlay val="0"/>
      <c:spPr>
        <a:solidFill>
          <a:schemeClr val="bg1"/>
        </a:solidFill>
        <a:ln>
          <a:solidFill>
            <a:schemeClr val="tx1"/>
          </a:solidFill>
        </a:ln>
        <a:effectLst>
          <a:innerShdw blurRad="63500" dist="50800" dir="13500000">
            <a:prstClr val="black">
              <a:alpha val="50000"/>
            </a:prstClr>
          </a:innerShdw>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0.09298</cdr:x>
      <cdr:y>0.55046</cdr:y>
    </cdr:from>
    <cdr:to>
      <cdr:x>0.95517</cdr:x>
      <cdr:y>0.55366</cdr:y>
    </cdr:to>
    <cdr:cxnSp macro="">
      <cdr:nvCxnSpPr>
        <cdr:cNvPr id="4" name="Straight Connector 3">
          <a:extLst xmlns:a="http://schemas.openxmlformats.org/drawingml/2006/main">
            <a:ext uri="{FF2B5EF4-FFF2-40B4-BE49-F238E27FC236}">
              <a16:creationId xmlns:a16="http://schemas.microsoft.com/office/drawing/2014/main" id="{AA5AA993-4FCD-45F9-B79A-B72BC829ADA6}"/>
            </a:ext>
          </a:extLst>
        </cdr:cNvPr>
        <cdr:cNvCxnSpPr/>
      </cdr:nvCxnSpPr>
      <cdr:spPr>
        <a:xfrm xmlns:a="http://schemas.openxmlformats.org/drawingml/2006/main">
          <a:off x="1097396" y="3584501"/>
          <a:ext cx="10175850" cy="20848"/>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0.79249</cdr:x>
      <cdr:y>0.50741</cdr:y>
    </cdr:from>
    <cdr:to>
      <cdr:x>0.91815</cdr:x>
      <cdr:y>0.55113</cdr:y>
    </cdr:to>
    <cdr:sp macro="" textlink="">
      <cdr:nvSpPr>
        <cdr:cNvPr id="7" name="TextBox 6">
          <a:extLst xmlns:a="http://schemas.openxmlformats.org/drawingml/2006/main">
            <a:ext uri="{FF2B5EF4-FFF2-40B4-BE49-F238E27FC236}">
              <a16:creationId xmlns:a16="http://schemas.microsoft.com/office/drawing/2014/main" id="{CEDF1A37-C8AA-4C19-AB24-3535333D34CF}"/>
            </a:ext>
          </a:extLst>
        </cdr:cNvPr>
        <cdr:cNvSpPr txBox="1"/>
      </cdr:nvSpPr>
      <cdr:spPr>
        <a:xfrm xmlns:a="http://schemas.openxmlformats.org/drawingml/2006/main">
          <a:off x="9353257" y="3304145"/>
          <a:ext cx="1483076" cy="2846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FF0000"/>
              </a:solidFill>
            </a:rPr>
            <a:t>1981-1985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6E9D6-7ABB-762F-4DCA-949C54B8E2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0947EE-F19F-8AE8-C0B0-F22FB326E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DA7426-2925-46F4-9ACA-9EC0EAB3DE3A}" type="datetimeFigureOut">
              <a:rPr lang="en-US" smtClean="0"/>
              <a:t>6/2/2023</a:t>
            </a:fld>
            <a:endParaRPr lang="en-US"/>
          </a:p>
        </p:txBody>
      </p:sp>
      <p:sp>
        <p:nvSpPr>
          <p:cNvPr id="4" name="Footer Placeholder 3">
            <a:extLst>
              <a:ext uri="{FF2B5EF4-FFF2-40B4-BE49-F238E27FC236}">
                <a16:creationId xmlns:a16="http://schemas.microsoft.com/office/drawing/2014/main" id="{D4B0C2C9-19C6-24B0-9BB7-156948209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A55330-2F85-4270-F940-AE34FB97BE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7899B2-124B-4429-8620-6315DEA0659B}" type="slidenum">
              <a:rPr lang="en-US" smtClean="0"/>
              <a:t>‹#›</a:t>
            </a:fld>
            <a:endParaRPr lang="en-US"/>
          </a:p>
        </p:txBody>
      </p:sp>
    </p:spTree>
    <p:extLst>
      <p:ext uri="{BB962C8B-B14F-4D97-AF65-F5344CB8AC3E}">
        <p14:creationId xmlns:p14="http://schemas.microsoft.com/office/powerpoint/2010/main" val="3617151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D9D0-2E9B-4F2F-924A-B3B3E9CFCAEC}"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3559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10</a:t>
            </a:fld>
            <a:endParaRPr lang="en-US"/>
          </a:p>
        </p:txBody>
      </p:sp>
    </p:spTree>
    <p:extLst>
      <p:ext uri="{BB962C8B-B14F-4D97-AF65-F5344CB8AC3E}">
        <p14:creationId xmlns:p14="http://schemas.microsoft.com/office/powerpoint/2010/main" val="417046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Showing increasing TKN in nearby watershed</a:t>
            </a:r>
          </a:p>
        </p:txBody>
      </p:sp>
      <p:sp>
        <p:nvSpPr>
          <p:cNvPr id="4" name="Slide Number Placeholder 3"/>
          <p:cNvSpPr>
            <a:spLocks noGrp="1"/>
          </p:cNvSpPr>
          <p:nvPr>
            <p:ph type="sldNum" sz="quarter" idx="5"/>
          </p:nvPr>
        </p:nvSpPr>
        <p:spPr/>
        <p:txBody>
          <a:bodyPr/>
          <a:lstStyle/>
          <a:p>
            <a:fld id="{456C487D-E38B-444A-A8D9-A3853809DE05}" type="slidenum">
              <a:rPr lang="en-US" smtClean="0"/>
              <a:t>11</a:t>
            </a:fld>
            <a:endParaRPr lang="en-US"/>
          </a:p>
        </p:txBody>
      </p:sp>
    </p:spTree>
    <p:extLst>
      <p:ext uri="{BB962C8B-B14F-4D97-AF65-F5344CB8AC3E}">
        <p14:creationId xmlns:p14="http://schemas.microsoft.com/office/powerpoint/2010/main" val="214711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12</a:t>
            </a:fld>
            <a:endParaRPr lang="en-US"/>
          </a:p>
        </p:txBody>
      </p:sp>
    </p:spTree>
    <p:extLst>
      <p:ext uri="{BB962C8B-B14F-4D97-AF65-F5344CB8AC3E}">
        <p14:creationId xmlns:p14="http://schemas.microsoft.com/office/powerpoint/2010/main" val="240199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inorganic (nitrate, nitrite, ammonia) – going down by 20 to 30%.  This does include ammonia, which we’ve seen from some references may be increasing in contribution from animal ag sources.  In contrast, NOX has significant decrease from AQ regulations.  Will need to tease apart nitrogen species to see what’s going on.</a:t>
            </a:r>
          </a:p>
          <a:p>
            <a:endParaRPr lang="en-US" dirty="0"/>
          </a:p>
          <a:p>
            <a:r>
              <a:rPr lang="en-US" dirty="0"/>
              <a:t>Do we need to redistribute loading going to uncontrollable land/water covers to other land covers?  Or maybe not because AQ regs are reducing atmospheric deposition.</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13</a:t>
            </a:fld>
            <a:endParaRPr lang="en-US"/>
          </a:p>
        </p:txBody>
      </p:sp>
    </p:spTree>
    <p:extLst>
      <p:ext uri="{BB962C8B-B14F-4D97-AF65-F5344CB8AC3E}">
        <p14:creationId xmlns:p14="http://schemas.microsoft.com/office/powerpoint/2010/main" val="804609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N dynamics - County-scale N-surplus: difference between N inputs (atmospheric, fertilizer, manure, bio N fixation, human waste) and productive N outputs (crop and pastureland uptake).  Important to note this has been going on over decades, may be “re-entering” watershed &amp; estuary from groundwater, which will take some years to “unwind” after reducing N sources.</a:t>
            </a:r>
          </a:p>
          <a:p>
            <a:endParaRPr lang="en-US" dirty="0"/>
          </a:p>
          <a:p>
            <a:r>
              <a:rPr lang="en-US" dirty="0"/>
              <a:t>In particular for NE/Central-Eastern NC:  moderate long-term contributions from fertilizer, atmospheric deposition, light contributions from human and animal waste, moderate-but-increasing biological N fixation, but increasing crop productivity.  </a:t>
            </a:r>
          </a:p>
          <a:p>
            <a:endParaRPr lang="en-US" dirty="0"/>
          </a:p>
          <a:p>
            <a:r>
              <a:rPr lang="en-US" dirty="0"/>
              <a:t>Decades of “surplus N” doesn’t just exit the watershed, other studies suggest considerable contributions of N from GW, but this is something we need to understand in more detail and more quantitatively.  In any case, N “stored” in GW acts as a lag on actions we do on the surface to reduce N</a:t>
            </a:r>
          </a:p>
          <a:p>
            <a:endParaRPr lang="en-US" dirty="0"/>
          </a:p>
          <a:p>
            <a:r>
              <a:rPr lang="en-US" dirty="0"/>
              <a:t>From:  (Byrnes et al, 2020)  Byrnes, DK, Van Meter, KJ, </a:t>
            </a:r>
            <a:r>
              <a:rPr lang="en-US" dirty="0" err="1"/>
              <a:t>Basu</a:t>
            </a:r>
            <a:r>
              <a:rPr lang="en-US" dirty="0"/>
              <a:t>, NB. 2020. Long‐Term Shifts in U.S. Nitrogen Sources and Sinks Revealed by the New TREND‐Nitrogen Data Set (1930–2017).  Global Biogeochemical Cycles.</a:t>
            </a:r>
          </a:p>
        </p:txBody>
      </p:sp>
      <p:sp>
        <p:nvSpPr>
          <p:cNvPr id="4" name="Slide Number Placeholder 3"/>
          <p:cNvSpPr>
            <a:spLocks noGrp="1"/>
          </p:cNvSpPr>
          <p:nvPr>
            <p:ph type="sldNum" sz="quarter" idx="5"/>
          </p:nvPr>
        </p:nvSpPr>
        <p:spPr/>
        <p:txBody>
          <a:bodyPr/>
          <a:lstStyle/>
          <a:p>
            <a:fld id="{456C487D-E38B-444A-A8D9-A3853809DE05}" type="slidenum">
              <a:rPr lang="en-US" smtClean="0"/>
              <a:t>14</a:t>
            </a:fld>
            <a:endParaRPr lang="en-US"/>
          </a:p>
        </p:txBody>
      </p:sp>
    </p:spTree>
    <p:extLst>
      <p:ext uri="{BB962C8B-B14F-4D97-AF65-F5344CB8AC3E}">
        <p14:creationId xmlns:p14="http://schemas.microsoft.com/office/powerpoint/2010/main" val="336039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seen that TKN (or Organic N) is an increasing problem in the watershed, but where is it coming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Osburn</a:t>
            </a:r>
            <a:r>
              <a:rPr lang="en-US" dirty="0"/>
              <a:t> and others created an approach (“</a:t>
            </a:r>
            <a:r>
              <a:rPr lang="en-US" dirty="0" err="1"/>
              <a:t>FluorMod</a:t>
            </a:r>
            <a:r>
              <a:rPr lang="en-US" dirty="0"/>
              <a:t>”) for fingerprinting DON from various source types and used that to examine stream samples taken from around the Neuse basin to quantify sources. This analysis was applied to a snapshot of stream samples taken from across the basin of a “snapshot” from Aug 2011 through May 2013.  Source types characterized included:  a Reference stream, Soil leachate, WWTP influent, WWTP effluent, Street runoff, Septic outflow, Swine lagoons, and Poultry leachate.</a:t>
            </a:r>
          </a:p>
          <a:p>
            <a:r>
              <a:rPr lang="en-US" dirty="0"/>
              <a:t>  </a:t>
            </a:r>
          </a:p>
          <a:p>
            <a:r>
              <a:rPr lang="en-US" dirty="0"/>
              <a:t>This graphic shows the overall breakdown of the source types going from top to bottom in the basin:  At all points, the “Reference” source type (background forest) generally dominates all other source types in total annual mass flux.  Urban sources are stronger higher in the basin and shift to ag sources further down in the basin.  By the time you get to the estuary, 70% of DON is background/reference, 30% is NPS, most urban is diluted out and the larger NPS signal is poultry and soil.  Practically no swine contribution notable at the estuary.</a:t>
            </a:r>
          </a:p>
          <a:p>
            <a:endParaRPr lang="en-US" dirty="0"/>
          </a:p>
          <a:p>
            <a:endParaRPr lang="en-US" dirty="0"/>
          </a:p>
          <a:p>
            <a:r>
              <a:rPr lang="en-US" dirty="0"/>
              <a:t>Graphic from: Christopher L. Osburn,*,† Lauren T. Handsel,†,§ Benjamin L. </a:t>
            </a:r>
            <a:r>
              <a:rPr lang="en-US" dirty="0" err="1"/>
              <a:t>Peierls</a:t>
            </a:r>
            <a:r>
              <a:rPr lang="en-US" dirty="0"/>
              <a:t>,‡ and Hans W. </a:t>
            </a:r>
            <a:r>
              <a:rPr lang="en-US" dirty="0" err="1"/>
              <a:t>Paerl</a:t>
            </a:r>
            <a:r>
              <a:rPr lang="en-US" dirty="0"/>
              <a:t>. 2016. Predicting Sources of Dissolved Organic Nitrogen to an Estuary from an </a:t>
            </a:r>
            <a:r>
              <a:rPr lang="en-US" dirty="0" err="1"/>
              <a:t>Agro</a:t>
            </a:r>
            <a:r>
              <a:rPr lang="en-US" dirty="0"/>
              <a:t>-Urban Coastal Watershed.  Environmental Science and Technology 50, 8473-8484.</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15</a:t>
            </a:fld>
            <a:endParaRPr lang="en-US"/>
          </a:p>
        </p:txBody>
      </p:sp>
    </p:spTree>
    <p:extLst>
      <p:ext uri="{BB962C8B-B14F-4D97-AF65-F5344CB8AC3E}">
        <p14:creationId xmlns:p14="http://schemas.microsoft.com/office/powerpoint/2010/main" val="243636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Osburne</a:t>
            </a:r>
            <a:r>
              <a:rPr lang="en-US" dirty="0"/>
              <a:t> draft presentation for NCWRA</a:t>
            </a:r>
          </a:p>
        </p:txBody>
      </p:sp>
      <p:sp>
        <p:nvSpPr>
          <p:cNvPr id="4" name="Slide Number Placeholder 3"/>
          <p:cNvSpPr>
            <a:spLocks noGrp="1"/>
          </p:cNvSpPr>
          <p:nvPr>
            <p:ph type="sldNum" sz="quarter" idx="5"/>
          </p:nvPr>
        </p:nvSpPr>
        <p:spPr/>
        <p:txBody>
          <a:bodyPr/>
          <a:lstStyle/>
          <a:p>
            <a:fld id="{456C487D-E38B-444A-A8D9-A3853809DE05}" type="slidenum">
              <a:rPr lang="en-US" smtClean="0"/>
              <a:t>16</a:t>
            </a:fld>
            <a:endParaRPr lang="en-US"/>
          </a:p>
        </p:txBody>
      </p:sp>
    </p:spTree>
    <p:extLst>
      <p:ext uri="{BB962C8B-B14F-4D97-AF65-F5344CB8AC3E}">
        <p14:creationId xmlns:p14="http://schemas.microsoft.com/office/powerpoint/2010/main" val="19377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Osburn et al, 2016)</a:t>
            </a:r>
          </a:p>
          <a:p>
            <a:r>
              <a:rPr lang="en-US" dirty="0"/>
              <a:t>This graphic shows the analysis done comparing discharge against grouped sources.  Swine &amp; poultry.  Septic, Influent, Effluent, and Street </a:t>
            </a:r>
            <a:r>
              <a:rPr lang="en-US" dirty="0" err="1"/>
              <a:t>washoff</a:t>
            </a:r>
            <a:r>
              <a:rPr lang="en-US" dirty="0"/>
              <a:t>.</a:t>
            </a:r>
          </a:p>
          <a:p>
            <a:endParaRPr lang="en-US" dirty="0"/>
          </a:p>
          <a:p>
            <a:r>
              <a:rPr lang="en-US" dirty="0"/>
              <a:t>Here you can see natural sources dominate during highest flows, followed by agricultural sources.  Urban sources stick to a narrow, low range indicating little response to discharge.  This supports other studies showing that N may be mobilized more during high </a:t>
            </a:r>
            <a:r>
              <a:rPr lang="en-US" dirty="0" err="1"/>
              <a:t>precip</a:t>
            </a:r>
            <a:r>
              <a:rPr lang="en-US" dirty="0"/>
              <a:t> events.</a:t>
            </a:r>
          </a:p>
          <a:p>
            <a:endParaRPr lang="en-US" dirty="0"/>
          </a:p>
          <a:p>
            <a:endParaRPr lang="en-US" dirty="0"/>
          </a:p>
          <a:p>
            <a:pPr algn="l"/>
            <a:r>
              <a:rPr lang="en-US" b="0" i="0" dirty="0">
                <a:solidFill>
                  <a:srgbClr val="000000"/>
                </a:solidFill>
                <a:effectLst/>
                <a:latin typeface="Times New Roman" panose="02020603050405020304" pitchFamily="18" charset="0"/>
              </a:rPr>
              <a:t>Re:  Soil</a:t>
            </a:r>
          </a:p>
          <a:p>
            <a:pPr algn="l"/>
            <a:r>
              <a:rPr lang="en-US" b="0" i="0" dirty="0">
                <a:solidFill>
                  <a:srgbClr val="000000"/>
                </a:solidFill>
                <a:effectLst/>
                <a:latin typeface="Times New Roman" panose="02020603050405020304" pitchFamily="18" charset="0"/>
              </a:rPr>
              <a:t>o Authors note that humification reaction “quenches protein and microbial fluorescence signals specific to the animal waste sources” and could transform swine or poultry signal into soil. Needs further research.</a:t>
            </a:r>
          </a:p>
          <a:p>
            <a:pPr algn="l"/>
            <a:r>
              <a:rPr lang="en-US" b="0" i="0" dirty="0">
                <a:solidFill>
                  <a:srgbClr val="000000"/>
                </a:solidFill>
                <a:effectLst/>
                <a:latin typeface="Times New Roman" panose="02020603050405020304" pitchFamily="18" charset="0"/>
              </a:rPr>
              <a:t>o Soil is “potentially an anthropogenically influenced source important for increasing N at estuary”. Possible urban, agricultural and forestry sources hypothesized.</a:t>
            </a:r>
          </a:p>
          <a:p>
            <a:pPr algn="l"/>
            <a:r>
              <a:rPr lang="en-US" b="0" i="0" dirty="0">
                <a:solidFill>
                  <a:srgbClr val="000000"/>
                </a:solidFill>
                <a:effectLst/>
                <a:latin typeface="Times New Roman" panose="02020603050405020304" pitchFamily="18" charset="0"/>
              </a:rPr>
              <a:t>§ Good place to make the observation that in DWR trends, TKN increased greatly %wise from baseline from (urban in Neuse) top of the basin down</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 Significant qualifiers (from author)</a:t>
            </a:r>
          </a:p>
          <a:p>
            <a:pPr algn="l"/>
            <a:r>
              <a:rPr lang="en-US" b="0" i="0" dirty="0">
                <a:solidFill>
                  <a:srgbClr val="000000"/>
                </a:solidFill>
                <a:effectLst/>
                <a:latin typeface="Times New Roman" panose="02020603050405020304" pitchFamily="18" charset="0"/>
              </a:rPr>
              <a:t>o Higher temporal resolution needed; monthly/bimonthly samples likely missing a lot</a:t>
            </a:r>
          </a:p>
          <a:p>
            <a:pPr algn="l"/>
            <a:r>
              <a:rPr lang="en-US" b="0" i="0" dirty="0">
                <a:solidFill>
                  <a:srgbClr val="000000"/>
                </a:solidFill>
                <a:effectLst/>
                <a:latin typeface="Times New Roman" panose="02020603050405020304" pitchFamily="18" charset="0"/>
              </a:rPr>
              <a:t>o Wetland DOM fluxes from extreme events &amp; land use change possible important DON source</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17</a:t>
            </a:fld>
            <a:endParaRPr lang="en-US"/>
          </a:p>
        </p:txBody>
      </p:sp>
    </p:spTree>
    <p:extLst>
      <p:ext uri="{BB962C8B-B14F-4D97-AF65-F5344CB8AC3E}">
        <p14:creationId xmlns:p14="http://schemas.microsoft.com/office/powerpoint/2010/main" val="39684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Lebo</a:t>
            </a:r>
            <a:r>
              <a:rPr lang="en-US" dirty="0"/>
              <a:t> et al, 2012</a:t>
            </a:r>
          </a:p>
          <a:p>
            <a:endParaRPr lang="en-US" dirty="0"/>
          </a:p>
          <a:p>
            <a:r>
              <a:rPr lang="en-US" dirty="0"/>
              <a:t>Other ideas of where the TKN is coming from, potentially associated with turbidity:</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Decreases of NOx highest just below Triangle, Nitrate has reduced:  low flows 43%, medium flows 25%, high flows 8%</a:t>
            </a:r>
          </a:p>
          <a:p>
            <a:pPr marL="171450" indent="-171450">
              <a:buFontTx/>
              <a:buChar char="-"/>
            </a:pPr>
            <a:r>
              <a:rPr lang="en-US" dirty="0"/>
              <a:t>But increases of TKN below triangle </a:t>
            </a:r>
            <a:r>
              <a:rPr lang="en-US" dirty="0" err="1"/>
              <a:t>esp</a:t>
            </a:r>
            <a:r>
              <a:rPr lang="en-US" dirty="0"/>
              <a:t> high flows, concurrent w/ increased tropical storm activity, TKN increases for middle flows, high flows</a:t>
            </a:r>
          </a:p>
          <a:p>
            <a:pPr marL="171450" indent="-171450">
              <a:buFontTx/>
              <a:buChar char="-"/>
            </a:pPr>
            <a:r>
              <a:rPr lang="en-US" dirty="0"/>
              <a:t>TKN went up below clayton, same for Trent R</a:t>
            </a:r>
          </a:p>
          <a:p>
            <a:pPr marL="171450" indent="-171450">
              <a:buFontTx/>
              <a:buChar char="-"/>
            </a:pPr>
            <a:r>
              <a:rPr lang="en-US" dirty="0"/>
              <a:t>Turbidity may explain TKN, as particle-bound N, found increases in turbidity roughly correlated w/TKN increase at high flows below Raleigh</a:t>
            </a:r>
          </a:p>
          <a:p>
            <a:pPr marL="171450" indent="-171450">
              <a:buFontTx/>
              <a:buChar char="-"/>
            </a:pPr>
            <a:r>
              <a:rPr lang="en-US" dirty="0"/>
              <a:t>Found 50% flow-adjusted decrease from PS below Raleigh</a:t>
            </a:r>
          </a:p>
          <a:p>
            <a:pPr marL="171450" indent="-171450">
              <a:buFontTx/>
              <a:buChar char="-"/>
            </a:pPr>
            <a:r>
              <a:rPr lang="en-US" dirty="0"/>
              <a:t>TSS/</a:t>
            </a:r>
            <a:r>
              <a:rPr lang="en-US" dirty="0" err="1"/>
              <a:t>turb</a:t>
            </a:r>
            <a:r>
              <a:rPr lang="en-US" dirty="0"/>
              <a:t> increase, likely cause of TKN increase</a:t>
            </a:r>
          </a:p>
          <a:p>
            <a:pPr marL="171450" indent="-171450">
              <a:buFontTx/>
              <a:buChar char="-"/>
            </a:pPr>
            <a:r>
              <a:rPr lang="en-US" dirty="0"/>
              <a:t>High flow events may also lead to increased nitrate from particle-bound N</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18</a:t>
            </a:fld>
            <a:endParaRPr lang="en-US"/>
          </a:p>
        </p:txBody>
      </p:sp>
    </p:spTree>
    <p:extLst>
      <p:ext uri="{BB962C8B-B14F-4D97-AF65-F5344CB8AC3E}">
        <p14:creationId xmlns:p14="http://schemas.microsoft.com/office/powerpoint/2010/main" val="826265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Strickling and Obenour)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 “hybrid” formulation similar to USGS SPARROW, but considering inter-annual variability related to precipitation and land-use change. It also used Bayesian inference for rate estimation and uncertainty quantification.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rest of study – restates what we’re seeing elsewhere: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Generally PS loads decrease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 appreciable change to stream N loading from agriculture </a:t>
            </a:r>
            <a:r>
              <a:rPr lang="en-US" dirty="0" err="1"/>
              <a:t>landuses</a:t>
            </a:r>
            <a:r>
              <a:rPr lang="en-US" dirty="0"/>
              <a:t> between 1994 and 2012 in either basin (no change in crop area, but this is in contrast to all the nutrient BMPs going on), greater unit-area loading rates from the mostly agricultural lower-basin watersheds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why do these results differ from required Ag reporting?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edge-of-field N loss calcs differ from stream loading and watershed loading estimates possibly due to SW-GW link, most ag applied N is either taken up by plants or lost to shallow GW, changes in </a:t>
            </a:r>
            <a:r>
              <a:rPr lang="en-US" sz="1200" dirty="0" err="1"/>
              <a:t>fert</a:t>
            </a:r>
            <a:r>
              <a:rPr lang="en-US" sz="1200" dirty="0"/>
              <a:t> application may take some time to show up in SW due to GW lag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increases in those loading rates in lower basin watersheds over the study period, perhaps due at least in part to a greater impact from increased precipitation in the coastal part of the basins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precipitation may have greater influence on unit-area N export rates for agricultural than for developed lands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Ag sources dominate during high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precip</a:t>
            </a:r>
            <a:r>
              <a:rPr lang="en-US" sz="1200" dirty="0">
                <a:effectLst/>
                <a:latin typeface="Calibri" panose="020F0502020204030204" pitchFamily="34" charset="0"/>
                <a:ea typeface="Calibri" panose="020F0502020204030204" pitchFamily="34" charset="0"/>
                <a:cs typeface="Times New Roman" panose="02020603050405020304" pitchFamily="18" charset="0"/>
              </a:rPr>
              <a:t> years, in </a:t>
            </a:r>
            <a:r>
              <a:rPr lang="en-US" dirty="0">
                <a:sym typeface="Wingdings" panose="05000000000000000000" pitchFamily="2" charset="2"/>
              </a:rPr>
              <a:t>95th percentile year for </a:t>
            </a:r>
            <a:r>
              <a:rPr lang="en-US" dirty="0" err="1">
                <a:sym typeface="Wingdings" panose="05000000000000000000" pitchFamily="2" charset="2"/>
              </a:rPr>
              <a:t>precip</a:t>
            </a:r>
            <a:r>
              <a:rPr lang="en-US" dirty="0">
                <a:sym typeface="Wingdings" panose="05000000000000000000" pitchFamily="2" charset="2"/>
              </a:rPr>
              <a:t>, ag TN export is 2.1 and 2.3 x wildland and dev (respectively)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Urban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landuse</a:t>
            </a:r>
            <a:r>
              <a:rPr lang="en-US" sz="1200" dirty="0">
                <a:effectLst/>
                <a:latin typeface="Calibri" panose="020F0502020204030204" pitchFamily="34" charset="0"/>
                <a:ea typeface="Calibri" panose="020F0502020204030204" pitchFamily="34" charset="0"/>
                <a:cs typeface="Times New Roman" panose="02020603050405020304" pitchFamily="18" charset="0"/>
              </a:rPr>
              <a:t> dominates during low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precip</a:t>
            </a:r>
            <a:r>
              <a:rPr lang="en-US" sz="1200" dirty="0">
                <a:effectLst/>
                <a:latin typeface="Calibri" panose="020F0502020204030204" pitchFamily="34" charset="0"/>
                <a:ea typeface="Calibri" panose="020F0502020204030204" pitchFamily="34" charset="0"/>
                <a:cs typeface="Times New Roman" panose="02020603050405020304" pitchFamily="18" charset="0"/>
              </a:rPr>
              <a:t> years, </a:t>
            </a:r>
            <a:r>
              <a:rPr lang="en-US" dirty="0">
                <a:sym typeface="Wingdings" panose="05000000000000000000" pitchFamily="2" charset="2"/>
              </a:rPr>
              <a:t>5</a:t>
            </a:r>
            <a:r>
              <a:rPr lang="en-US" baseline="30000" dirty="0">
                <a:sym typeface="Wingdings" panose="05000000000000000000" pitchFamily="2" charset="2"/>
              </a:rPr>
              <a:t>th</a:t>
            </a:r>
            <a:r>
              <a:rPr lang="en-US" dirty="0">
                <a:sym typeface="Wingdings" panose="05000000000000000000" pitchFamily="2" charset="2"/>
              </a:rPr>
              <a:t> percentile year for </a:t>
            </a:r>
            <a:r>
              <a:rPr lang="en-US" dirty="0" err="1">
                <a:sym typeface="Wingdings" panose="05000000000000000000" pitchFamily="2" charset="2"/>
              </a:rPr>
              <a:t>precip</a:t>
            </a:r>
            <a:r>
              <a:rPr lang="en-US" dirty="0">
                <a:sym typeface="Wingdings" panose="05000000000000000000" pitchFamily="2" charset="2"/>
              </a:rPr>
              <a:t>, ag approx. equal to wild, dev is 1.8 x ag/wild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Urban areas may export most N during small events</a:t>
            </a:r>
            <a:endParaRPr lang="en-US" dirty="0"/>
          </a:p>
          <a:p>
            <a:pPr marL="0" marR="0" lvl="0" indent="0" algn="l" defTabSz="914400" rtl="0" eaLnBrk="1" fontAlgn="auto" latinLnBrk="0" hangingPunct="1">
              <a:lnSpc>
                <a:spcPct val="115000"/>
              </a:lnSpc>
              <a:spcBef>
                <a:spcPts val="0"/>
              </a:spcBef>
              <a:spcAft>
                <a:spcPts val="0"/>
              </a:spcAft>
              <a:buClrTx/>
              <a:buSzTx/>
              <a:buFontTx/>
              <a:buNone/>
              <a:tabLst/>
              <a:defRPr/>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a:t>analyzed loading from hog and chicken waste separately, and for the same time period estimated a 35% increase in hog N export in the Neuse (from 9% to 12% of total N loading) compared to a 14% decrease in the Tar-Pamlico, with no meaningful change in chicken N export in either basin</a:t>
            </a:r>
          </a:p>
          <a:p>
            <a:pPr marL="0" marR="0" lvl="0" indent="0" algn="l" defTabSz="914400" rtl="0" eaLnBrk="1" fontAlgn="auto" latinLnBrk="0" hangingPunct="1">
              <a:lnSpc>
                <a:spcPct val="115000"/>
              </a:lnSpc>
              <a:spcBef>
                <a:spcPts val="0"/>
              </a:spcBef>
              <a:spcAft>
                <a:spcPts val="0"/>
              </a:spcAft>
              <a:buClrTx/>
              <a:buSzTx/>
              <a:buFontTx/>
              <a:buNone/>
              <a:tabLst/>
              <a:defRPr/>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19</a:t>
            </a:fld>
            <a:endParaRPr lang="en-US"/>
          </a:p>
        </p:txBody>
      </p:sp>
    </p:spTree>
    <p:extLst>
      <p:ext uri="{BB962C8B-B14F-4D97-AF65-F5344CB8AC3E}">
        <p14:creationId xmlns:p14="http://schemas.microsoft.com/office/powerpoint/2010/main" val="163069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 high-discharge years: 1998, 1999, 2003, 2014-2016</a:t>
            </a:r>
          </a:p>
          <a:p>
            <a:endParaRPr lang="en-US" dirty="0"/>
          </a:p>
          <a:p>
            <a:r>
              <a:rPr lang="en-US" dirty="0"/>
              <a:t>Do we need anything about load estimation methods?  (I.e. verbal, not on slides?)</a:t>
            </a:r>
          </a:p>
        </p:txBody>
      </p:sp>
      <p:sp>
        <p:nvSpPr>
          <p:cNvPr id="4" name="Slide Number Placeholder 3"/>
          <p:cNvSpPr>
            <a:spLocks noGrp="1"/>
          </p:cNvSpPr>
          <p:nvPr>
            <p:ph type="sldNum" sz="quarter" idx="5"/>
          </p:nvPr>
        </p:nvSpPr>
        <p:spPr/>
        <p:txBody>
          <a:bodyPr/>
          <a:lstStyle/>
          <a:p>
            <a:fld id="{456C487D-E38B-444A-A8D9-A3853809DE05}" type="slidenum">
              <a:rPr lang="en-US" smtClean="0"/>
              <a:t>2</a:t>
            </a:fld>
            <a:endParaRPr lang="en-US"/>
          </a:p>
        </p:txBody>
      </p:sp>
    </p:spTree>
    <p:extLst>
      <p:ext uri="{BB962C8B-B14F-4D97-AF65-F5344CB8AC3E}">
        <p14:creationId xmlns:p14="http://schemas.microsoft.com/office/powerpoint/2010/main" val="4186861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what might be driving increased TKN?</a:t>
            </a:r>
          </a:p>
          <a:p>
            <a:endParaRPr lang="en-US" dirty="0">
              <a:cs typeface="Calibri"/>
            </a:endParaRPr>
          </a:p>
          <a:p>
            <a:r>
              <a:rPr lang="en-US" dirty="0">
                <a:cs typeface="Calibri"/>
              </a:rPr>
              <a:t>Appears we’ve “entered new climatic regime </a:t>
            </a:r>
          </a:p>
          <a:p>
            <a:r>
              <a:rPr lang="en-US" dirty="0">
                <a:cs typeface="Calibri"/>
              </a:rPr>
              <a:t>characterized by more frequent extreme precipitation events, </a:t>
            </a:r>
          </a:p>
          <a:p>
            <a:r>
              <a:rPr lang="en-US" dirty="0">
                <a:cs typeface="Calibri"/>
              </a:rPr>
              <a:t>with major ramifications for hydrology, cycling of C, N and P, water quality and habitat conditions in estuarine and coastal waters”.</a:t>
            </a:r>
          </a:p>
          <a:p>
            <a:endParaRPr lang="en-US" dirty="0">
              <a:cs typeface="Calibri"/>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20</a:t>
            </a:fld>
            <a:endParaRPr lang="en-US"/>
          </a:p>
        </p:txBody>
      </p:sp>
    </p:spTree>
    <p:extLst>
      <p:ext uri="{BB962C8B-B14F-4D97-AF65-F5344CB8AC3E}">
        <p14:creationId xmlns:p14="http://schemas.microsoft.com/office/powerpoint/2010/main" val="3186258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Increased storm activity may be driving algal bloom events:</a:t>
            </a:r>
          </a:p>
          <a:p>
            <a:endParaRPr lang="en-US" dirty="0">
              <a:cs typeface="Calibri"/>
            </a:endParaRPr>
          </a:p>
          <a:p>
            <a:r>
              <a:rPr lang="en-US" dirty="0">
                <a:cs typeface="Calibri"/>
              </a:rPr>
              <a:t>NC - 36 tropical cyclones last 2 decades</a:t>
            </a:r>
          </a:p>
          <a:p>
            <a:r>
              <a:rPr lang="en-US" dirty="0">
                <a:cs typeface="Calibri"/>
              </a:rPr>
              <a:t> - 6 of 7 wettest storms in last 120 years</a:t>
            </a:r>
          </a:p>
          <a:p>
            <a:r>
              <a:rPr lang="en-US" dirty="0">
                <a:cs typeface="Calibri"/>
              </a:rPr>
              <a:t> - Unprecedented high precipitation events</a:t>
            </a:r>
          </a:p>
          <a:p>
            <a:r>
              <a:rPr lang="en-US" dirty="0">
                <a:cs typeface="Calibri"/>
              </a:rPr>
              <a:t> - 3 floods of historical significance</a:t>
            </a:r>
          </a:p>
          <a:p>
            <a:endParaRPr lang="en-US" dirty="0">
              <a:cs typeface="Calibri"/>
            </a:endParaRPr>
          </a:p>
          <a:p>
            <a:r>
              <a:rPr lang="en-US" dirty="0">
                <a:cs typeface="Calibri"/>
              </a:rPr>
              <a:t>Account for &gt; 50% annual loads of C, N and P</a:t>
            </a:r>
          </a:p>
          <a:p>
            <a:r>
              <a:rPr lang="en-US" dirty="0">
                <a:cs typeface="Calibri"/>
              </a:rPr>
              <a:t> - Estuary either “processor” or “pipeline”, depending on conditions</a:t>
            </a:r>
          </a:p>
          <a:p>
            <a:r>
              <a:rPr lang="en-US" dirty="0">
                <a:cs typeface="Calibri"/>
              </a:rPr>
              <a:t> - During storms, C sources enhanced by wetlands release</a:t>
            </a:r>
          </a:p>
          <a:p>
            <a:r>
              <a:rPr lang="en-US" dirty="0">
                <a:cs typeface="Calibri"/>
              </a:rPr>
              <a:t> - Event-scale discharge plays important or predominant role in loadings</a:t>
            </a:r>
          </a:p>
          <a:p>
            <a:endParaRPr lang="en-US" dirty="0">
              <a:cs typeface="Calibri"/>
            </a:endParaRPr>
          </a:p>
          <a:p>
            <a:r>
              <a:rPr lang="en-US" dirty="0">
                <a:cs typeface="Calibri"/>
              </a:rPr>
              <a:t>***Riparian wetlands are a major source of OM in response to storm-related flooding</a:t>
            </a:r>
          </a:p>
          <a:p>
            <a:endParaRPr lang="en-US" dirty="0">
              <a:cs typeface="Calibri"/>
            </a:endParaRPr>
          </a:p>
          <a:p>
            <a:r>
              <a:rPr lang="en-US" dirty="0">
                <a:cs typeface="Calibri"/>
              </a:rPr>
              <a:t>Latest research we’ve found:  Norway study, in wake of reduced NOx and SO4 via rain, watersheds are exporting more DOC, even more DON, somewhat more TP, receiving waters changing from TN:TP limited to TN-limited, which favors cyanobacteria, on top of greater </a:t>
            </a:r>
            <a:r>
              <a:rPr lang="en-US" dirty="0" err="1">
                <a:cs typeface="Calibri"/>
              </a:rPr>
              <a:t>precip</a:t>
            </a:r>
            <a:r>
              <a:rPr lang="en-US" dirty="0">
                <a:cs typeface="Calibri"/>
              </a:rPr>
              <a:t> and warmer temps is driving algal blooms</a:t>
            </a:r>
          </a:p>
        </p:txBody>
      </p:sp>
      <p:sp>
        <p:nvSpPr>
          <p:cNvPr id="4" name="Slide Number Placeholder 3"/>
          <p:cNvSpPr>
            <a:spLocks noGrp="1"/>
          </p:cNvSpPr>
          <p:nvPr>
            <p:ph type="sldNum" sz="quarter" idx="5"/>
          </p:nvPr>
        </p:nvSpPr>
        <p:spPr/>
        <p:txBody>
          <a:bodyPr/>
          <a:lstStyle/>
          <a:p>
            <a:fld id="{456C487D-E38B-444A-A8D9-A3853809DE05}" type="slidenum">
              <a:rPr lang="en-US" smtClean="0"/>
              <a:t>21</a:t>
            </a:fld>
            <a:endParaRPr lang="en-US"/>
          </a:p>
        </p:txBody>
      </p:sp>
    </p:spTree>
    <p:extLst>
      <p:ext uri="{BB962C8B-B14F-4D97-AF65-F5344CB8AC3E}">
        <p14:creationId xmlns:p14="http://schemas.microsoft.com/office/powerpoint/2010/main" val="2488913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Status of estuaries still impaired, finding of increased DON, differences between Neuse &amp; Tar-Pam yet similar implementation</a:t>
            </a:r>
          </a:p>
          <a:p>
            <a:endParaRPr lang="en-US" sz="28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23</a:t>
            </a:fld>
            <a:endParaRPr lang="en-US"/>
          </a:p>
        </p:txBody>
      </p:sp>
    </p:spTree>
    <p:extLst>
      <p:ext uri="{BB962C8B-B14F-4D97-AF65-F5344CB8AC3E}">
        <p14:creationId xmlns:p14="http://schemas.microsoft.com/office/powerpoint/2010/main" val="21974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Status of estuaries still impaired, finding of increased DON, differences between Neuse &amp; Tar-Pam yet similar implementation</a:t>
            </a:r>
          </a:p>
          <a:p>
            <a:r>
              <a:rPr lang="en-US" sz="2800" dirty="0">
                <a:solidFill>
                  <a:schemeClr val="tx1"/>
                </a:solidFill>
              </a:rPr>
              <a:t>Estuary (</a:t>
            </a:r>
            <a:r>
              <a:rPr lang="en-US" sz="2800" dirty="0" err="1">
                <a:solidFill>
                  <a:schemeClr val="tx1"/>
                </a:solidFill>
              </a:rPr>
              <a:t>Paerl</a:t>
            </a:r>
            <a:r>
              <a:rPr lang="en-US" sz="2800" dirty="0">
                <a:solidFill>
                  <a:schemeClr val="tx1"/>
                </a:solidFill>
              </a:rPr>
              <a:t> et al.)</a:t>
            </a:r>
          </a:p>
          <a:p>
            <a:r>
              <a:rPr lang="en-US" sz="2800" dirty="0">
                <a:solidFill>
                  <a:schemeClr val="tx1"/>
                </a:solidFill>
              </a:rPr>
              <a:t>Post 90’s shift more frequent, wetter storms &amp; tropical cyclones</a:t>
            </a:r>
          </a:p>
          <a:p>
            <a:r>
              <a:rPr lang="en-US" sz="2800" dirty="0">
                <a:solidFill>
                  <a:schemeClr val="tx1"/>
                </a:solidFill>
              </a:rPr>
              <a:t>Driving increased DOC from wetlands</a:t>
            </a:r>
          </a:p>
          <a:p>
            <a:r>
              <a:rPr lang="en-US" sz="2800" dirty="0">
                <a:solidFill>
                  <a:schemeClr val="tx1"/>
                </a:solidFill>
              </a:rPr>
              <a:t>Driving DON + other nutrients from watershed to &amp; through estuaries</a:t>
            </a:r>
            <a:br>
              <a:rPr lang="en-US" sz="2800" dirty="0">
                <a:solidFill>
                  <a:schemeClr val="tx1"/>
                </a:solidFill>
              </a:rPr>
            </a:br>
            <a:endParaRPr lang="en-US" sz="2800" dirty="0">
              <a:solidFill>
                <a:schemeClr val="tx1"/>
              </a:solidFill>
            </a:endParaRPr>
          </a:p>
          <a:p>
            <a:r>
              <a:rPr lang="en-US" sz="2800" dirty="0">
                <a:solidFill>
                  <a:schemeClr val="tx1"/>
                </a:solidFill>
              </a:rPr>
              <a:t>Storms significant driver of TKN increases</a:t>
            </a:r>
          </a:p>
          <a:p>
            <a:r>
              <a:rPr lang="en-US" sz="2800" dirty="0">
                <a:solidFill>
                  <a:schemeClr val="tx1"/>
                </a:solidFill>
              </a:rPr>
              <a:t>Estuary processor vs pipeline = Estuary blooms vs Sound Blooms</a:t>
            </a:r>
          </a:p>
          <a:p>
            <a:endParaRPr lang="en-US" dirty="0"/>
          </a:p>
          <a:p>
            <a:r>
              <a:rPr lang="en-US" dirty="0"/>
              <a:t>Organic Nitrogen (</a:t>
            </a:r>
            <a:r>
              <a:rPr lang="en-US" dirty="0" err="1"/>
              <a:t>Osburn</a:t>
            </a:r>
            <a:r>
              <a:rPr lang="en-US" dirty="0"/>
              <a:t> et al.)</a:t>
            </a:r>
          </a:p>
          <a:p>
            <a:r>
              <a:rPr lang="en-US" dirty="0"/>
              <a:t>Single time period (2011-2013)</a:t>
            </a:r>
          </a:p>
          <a:p>
            <a:r>
              <a:rPr lang="en-US" dirty="0"/>
              <a:t>DON tracks land use – upper basin urban; lower basin poultry</a:t>
            </a:r>
          </a:p>
          <a:p>
            <a:r>
              <a:rPr lang="en-US" dirty="0"/>
              <a:t>Virtually no swine signal, cattle not tested</a:t>
            </a:r>
          </a:p>
          <a:p>
            <a:r>
              <a:rPr lang="en-US" dirty="0"/>
              <a:t>Poultry DON at Fort Barnwell</a:t>
            </a:r>
          </a:p>
          <a:p>
            <a:r>
              <a:rPr lang="en-US" dirty="0"/>
              <a:t>Organic Nitrogen (</a:t>
            </a:r>
            <a:r>
              <a:rPr lang="en-US" dirty="0" err="1"/>
              <a:t>cont</a:t>
            </a:r>
            <a:r>
              <a:rPr lang="en-US" dirty="0"/>
              <a:t>…)</a:t>
            </a:r>
          </a:p>
          <a:p>
            <a:endParaRPr lang="en-US" dirty="0"/>
          </a:p>
          <a:p>
            <a:r>
              <a:rPr lang="en-US" dirty="0"/>
              <a:t>DWR Analysis: significant TKN % increase vs baseline</a:t>
            </a:r>
          </a:p>
          <a:p>
            <a:r>
              <a:rPr lang="en-US" dirty="0"/>
              <a:t>Higher increase in developed watersheds; Less increase in rural areas</a:t>
            </a:r>
            <a:br>
              <a:rPr lang="en-US" dirty="0"/>
            </a:br>
            <a:endParaRPr lang="en-US" dirty="0"/>
          </a:p>
          <a:p>
            <a:r>
              <a:rPr lang="en-US" dirty="0"/>
              <a:t>Most basin areas appear to contribute to TKN Increase</a:t>
            </a:r>
          </a:p>
          <a:p>
            <a:r>
              <a:rPr lang="en-US" dirty="0" err="1"/>
              <a:t>Paerl</a:t>
            </a:r>
            <a:r>
              <a:rPr lang="en-US" dirty="0"/>
              <a:t> et al finding: Bigger storms flushing nutrients from basin</a:t>
            </a:r>
          </a:p>
          <a:p>
            <a:r>
              <a:rPr lang="en-US" dirty="0"/>
              <a:t>Strickling &amp; Obenour: Ag more vulnerable to wet </a:t>
            </a:r>
            <a:r>
              <a:rPr lang="en-US" dirty="0" err="1"/>
              <a:t>yr</a:t>
            </a:r>
            <a:r>
              <a:rPr lang="en-US" dirty="0"/>
              <a:t> loading increases</a:t>
            </a:r>
          </a:p>
          <a:p>
            <a:r>
              <a:rPr lang="en-US" dirty="0"/>
              <a:t>Poultry appears to make sizeable TKN contribution in lower basin</a:t>
            </a: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24</a:t>
            </a:fld>
            <a:endParaRPr lang="en-US"/>
          </a:p>
        </p:txBody>
      </p:sp>
    </p:spTree>
    <p:extLst>
      <p:ext uri="{BB962C8B-B14F-4D97-AF65-F5344CB8AC3E}">
        <p14:creationId xmlns:p14="http://schemas.microsoft.com/office/powerpoint/2010/main" val="2935641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Reassess Estuary Needs</a:t>
            </a:r>
          </a:p>
          <a:p>
            <a:r>
              <a:rPr lang="en-US" sz="1200" kern="1200" dirty="0">
                <a:solidFill>
                  <a:schemeClr val="tx1"/>
                </a:solidFill>
                <a:effectLst/>
                <a:latin typeface="+mn-lt"/>
                <a:ea typeface="+mn-ea"/>
                <a:cs typeface="+mn-cs"/>
              </a:rPr>
              <a:t> - Estuary response modeling now 20-30 years old</a:t>
            </a:r>
          </a:p>
          <a:p>
            <a:r>
              <a:rPr lang="en-US" sz="1200" kern="1200" dirty="0">
                <a:solidFill>
                  <a:schemeClr val="tx1"/>
                </a:solidFill>
                <a:effectLst/>
                <a:latin typeface="+mn-lt"/>
                <a:ea typeface="+mn-ea"/>
                <a:cs typeface="+mn-cs"/>
              </a:rPr>
              <a:t> - Climatic shifts affecting estuary dynamics</a:t>
            </a:r>
          </a:p>
          <a:p>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and possible future clarity standard</a:t>
            </a:r>
          </a:p>
          <a:p>
            <a:r>
              <a:rPr lang="en-US" sz="1200" kern="1200" dirty="0">
                <a:solidFill>
                  <a:schemeClr val="tx1"/>
                </a:solidFill>
                <a:effectLst/>
                <a:latin typeface="+mn-lt"/>
                <a:ea typeface="+mn-ea"/>
                <a:cs typeface="+mn-cs"/>
              </a:rPr>
              <a:t> - better understanding of algal community dynamics relative to abiotic factors, comm interactions</a:t>
            </a:r>
          </a:p>
          <a:p>
            <a:r>
              <a:rPr lang="en-US" sz="1200" kern="1200" dirty="0">
                <a:solidFill>
                  <a:schemeClr val="tx1"/>
                </a:solidFill>
                <a:effectLst/>
                <a:latin typeface="+mn-lt"/>
                <a:ea typeface="+mn-ea"/>
                <a:cs typeface="+mn-cs"/>
              </a:rPr>
              <a:t> - Substantial time and resources would be needed</a:t>
            </a:r>
          </a:p>
          <a:p>
            <a:r>
              <a:rPr lang="en-US" sz="1200" kern="1200" dirty="0">
                <a:solidFill>
                  <a:schemeClr val="tx1"/>
                </a:solidFill>
                <a:effectLst/>
                <a:latin typeface="+mn-lt"/>
                <a:ea typeface="+mn-ea"/>
                <a:cs typeface="+mn-cs"/>
              </a:rPr>
              <a:t> - Counter argument: remodel after reductions goals achieved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Reallocate Load Reduction Responsibilities</a:t>
            </a:r>
          </a:p>
          <a:p>
            <a:r>
              <a:rPr lang="en-US" sz="1200" kern="1200" dirty="0">
                <a:solidFill>
                  <a:schemeClr val="tx1"/>
                </a:solidFill>
                <a:effectLst/>
                <a:latin typeface="+mn-lt"/>
                <a:ea typeface="+mn-ea"/>
                <a:cs typeface="+mn-cs"/>
              </a:rPr>
              <a:t> - Fuller allocation of load reduction needs </a:t>
            </a:r>
          </a:p>
          <a:p>
            <a:r>
              <a:rPr lang="en-US" sz="1200" kern="1200" dirty="0">
                <a:solidFill>
                  <a:schemeClr val="tx1"/>
                </a:solidFill>
                <a:effectLst/>
                <a:latin typeface="+mn-lt"/>
                <a:ea typeface="+mn-ea"/>
                <a:cs typeface="+mn-cs"/>
              </a:rPr>
              <a:t> - determine groundwater contribution</a:t>
            </a:r>
          </a:p>
          <a:p>
            <a:r>
              <a:rPr lang="en-US" sz="1200" kern="1200" dirty="0">
                <a:solidFill>
                  <a:schemeClr val="tx1"/>
                </a:solidFill>
                <a:effectLst/>
                <a:latin typeface="+mn-lt"/>
                <a:ea typeface="+mn-ea"/>
                <a:cs typeface="+mn-cs"/>
              </a:rPr>
              <a:t> - Forest, existing developed lands, atmospheric deposition loads distributed to other sectors</a:t>
            </a:r>
          </a:p>
          <a:p>
            <a:r>
              <a:rPr lang="en-US" sz="1200" kern="1200" dirty="0">
                <a:solidFill>
                  <a:schemeClr val="tx1"/>
                </a:solidFill>
                <a:effectLst/>
                <a:latin typeface="+mn-lt"/>
                <a:ea typeface="+mn-ea"/>
                <a:cs typeface="+mn-cs"/>
              </a:rPr>
              <a:t> - wetlands as potentially especially large DON sources</a:t>
            </a:r>
          </a:p>
          <a:p>
            <a:pPr marL="171450" indent="-171450">
              <a:buFontTx/>
              <a:buChar char="-"/>
            </a:pPr>
            <a:r>
              <a:rPr lang="en-US" sz="1200" kern="1200" dirty="0">
                <a:solidFill>
                  <a:schemeClr val="tx1"/>
                </a:solidFill>
                <a:effectLst/>
                <a:latin typeface="+mn-lt"/>
                <a:ea typeface="+mn-ea"/>
                <a:cs typeface="+mn-cs"/>
              </a:rPr>
              <a:t>breaks fair, proportionate, standard</a:t>
            </a:r>
          </a:p>
          <a:p>
            <a:pPr marL="171450" indent="-171450">
              <a:buFontTx/>
              <a:buChar char="-"/>
            </a:pPr>
            <a:r>
              <a:rPr lang="en-US" sz="1200" kern="1200" dirty="0">
                <a:solidFill>
                  <a:schemeClr val="tx1"/>
                </a:solidFill>
                <a:effectLst/>
                <a:latin typeface="+mn-lt"/>
                <a:ea typeface="+mn-ea"/>
                <a:cs typeface="+mn-cs"/>
              </a:rPr>
              <a:t>Rainfall pattern changes may make it hard to stay ahead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Include more sources &amp; sectors in Rules</a:t>
            </a:r>
          </a:p>
          <a:p>
            <a:r>
              <a:rPr lang="en-US" sz="1200" kern="1200" dirty="0">
                <a:solidFill>
                  <a:schemeClr val="tx1"/>
                </a:solidFill>
                <a:effectLst/>
                <a:latin typeface="+mn-lt"/>
                <a:ea typeface="+mn-ea"/>
                <a:cs typeface="+mn-cs"/>
              </a:rPr>
              <a:t> - post-construction stormwater below current applicability thresholds</a:t>
            </a:r>
          </a:p>
          <a:p>
            <a:r>
              <a:rPr lang="en-US" sz="1200" kern="1200" dirty="0">
                <a:solidFill>
                  <a:schemeClr val="tx1"/>
                </a:solidFill>
                <a:effectLst/>
                <a:latin typeface="+mn-lt"/>
                <a:ea typeface="+mn-ea"/>
                <a:cs typeface="+mn-cs"/>
              </a:rPr>
              <a:t> - better construction stormwater</a:t>
            </a:r>
          </a:p>
          <a:p>
            <a:r>
              <a:rPr lang="en-US" sz="1200" kern="1200" dirty="0">
                <a:solidFill>
                  <a:schemeClr val="tx1"/>
                </a:solidFill>
                <a:effectLst/>
                <a:latin typeface="+mn-lt"/>
                <a:ea typeface="+mn-ea"/>
                <a:cs typeface="+mn-cs"/>
              </a:rPr>
              <a:t> - streambed stability (hydrologic impacts)</a:t>
            </a:r>
          </a:p>
          <a:p>
            <a:r>
              <a:rPr lang="en-US" sz="1200" kern="1200" dirty="0">
                <a:solidFill>
                  <a:schemeClr val="tx1"/>
                </a:solidFill>
                <a:effectLst/>
                <a:latin typeface="+mn-lt"/>
                <a:ea typeface="+mn-ea"/>
                <a:cs typeface="+mn-cs"/>
              </a:rPr>
              <a:t> - retrofit existing development</a:t>
            </a:r>
          </a:p>
          <a:p>
            <a:r>
              <a:rPr lang="en-US" sz="1200" kern="1200" dirty="0">
                <a:solidFill>
                  <a:schemeClr val="tx1"/>
                </a:solidFill>
                <a:effectLst/>
                <a:latin typeface="+mn-lt"/>
                <a:ea typeface="+mn-ea"/>
                <a:cs typeface="+mn-cs"/>
              </a:rPr>
              <a:t> - smaller WW dischargers</a:t>
            </a:r>
          </a:p>
          <a:p>
            <a:r>
              <a:rPr lang="en-US" sz="1200" kern="1200" dirty="0">
                <a:solidFill>
                  <a:schemeClr val="tx1"/>
                </a:solidFill>
                <a:effectLst/>
                <a:latin typeface="+mn-lt"/>
                <a:ea typeface="+mn-ea"/>
                <a:cs typeface="+mn-cs"/>
              </a:rPr>
              <a:t> - onsite wastewater</a:t>
            </a:r>
          </a:p>
          <a:p>
            <a:r>
              <a:rPr lang="en-US" sz="1200" kern="1200" dirty="0">
                <a:solidFill>
                  <a:schemeClr val="tx1"/>
                </a:solidFill>
                <a:effectLst/>
                <a:latin typeface="+mn-lt"/>
                <a:ea typeface="+mn-ea"/>
                <a:cs typeface="+mn-cs"/>
              </a:rPr>
              <a:t> - small farms, hobby farms, horse farms</a:t>
            </a:r>
          </a:p>
          <a:p>
            <a:r>
              <a:rPr lang="en-US" sz="1200" kern="1200" dirty="0">
                <a:solidFill>
                  <a:schemeClr val="tx1"/>
                </a:solidFill>
                <a:effectLst/>
                <a:latin typeface="+mn-lt"/>
                <a:ea typeface="+mn-ea"/>
                <a:cs typeface="+mn-cs"/>
              </a:rPr>
              <a:t> - animal agriculture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Expand set of management tools</a:t>
            </a:r>
          </a:p>
          <a:p>
            <a:r>
              <a:rPr lang="en-US" sz="1200" kern="1200" dirty="0">
                <a:solidFill>
                  <a:schemeClr val="tx1"/>
                </a:solidFill>
                <a:effectLst/>
                <a:latin typeface="+mn-lt"/>
                <a:ea typeface="+mn-ea"/>
                <a:cs typeface="+mn-cs"/>
              </a:rPr>
              <a:t> - track ag changes related to subwatershed, not just county (need better data)</a:t>
            </a:r>
          </a:p>
          <a:p>
            <a:r>
              <a:rPr lang="en-US" sz="1200" kern="1200" dirty="0">
                <a:solidFill>
                  <a:schemeClr val="tx1"/>
                </a:solidFill>
                <a:effectLst/>
                <a:latin typeface="+mn-lt"/>
                <a:ea typeface="+mn-ea"/>
                <a:cs typeface="+mn-cs"/>
              </a:rPr>
              <a:t> - N/P credit, $ support for more types of ag BMPs</a:t>
            </a:r>
          </a:p>
          <a:p>
            <a:r>
              <a:rPr lang="en-US" sz="1200" kern="1200" dirty="0">
                <a:solidFill>
                  <a:schemeClr val="tx1"/>
                </a:solidFill>
                <a:effectLst/>
                <a:latin typeface="+mn-lt"/>
                <a:ea typeface="+mn-ea"/>
                <a:cs typeface="+mn-cs"/>
              </a:rPr>
              <a:t> - buyout programs</a:t>
            </a:r>
          </a:p>
          <a:p>
            <a:r>
              <a:rPr lang="en-US" sz="1200" kern="1200" dirty="0">
                <a:solidFill>
                  <a:schemeClr val="tx1"/>
                </a:solidFill>
                <a:effectLst/>
                <a:latin typeface="+mn-lt"/>
                <a:ea typeface="+mn-ea"/>
                <a:cs typeface="+mn-cs"/>
              </a:rPr>
              <a:t> - application of animal manure, </a:t>
            </a:r>
            <a:r>
              <a:rPr lang="en-US" sz="1200" kern="1200" dirty="0" err="1">
                <a:solidFill>
                  <a:schemeClr val="tx1"/>
                </a:solidFill>
                <a:effectLst/>
                <a:latin typeface="+mn-lt"/>
                <a:ea typeface="+mn-ea"/>
                <a:cs typeface="+mn-cs"/>
              </a:rPr>
              <a:t>phos</a:t>
            </a:r>
            <a:r>
              <a:rPr lang="en-US" sz="1200" kern="1200" dirty="0">
                <a:solidFill>
                  <a:schemeClr val="tx1"/>
                </a:solidFill>
                <a:effectLst/>
                <a:latin typeface="+mn-lt"/>
                <a:ea typeface="+mn-ea"/>
                <a:cs typeface="+mn-cs"/>
              </a:rPr>
              <a:t> agronomic rates</a:t>
            </a:r>
          </a:p>
          <a:p>
            <a:r>
              <a:rPr lang="en-US" sz="1200" kern="1200" dirty="0">
                <a:solidFill>
                  <a:schemeClr val="tx1"/>
                </a:solidFill>
                <a:effectLst/>
                <a:latin typeface="+mn-lt"/>
                <a:ea typeface="+mn-ea"/>
                <a:cs typeface="+mn-cs"/>
              </a:rPr>
              <a:t> - more data on types of new development activity, SCMs commonly used, SCM limitations</a:t>
            </a:r>
          </a:p>
          <a:p>
            <a:r>
              <a:rPr lang="en-US" sz="1200" kern="1200" dirty="0">
                <a:solidFill>
                  <a:schemeClr val="tx1"/>
                </a:solidFill>
                <a:effectLst/>
                <a:latin typeface="+mn-lt"/>
                <a:ea typeface="+mn-ea"/>
                <a:cs typeface="+mn-cs"/>
              </a:rPr>
              <a:t> - Tiered intensity of stormwater practices for different project densities</a:t>
            </a:r>
          </a:p>
          <a:p>
            <a:r>
              <a:rPr lang="en-US" sz="1200" kern="1200" dirty="0">
                <a:solidFill>
                  <a:schemeClr val="tx1"/>
                </a:solidFill>
                <a:effectLst/>
                <a:latin typeface="+mn-lt"/>
                <a:ea typeface="+mn-ea"/>
                <a:cs typeface="+mn-cs"/>
              </a:rPr>
              <a:t> - SCM-based nutrient banks (urban retrofits w/a market driver)</a:t>
            </a:r>
          </a:p>
          <a:p>
            <a:r>
              <a:rPr lang="en-US" sz="1200" kern="1200" dirty="0">
                <a:solidFill>
                  <a:schemeClr val="tx1"/>
                </a:solidFill>
                <a:effectLst/>
                <a:latin typeface="+mn-lt"/>
                <a:ea typeface="+mn-ea"/>
                <a:cs typeface="+mn-cs"/>
              </a:rPr>
              <a:t> - credit for restoration focused “nature based” management actions</a:t>
            </a:r>
          </a:p>
          <a:p>
            <a:r>
              <a:rPr lang="en-US" sz="1200" kern="1200" dirty="0">
                <a:solidFill>
                  <a:schemeClr val="tx1"/>
                </a:solidFill>
                <a:effectLst/>
                <a:latin typeface="+mn-lt"/>
                <a:ea typeface="+mn-ea"/>
                <a:cs typeface="+mn-cs"/>
              </a:rPr>
              <a:t> - Allow practices w/ WQ benefit even if credit not quantified</a:t>
            </a:r>
          </a:p>
          <a:p>
            <a:endParaRPr lang="en-US" sz="1200" kern="1200" dirty="0">
              <a:solidFill>
                <a:schemeClr val="tx1"/>
              </a:solidFill>
              <a:effectLst/>
              <a:latin typeface="+mn-lt"/>
              <a:ea typeface="+mn-ea"/>
              <a:cs typeface="+mn-cs"/>
            </a:endParaRPr>
          </a:p>
          <a:p>
            <a:endParaRPr lang="en-US" sz="28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25</a:t>
            </a:fld>
            <a:endParaRPr lang="en-US"/>
          </a:p>
        </p:txBody>
      </p:sp>
    </p:spTree>
    <p:extLst>
      <p:ext uri="{BB962C8B-B14F-4D97-AF65-F5344CB8AC3E}">
        <p14:creationId xmlns:p14="http://schemas.microsoft.com/office/powerpoint/2010/main" val="280483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Status of estuaries still impaired, finding of increased DON, differences between Neuse &amp; Tar-Pam yet similar implementation</a:t>
            </a:r>
          </a:p>
          <a:p>
            <a:endParaRPr lang="en-US" sz="28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27</a:t>
            </a:fld>
            <a:endParaRPr lang="en-US"/>
          </a:p>
        </p:txBody>
      </p:sp>
    </p:spTree>
    <p:extLst>
      <p:ext uri="{BB962C8B-B14F-4D97-AF65-F5344CB8AC3E}">
        <p14:creationId xmlns:p14="http://schemas.microsoft.com/office/powerpoint/2010/main" val="3974523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Status of estuaries still impaired, finding of increased DON, differences between Neuse &amp; Tar-Pam yet similar implementation</a:t>
            </a:r>
          </a:p>
          <a:p>
            <a:endParaRPr lang="en-US" sz="28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28</a:t>
            </a:fld>
            <a:endParaRPr lang="en-US"/>
          </a:p>
        </p:txBody>
      </p:sp>
    </p:spTree>
    <p:extLst>
      <p:ext uri="{BB962C8B-B14F-4D97-AF65-F5344CB8AC3E}">
        <p14:creationId xmlns:p14="http://schemas.microsoft.com/office/powerpoint/2010/main" val="3212769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compares TN Baseline period to late 20-teens at 5 stations (upstream – top, downstream – bottom)</a:t>
            </a:r>
          </a:p>
          <a:p>
            <a:r>
              <a:rPr lang="en-US" dirty="0">
                <a:ea typeface="Calibri"/>
                <a:cs typeface="Calibri"/>
              </a:rPr>
              <a:t>Generally all but </a:t>
            </a:r>
            <a:r>
              <a:rPr lang="en-US" dirty="0" err="1">
                <a:ea typeface="Calibri"/>
                <a:cs typeface="Calibri"/>
              </a:rPr>
              <a:t>Chicod</a:t>
            </a:r>
            <a:r>
              <a:rPr lang="en-US" dirty="0">
                <a:ea typeface="Calibri"/>
                <a:cs typeface="Calibri"/>
              </a:rPr>
              <a:t> Cr. increase TN relative to baseline.  </a:t>
            </a:r>
            <a:r>
              <a:rPr lang="en-US" dirty="0" err="1">
                <a:ea typeface="Calibri"/>
                <a:cs typeface="Calibri"/>
              </a:rPr>
              <a:t>Chicod</a:t>
            </a:r>
            <a:r>
              <a:rPr lang="en-US" dirty="0">
                <a:ea typeface="Calibri"/>
                <a:cs typeface="Calibri"/>
              </a:rPr>
              <a:t> Cr.  is tributary near bottom of basin.</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30</a:t>
            </a:fld>
            <a:endParaRPr lang="en-US"/>
          </a:p>
        </p:txBody>
      </p:sp>
    </p:spTree>
    <p:extLst>
      <p:ext uri="{BB962C8B-B14F-4D97-AF65-F5344CB8AC3E}">
        <p14:creationId xmlns:p14="http://schemas.microsoft.com/office/powerpoint/2010/main" val="2121121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compares TN Baseline period to late 20-teens at 5 stations (upstream – top, downstream – bottom)</a:t>
            </a:r>
          </a:p>
          <a:p>
            <a:r>
              <a:rPr lang="en-US" dirty="0"/>
              <a:t>Most show reduction in TP compared to baseline, does not reflect weird mid-decade increase in TP</a:t>
            </a:r>
            <a:endParaRPr lang="en-US" dirty="0">
              <a:ea typeface="Calibri"/>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31</a:t>
            </a:fld>
            <a:endParaRPr lang="en-US"/>
          </a:p>
        </p:txBody>
      </p:sp>
    </p:spTree>
    <p:extLst>
      <p:ext uri="{BB962C8B-B14F-4D97-AF65-F5344CB8AC3E}">
        <p14:creationId xmlns:p14="http://schemas.microsoft.com/office/powerpoint/2010/main" val="245561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graphic:</a:t>
            </a:r>
          </a:p>
          <a:p>
            <a:r>
              <a:rPr lang="en-US" dirty="0"/>
              <a:t>- Ft Barnwell – close as can above top of estuary where still get flow.</a:t>
            </a:r>
          </a:p>
          <a:p>
            <a:r>
              <a:rPr lang="en-US" dirty="0"/>
              <a:t>- All these values normalized to baseline years, 91-95 (heavy black line)</a:t>
            </a:r>
          </a:p>
          <a:p>
            <a:r>
              <a:rPr lang="en-US" dirty="0"/>
              <a:t>- Baseline = black bar at 0%. TMDL 30% reduction = green line below.</a:t>
            </a:r>
          </a:p>
          <a:p>
            <a:r>
              <a:rPr lang="en-US" dirty="0"/>
              <a:t>- 3 param’s – total N (green), then split into NO3 (red), TKN (blue).</a:t>
            </a:r>
          </a:p>
          <a:p>
            <a:endParaRPr lang="en-US" dirty="0"/>
          </a:p>
          <a:p>
            <a:r>
              <a:rPr lang="en-US" dirty="0"/>
              <a:t>What it shows:</a:t>
            </a:r>
          </a:p>
          <a:p>
            <a:r>
              <a:rPr lang="en-US" dirty="0"/>
              <a:t>Initial redux first 5 </a:t>
            </a:r>
            <a:r>
              <a:rPr lang="en-US" dirty="0" err="1"/>
              <a:t>yrs</a:t>
            </a:r>
            <a:r>
              <a:rPr lang="en-US" dirty="0"/>
              <a:t>,</a:t>
            </a:r>
          </a:p>
          <a:p>
            <a:r>
              <a:rPr lang="en-US" dirty="0"/>
              <a:t>Then ~2000, upswing TKN starts.  This is before Rules went into effect, but after WW dischargers were already reducing loads</a:t>
            </a:r>
            <a:endParaRPr lang="en-US" dirty="0">
              <a:ea typeface="Calibri"/>
              <a:cs typeface="Calibri"/>
            </a:endParaRPr>
          </a:p>
          <a:p>
            <a:r>
              <a:rPr lang="en-US" dirty="0"/>
              <a:t>Such that TN returns to baseline ~2013.</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3</a:t>
            </a:fld>
            <a:endParaRPr lang="en-US"/>
          </a:p>
        </p:txBody>
      </p:sp>
    </p:spTree>
    <p:extLst>
      <p:ext uri="{BB962C8B-B14F-4D97-AF65-F5344CB8AC3E}">
        <p14:creationId xmlns:p14="http://schemas.microsoft.com/office/powerpoint/2010/main" val="293455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Phosphorus reduction not required for Neuse, but looking good nonetheless</a:t>
            </a:r>
          </a:p>
        </p:txBody>
      </p:sp>
      <p:sp>
        <p:nvSpPr>
          <p:cNvPr id="4" name="Slide Number Placeholder 3"/>
          <p:cNvSpPr>
            <a:spLocks noGrp="1"/>
          </p:cNvSpPr>
          <p:nvPr>
            <p:ph type="sldNum" sz="quarter" idx="5"/>
          </p:nvPr>
        </p:nvSpPr>
        <p:spPr/>
        <p:txBody>
          <a:bodyPr/>
          <a:lstStyle/>
          <a:p>
            <a:fld id="{456C487D-E38B-444A-A8D9-A3853809DE05}" type="slidenum">
              <a:rPr lang="en-US" smtClean="0"/>
              <a:t>4</a:t>
            </a:fld>
            <a:endParaRPr lang="en-US"/>
          </a:p>
        </p:txBody>
      </p:sp>
    </p:spTree>
    <p:extLst>
      <p:ext uri="{BB962C8B-B14F-4D97-AF65-F5344CB8AC3E}">
        <p14:creationId xmlns:p14="http://schemas.microsoft.com/office/powerpoint/2010/main" val="29346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compares N species Loads at major sites, baseline period to late 20-teens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NOx reductions for the 2013-2017 period relative to baseline track urban areas and discharge points, peaking at 57% reduction near Clayton downstream of Raleigh (top circle) and satellite communities’ discharges. Proceeding downstream, NOx reduction percentage wanes to 18% by Ft. Barnwell (bottom circle). This pattern is highly likely to be driven by wastewater discharges. </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HOWEVER, TKN showed the largest percentage increases in the upper, more urban Neuse basin, decreasing its proportion traveling downstream.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Watershed modeling conducted by Strickling and Obenour (2018) found for the period of 1994-2012 that point source N load decreased in the Neuse by 61%.</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5</a:t>
            </a:fld>
            <a:endParaRPr lang="en-US"/>
          </a:p>
        </p:txBody>
      </p:sp>
    </p:spTree>
    <p:extLst>
      <p:ext uri="{BB962C8B-B14F-4D97-AF65-F5344CB8AC3E}">
        <p14:creationId xmlns:p14="http://schemas.microsoft.com/office/powerpoint/2010/main" val="3719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 high-discharge years: 1996, 1999, 2006, 2014-2016, 2020</a:t>
            </a:r>
          </a:p>
          <a:p>
            <a:r>
              <a:rPr lang="en-US" dirty="0">
                <a:ea typeface="Calibri"/>
                <a:cs typeface="Calibri"/>
              </a:rPr>
              <a:t>(also note order of parameters is different from other slide)</a:t>
            </a:r>
          </a:p>
        </p:txBody>
      </p:sp>
      <p:sp>
        <p:nvSpPr>
          <p:cNvPr id="4" name="Slide Number Placeholder 3"/>
          <p:cNvSpPr>
            <a:spLocks noGrp="1"/>
          </p:cNvSpPr>
          <p:nvPr>
            <p:ph type="sldNum" sz="quarter" idx="5"/>
          </p:nvPr>
        </p:nvSpPr>
        <p:spPr/>
        <p:txBody>
          <a:bodyPr/>
          <a:lstStyle/>
          <a:p>
            <a:fld id="{456C487D-E38B-444A-A8D9-A3853809DE05}" type="slidenum">
              <a:rPr lang="en-US" smtClean="0"/>
              <a:t>6</a:t>
            </a:fld>
            <a:endParaRPr lang="en-US"/>
          </a:p>
        </p:txBody>
      </p:sp>
    </p:spTree>
    <p:extLst>
      <p:ext uri="{BB962C8B-B14F-4D97-AF65-F5344CB8AC3E}">
        <p14:creationId xmlns:p14="http://schemas.microsoft.com/office/powerpoint/2010/main" val="341135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graphic:</a:t>
            </a:r>
          </a:p>
          <a:p>
            <a:r>
              <a:rPr lang="en-US" dirty="0"/>
              <a:t>- </a:t>
            </a:r>
            <a:r>
              <a:rPr lang="en-US" dirty="0" err="1"/>
              <a:t>Grimesland</a:t>
            </a:r>
            <a:r>
              <a:rPr lang="en-US" dirty="0"/>
              <a:t> – close as can above top of estuary where still get flow.</a:t>
            </a:r>
            <a:endParaRPr lang="en-US" dirty="0">
              <a:ea typeface="Calibri"/>
              <a:cs typeface="Calibri"/>
            </a:endParaRPr>
          </a:p>
          <a:p>
            <a:r>
              <a:rPr lang="en-US"/>
              <a:t>- All these values normalized to baseline years, 91-95 (heavy black line)</a:t>
            </a:r>
          </a:p>
          <a:p>
            <a:r>
              <a:rPr lang="en-US"/>
              <a:t>- Baseline = black bar at 0%. TMDL 30% reduction = green line below.</a:t>
            </a:r>
          </a:p>
          <a:p>
            <a:r>
              <a:rPr lang="en-US" dirty="0"/>
              <a:t>- 3 param’s – total N (green), then split into NO3 (red), TKN (blue).</a:t>
            </a:r>
            <a:endParaRPr lang="en-US" dirty="0">
              <a:ea typeface="Calibri"/>
              <a:cs typeface="Calibri"/>
            </a:endParaRPr>
          </a:p>
          <a:p>
            <a:endParaRPr lang="en-US" dirty="0"/>
          </a:p>
          <a:p>
            <a:r>
              <a:rPr lang="en-US" dirty="0"/>
              <a:t>Same general pattern as Neuse.</a:t>
            </a:r>
            <a:endParaRPr lang="en-US" dirty="0">
              <a:ea typeface="Calibri"/>
              <a:cs typeface="Calibri"/>
            </a:endParaRPr>
          </a:p>
          <a:p>
            <a:r>
              <a:rPr lang="en-US" dirty="0"/>
              <a:t>Overall redux ’95 – ’00,</a:t>
            </a:r>
          </a:p>
          <a:p>
            <a:r>
              <a:rPr lang="en-US" dirty="0"/>
              <a:t>Then TKN separates, starts climbing.</a:t>
            </a:r>
          </a:p>
          <a:p>
            <a:r>
              <a:rPr lang="en-US" dirty="0"/>
              <a:t>Pulls TN up to exceeded baseline ~2009.</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7</a:t>
            </a:fld>
            <a:endParaRPr lang="en-US"/>
          </a:p>
        </p:txBody>
      </p:sp>
    </p:spTree>
    <p:extLst>
      <p:ext uri="{BB962C8B-B14F-4D97-AF65-F5344CB8AC3E}">
        <p14:creationId xmlns:p14="http://schemas.microsoft.com/office/powerpoint/2010/main" val="279976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Rules require 0% increase/decrease in TP.  Looks good until 2011, but came back down by 2017.  What happened?</a:t>
            </a:r>
          </a:p>
        </p:txBody>
      </p:sp>
      <p:sp>
        <p:nvSpPr>
          <p:cNvPr id="4" name="Slide Number Placeholder 3"/>
          <p:cNvSpPr>
            <a:spLocks noGrp="1"/>
          </p:cNvSpPr>
          <p:nvPr>
            <p:ph type="sldNum" sz="quarter" idx="5"/>
          </p:nvPr>
        </p:nvSpPr>
        <p:spPr/>
        <p:txBody>
          <a:bodyPr/>
          <a:lstStyle/>
          <a:p>
            <a:fld id="{456C487D-E38B-444A-A8D9-A3853809DE05}" type="slidenum">
              <a:rPr lang="en-US" smtClean="0"/>
              <a:t>8</a:t>
            </a:fld>
            <a:endParaRPr lang="en-US"/>
          </a:p>
        </p:txBody>
      </p:sp>
    </p:spTree>
    <p:extLst>
      <p:ext uri="{BB962C8B-B14F-4D97-AF65-F5344CB8AC3E}">
        <p14:creationId xmlns:p14="http://schemas.microsoft.com/office/powerpoint/2010/main" val="29799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compares N species Loads at major sites, baseline period to late 20-teens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Tar-Pam dischargers were already achieving reductions during baseline period, so you don’t see big NOx reduction. </a:t>
            </a:r>
            <a:r>
              <a:rPr lang="en-US" sz="1800" dirty="0">
                <a:effectLst/>
                <a:latin typeface="Calibri" panose="020F0502020204030204" pitchFamily="34" charset="0"/>
                <a:ea typeface="Calibri" panose="020F0502020204030204" pitchFamily="34" charset="0"/>
              </a:rPr>
              <a:t>HOWEVER, TKN showed the largest percentage increases in the upper, more urban Neuse basin, decreasing its proportion traveling downstream. A similar, weaker trend appears in the Tar TKN trends.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Watershed modeling conducted by Strickling and Obenour (2018) found for the period of 1994-2012 that point source N load decreased in the Neuse by 61%, while it showed essentially no change in the Tar-Pamlico basin, where dischargers had already largely achieved much of their reductions by 1994.</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Chicod</a:t>
            </a:r>
            <a:r>
              <a:rPr lang="en-US" sz="1800" dirty="0">
                <a:effectLst/>
                <a:latin typeface="Calibri" panose="020F0502020204030204" pitchFamily="34" charset="0"/>
                <a:ea typeface="Calibri" panose="020F0502020204030204" pitchFamily="34" charset="0"/>
                <a:cs typeface="Times New Roman" panose="02020603050405020304" pitchFamily="18" charset="0"/>
              </a:rPr>
              <a:t> Cr (bottom circle) – huge reductions across the board – had its own TMDL and AFO regs come into effect after baseline, and as you can see this was a huge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Fishing Cr (top circle) – looks boring and unremarkable – it is ORW, means “outstanding Resource water”, a sort of “reference watershed”, undeveloped, may have some ag, lots of regs to protect from development, results may be significant as an indicator of larger-scale drivers such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atmos</a:t>
            </a:r>
            <a:r>
              <a:rPr lang="en-US" sz="1800" dirty="0">
                <a:effectLst/>
                <a:latin typeface="Calibri" panose="020F0502020204030204" pitchFamily="34" charset="0"/>
                <a:ea typeface="Calibri" panose="020F0502020204030204" pitchFamily="34" charset="0"/>
                <a:cs typeface="Times New Roman" panose="02020603050405020304" pitchFamily="18" charset="0"/>
              </a:rPr>
              <a:t> N decrease and increasing rainfall-driven TKN</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9</a:t>
            </a:fld>
            <a:endParaRPr lang="en-US"/>
          </a:p>
        </p:txBody>
      </p:sp>
    </p:spTree>
    <p:extLst>
      <p:ext uri="{BB962C8B-B14F-4D97-AF65-F5344CB8AC3E}">
        <p14:creationId xmlns:p14="http://schemas.microsoft.com/office/powerpoint/2010/main" val="1510413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Content Placeholder 6">
            <a:extLst>
              <a:ext uri="{FF2B5EF4-FFF2-40B4-BE49-F238E27FC236}">
                <a16:creationId xmlns:a16="http://schemas.microsoft.com/office/drawing/2014/main" id="{1709492A-7951-9E92-0D70-7F46505ED4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3" name="Content Placeholder 6">
            <a:extLst>
              <a:ext uri="{FF2B5EF4-FFF2-40B4-BE49-F238E27FC236}">
                <a16:creationId xmlns:a16="http://schemas.microsoft.com/office/drawing/2014/main" id="{005C11BC-4F8A-5D2C-802C-B9C83740D8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3" name="Content Placeholder 6">
            <a:extLst>
              <a:ext uri="{FF2B5EF4-FFF2-40B4-BE49-F238E27FC236}">
                <a16:creationId xmlns:a16="http://schemas.microsoft.com/office/drawing/2014/main" id="{A34C8A42-4F82-4215-CEF2-B90DB59ABF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3" name="Content Placeholder 6">
            <a:extLst>
              <a:ext uri="{FF2B5EF4-FFF2-40B4-BE49-F238E27FC236}">
                <a16:creationId xmlns:a16="http://schemas.microsoft.com/office/drawing/2014/main" id="{2EBDB282-48E7-4DC5-741F-9EE18080DA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3" name="Content Placeholder 6">
            <a:extLst>
              <a:ext uri="{FF2B5EF4-FFF2-40B4-BE49-F238E27FC236}">
                <a16:creationId xmlns:a16="http://schemas.microsoft.com/office/drawing/2014/main" id="{3E898F0F-EF12-00EF-9BE1-031AF16154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3" name="Content Placeholder 6">
            <a:extLst>
              <a:ext uri="{FF2B5EF4-FFF2-40B4-BE49-F238E27FC236}">
                <a16:creationId xmlns:a16="http://schemas.microsoft.com/office/drawing/2014/main" id="{F72B8ABE-7FE9-0BA6-5888-3B4DF1373F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Content Placeholder 6">
            <a:extLst>
              <a:ext uri="{FF2B5EF4-FFF2-40B4-BE49-F238E27FC236}">
                <a16:creationId xmlns:a16="http://schemas.microsoft.com/office/drawing/2014/main" id="{79588C9E-3AA3-7B5B-E696-203EC8456F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3" name="Content Placeholder 6">
            <a:extLst>
              <a:ext uri="{FF2B5EF4-FFF2-40B4-BE49-F238E27FC236}">
                <a16:creationId xmlns:a16="http://schemas.microsoft.com/office/drawing/2014/main" id="{5E6C08D9-EFC1-25F8-F6D9-7EA1A8F926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4" name="Content Placeholder 6">
            <a:extLst>
              <a:ext uri="{FF2B5EF4-FFF2-40B4-BE49-F238E27FC236}">
                <a16:creationId xmlns:a16="http://schemas.microsoft.com/office/drawing/2014/main" id="{08834C98-3E5C-265B-134E-8FC49DCFA8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Content Placeholder 6">
            <a:extLst>
              <a:ext uri="{FF2B5EF4-FFF2-40B4-BE49-F238E27FC236}">
                <a16:creationId xmlns:a16="http://schemas.microsoft.com/office/drawing/2014/main" id="{6394080B-D97E-4C3C-E26D-ECF8D632AA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Content Placeholder 6">
            <a:extLst>
              <a:ext uri="{FF2B5EF4-FFF2-40B4-BE49-F238E27FC236}">
                <a16:creationId xmlns:a16="http://schemas.microsoft.com/office/drawing/2014/main" id="{2C26D3E5-616B-4DEB-FD97-7B9DED915F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2" name="Content Placeholder 6">
            <a:extLst>
              <a:ext uri="{FF2B5EF4-FFF2-40B4-BE49-F238E27FC236}">
                <a16:creationId xmlns:a16="http://schemas.microsoft.com/office/drawing/2014/main" id="{D4556FD2-92F5-1D7C-27EB-C6B51941C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2" name="Content Placeholder 6">
            <a:extLst>
              <a:ext uri="{FF2B5EF4-FFF2-40B4-BE49-F238E27FC236}">
                <a16:creationId xmlns:a16="http://schemas.microsoft.com/office/drawing/2014/main" id="{145EA858-9396-FB9B-3D99-821E7B5E94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2" name="Content Placeholder 6">
            <a:extLst>
              <a:ext uri="{FF2B5EF4-FFF2-40B4-BE49-F238E27FC236}">
                <a16:creationId xmlns:a16="http://schemas.microsoft.com/office/drawing/2014/main" id="{5409D558-252E-D7DB-D403-2DCE96060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867339"/>
            <a:ext cx="10972800" cy="1068387"/>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CFFC5BCB-CE89-4EA8-B833-CE852EF7A3D7}" type="datetimeFigureOut">
              <a:rPr lang="en-US" smtClean="0"/>
              <a:t>6/2/2023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4A6B048-3D88-4952-A89E-4C957E0C0463}" type="slidenum">
              <a:rPr lang="en-US" smtClean="0"/>
              <a:t>‹#›</a:t>
            </a:fld>
            <a:endParaRPr lang="en-US"/>
          </a:p>
        </p:txBody>
      </p:sp>
    </p:spTree>
    <p:extLst>
      <p:ext uri="{BB962C8B-B14F-4D97-AF65-F5344CB8AC3E}">
        <p14:creationId xmlns:p14="http://schemas.microsoft.com/office/powerpoint/2010/main" val="343395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6">
            <a:extLst>
              <a:ext uri="{FF2B5EF4-FFF2-40B4-BE49-F238E27FC236}">
                <a16:creationId xmlns:a16="http://schemas.microsoft.com/office/drawing/2014/main" id="{63D3CDB3-68E5-3FC1-FB6B-07448DEAA2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Content Placeholder 6">
            <a:extLst>
              <a:ext uri="{FF2B5EF4-FFF2-40B4-BE49-F238E27FC236}">
                <a16:creationId xmlns:a16="http://schemas.microsoft.com/office/drawing/2014/main" id="{4BF43B9B-B7E6-6AE8-EBF1-60EA915F0C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Content Placeholder 6">
            <a:extLst>
              <a:ext uri="{FF2B5EF4-FFF2-40B4-BE49-F238E27FC236}">
                <a16:creationId xmlns:a16="http://schemas.microsoft.com/office/drawing/2014/main" id="{625083D4-658D-C0B4-43DA-C80E1278C9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6">
            <a:extLst>
              <a:ext uri="{FF2B5EF4-FFF2-40B4-BE49-F238E27FC236}">
                <a16:creationId xmlns:a16="http://schemas.microsoft.com/office/drawing/2014/main" id="{C30C73ED-334E-54F7-7C01-9C7CCF3936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6">
            <a:extLst>
              <a:ext uri="{FF2B5EF4-FFF2-40B4-BE49-F238E27FC236}">
                <a16:creationId xmlns:a16="http://schemas.microsoft.com/office/drawing/2014/main" id="{69CE9AE8-9FD3-F0DC-B2D6-AE9837CF9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Content Placeholder 6">
            <a:extLst>
              <a:ext uri="{FF2B5EF4-FFF2-40B4-BE49-F238E27FC236}">
                <a16:creationId xmlns:a16="http://schemas.microsoft.com/office/drawing/2014/main" id="{6F46B8A7-CE07-A1CB-30D3-83C2F20299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Content Placeholder 6">
            <a:extLst>
              <a:ext uri="{FF2B5EF4-FFF2-40B4-BE49-F238E27FC236}">
                <a16:creationId xmlns:a16="http://schemas.microsoft.com/office/drawing/2014/main" id="{97925671-535A-BE6E-AAB3-96C003BA97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 id="2147483699"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mailto:john.huisman@deq.nc.gov"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01F-F592-4149-BD14-BF6171844AFB}"/>
              </a:ext>
            </a:extLst>
          </p:cNvPr>
          <p:cNvSpPr>
            <a:spLocks noGrp="1"/>
          </p:cNvSpPr>
          <p:nvPr>
            <p:ph type="title"/>
          </p:nvPr>
        </p:nvSpPr>
        <p:spPr>
          <a:xfrm>
            <a:off x="838200" y="1849583"/>
            <a:ext cx="10515600" cy="3200400"/>
          </a:xfrm>
        </p:spPr>
        <p:txBody>
          <a:bodyPr>
            <a:normAutofit/>
          </a:bodyPr>
          <a:lstStyle/>
          <a:p>
            <a:r>
              <a:rPr lang="en-US" dirty="0">
                <a:latin typeface="Times New Roman"/>
                <a:cs typeface="Times New Roman"/>
              </a:rPr>
              <a:t>Review of DEQ Water Quality Data</a:t>
            </a:r>
            <a:br>
              <a:rPr lang="en-US" dirty="0">
                <a:latin typeface="Times New Roman"/>
                <a:cs typeface="Times New Roman"/>
              </a:rPr>
            </a:br>
            <a:r>
              <a:rPr lang="en-US" dirty="0">
                <a:latin typeface="Times New Roman"/>
                <a:cs typeface="Times New Roman"/>
              </a:rPr>
              <a:t>(N &amp; P Trends in Watershed)</a:t>
            </a:r>
            <a:endParaRPr lang="en-US" dirty="0"/>
          </a:p>
        </p:txBody>
      </p:sp>
      <p:sp>
        <p:nvSpPr>
          <p:cNvPr id="4" name="Slide Number Placeholder 3">
            <a:extLst>
              <a:ext uri="{FF2B5EF4-FFF2-40B4-BE49-F238E27FC236}">
                <a16:creationId xmlns:a16="http://schemas.microsoft.com/office/drawing/2014/main" id="{2668A45D-2041-4E6D-B551-D47F6B0FBEF1}"/>
              </a:ext>
            </a:extLst>
          </p:cNvPr>
          <p:cNvSpPr>
            <a:spLocks noGrp="1"/>
          </p:cNvSpPr>
          <p:nvPr>
            <p:ph type="sldNum" sz="quarter" idx="12"/>
          </p:nvPr>
        </p:nvSpPr>
        <p:spPr/>
        <p:txBody>
          <a:bodyPr/>
          <a:lstStyle/>
          <a:p>
            <a:fld id="{11F27F3A-B3E9-41ED-AF8F-A365F10BB65F}" type="slidenum">
              <a:rPr lang="en-US" smtClean="0"/>
              <a:pPr/>
              <a:t>1</a:t>
            </a:fld>
            <a:endParaRPr lang="en-US"/>
          </a:p>
        </p:txBody>
      </p:sp>
      <p:sp>
        <p:nvSpPr>
          <p:cNvPr id="5" name="Title 1">
            <a:extLst>
              <a:ext uri="{FF2B5EF4-FFF2-40B4-BE49-F238E27FC236}">
                <a16:creationId xmlns:a16="http://schemas.microsoft.com/office/drawing/2014/main" id="{319738BA-95B9-4C14-BC81-650A02D5B03A}"/>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71230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A53E-94DB-639B-9289-9E789A957938}"/>
              </a:ext>
            </a:extLst>
          </p:cNvPr>
          <p:cNvSpPr>
            <a:spLocks noGrp="1"/>
          </p:cNvSpPr>
          <p:nvPr>
            <p:ph type="title"/>
          </p:nvPr>
        </p:nvSpPr>
        <p:spPr/>
        <p:txBody>
          <a:bodyPr>
            <a:normAutofit fontScale="90000"/>
          </a:bodyPr>
          <a:lstStyle/>
          <a:p>
            <a:r>
              <a:rPr lang="en-US" dirty="0"/>
              <a:t>Nitrogen Reduction for Average Flow Condition – for Nottoway River, VA (Relative to 1981-1985)</a:t>
            </a:r>
          </a:p>
        </p:txBody>
      </p:sp>
      <p:sp>
        <p:nvSpPr>
          <p:cNvPr id="3" name="Content Placeholder 2">
            <a:extLst>
              <a:ext uri="{FF2B5EF4-FFF2-40B4-BE49-F238E27FC236}">
                <a16:creationId xmlns:a16="http://schemas.microsoft.com/office/drawing/2014/main" id="{2398F88A-A1B6-58AB-8F52-117DEE40A7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D28E75C-D757-3063-B209-32811FC9D2EE}"/>
              </a:ext>
            </a:extLst>
          </p:cNvPr>
          <p:cNvSpPr>
            <a:spLocks noGrp="1"/>
          </p:cNvSpPr>
          <p:nvPr>
            <p:ph type="sldNum" sz="quarter" idx="12"/>
          </p:nvPr>
        </p:nvSpPr>
        <p:spPr/>
        <p:txBody>
          <a:bodyPr/>
          <a:lstStyle/>
          <a:p>
            <a:fld id="{11F27F3A-B3E9-41ED-AF8F-A365F10BB65F}" type="slidenum">
              <a:rPr lang="en-US" smtClean="0"/>
              <a:pPr/>
              <a:t>10</a:t>
            </a:fld>
            <a:endParaRPr lang="en-US"/>
          </a:p>
        </p:txBody>
      </p:sp>
      <p:graphicFrame>
        <p:nvGraphicFramePr>
          <p:cNvPr id="5" name="Chart 4">
            <a:extLst>
              <a:ext uri="{FF2B5EF4-FFF2-40B4-BE49-F238E27FC236}">
                <a16:creationId xmlns:a16="http://schemas.microsoft.com/office/drawing/2014/main" id="{E0B49B96-E89D-50A9-1998-3461D1B7E534}"/>
              </a:ext>
            </a:extLst>
          </p:cNvPr>
          <p:cNvGraphicFramePr>
            <a:graphicFrameLocks noGrp="1"/>
          </p:cNvGraphicFramePr>
          <p:nvPr>
            <p:extLst>
              <p:ext uri="{D42A27DB-BD31-4B8C-83A1-F6EECF244321}">
                <p14:modId xmlns:p14="http://schemas.microsoft.com/office/powerpoint/2010/main" val="1702650484"/>
              </p:ext>
            </p:extLst>
          </p:nvPr>
        </p:nvGraphicFramePr>
        <p:xfrm>
          <a:off x="1326264" y="1016286"/>
          <a:ext cx="9202783" cy="5433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822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E864-DB77-725E-1DBF-4ACA3D433CD2}"/>
              </a:ext>
            </a:extLst>
          </p:cNvPr>
          <p:cNvSpPr>
            <a:spLocks noGrp="1"/>
          </p:cNvSpPr>
          <p:nvPr>
            <p:ph type="title"/>
          </p:nvPr>
        </p:nvSpPr>
        <p:spPr>
          <a:xfrm>
            <a:off x="838200" y="203529"/>
            <a:ext cx="10515600" cy="1061245"/>
          </a:xfrm>
        </p:spPr>
        <p:txBody>
          <a:bodyPr>
            <a:normAutofit fontScale="90000"/>
          </a:bodyPr>
          <a:lstStyle/>
          <a:p>
            <a:r>
              <a:rPr lang="en-US" dirty="0">
                <a:latin typeface="Times New Roman"/>
                <a:cs typeface="Times New Roman"/>
              </a:rPr>
              <a:t>Chowan R and Tributary Stations 5yr Average TKN Concentrations, 1975 to 2018</a:t>
            </a:r>
            <a:endParaRPr lang="en-US" dirty="0"/>
          </a:p>
        </p:txBody>
      </p:sp>
      <p:sp>
        <p:nvSpPr>
          <p:cNvPr id="4" name="Slide Number Placeholder 3">
            <a:extLst>
              <a:ext uri="{FF2B5EF4-FFF2-40B4-BE49-F238E27FC236}">
                <a16:creationId xmlns:a16="http://schemas.microsoft.com/office/drawing/2014/main" id="{AB18FE75-D789-8951-6ED1-D988506B022C}"/>
              </a:ext>
            </a:extLst>
          </p:cNvPr>
          <p:cNvSpPr>
            <a:spLocks noGrp="1"/>
          </p:cNvSpPr>
          <p:nvPr>
            <p:ph type="sldNum" sz="quarter" idx="12"/>
          </p:nvPr>
        </p:nvSpPr>
        <p:spPr/>
        <p:txBody>
          <a:bodyPr/>
          <a:lstStyle/>
          <a:p>
            <a:fld id="{11F27F3A-B3E9-41ED-AF8F-A365F10BB65F}" type="slidenum">
              <a:rPr lang="en-US" smtClean="0"/>
              <a:pPr/>
              <a:t>11</a:t>
            </a:fld>
            <a:endParaRPr lang="en-US"/>
          </a:p>
        </p:txBody>
      </p:sp>
      <p:pic>
        <p:nvPicPr>
          <p:cNvPr id="5" name="Picture 5">
            <a:extLst>
              <a:ext uri="{FF2B5EF4-FFF2-40B4-BE49-F238E27FC236}">
                <a16:creationId xmlns:a16="http://schemas.microsoft.com/office/drawing/2014/main" id="{575BEFC6-2609-DB63-7CF9-2DB2482784AE}"/>
              </a:ext>
            </a:extLst>
          </p:cNvPr>
          <p:cNvPicPr>
            <a:picLocks noChangeAspect="1"/>
          </p:cNvPicPr>
          <p:nvPr/>
        </p:nvPicPr>
        <p:blipFill>
          <a:blip r:embed="rId3"/>
          <a:stretch>
            <a:fillRect/>
          </a:stretch>
        </p:blipFill>
        <p:spPr>
          <a:xfrm>
            <a:off x="-5255" y="1553919"/>
            <a:ext cx="9482957" cy="4932574"/>
          </a:xfrm>
          <a:prstGeom prst="rect">
            <a:avLst/>
          </a:prstGeom>
        </p:spPr>
      </p:pic>
      <p:pic>
        <p:nvPicPr>
          <p:cNvPr id="6" name="Picture 6">
            <a:extLst>
              <a:ext uri="{FF2B5EF4-FFF2-40B4-BE49-F238E27FC236}">
                <a16:creationId xmlns:a16="http://schemas.microsoft.com/office/drawing/2014/main" id="{17286ABD-F5BC-BA2D-6072-1BA00D44BAEC}"/>
              </a:ext>
            </a:extLst>
          </p:cNvPr>
          <p:cNvPicPr>
            <a:picLocks noChangeAspect="1"/>
          </p:cNvPicPr>
          <p:nvPr/>
        </p:nvPicPr>
        <p:blipFill>
          <a:blip r:embed="rId4"/>
          <a:stretch>
            <a:fillRect/>
          </a:stretch>
        </p:blipFill>
        <p:spPr>
          <a:xfrm>
            <a:off x="9471791" y="1784296"/>
            <a:ext cx="2628900" cy="1476375"/>
          </a:xfrm>
          <a:prstGeom prst="rect">
            <a:avLst/>
          </a:prstGeom>
        </p:spPr>
      </p:pic>
    </p:spTree>
    <p:extLst>
      <p:ext uri="{BB962C8B-B14F-4D97-AF65-F5344CB8AC3E}">
        <p14:creationId xmlns:p14="http://schemas.microsoft.com/office/powerpoint/2010/main" val="18277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01F-F592-4149-BD14-BF6171844AFB}"/>
              </a:ext>
            </a:extLst>
          </p:cNvPr>
          <p:cNvSpPr>
            <a:spLocks noGrp="1"/>
          </p:cNvSpPr>
          <p:nvPr>
            <p:ph type="title"/>
          </p:nvPr>
        </p:nvSpPr>
        <p:spPr>
          <a:xfrm>
            <a:off x="838200" y="1849583"/>
            <a:ext cx="10515600" cy="3200400"/>
          </a:xfrm>
        </p:spPr>
        <p:txBody>
          <a:bodyPr>
            <a:normAutofit/>
          </a:bodyPr>
          <a:lstStyle/>
          <a:p>
            <a:r>
              <a:rPr lang="en-US" dirty="0">
                <a:latin typeface="Times New Roman"/>
                <a:cs typeface="Times New Roman"/>
              </a:rPr>
              <a:t>Review of Supporting Research</a:t>
            </a:r>
            <a:endParaRPr lang="en-US" dirty="0"/>
          </a:p>
        </p:txBody>
      </p:sp>
      <p:sp>
        <p:nvSpPr>
          <p:cNvPr id="4" name="Slide Number Placeholder 3">
            <a:extLst>
              <a:ext uri="{FF2B5EF4-FFF2-40B4-BE49-F238E27FC236}">
                <a16:creationId xmlns:a16="http://schemas.microsoft.com/office/drawing/2014/main" id="{2668A45D-2041-4E6D-B551-D47F6B0FBEF1}"/>
              </a:ext>
            </a:extLst>
          </p:cNvPr>
          <p:cNvSpPr>
            <a:spLocks noGrp="1"/>
          </p:cNvSpPr>
          <p:nvPr>
            <p:ph type="sldNum" sz="quarter" idx="12"/>
          </p:nvPr>
        </p:nvSpPr>
        <p:spPr/>
        <p:txBody>
          <a:bodyPr/>
          <a:lstStyle/>
          <a:p>
            <a:fld id="{11F27F3A-B3E9-41ED-AF8F-A365F10BB65F}" type="slidenum">
              <a:rPr lang="en-US" smtClean="0"/>
              <a:pPr/>
              <a:t>12</a:t>
            </a:fld>
            <a:endParaRPr lang="en-US"/>
          </a:p>
        </p:txBody>
      </p:sp>
      <p:sp>
        <p:nvSpPr>
          <p:cNvPr id="5" name="Title 1">
            <a:extLst>
              <a:ext uri="{FF2B5EF4-FFF2-40B4-BE49-F238E27FC236}">
                <a16:creationId xmlns:a16="http://schemas.microsoft.com/office/drawing/2014/main" id="{319738BA-95B9-4C14-BC81-650A02D5B03A}"/>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2841236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5413-65D2-455F-D394-D7BD0AEDC050}"/>
              </a:ext>
            </a:extLst>
          </p:cNvPr>
          <p:cNvSpPr>
            <a:spLocks noGrp="1"/>
          </p:cNvSpPr>
          <p:nvPr>
            <p:ph type="title"/>
          </p:nvPr>
        </p:nvSpPr>
        <p:spPr/>
        <p:txBody>
          <a:bodyPr>
            <a:normAutofit fontScale="90000"/>
          </a:bodyPr>
          <a:lstStyle/>
          <a:p>
            <a:r>
              <a:rPr lang="en-US" dirty="0"/>
              <a:t>Atmospheric Inorganic Nitrogen Deposition, Beaufort CASTNET Station #142, 2000 to 2020</a:t>
            </a:r>
          </a:p>
        </p:txBody>
      </p:sp>
      <p:sp>
        <p:nvSpPr>
          <p:cNvPr id="4" name="Slide Number Placeholder 3">
            <a:extLst>
              <a:ext uri="{FF2B5EF4-FFF2-40B4-BE49-F238E27FC236}">
                <a16:creationId xmlns:a16="http://schemas.microsoft.com/office/drawing/2014/main" id="{4529BF17-2AE6-EDFF-288A-4B6E54026AD9}"/>
              </a:ext>
            </a:extLst>
          </p:cNvPr>
          <p:cNvSpPr>
            <a:spLocks noGrp="1"/>
          </p:cNvSpPr>
          <p:nvPr>
            <p:ph type="sldNum" sz="quarter" idx="12"/>
          </p:nvPr>
        </p:nvSpPr>
        <p:spPr/>
        <p:txBody>
          <a:bodyPr/>
          <a:lstStyle/>
          <a:p>
            <a:fld id="{11F27F3A-B3E9-41ED-AF8F-A365F10BB65F}" type="slidenum">
              <a:rPr lang="en-US" smtClean="0"/>
              <a:pPr/>
              <a:t>13</a:t>
            </a:fld>
            <a:endParaRPr lang="en-US"/>
          </a:p>
        </p:txBody>
      </p:sp>
      <p:pic>
        <p:nvPicPr>
          <p:cNvPr id="6" name="Picture 5">
            <a:extLst>
              <a:ext uri="{FF2B5EF4-FFF2-40B4-BE49-F238E27FC236}">
                <a16:creationId xmlns:a16="http://schemas.microsoft.com/office/drawing/2014/main" id="{9F5D7533-82A6-7372-98CA-7CF79B106CCC}"/>
              </a:ext>
            </a:extLst>
          </p:cNvPr>
          <p:cNvPicPr>
            <a:picLocks noChangeAspect="1"/>
          </p:cNvPicPr>
          <p:nvPr/>
        </p:nvPicPr>
        <p:blipFill>
          <a:blip r:embed="rId3"/>
          <a:stretch>
            <a:fillRect/>
          </a:stretch>
        </p:blipFill>
        <p:spPr>
          <a:xfrm>
            <a:off x="104775" y="1100137"/>
            <a:ext cx="10119880" cy="5432076"/>
          </a:xfrm>
          <a:prstGeom prst="rect">
            <a:avLst/>
          </a:prstGeom>
        </p:spPr>
      </p:pic>
      <p:pic>
        <p:nvPicPr>
          <p:cNvPr id="7" name="Content Placeholder 6">
            <a:extLst>
              <a:ext uri="{FF2B5EF4-FFF2-40B4-BE49-F238E27FC236}">
                <a16:creationId xmlns:a16="http://schemas.microsoft.com/office/drawing/2014/main" id="{CD7C1753-D0DC-D63A-75CA-C4E638C54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Tree>
    <p:extLst>
      <p:ext uri="{BB962C8B-B14F-4D97-AF65-F5344CB8AC3E}">
        <p14:creationId xmlns:p14="http://schemas.microsoft.com/office/powerpoint/2010/main" val="116889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093D-574C-ADB1-474A-E1B92C7634B9}"/>
              </a:ext>
            </a:extLst>
          </p:cNvPr>
          <p:cNvSpPr>
            <a:spLocks noGrp="1"/>
          </p:cNvSpPr>
          <p:nvPr>
            <p:ph type="title"/>
          </p:nvPr>
        </p:nvSpPr>
        <p:spPr/>
        <p:txBody>
          <a:bodyPr>
            <a:normAutofit fontScale="90000"/>
          </a:bodyPr>
          <a:lstStyle/>
          <a:p>
            <a:r>
              <a:rPr lang="en-US" dirty="0"/>
              <a:t>County-Scale Long-Term (1930-2017) Nitrogen “Surplus”</a:t>
            </a:r>
          </a:p>
        </p:txBody>
      </p:sp>
      <p:sp>
        <p:nvSpPr>
          <p:cNvPr id="4" name="Slide Number Placeholder 3">
            <a:extLst>
              <a:ext uri="{FF2B5EF4-FFF2-40B4-BE49-F238E27FC236}">
                <a16:creationId xmlns:a16="http://schemas.microsoft.com/office/drawing/2014/main" id="{680D5EFC-A2DC-3872-656D-75FDBE8C96EF}"/>
              </a:ext>
            </a:extLst>
          </p:cNvPr>
          <p:cNvSpPr>
            <a:spLocks noGrp="1"/>
          </p:cNvSpPr>
          <p:nvPr>
            <p:ph type="sldNum" sz="quarter" idx="12"/>
          </p:nvPr>
        </p:nvSpPr>
        <p:spPr/>
        <p:txBody>
          <a:bodyPr/>
          <a:lstStyle/>
          <a:p>
            <a:fld id="{11F27F3A-B3E9-41ED-AF8F-A365F10BB65F}" type="slidenum">
              <a:rPr lang="en-US" smtClean="0"/>
              <a:pPr/>
              <a:t>14</a:t>
            </a:fld>
            <a:endParaRPr lang="en-US"/>
          </a:p>
        </p:txBody>
      </p:sp>
      <p:pic>
        <p:nvPicPr>
          <p:cNvPr id="8" name="Picture 7">
            <a:extLst>
              <a:ext uri="{FF2B5EF4-FFF2-40B4-BE49-F238E27FC236}">
                <a16:creationId xmlns:a16="http://schemas.microsoft.com/office/drawing/2014/main" id="{72039FF3-A284-431F-9A35-FD848B3D5764}"/>
              </a:ext>
            </a:extLst>
          </p:cNvPr>
          <p:cNvPicPr>
            <a:picLocks noChangeAspect="1"/>
          </p:cNvPicPr>
          <p:nvPr/>
        </p:nvPicPr>
        <p:blipFill>
          <a:blip r:embed="rId3"/>
          <a:stretch>
            <a:fillRect/>
          </a:stretch>
        </p:blipFill>
        <p:spPr>
          <a:xfrm>
            <a:off x="424814" y="1209674"/>
            <a:ext cx="7667625" cy="5239169"/>
          </a:xfrm>
          <a:prstGeom prst="rect">
            <a:avLst/>
          </a:prstGeom>
        </p:spPr>
      </p:pic>
      <p:pic>
        <p:nvPicPr>
          <p:cNvPr id="10" name="Picture 9">
            <a:extLst>
              <a:ext uri="{FF2B5EF4-FFF2-40B4-BE49-F238E27FC236}">
                <a16:creationId xmlns:a16="http://schemas.microsoft.com/office/drawing/2014/main" id="{1DEB4F08-5EF2-B0D0-E302-2981DF99804E}"/>
              </a:ext>
            </a:extLst>
          </p:cNvPr>
          <p:cNvPicPr>
            <a:picLocks noChangeAspect="1"/>
          </p:cNvPicPr>
          <p:nvPr/>
        </p:nvPicPr>
        <p:blipFill>
          <a:blip r:embed="rId4"/>
          <a:stretch>
            <a:fillRect/>
          </a:stretch>
        </p:blipFill>
        <p:spPr>
          <a:xfrm>
            <a:off x="8432482" y="2466975"/>
            <a:ext cx="3251231" cy="1876425"/>
          </a:xfrm>
          <a:prstGeom prst="rect">
            <a:avLst/>
          </a:prstGeom>
        </p:spPr>
      </p:pic>
      <p:sp>
        <p:nvSpPr>
          <p:cNvPr id="3" name="TextBox 2">
            <a:extLst>
              <a:ext uri="{FF2B5EF4-FFF2-40B4-BE49-F238E27FC236}">
                <a16:creationId xmlns:a16="http://schemas.microsoft.com/office/drawing/2014/main" id="{1324C08A-4A96-1267-EA8B-0DCD43D6020E}"/>
              </a:ext>
            </a:extLst>
          </p:cNvPr>
          <p:cNvSpPr txBox="1"/>
          <p:nvPr/>
        </p:nvSpPr>
        <p:spPr>
          <a:xfrm>
            <a:off x="3154680" y="6264177"/>
            <a:ext cx="6172200" cy="369332"/>
          </a:xfrm>
          <a:prstGeom prst="rect">
            <a:avLst/>
          </a:prstGeom>
          <a:noFill/>
        </p:spPr>
        <p:txBody>
          <a:bodyPr wrap="square" rtlCol="0">
            <a:spAutoFit/>
          </a:bodyPr>
          <a:lstStyle/>
          <a:p>
            <a:r>
              <a:rPr lang="da-DK" dirty="0"/>
              <a:t>(From Byrnes et al, 2020, Global Biogeochemical Cycles) </a:t>
            </a:r>
            <a:endParaRPr lang="en-US" dirty="0"/>
          </a:p>
        </p:txBody>
      </p:sp>
    </p:spTree>
    <p:extLst>
      <p:ext uri="{BB962C8B-B14F-4D97-AF65-F5344CB8AC3E}">
        <p14:creationId xmlns:p14="http://schemas.microsoft.com/office/powerpoint/2010/main" val="50283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F2F6-E1DB-7A64-424E-AE69CCFD6794}"/>
              </a:ext>
            </a:extLst>
          </p:cNvPr>
          <p:cNvSpPr>
            <a:spLocks noGrp="1"/>
          </p:cNvSpPr>
          <p:nvPr>
            <p:ph type="title"/>
          </p:nvPr>
        </p:nvSpPr>
        <p:spPr/>
        <p:txBody>
          <a:bodyPr/>
          <a:lstStyle/>
          <a:p>
            <a:r>
              <a:rPr lang="en-US" dirty="0"/>
              <a:t>Annual Mass Flux of DON in Neuse Basin</a:t>
            </a:r>
          </a:p>
        </p:txBody>
      </p:sp>
      <p:sp>
        <p:nvSpPr>
          <p:cNvPr id="4" name="Slide Number Placeholder 3">
            <a:extLst>
              <a:ext uri="{FF2B5EF4-FFF2-40B4-BE49-F238E27FC236}">
                <a16:creationId xmlns:a16="http://schemas.microsoft.com/office/drawing/2014/main" id="{324E067A-C854-7A88-62A1-50FFE5A4B1C2}"/>
              </a:ext>
            </a:extLst>
          </p:cNvPr>
          <p:cNvSpPr>
            <a:spLocks noGrp="1"/>
          </p:cNvSpPr>
          <p:nvPr>
            <p:ph type="sldNum" sz="quarter" idx="12"/>
          </p:nvPr>
        </p:nvSpPr>
        <p:spPr/>
        <p:txBody>
          <a:bodyPr/>
          <a:lstStyle/>
          <a:p>
            <a:fld id="{11F27F3A-B3E9-41ED-AF8F-A365F10BB65F}" type="slidenum">
              <a:rPr lang="en-US" smtClean="0"/>
              <a:pPr/>
              <a:t>15</a:t>
            </a:fld>
            <a:endParaRPr lang="en-US"/>
          </a:p>
        </p:txBody>
      </p:sp>
      <p:pic>
        <p:nvPicPr>
          <p:cNvPr id="8" name="Picture 7">
            <a:extLst>
              <a:ext uri="{FF2B5EF4-FFF2-40B4-BE49-F238E27FC236}">
                <a16:creationId xmlns:a16="http://schemas.microsoft.com/office/drawing/2014/main" id="{62B91BF8-8F75-C091-66D6-794C42DCAA3E}"/>
              </a:ext>
            </a:extLst>
          </p:cNvPr>
          <p:cNvPicPr>
            <a:picLocks noChangeAspect="1"/>
          </p:cNvPicPr>
          <p:nvPr/>
        </p:nvPicPr>
        <p:blipFill>
          <a:blip r:embed="rId3"/>
          <a:stretch>
            <a:fillRect/>
          </a:stretch>
        </p:blipFill>
        <p:spPr>
          <a:xfrm>
            <a:off x="1476375" y="968519"/>
            <a:ext cx="9176385" cy="5543723"/>
          </a:xfrm>
          <a:prstGeom prst="rect">
            <a:avLst/>
          </a:prstGeom>
        </p:spPr>
      </p:pic>
    </p:spTree>
    <p:extLst>
      <p:ext uri="{BB962C8B-B14F-4D97-AF65-F5344CB8AC3E}">
        <p14:creationId xmlns:p14="http://schemas.microsoft.com/office/powerpoint/2010/main" val="133191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789D-9951-B2A7-E94B-EF588B26C3C8}"/>
              </a:ext>
            </a:extLst>
          </p:cNvPr>
          <p:cNvSpPr>
            <a:spLocks noGrp="1"/>
          </p:cNvSpPr>
          <p:nvPr>
            <p:ph type="title"/>
          </p:nvPr>
        </p:nvSpPr>
        <p:spPr/>
        <p:txBody>
          <a:bodyPr/>
          <a:lstStyle/>
          <a:p>
            <a:r>
              <a:rPr lang="en-US" dirty="0"/>
              <a:t>Comparison of DON sources</a:t>
            </a:r>
          </a:p>
        </p:txBody>
      </p:sp>
      <p:pic>
        <p:nvPicPr>
          <p:cNvPr id="17" name="Content Placeholder 16">
            <a:extLst>
              <a:ext uri="{FF2B5EF4-FFF2-40B4-BE49-F238E27FC236}">
                <a16:creationId xmlns:a16="http://schemas.microsoft.com/office/drawing/2014/main" id="{F2CC00CF-8C91-779D-EF6C-91CE8EFDE67D}"/>
              </a:ext>
            </a:extLst>
          </p:cNvPr>
          <p:cNvPicPr>
            <a:picLocks noGrp="1" noChangeAspect="1"/>
          </p:cNvPicPr>
          <p:nvPr>
            <p:ph sz="half" idx="2"/>
          </p:nvPr>
        </p:nvPicPr>
        <p:blipFill>
          <a:blip r:embed="rId3"/>
          <a:stretch>
            <a:fillRect/>
          </a:stretch>
        </p:blipFill>
        <p:spPr>
          <a:xfrm>
            <a:off x="609600" y="2184060"/>
            <a:ext cx="5386388" cy="3932918"/>
          </a:xfrm>
          <a:prstGeom prst="rect">
            <a:avLst/>
          </a:prstGeom>
        </p:spPr>
      </p:pic>
      <p:pic>
        <p:nvPicPr>
          <p:cNvPr id="14" name="Content Placeholder 13">
            <a:extLst>
              <a:ext uri="{FF2B5EF4-FFF2-40B4-BE49-F238E27FC236}">
                <a16:creationId xmlns:a16="http://schemas.microsoft.com/office/drawing/2014/main" id="{A1961D8D-7E4E-EFA3-5066-BAA38B593367}"/>
              </a:ext>
            </a:extLst>
          </p:cNvPr>
          <p:cNvPicPr>
            <a:picLocks noGrp="1" noChangeAspect="1"/>
          </p:cNvPicPr>
          <p:nvPr>
            <p:ph sz="quarter" idx="4"/>
          </p:nvPr>
        </p:nvPicPr>
        <p:blipFill>
          <a:blip r:embed="rId4"/>
          <a:stretch>
            <a:fillRect/>
          </a:stretch>
        </p:blipFill>
        <p:spPr>
          <a:xfrm>
            <a:off x="6192838" y="2194792"/>
            <a:ext cx="5389562" cy="3911454"/>
          </a:xfrm>
          <a:prstGeom prst="rect">
            <a:avLst/>
          </a:prstGeom>
        </p:spPr>
      </p:pic>
      <p:sp>
        <p:nvSpPr>
          <p:cNvPr id="15" name="TextBox 14">
            <a:extLst>
              <a:ext uri="{FF2B5EF4-FFF2-40B4-BE49-F238E27FC236}">
                <a16:creationId xmlns:a16="http://schemas.microsoft.com/office/drawing/2014/main" id="{0AAA8B8A-02D4-2E40-9AAC-15E973FCE20D}"/>
              </a:ext>
            </a:extLst>
          </p:cNvPr>
          <p:cNvSpPr txBox="1"/>
          <p:nvPr/>
        </p:nvSpPr>
        <p:spPr>
          <a:xfrm>
            <a:off x="6607056" y="2112290"/>
            <a:ext cx="1588320" cy="369332"/>
          </a:xfrm>
          <a:prstGeom prst="rect">
            <a:avLst/>
          </a:prstGeom>
          <a:noFill/>
        </p:spPr>
        <p:txBody>
          <a:bodyPr wrap="none" rtlCol="0">
            <a:spAutoFit/>
          </a:bodyPr>
          <a:lstStyle/>
          <a:p>
            <a:r>
              <a:rPr lang="en-US" dirty="0"/>
              <a:t>Crabtree Creek</a:t>
            </a:r>
          </a:p>
        </p:txBody>
      </p:sp>
      <p:sp>
        <p:nvSpPr>
          <p:cNvPr id="16" name="TextBox 15">
            <a:extLst>
              <a:ext uri="{FF2B5EF4-FFF2-40B4-BE49-F238E27FC236}">
                <a16:creationId xmlns:a16="http://schemas.microsoft.com/office/drawing/2014/main" id="{01E050ED-0279-CAAD-C747-777D97EAAC8C}"/>
              </a:ext>
            </a:extLst>
          </p:cNvPr>
          <p:cNvSpPr txBox="1"/>
          <p:nvPr/>
        </p:nvSpPr>
        <p:spPr>
          <a:xfrm>
            <a:off x="7095194" y="5755719"/>
            <a:ext cx="3933321" cy="369332"/>
          </a:xfrm>
          <a:prstGeom prst="rect">
            <a:avLst/>
          </a:prstGeom>
          <a:noFill/>
        </p:spPr>
        <p:txBody>
          <a:bodyPr wrap="none" rtlCol="0">
            <a:spAutoFit/>
          </a:bodyPr>
          <a:lstStyle/>
          <a:p>
            <a:r>
              <a:rPr lang="en-US" dirty="0"/>
              <a:t>Large influence of street runoff, effluent</a:t>
            </a:r>
          </a:p>
        </p:txBody>
      </p:sp>
      <p:sp>
        <p:nvSpPr>
          <p:cNvPr id="18" name="TextBox 17">
            <a:extLst>
              <a:ext uri="{FF2B5EF4-FFF2-40B4-BE49-F238E27FC236}">
                <a16:creationId xmlns:a16="http://schemas.microsoft.com/office/drawing/2014/main" id="{4A98D4DC-BC84-4EBF-6FA7-56734AD910B3}"/>
              </a:ext>
            </a:extLst>
          </p:cNvPr>
          <p:cNvSpPr txBox="1"/>
          <p:nvPr/>
        </p:nvSpPr>
        <p:spPr>
          <a:xfrm>
            <a:off x="317404" y="2112290"/>
            <a:ext cx="1872500" cy="369332"/>
          </a:xfrm>
          <a:prstGeom prst="rect">
            <a:avLst/>
          </a:prstGeom>
          <a:noFill/>
        </p:spPr>
        <p:txBody>
          <a:bodyPr wrap="none" rtlCol="0">
            <a:spAutoFit/>
          </a:bodyPr>
          <a:lstStyle/>
          <a:p>
            <a:r>
              <a:rPr lang="en-US" dirty="0"/>
              <a:t>Contentnea Creek</a:t>
            </a:r>
          </a:p>
        </p:txBody>
      </p:sp>
      <p:sp>
        <p:nvSpPr>
          <p:cNvPr id="19" name="TextBox 18">
            <a:extLst>
              <a:ext uri="{FF2B5EF4-FFF2-40B4-BE49-F238E27FC236}">
                <a16:creationId xmlns:a16="http://schemas.microsoft.com/office/drawing/2014/main" id="{B7FD301F-B94E-2E41-367D-615E5CAD01BC}"/>
              </a:ext>
            </a:extLst>
          </p:cNvPr>
          <p:cNvSpPr txBox="1"/>
          <p:nvPr/>
        </p:nvSpPr>
        <p:spPr>
          <a:xfrm>
            <a:off x="1065654" y="5809534"/>
            <a:ext cx="3102068" cy="369332"/>
          </a:xfrm>
          <a:prstGeom prst="rect">
            <a:avLst/>
          </a:prstGeom>
          <a:noFill/>
        </p:spPr>
        <p:txBody>
          <a:bodyPr wrap="none" rtlCol="0">
            <a:spAutoFit/>
          </a:bodyPr>
          <a:lstStyle/>
          <a:p>
            <a:r>
              <a:rPr lang="en-US" dirty="0"/>
              <a:t>Large influence of wetland, soil</a:t>
            </a:r>
          </a:p>
        </p:txBody>
      </p:sp>
    </p:spTree>
    <p:extLst>
      <p:ext uri="{BB962C8B-B14F-4D97-AF65-F5344CB8AC3E}">
        <p14:creationId xmlns:p14="http://schemas.microsoft.com/office/powerpoint/2010/main" val="363359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2CA8-CCD6-B494-EA7C-B87DC7222F2B}"/>
              </a:ext>
            </a:extLst>
          </p:cNvPr>
          <p:cNvSpPr>
            <a:spLocks noGrp="1"/>
          </p:cNvSpPr>
          <p:nvPr>
            <p:ph type="title"/>
          </p:nvPr>
        </p:nvSpPr>
        <p:spPr/>
        <p:txBody>
          <a:bodyPr/>
          <a:lstStyle/>
          <a:p>
            <a:r>
              <a:rPr lang="en-US" dirty="0"/>
              <a:t>Rainfall Variability in DON Source Loads</a:t>
            </a:r>
          </a:p>
        </p:txBody>
      </p:sp>
      <p:sp>
        <p:nvSpPr>
          <p:cNvPr id="4" name="Slide Number Placeholder 3">
            <a:extLst>
              <a:ext uri="{FF2B5EF4-FFF2-40B4-BE49-F238E27FC236}">
                <a16:creationId xmlns:a16="http://schemas.microsoft.com/office/drawing/2014/main" id="{C2AC67FE-DB8B-C25B-C071-66981BA410D2}"/>
              </a:ext>
            </a:extLst>
          </p:cNvPr>
          <p:cNvSpPr>
            <a:spLocks noGrp="1"/>
          </p:cNvSpPr>
          <p:nvPr>
            <p:ph type="sldNum" sz="quarter" idx="12"/>
          </p:nvPr>
        </p:nvSpPr>
        <p:spPr/>
        <p:txBody>
          <a:bodyPr/>
          <a:lstStyle/>
          <a:p>
            <a:fld id="{11F27F3A-B3E9-41ED-AF8F-A365F10BB65F}" type="slidenum">
              <a:rPr lang="en-US" smtClean="0"/>
              <a:pPr/>
              <a:t>17</a:t>
            </a:fld>
            <a:endParaRPr lang="en-US"/>
          </a:p>
        </p:txBody>
      </p:sp>
      <p:pic>
        <p:nvPicPr>
          <p:cNvPr id="6" name="Picture 5">
            <a:extLst>
              <a:ext uri="{FF2B5EF4-FFF2-40B4-BE49-F238E27FC236}">
                <a16:creationId xmlns:a16="http://schemas.microsoft.com/office/drawing/2014/main" id="{6DC2B6FF-77AA-CA2E-8B38-EE9B94F7A04E}"/>
              </a:ext>
            </a:extLst>
          </p:cNvPr>
          <p:cNvPicPr>
            <a:picLocks noChangeAspect="1"/>
          </p:cNvPicPr>
          <p:nvPr/>
        </p:nvPicPr>
        <p:blipFill>
          <a:blip r:embed="rId3"/>
          <a:stretch>
            <a:fillRect/>
          </a:stretch>
        </p:blipFill>
        <p:spPr>
          <a:xfrm>
            <a:off x="0" y="784150"/>
            <a:ext cx="11521440" cy="5616592"/>
          </a:xfrm>
          <a:prstGeom prst="rect">
            <a:avLst/>
          </a:prstGeom>
        </p:spPr>
      </p:pic>
    </p:spTree>
    <p:extLst>
      <p:ext uri="{BB962C8B-B14F-4D97-AF65-F5344CB8AC3E}">
        <p14:creationId xmlns:p14="http://schemas.microsoft.com/office/powerpoint/2010/main" val="71447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3445-50E7-EC46-DC2C-1D4C49858F27}"/>
              </a:ext>
            </a:extLst>
          </p:cNvPr>
          <p:cNvSpPr>
            <a:spLocks noGrp="1"/>
          </p:cNvSpPr>
          <p:nvPr>
            <p:ph type="title"/>
          </p:nvPr>
        </p:nvSpPr>
        <p:spPr/>
        <p:txBody>
          <a:bodyPr>
            <a:normAutofit fontScale="90000"/>
          </a:bodyPr>
          <a:lstStyle/>
          <a:p>
            <a:r>
              <a:rPr lang="en-US" dirty="0"/>
              <a:t>Turbidity, Neuse R at Clayton – Low, Medium, High Discharge</a:t>
            </a:r>
          </a:p>
        </p:txBody>
      </p:sp>
      <p:sp>
        <p:nvSpPr>
          <p:cNvPr id="4" name="Slide Number Placeholder 3">
            <a:extLst>
              <a:ext uri="{FF2B5EF4-FFF2-40B4-BE49-F238E27FC236}">
                <a16:creationId xmlns:a16="http://schemas.microsoft.com/office/drawing/2014/main" id="{AAF53099-D4B5-130A-E91F-D8416959BED6}"/>
              </a:ext>
            </a:extLst>
          </p:cNvPr>
          <p:cNvSpPr>
            <a:spLocks noGrp="1"/>
          </p:cNvSpPr>
          <p:nvPr>
            <p:ph type="sldNum" sz="quarter" idx="12"/>
          </p:nvPr>
        </p:nvSpPr>
        <p:spPr/>
        <p:txBody>
          <a:bodyPr/>
          <a:lstStyle/>
          <a:p>
            <a:fld id="{11F27F3A-B3E9-41ED-AF8F-A365F10BB65F}" type="slidenum">
              <a:rPr lang="en-US" smtClean="0"/>
              <a:pPr/>
              <a:t>18</a:t>
            </a:fld>
            <a:endParaRPr lang="en-US"/>
          </a:p>
        </p:txBody>
      </p:sp>
      <p:pic>
        <p:nvPicPr>
          <p:cNvPr id="3" name="Picture 2">
            <a:extLst>
              <a:ext uri="{FF2B5EF4-FFF2-40B4-BE49-F238E27FC236}">
                <a16:creationId xmlns:a16="http://schemas.microsoft.com/office/drawing/2014/main" id="{160A1865-8146-4A43-A2D1-F18ED62050BC}"/>
              </a:ext>
            </a:extLst>
          </p:cNvPr>
          <p:cNvPicPr>
            <a:picLocks noChangeAspect="1"/>
          </p:cNvPicPr>
          <p:nvPr/>
        </p:nvPicPr>
        <p:blipFill>
          <a:blip r:embed="rId3"/>
          <a:stretch>
            <a:fillRect/>
          </a:stretch>
        </p:blipFill>
        <p:spPr>
          <a:xfrm>
            <a:off x="2088501" y="1159671"/>
            <a:ext cx="7596673" cy="5447065"/>
          </a:xfrm>
          <a:prstGeom prst="rect">
            <a:avLst/>
          </a:prstGeom>
        </p:spPr>
      </p:pic>
    </p:spTree>
    <p:extLst>
      <p:ext uri="{BB962C8B-B14F-4D97-AF65-F5344CB8AC3E}">
        <p14:creationId xmlns:p14="http://schemas.microsoft.com/office/powerpoint/2010/main" val="28263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4389-7449-6071-0BD9-DDB22543B511}"/>
              </a:ext>
            </a:extLst>
          </p:cNvPr>
          <p:cNvSpPr>
            <a:spLocks noGrp="1"/>
          </p:cNvSpPr>
          <p:nvPr>
            <p:ph type="title"/>
          </p:nvPr>
        </p:nvSpPr>
        <p:spPr/>
        <p:txBody>
          <a:bodyPr>
            <a:normAutofit fontScale="90000"/>
          </a:bodyPr>
          <a:lstStyle/>
          <a:p>
            <a:r>
              <a:rPr lang="en-US" dirty="0">
                <a:latin typeface="Times New Roman"/>
                <a:cs typeface="Times New Roman"/>
              </a:rPr>
              <a:t>Source-Specific Loads for Cape Fear, Neuse, and Tar-Pamlico Basins, 1994 vs 2012</a:t>
            </a:r>
            <a:endParaRPr lang="en-US" dirty="0"/>
          </a:p>
        </p:txBody>
      </p:sp>
      <p:sp>
        <p:nvSpPr>
          <p:cNvPr id="4" name="Slide Number Placeholder 3">
            <a:extLst>
              <a:ext uri="{FF2B5EF4-FFF2-40B4-BE49-F238E27FC236}">
                <a16:creationId xmlns:a16="http://schemas.microsoft.com/office/drawing/2014/main" id="{6F1AE67D-99D4-50B3-D5F9-0956632A3718}"/>
              </a:ext>
            </a:extLst>
          </p:cNvPr>
          <p:cNvSpPr>
            <a:spLocks noGrp="1"/>
          </p:cNvSpPr>
          <p:nvPr>
            <p:ph type="sldNum" sz="quarter" idx="12"/>
          </p:nvPr>
        </p:nvSpPr>
        <p:spPr/>
        <p:txBody>
          <a:bodyPr/>
          <a:lstStyle/>
          <a:p>
            <a:fld id="{11F27F3A-B3E9-41ED-AF8F-A365F10BB65F}" type="slidenum">
              <a:rPr lang="en-US" smtClean="0"/>
              <a:pPr/>
              <a:t>19</a:t>
            </a:fld>
            <a:endParaRPr lang="en-US"/>
          </a:p>
        </p:txBody>
      </p:sp>
      <p:pic>
        <p:nvPicPr>
          <p:cNvPr id="5" name="Picture 5">
            <a:extLst>
              <a:ext uri="{FF2B5EF4-FFF2-40B4-BE49-F238E27FC236}">
                <a16:creationId xmlns:a16="http://schemas.microsoft.com/office/drawing/2014/main" id="{6DB8FD32-77D1-4A41-112B-1017E14F9708}"/>
              </a:ext>
            </a:extLst>
          </p:cNvPr>
          <p:cNvPicPr>
            <a:picLocks noChangeAspect="1"/>
          </p:cNvPicPr>
          <p:nvPr/>
        </p:nvPicPr>
        <p:blipFill>
          <a:blip r:embed="rId3"/>
          <a:stretch>
            <a:fillRect/>
          </a:stretch>
        </p:blipFill>
        <p:spPr>
          <a:xfrm>
            <a:off x="152401" y="1401072"/>
            <a:ext cx="11102453" cy="5011198"/>
          </a:xfrm>
          <a:prstGeom prst="rect">
            <a:avLst/>
          </a:prstGeom>
        </p:spPr>
      </p:pic>
      <p:pic>
        <p:nvPicPr>
          <p:cNvPr id="7" name="Content Placeholder 6">
            <a:extLst>
              <a:ext uri="{FF2B5EF4-FFF2-40B4-BE49-F238E27FC236}">
                <a16:creationId xmlns:a16="http://schemas.microsoft.com/office/drawing/2014/main" id="{18BD8C33-1C83-9021-CC24-DA96BB854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503" y="5930153"/>
            <a:ext cx="1556932" cy="555740"/>
          </a:xfrm>
          <a:prstGeom prst="rect">
            <a:avLst/>
          </a:prstGeom>
        </p:spPr>
      </p:pic>
      <p:sp>
        <p:nvSpPr>
          <p:cNvPr id="3" name="TextBox 2">
            <a:extLst>
              <a:ext uri="{FF2B5EF4-FFF2-40B4-BE49-F238E27FC236}">
                <a16:creationId xmlns:a16="http://schemas.microsoft.com/office/drawing/2014/main" id="{91E44A14-7ADF-4EF8-96B7-5ABE9FA2BF16}"/>
              </a:ext>
            </a:extLst>
          </p:cNvPr>
          <p:cNvSpPr txBox="1"/>
          <p:nvPr/>
        </p:nvSpPr>
        <p:spPr>
          <a:xfrm>
            <a:off x="2090057" y="5925862"/>
            <a:ext cx="2612571" cy="523220"/>
          </a:xfrm>
          <a:prstGeom prst="rect">
            <a:avLst/>
          </a:prstGeom>
          <a:solidFill>
            <a:schemeClr val="bg1"/>
          </a:solidFill>
        </p:spPr>
        <p:txBody>
          <a:bodyPr wrap="square" rtlCol="0">
            <a:spAutoFit/>
          </a:bodyPr>
          <a:lstStyle/>
          <a:p>
            <a:r>
              <a:rPr lang="en-US" sz="2800" dirty="0"/>
              <a:t>(at source)</a:t>
            </a:r>
          </a:p>
        </p:txBody>
      </p:sp>
      <p:sp>
        <p:nvSpPr>
          <p:cNvPr id="6" name="TextBox 5">
            <a:extLst>
              <a:ext uri="{FF2B5EF4-FFF2-40B4-BE49-F238E27FC236}">
                <a16:creationId xmlns:a16="http://schemas.microsoft.com/office/drawing/2014/main" id="{40B31E1E-F75C-4B90-80A0-EAB87BADB966}"/>
              </a:ext>
            </a:extLst>
          </p:cNvPr>
          <p:cNvSpPr txBox="1"/>
          <p:nvPr/>
        </p:nvSpPr>
        <p:spPr>
          <a:xfrm>
            <a:off x="5878286" y="5925862"/>
            <a:ext cx="3303036" cy="523220"/>
          </a:xfrm>
          <a:prstGeom prst="rect">
            <a:avLst/>
          </a:prstGeom>
          <a:solidFill>
            <a:schemeClr val="bg1"/>
          </a:solidFill>
        </p:spPr>
        <p:txBody>
          <a:bodyPr wrap="square" rtlCol="0">
            <a:spAutoFit/>
          </a:bodyPr>
          <a:lstStyle/>
          <a:p>
            <a:r>
              <a:rPr lang="en-US" sz="2800" dirty="0"/>
              <a:t>(bottom of basin)</a:t>
            </a:r>
            <a:endParaRPr lang="en-US" dirty="0"/>
          </a:p>
        </p:txBody>
      </p:sp>
    </p:spTree>
    <p:extLst>
      <p:ext uri="{BB962C8B-B14F-4D97-AF65-F5344CB8AC3E}">
        <p14:creationId xmlns:p14="http://schemas.microsoft.com/office/powerpoint/2010/main" val="384305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D74B-9CE4-48BB-AF8F-851A81A82CBE}"/>
              </a:ext>
            </a:extLst>
          </p:cNvPr>
          <p:cNvSpPr>
            <a:spLocks noGrp="1"/>
          </p:cNvSpPr>
          <p:nvPr>
            <p:ph type="title"/>
          </p:nvPr>
        </p:nvSpPr>
        <p:spPr>
          <a:xfrm>
            <a:off x="279917" y="98427"/>
            <a:ext cx="11775233" cy="871958"/>
          </a:xfrm>
        </p:spPr>
        <p:txBody>
          <a:bodyPr>
            <a:normAutofit/>
          </a:bodyPr>
          <a:lstStyle/>
          <a:p>
            <a:r>
              <a:rPr lang="en-US" sz="2800" dirty="0"/>
              <a:t>Annual Loads and Discharge, Neuse River at Fort Barnwell, 1990-2017</a:t>
            </a:r>
          </a:p>
        </p:txBody>
      </p:sp>
      <p:sp>
        <p:nvSpPr>
          <p:cNvPr id="4" name="Slide Number Placeholder 3">
            <a:extLst>
              <a:ext uri="{FF2B5EF4-FFF2-40B4-BE49-F238E27FC236}">
                <a16:creationId xmlns:a16="http://schemas.microsoft.com/office/drawing/2014/main" id="{023FCE19-62A2-4A17-B1CA-217A15B077DE}"/>
              </a:ext>
            </a:extLst>
          </p:cNvPr>
          <p:cNvSpPr>
            <a:spLocks noGrp="1"/>
          </p:cNvSpPr>
          <p:nvPr>
            <p:ph type="sldNum" sz="quarter" idx="12"/>
          </p:nvPr>
        </p:nvSpPr>
        <p:spPr/>
        <p:txBody>
          <a:bodyPr/>
          <a:lstStyle/>
          <a:p>
            <a:fld id="{11F27F3A-B3E9-41ED-AF8F-A365F10BB65F}" type="slidenum">
              <a:rPr lang="en-US" smtClean="0"/>
              <a:pPr/>
              <a:t>2</a:t>
            </a:fld>
            <a:endParaRPr lang="en-US"/>
          </a:p>
        </p:txBody>
      </p:sp>
      <p:pic>
        <p:nvPicPr>
          <p:cNvPr id="5" name="Picture 4">
            <a:extLst>
              <a:ext uri="{FF2B5EF4-FFF2-40B4-BE49-F238E27FC236}">
                <a16:creationId xmlns:a16="http://schemas.microsoft.com/office/drawing/2014/main" id="{74D2390A-6646-80A6-AA52-E9A7580196F7}"/>
              </a:ext>
            </a:extLst>
          </p:cNvPr>
          <p:cNvPicPr>
            <a:picLocks noChangeAspect="1"/>
          </p:cNvPicPr>
          <p:nvPr/>
        </p:nvPicPr>
        <p:blipFill>
          <a:blip r:embed="rId3"/>
          <a:stretch>
            <a:fillRect/>
          </a:stretch>
        </p:blipFill>
        <p:spPr>
          <a:xfrm>
            <a:off x="0" y="970385"/>
            <a:ext cx="8770296" cy="5542288"/>
          </a:xfrm>
          <a:prstGeom prst="rect">
            <a:avLst/>
          </a:prstGeom>
        </p:spPr>
      </p:pic>
      <p:pic>
        <p:nvPicPr>
          <p:cNvPr id="7" name="Picture 6">
            <a:extLst>
              <a:ext uri="{FF2B5EF4-FFF2-40B4-BE49-F238E27FC236}">
                <a16:creationId xmlns:a16="http://schemas.microsoft.com/office/drawing/2014/main" id="{FA2F4DE7-9F8D-43CF-BB1C-6817F9056C0A}"/>
              </a:ext>
            </a:extLst>
          </p:cNvPr>
          <p:cNvPicPr>
            <a:picLocks noChangeAspect="1"/>
          </p:cNvPicPr>
          <p:nvPr/>
        </p:nvPicPr>
        <p:blipFill>
          <a:blip r:embed="rId4"/>
          <a:stretch>
            <a:fillRect/>
          </a:stretch>
        </p:blipFill>
        <p:spPr>
          <a:xfrm>
            <a:off x="8770296" y="1954582"/>
            <a:ext cx="3316206" cy="414526"/>
          </a:xfrm>
          <a:prstGeom prst="rect">
            <a:avLst/>
          </a:prstGeom>
        </p:spPr>
      </p:pic>
      <p:pic>
        <p:nvPicPr>
          <p:cNvPr id="9" name="Picture 8">
            <a:extLst>
              <a:ext uri="{FF2B5EF4-FFF2-40B4-BE49-F238E27FC236}">
                <a16:creationId xmlns:a16="http://schemas.microsoft.com/office/drawing/2014/main" id="{962AE02A-C0E8-FB3C-6E58-FB4A7FF30CE1}"/>
              </a:ext>
            </a:extLst>
          </p:cNvPr>
          <p:cNvPicPr>
            <a:picLocks noChangeAspect="1"/>
          </p:cNvPicPr>
          <p:nvPr/>
        </p:nvPicPr>
        <p:blipFill>
          <a:blip r:embed="rId5"/>
          <a:stretch>
            <a:fillRect/>
          </a:stretch>
        </p:blipFill>
        <p:spPr>
          <a:xfrm>
            <a:off x="8770296" y="2658616"/>
            <a:ext cx="2368759" cy="377440"/>
          </a:xfrm>
          <a:prstGeom prst="rect">
            <a:avLst/>
          </a:prstGeom>
        </p:spPr>
      </p:pic>
      <p:sp>
        <p:nvSpPr>
          <p:cNvPr id="3" name="TextBox 2">
            <a:extLst>
              <a:ext uri="{FF2B5EF4-FFF2-40B4-BE49-F238E27FC236}">
                <a16:creationId xmlns:a16="http://schemas.microsoft.com/office/drawing/2014/main" id="{2ABCB8C8-3A7A-F1F0-5980-3A4361239793}"/>
              </a:ext>
            </a:extLst>
          </p:cNvPr>
          <p:cNvSpPr txBox="1"/>
          <p:nvPr/>
        </p:nvSpPr>
        <p:spPr>
          <a:xfrm>
            <a:off x="1788241" y="1259758"/>
            <a:ext cx="186198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Nitrate + Nitrite</a:t>
            </a:r>
          </a:p>
        </p:txBody>
      </p:sp>
      <p:sp>
        <p:nvSpPr>
          <p:cNvPr id="6" name="TextBox 5">
            <a:extLst>
              <a:ext uri="{FF2B5EF4-FFF2-40B4-BE49-F238E27FC236}">
                <a16:creationId xmlns:a16="http://schemas.microsoft.com/office/drawing/2014/main" id="{1EFB4D18-4637-73E2-BECC-6E337EFA593F}"/>
              </a:ext>
            </a:extLst>
          </p:cNvPr>
          <p:cNvSpPr txBox="1"/>
          <p:nvPr/>
        </p:nvSpPr>
        <p:spPr>
          <a:xfrm>
            <a:off x="5352434" y="1259757"/>
            <a:ext cx="252566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Total Kjeldahl Nitrogen</a:t>
            </a:r>
          </a:p>
        </p:txBody>
      </p:sp>
      <p:sp>
        <p:nvSpPr>
          <p:cNvPr id="8" name="TextBox 7">
            <a:extLst>
              <a:ext uri="{FF2B5EF4-FFF2-40B4-BE49-F238E27FC236}">
                <a16:creationId xmlns:a16="http://schemas.microsoft.com/office/drawing/2014/main" id="{9868C4F0-6743-6228-4958-0C35E746983E}"/>
              </a:ext>
            </a:extLst>
          </p:cNvPr>
          <p:cNvSpPr txBox="1"/>
          <p:nvPr/>
        </p:nvSpPr>
        <p:spPr>
          <a:xfrm>
            <a:off x="1788240" y="3742402"/>
            <a:ext cx="186198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Total Nitrogen</a:t>
            </a:r>
          </a:p>
        </p:txBody>
      </p:sp>
      <p:sp>
        <p:nvSpPr>
          <p:cNvPr id="10" name="TextBox 9">
            <a:extLst>
              <a:ext uri="{FF2B5EF4-FFF2-40B4-BE49-F238E27FC236}">
                <a16:creationId xmlns:a16="http://schemas.microsoft.com/office/drawing/2014/main" id="{188CF9F9-FA22-276A-350F-866E5CEBF9CE}"/>
              </a:ext>
            </a:extLst>
          </p:cNvPr>
          <p:cNvSpPr txBox="1"/>
          <p:nvPr/>
        </p:nvSpPr>
        <p:spPr>
          <a:xfrm>
            <a:off x="5352434" y="3742402"/>
            <a:ext cx="199717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Total Phosphorus</a:t>
            </a:r>
          </a:p>
        </p:txBody>
      </p:sp>
    </p:spTree>
    <p:extLst>
      <p:ext uri="{BB962C8B-B14F-4D97-AF65-F5344CB8AC3E}">
        <p14:creationId xmlns:p14="http://schemas.microsoft.com/office/powerpoint/2010/main" val="2470819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82B1-7E08-43D2-848A-20034A8C256F}"/>
              </a:ext>
            </a:extLst>
          </p:cNvPr>
          <p:cNvSpPr>
            <a:spLocks noGrp="1"/>
          </p:cNvSpPr>
          <p:nvPr>
            <p:ph type="title"/>
          </p:nvPr>
        </p:nvSpPr>
        <p:spPr>
          <a:xfrm>
            <a:off x="838200" y="98426"/>
            <a:ext cx="10515600" cy="1061245"/>
          </a:xfrm>
        </p:spPr>
        <p:txBody>
          <a:bodyPr>
            <a:normAutofit/>
          </a:bodyPr>
          <a:lstStyle/>
          <a:p>
            <a:r>
              <a:rPr lang="en-US" dirty="0"/>
              <a:t>History of Tropical Cyclones in North Atlantic Ocean</a:t>
            </a:r>
            <a:br>
              <a:rPr lang="en-US" dirty="0"/>
            </a:br>
            <a:r>
              <a:rPr lang="en-US" sz="2700" dirty="0"/>
              <a:t>derived from National Hurricane Center, Miami FL</a:t>
            </a:r>
          </a:p>
        </p:txBody>
      </p:sp>
      <p:sp>
        <p:nvSpPr>
          <p:cNvPr id="4" name="Slide Number Placeholder 3">
            <a:extLst>
              <a:ext uri="{FF2B5EF4-FFF2-40B4-BE49-F238E27FC236}">
                <a16:creationId xmlns:a16="http://schemas.microsoft.com/office/drawing/2014/main" id="{147B9B51-E2E1-4E0E-870B-A281F923A4FF}"/>
              </a:ext>
            </a:extLst>
          </p:cNvPr>
          <p:cNvSpPr>
            <a:spLocks noGrp="1"/>
          </p:cNvSpPr>
          <p:nvPr>
            <p:ph type="sldNum" sz="quarter" idx="12"/>
          </p:nvPr>
        </p:nvSpPr>
        <p:spPr/>
        <p:txBody>
          <a:bodyPr/>
          <a:lstStyle/>
          <a:p>
            <a:fld id="{11F27F3A-B3E9-41ED-AF8F-A365F10BB65F}" type="slidenum">
              <a:rPr lang="en-US" smtClean="0"/>
              <a:pPr/>
              <a:t>20</a:t>
            </a:fld>
            <a:endParaRPr lang="en-US"/>
          </a:p>
        </p:txBody>
      </p:sp>
      <p:pic>
        <p:nvPicPr>
          <p:cNvPr id="5" name="Content Placeholder 5">
            <a:extLst>
              <a:ext uri="{FF2B5EF4-FFF2-40B4-BE49-F238E27FC236}">
                <a16:creationId xmlns:a16="http://schemas.microsoft.com/office/drawing/2014/main" id="{C8DA66D6-E94E-43E2-BD14-EB6DB528C23D}"/>
              </a:ext>
            </a:extLst>
          </p:cNvPr>
          <p:cNvPicPr>
            <a:picLocks noGrp="1" noChangeAspect="1"/>
          </p:cNvPicPr>
          <p:nvPr>
            <p:ph idx="1"/>
          </p:nvPr>
        </p:nvPicPr>
        <p:blipFill>
          <a:blip r:embed="rId3"/>
          <a:stretch>
            <a:fillRect/>
          </a:stretch>
        </p:blipFill>
        <p:spPr>
          <a:xfrm>
            <a:off x="2418852" y="1541962"/>
            <a:ext cx="7354295" cy="4393200"/>
          </a:xfrm>
          <a:prstGeom prst="rect">
            <a:avLst/>
          </a:prstGeom>
        </p:spPr>
      </p:pic>
      <p:sp>
        <p:nvSpPr>
          <p:cNvPr id="6" name="Subtitle 3">
            <a:extLst>
              <a:ext uri="{FF2B5EF4-FFF2-40B4-BE49-F238E27FC236}">
                <a16:creationId xmlns:a16="http://schemas.microsoft.com/office/drawing/2014/main" id="{DAAA5E8C-3311-4465-8695-180E1DC70205}"/>
              </a:ext>
            </a:extLst>
          </p:cNvPr>
          <p:cNvSpPr txBox="1">
            <a:spLocks/>
          </p:cNvSpPr>
          <p:nvPr/>
        </p:nvSpPr>
        <p:spPr>
          <a:xfrm>
            <a:off x="2621763" y="6156102"/>
            <a:ext cx="6040190" cy="4947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(from </a:t>
            </a:r>
            <a:r>
              <a:rPr lang="en-US" sz="1800" dirty="0" err="1"/>
              <a:t>Paerl</a:t>
            </a:r>
            <a:r>
              <a:rPr lang="en-US" sz="1800" dirty="0"/>
              <a:t> et al, 2020, Biogeochemistry)</a:t>
            </a:r>
          </a:p>
        </p:txBody>
      </p:sp>
    </p:spTree>
    <p:extLst>
      <p:ext uri="{BB962C8B-B14F-4D97-AF65-F5344CB8AC3E}">
        <p14:creationId xmlns:p14="http://schemas.microsoft.com/office/powerpoint/2010/main" val="94157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BF37-700A-45F5-8395-CB4DF3785562}"/>
              </a:ext>
            </a:extLst>
          </p:cNvPr>
          <p:cNvSpPr>
            <a:spLocks noGrp="1"/>
          </p:cNvSpPr>
          <p:nvPr>
            <p:ph type="title"/>
          </p:nvPr>
        </p:nvSpPr>
        <p:spPr/>
        <p:txBody>
          <a:bodyPr>
            <a:normAutofit/>
          </a:bodyPr>
          <a:lstStyle/>
          <a:p>
            <a:r>
              <a:rPr lang="en-US" sz="2800" dirty="0"/>
              <a:t>Major tropical cyclones and large rainfall events:  impacts on</a:t>
            </a:r>
            <a:br>
              <a:rPr lang="en-US" sz="2800" dirty="0"/>
            </a:br>
            <a:r>
              <a:rPr lang="en-US" sz="2800" dirty="0"/>
              <a:t>phytoplankton biomass (</a:t>
            </a:r>
            <a:r>
              <a:rPr lang="en-US" sz="2800" dirty="0" err="1"/>
              <a:t>Chl</a:t>
            </a:r>
            <a:r>
              <a:rPr lang="en-US" sz="2800" dirty="0"/>
              <a:t> a) responses in the Neuse R. Estuary, NC</a:t>
            </a:r>
          </a:p>
        </p:txBody>
      </p:sp>
      <p:sp>
        <p:nvSpPr>
          <p:cNvPr id="4" name="Slide Number Placeholder 3">
            <a:extLst>
              <a:ext uri="{FF2B5EF4-FFF2-40B4-BE49-F238E27FC236}">
                <a16:creationId xmlns:a16="http://schemas.microsoft.com/office/drawing/2014/main" id="{B0D5C3B1-085B-483F-9048-ABA7C73EDBBF}"/>
              </a:ext>
            </a:extLst>
          </p:cNvPr>
          <p:cNvSpPr>
            <a:spLocks noGrp="1"/>
          </p:cNvSpPr>
          <p:nvPr>
            <p:ph type="sldNum" sz="quarter" idx="12"/>
          </p:nvPr>
        </p:nvSpPr>
        <p:spPr/>
        <p:txBody>
          <a:bodyPr/>
          <a:lstStyle/>
          <a:p>
            <a:fld id="{11F27F3A-B3E9-41ED-AF8F-A365F10BB65F}" type="slidenum">
              <a:rPr lang="en-US" smtClean="0"/>
              <a:pPr/>
              <a:t>21</a:t>
            </a:fld>
            <a:endParaRPr lang="en-US"/>
          </a:p>
        </p:txBody>
      </p:sp>
      <p:pic>
        <p:nvPicPr>
          <p:cNvPr id="8" name="Picture 7">
            <a:extLst>
              <a:ext uri="{FF2B5EF4-FFF2-40B4-BE49-F238E27FC236}">
                <a16:creationId xmlns:a16="http://schemas.microsoft.com/office/drawing/2014/main" id="{B5D41288-9D1F-41F6-8028-E83143364CDB}"/>
              </a:ext>
            </a:extLst>
          </p:cNvPr>
          <p:cNvPicPr>
            <a:picLocks noChangeAspect="1"/>
          </p:cNvPicPr>
          <p:nvPr/>
        </p:nvPicPr>
        <p:blipFill>
          <a:blip r:embed="rId3"/>
          <a:stretch>
            <a:fillRect/>
          </a:stretch>
        </p:blipFill>
        <p:spPr>
          <a:xfrm>
            <a:off x="2231334" y="1042678"/>
            <a:ext cx="7729332" cy="5572697"/>
          </a:xfrm>
          <a:prstGeom prst="rect">
            <a:avLst/>
          </a:prstGeom>
        </p:spPr>
      </p:pic>
    </p:spTree>
    <p:extLst>
      <p:ext uri="{BB962C8B-B14F-4D97-AF65-F5344CB8AC3E}">
        <p14:creationId xmlns:p14="http://schemas.microsoft.com/office/powerpoint/2010/main" val="2644712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01F-F592-4149-BD14-BF6171844AFB}"/>
              </a:ext>
            </a:extLst>
          </p:cNvPr>
          <p:cNvSpPr>
            <a:spLocks noGrp="1"/>
          </p:cNvSpPr>
          <p:nvPr>
            <p:ph type="title"/>
          </p:nvPr>
        </p:nvSpPr>
        <p:spPr>
          <a:xfrm>
            <a:off x="838200" y="1849583"/>
            <a:ext cx="10515600" cy="3200400"/>
          </a:xfrm>
        </p:spPr>
        <p:txBody>
          <a:bodyPr>
            <a:normAutofit/>
          </a:bodyPr>
          <a:lstStyle/>
          <a:p>
            <a:r>
              <a:rPr lang="en-US" dirty="0"/>
              <a:t>Implications and Strategy Adaptations</a:t>
            </a:r>
          </a:p>
        </p:txBody>
      </p:sp>
      <p:sp>
        <p:nvSpPr>
          <p:cNvPr id="4" name="Slide Number Placeholder 3">
            <a:extLst>
              <a:ext uri="{FF2B5EF4-FFF2-40B4-BE49-F238E27FC236}">
                <a16:creationId xmlns:a16="http://schemas.microsoft.com/office/drawing/2014/main" id="{2668A45D-2041-4E6D-B551-D47F6B0FBEF1}"/>
              </a:ext>
            </a:extLst>
          </p:cNvPr>
          <p:cNvSpPr>
            <a:spLocks noGrp="1"/>
          </p:cNvSpPr>
          <p:nvPr>
            <p:ph type="sldNum" sz="quarter" idx="12"/>
          </p:nvPr>
        </p:nvSpPr>
        <p:spPr/>
        <p:txBody>
          <a:bodyPr/>
          <a:lstStyle/>
          <a:p>
            <a:fld id="{11F27F3A-B3E9-41ED-AF8F-A365F10BB65F}" type="slidenum">
              <a:rPr lang="en-US" smtClean="0"/>
              <a:pPr/>
              <a:t>22</a:t>
            </a:fld>
            <a:endParaRPr lang="en-US"/>
          </a:p>
        </p:txBody>
      </p:sp>
      <p:sp>
        <p:nvSpPr>
          <p:cNvPr id="5" name="Title 1">
            <a:extLst>
              <a:ext uri="{FF2B5EF4-FFF2-40B4-BE49-F238E27FC236}">
                <a16:creationId xmlns:a16="http://schemas.microsoft.com/office/drawing/2014/main" id="{319738BA-95B9-4C14-BC81-650A02D5B03A}"/>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442005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Times New Roman"/>
                <a:cs typeface="Times New Roman"/>
              </a:rPr>
              <a:t>Review of Key Findings</a:t>
            </a:r>
          </a:p>
        </p:txBody>
      </p:sp>
      <p:sp>
        <p:nvSpPr>
          <p:cNvPr id="6" name="Content Placeholder 5"/>
          <p:cNvSpPr>
            <a:spLocks noGrp="1"/>
          </p:cNvSpPr>
          <p:nvPr>
            <p:ph idx="1"/>
          </p:nvPr>
        </p:nvSpPr>
        <p:spPr>
          <a:xfrm>
            <a:off x="838200" y="1159671"/>
            <a:ext cx="10515600" cy="5046576"/>
          </a:xfrm>
        </p:spPr>
        <p:txBody>
          <a:bodyPr vert="horz" lIns="91440" tIns="45720" rIns="91440" bIns="45720" rtlCol="0" anchor="t">
            <a:normAutofit/>
          </a:bodyPr>
          <a:lstStyle/>
          <a:p>
            <a:pPr>
              <a:lnSpc>
                <a:spcPct val="100000"/>
              </a:lnSpc>
              <a:spcBef>
                <a:spcPts val="1200"/>
              </a:spcBef>
            </a:pPr>
            <a:r>
              <a:rPr lang="en-US" sz="3000" dirty="0">
                <a:solidFill>
                  <a:schemeClr val="tx1"/>
                </a:solidFill>
                <a:latin typeface="Arial"/>
                <a:cs typeface="Arial"/>
              </a:rPr>
              <a:t>Estuaries remain impaired</a:t>
            </a:r>
          </a:p>
          <a:p>
            <a:pPr>
              <a:lnSpc>
                <a:spcPct val="100000"/>
              </a:lnSpc>
              <a:spcBef>
                <a:spcPts val="1200"/>
              </a:spcBef>
            </a:pPr>
            <a:r>
              <a:rPr lang="en-US" sz="3000" dirty="0">
                <a:solidFill>
                  <a:schemeClr val="tx1"/>
                </a:solidFill>
                <a:latin typeface="Arial"/>
                <a:cs typeface="Arial"/>
              </a:rPr>
              <a:t>50% increase in Neuse </a:t>
            </a:r>
            <a:r>
              <a:rPr lang="en-US" sz="3000" dirty="0" err="1">
                <a:solidFill>
                  <a:schemeClr val="tx1"/>
                </a:solidFill>
                <a:latin typeface="Arial"/>
                <a:cs typeface="Arial"/>
              </a:rPr>
              <a:t>pop’n</a:t>
            </a:r>
            <a:r>
              <a:rPr lang="en-US" sz="3000" dirty="0">
                <a:solidFill>
                  <a:schemeClr val="tx1"/>
                </a:solidFill>
                <a:latin typeface="Arial"/>
                <a:cs typeface="Arial"/>
              </a:rPr>
              <a:t>, 5% in Tar-Pam, comparable increase in developed area</a:t>
            </a:r>
          </a:p>
          <a:p>
            <a:pPr>
              <a:lnSpc>
                <a:spcPct val="100000"/>
              </a:lnSpc>
              <a:spcBef>
                <a:spcPts val="1200"/>
              </a:spcBef>
            </a:pPr>
            <a:r>
              <a:rPr lang="en-US" sz="2800" dirty="0">
                <a:solidFill>
                  <a:schemeClr val="tx1"/>
                </a:solidFill>
                <a:latin typeface="Arial"/>
                <a:cs typeface="Arial"/>
              </a:rPr>
              <a:t>Neuse WW dischargers reduced TN by 65%; Tar-Pam 30-40%</a:t>
            </a:r>
          </a:p>
          <a:p>
            <a:pPr>
              <a:lnSpc>
                <a:spcPct val="100000"/>
              </a:lnSpc>
              <a:spcBef>
                <a:spcPts val="1200"/>
              </a:spcBef>
            </a:pPr>
            <a:r>
              <a:rPr lang="en-US" sz="2800" dirty="0">
                <a:solidFill>
                  <a:schemeClr val="tx1"/>
                </a:solidFill>
                <a:latin typeface="Arial"/>
                <a:cs typeface="Arial"/>
              </a:rPr>
              <a:t>Cropland agriculture maintains 45-55% N-loss reduction, decrease in cropland area</a:t>
            </a:r>
          </a:p>
          <a:p>
            <a:pPr>
              <a:lnSpc>
                <a:spcPct val="100000"/>
              </a:lnSpc>
              <a:spcBef>
                <a:spcPts val="1200"/>
              </a:spcBef>
            </a:pPr>
            <a:r>
              <a:rPr lang="en-US" sz="2800" dirty="0">
                <a:solidFill>
                  <a:schemeClr val="tx1"/>
                </a:solidFill>
                <a:latin typeface="Arial"/>
                <a:cs typeface="Arial"/>
              </a:rPr>
              <a:t>Little change in animal agriculture #s</a:t>
            </a:r>
          </a:p>
          <a:p>
            <a:pPr>
              <a:lnSpc>
                <a:spcPct val="100000"/>
              </a:lnSpc>
              <a:spcBef>
                <a:spcPts val="1200"/>
              </a:spcBef>
            </a:pPr>
            <a:r>
              <a:rPr lang="en-US" sz="2800" dirty="0">
                <a:solidFill>
                  <a:schemeClr val="tx1"/>
                </a:solidFill>
                <a:latin typeface="Arial"/>
                <a:cs typeface="Arial"/>
              </a:rPr>
              <a:t>Decrease in NOx, increase in TKN, TN balance in long term slightly increased from baseline</a:t>
            </a:r>
          </a:p>
          <a:p>
            <a:pPr>
              <a:lnSpc>
                <a:spcPct val="100000"/>
              </a:lnSpc>
              <a:spcBef>
                <a:spcPts val="1200"/>
              </a:spcBef>
            </a:pPr>
            <a:endParaRPr lang="en-US" sz="2800" dirty="0">
              <a:solidFill>
                <a:schemeClr val="tx1"/>
              </a:solidFill>
              <a:latin typeface="Arial"/>
              <a:cs typeface="Arial"/>
            </a:endParaRPr>
          </a:p>
          <a:p>
            <a:pPr marL="0" indent="0">
              <a:lnSpc>
                <a:spcPct val="100000"/>
              </a:lnSpc>
              <a:spcBef>
                <a:spcPts val="1200"/>
              </a:spcBef>
              <a:buNone/>
            </a:pPr>
            <a:endParaRPr lang="en-US" sz="2800" dirty="0">
              <a:solidFill>
                <a:schemeClr val="tx1"/>
              </a:solidFil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23</a:t>
            </a:fld>
            <a:endParaRPr lang="en-US"/>
          </a:p>
        </p:txBody>
      </p:sp>
      <p:sp>
        <p:nvSpPr>
          <p:cNvPr id="3" name="Title 1">
            <a:extLst>
              <a:ext uri="{FF2B5EF4-FFF2-40B4-BE49-F238E27FC236}">
                <a16:creationId xmlns:a16="http://schemas.microsoft.com/office/drawing/2014/main" id="{CF4D4908-0FA1-90B0-0DDD-2C0FA6D1A48E}"/>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07080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Times New Roman"/>
                <a:cs typeface="Times New Roman"/>
              </a:rPr>
              <a:t>Key Research Findings (</a:t>
            </a:r>
            <a:r>
              <a:rPr lang="en-US" dirty="0" err="1">
                <a:latin typeface="Times New Roman"/>
                <a:cs typeface="Times New Roman"/>
              </a:rPr>
              <a:t>con’t</a:t>
            </a:r>
            <a:r>
              <a:rPr lang="en-US" dirty="0">
                <a:latin typeface="Times New Roman"/>
                <a:cs typeface="Times New Roman"/>
              </a:rPr>
              <a:t>)</a:t>
            </a:r>
          </a:p>
        </p:txBody>
      </p:sp>
      <p:sp>
        <p:nvSpPr>
          <p:cNvPr id="6" name="Content Placeholder 5"/>
          <p:cNvSpPr>
            <a:spLocks noGrp="1"/>
          </p:cNvSpPr>
          <p:nvPr>
            <p:ph idx="1"/>
          </p:nvPr>
        </p:nvSpPr>
        <p:spPr>
          <a:xfrm>
            <a:off x="406400" y="1159671"/>
            <a:ext cx="11480800" cy="4972267"/>
          </a:xfrm>
        </p:spPr>
        <p:txBody>
          <a:bodyPr vert="horz" lIns="91440" tIns="45720" rIns="91440" bIns="45720" rtlCol="0" anchor="t">
            <a:normAutofit fontScale="92500" lnSpcReduction="10000"/>
          </a:bodyPr>
          <a:lstStyle/>
          <a:p>
            <a:pPr>
              <a:lnSpc>
                <a:spcPct val="100000"/>
              </a:lnSpc>
              <a:spcBef>
                <a:spcPts val="1200"/>
              </a:spcBef>
            </a:pPr>
            <a:r>
              <a:rPr lang="en-US" sz="2800" dirty="0">
                <a:solidFill>
                  <a:schemeClr val="tx1"/>
                </a:solidFill>
                <a:latin typeface="Arial"/>
                <a:cs typeface="Arial"/>
              </a:rPr>
              <a:t>Increasing frequency of tropical storms over time</a:t>
            </a:r>
          </a:p>
          <a:p>
            <a:pPr>
              <a:lnSpc>
                <a:spcPct val="100000"/>
              </a:lnSpc>
              <a:spcBef>
                <a:spcPts val="1200"/>
              </a:spcBef>
            </a:pPr>
            <a:r>
              <a:rPr lang="en-US" sz="2800" dirty="0">
                <a:solidFill>
                  <a:schemeClr val="tx1"/>
                </a:solidFill>
                <a:latin typeface="Arial"/>
                <a:cs typeface="Arial"/>
              </a:rPr>
              <a:t>Storms significant driver of TKN increases</a:t>
            </a:r>
          </a:p>
          <a:p>
            <a:pPr>
              <a:lnSpc>
                <a:spcPct val="100000"/>
              </a:lnSpc>
              <a:spcBef>
                <a:spcPts val="1200"/>
              </a:spcBef>
            </a:pPr>
            <a:r>
              <a:rPr lang="en-US" sz="2800" dirty="0">
                <a:solidFill>
                  <a:schemeClr val="tx1"/>
                </a:solidFill>
                <a:latin typeface="Arial"/>
                <a:cs typeface="Arial"/>
              </a:rPr>
              <a:t>Watershed sources:</a:t>
            </a:r>
          </a:p>
          <a:p>
            <a:pPr lvl="1">
              <a:lnSpc>
                <a:spcPct val="100000"/>
              </a:lnSpc>
              <a:spcBef>
                <a:spcPts val="1200"/>
              </a:spcBef>
            </a:pPr>
            <a:r>
              <a:rPr lang="en-US" sz="2400" dirty="0">
                <a:solidFill>
                  <a:schemeClr val="tx1"/>
                </a:solidFill>
                <a:latin typeface="Arial"/>
                <a:cs typeface="Arial"/>
              </a:rPr>
              <a:t>Developed lands – Nitrogen doubled 1994-2012</a:t>
            </a:r>
          </a:p>
          <a:p>
            <a:pPr lvl="1">
              <a:lnSpc>
                <a:spcPct val="100000"/>
              </a:lnSpc>
              <a:spcBef>
                <a:spcPts val="1200"/>
              </a:spcBef>
            </a:pPr>
            <a:r>
              <a:rPr lang="en-US" sz="2400" dirty="0">
                <a:solidFill>
                  <a:schemeClr val="tx1"/>
                </a:solidFill>
                <a:latin typeface="Arial"/>
                <a:cs typeface="Arial"/>
              </a:rPr>
              <a:t>Cropland – no meaningful decrease 1994-2012</a:t>
            </a:r>
          </a:p>
          <a:p>
            <a:pPr lvl="1">
              <a:lnSpc>
                <a:spcPct val="100000"/>
              </a:lnSpc>
              <a:spcBef>
                <a:spcPts val="1200"/>
              </a:spcBef>
            </a:pPr>
            <a:r>
              <a:rPr lang="en-US" sz="2400" dirty="0">
                <a:solidFill>
                  <a:schemeClr val="tx1"/>
                </a:solidFill>
                <a:latin typeface="Arial"/>
                <a:cs typeface="Arial"/>
              </a:rPr>
              <a:t>Wet years Ag loading 2x urban; reversed dry years</a:t>
            </a:r>
          </a:p>
          <a:p>
            <a:pPr lvl="1">
              <a:lnSpc>
                <a:spcPct val="100000"/>
              </a:lnSpc>
              <a:spcBef>
                <a:spcPts val="1200"/>
              </a:spcBef>
            </a:pPr>
            <a:r>
              <a:rPr lang="en-US" sz="2400" dirty="0">
                <a:solidFill>
                  <a:schemeClr val="tx1"/>
                </a:solidFill>
                <a:latin typeface="Arial"/>
                <a:cs typeface="Arial"/>
              </a:rPr>
              <a:t>Point Sources – initial estuary load decrease</a:t>
            </a:r>
          </a:p>
          <a:p>
            <a:pPr>
              <a:lnSpc>
                <a:spcPct val="100000"/>
              </a:lnSpc>
              <a:spcBef>
                <a:spcPts val="1200"/>
              </a:spcBef>
            </a:pPr>
            <a:r>
              <a:rPr lang="en-US" sz="2800" dirty="0">
                <a:solidFill>
                  <a:schemeClr val="tx1"/>
                </a:solidFill>
                <a:latin typeface="Arial"/>
                <a:cs typeface="Arial"/>
              </a:rPr>
              <a:t>Strong poultry source signal low in basin, weak swine signal</a:t>
            </a:r>
          </a:p>
          <a:p>
            <a:pPr>
              <a:lnSpc>
                <a:spcPct val="100000"/>
              </a:lnSpc>
              <a:spcBef>
                <a:spcPts val="1200"/>
              </a:spcBef>
            </a:pPr>
            <a:r>
              <a:rPr lang="en-US" sz="2800" dirty="0">
                <a:solidFill>
                  <a:schemeClr val="tx1"/>
                </a:solidFill>
                <a:latin typeface="Arial"/>
                <a:cs typeface="Arial"/>
              </a:rPr>
              <a:t>Reduction in acid rain + increased </a:t>
            </a:r>
            <a:r>
              <a:rPr lang="en-US" sz="2800" dirty="0" err="1">
                <a:solidFill>
                  <a:schemeClr val="tx1"/>
                </a:solidFill>
                <a:latin typeface="Arial"/>
                <a:cs typeface="Arial"/>
              </a:rPr>
              <a:t>precip</a:t>
            </a:r>
            <a:r>
              <a:rPr lang="en-US" sz="2800" dirty="0">
                <a:solidFill>
                  <a:schemeClr val="tx1"/>
                </a:solidFill>
                <a:latin typeface="Arial"/>
                <a:cs typeface="Arial"/>
              </a:rPr>
              <a:t> may be driving </a:t>
            </a:r>
            <a:r>
              <a:rPr lang="en-US" sz="2800" dirty="0" err="1">
                <a:solidFill>
                  <a:schemeClr val="tx1"/>
                </a:solidFill>
                <a:latin typeface="Arial"/>
                <a:cs typeface="Arial"/>
              </a:rPr>
              <a:t>biogeochem</a:t>
            </a:r>
            <a:r>
              <a:rPr lang="en-US" sz="2800" dirty="0">
                <a:solidFill>
                  <a:schemeClr val="tx1"/>
                </a:solidFill>
                <a:latin typeface="Arial"/>
                <a:cs typeface="Arial"/>
              </a:rPr>
              <a:t> changes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24</a:t>
            </a:fld>
            <a:endParaRPr lang="en-US"/>
          </a:p>
        </p:txBody>
      </p:sp>
      <p:sp>
        <p:nvSpPr>
          <p:cNvPr id="3" name="Title 1">
            <a:extLst>
              <a:ext uri="{FF2B5EF4-FFF2-40B4-BE49-F238E27FC236}">
                <a16:creationId xmlns:a16="http://schemas.microsoft.com/office/drawing/2014/main" id="{CF4D4908-0FA1-90B0-0DDD-2C0FA6D1A48E}"/>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722929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53502"/>
            <a:ext cx="10515600" cy="1061245"/>
          </a:xfrm>
        </p:spPr>
        <p:txBody>
          <a:bodyPr>
            <a:normAutofit/>
          </a:bodyPr>
          <a:lstStyle/>
          <a:p>
            <a:r>
              <a:rPr lang="en-US" dirty="0">
                <a:latin typeface="Times New Roman"/>
                <a:cs typeface="Times New Roman"/>
              </a:rPr>
              <a:t>Potential Adaptive Management Actions</a:t>
            </a:r>
          </a:p>
        </p:txBody>
      </p:sp>
      <p:sp>
        <p:nvSpPr>
          <p:cNvPr id="6" name="Content Placeholder 5"/>
          <p:cNvSpPr>
            <a:spLocks noGrp="1"/>
          </p:cNvSpPr>
          <p:nvPr>
            <p:ph idx="1"/>
          </p:nvPr>
        </p:nvSpPr>
        <p:spPr>
          <a:xfrm>
            <a:off x="838200" y="1530706"/>
            <a:ext cx="10515600" cy="4230198"/>
          </a:xfrm>
        </p:spPr>
        <p:txBody>
          <a:bodyPr vert="horz" lIns="91440" tIns="45720" rIns="91440" bIns="45720" rtlCol="0" anchor="t">
            <a:normAutofit/>
          </a:bodyPr>
          <a:lstStyle/>
          <a:p>
            <a:pPr>
              <a:lnSpc>
                <a:spcPct val="100000"/>
              </a:lnSpc>
              <a:spcBef>
                <a:spcPts val="1200"/>
              </a:spcBef>
            </a:pPr>
            <a:r>
              <a:rPr lang="en-US" sz="3200" dirty="0">
                <a:solidFill>
                  <a:schemeClr val="tx1"/>
                </a:solidFill>
                <a:latin typeface="Arial"/>
                <a:cs typeface="Arial"/>
              </a:rPr>
              <a:t>Reassess estuary needs</a:t>
            </a:r>
          </a:p>
          <a:p>
            <a:pPr>
              <a:lnSpc>
                <a:spcPct val="100000"/>
              </a:lnSpc>
              <a:spcBef>
                <a:spcPts val="1200"/>
              </a:spcBef>
            </a:pPr>
            <a:r>
              <a:rPr lang="en-US" sz="3200" dirty="0">
                <a:solidFill>
                  <a:schemeClr val="tx1"/>
                </a:solidFill>
                <a:latin typeface="Arial"/>
                <a:cs typeface="Arial"/>
              </a:rPr>
              <a:t>Reallocate load reduction responsibilities</a:t>
            </a:r>
          </a:p>
          <a:p>
            <a:pPr>
              <a:lnSpc>
                <a:spcPct val="100000"/>
              </a:lnSpc>
              <a:spcBef>
                <a:spcPts val="1200"/>
              </a:spcBef>
            </a:pPr>
            <a:r>
              <a:rPr lang="en-US" sz="3200" dirty="0">
                <a:solidFill>
                  <a:schemeClr val="tx1"/>
                </a:solidFill>
                <a:latin typeface="Arial"/>
                <a:cs typeface="Arial"/>
              </a:rPr>
              <a:t>Include more sources &amp; sectors</a:t>
            </a:r>
          </a:p>
          <a:p>
            <a:pPr>
              <a:lnSpc>
                <a:spcPct val="100000"/>
              </a:lnSpc>
              <a:spcBef>
                <a:spcPts val="1200"/>
              </a:spcBef>
            </a:pPr>
            <a:r>
              <a:rPr lang="en-US" sz="3200" dirty="0">
                <a:solidFill>
                  <a:schemeClr val="tx1"/>
                </a:solidFill>
                <a:latin typeface="Arial"/>
                <a:cs typeface="Arial"/>
              </a:rPr>
              <a:t>Expand set of management tools</a:t>
            </a:r>
          </a:p>
          <a:p>
            <a:pPr>
              <a:lnSpc>
                <a:spcPct val="100000"/>
              </a:lnSpc>
              <a:spcBef>
                <a:spcPts val="1200"/>
              </a:spcBef>
            </a:pPr>
            <a:endParaRPr lang="en-US" sz="3000" dirty="0">
              <a:solidFill>
                <a:schemeClr val="tx1"/>
              </a:solidFill>
              <a:latin typeface="Arial"/>
              <a:cs typeface="Arial"/>
            </a:endParaRPr>
          </a:p>
          <a:p>
            <a:pPr>
              <a:lnSpc>
                <a:spcPct val="100000"/>
              </a:lnSpc>
              <a:spcBef>
                <a:spcPts val="1200"/>
              </a:spcBef>
            </a:pPr>
            <a:endParaRPr lang="en-US" sz="3000" dirty="0">
              <a:solidFill>
                <a:schemeClr val="tx1"/>
              </a:solidFill>
              <a:latin typeface="Arial"/>
              <a:cs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25</a:t>
            </a:fld>
            <a:endParaRPr lang="en-US"/>
          </a:p>
        </p:txBody>
      </p:sp>
      <p:sp>
        <p:nvSpPr>
          <p:cNvPr id="3" name="Title 1">
            <a:extLst>
              <a:ext uri="{FF2B5EF4-FFF2-40B4-BE49-F238E27FC236}">
                <a16:creationId xmlns:a16="http://schemas.microsoft.com/office/drawing/2014/main" id="{CF4D4908-0FA1-90B0-0DDD-2C0FA6D1A48E}"/>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296476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51D1-5ABF-43C1-F8CE-8E31DF972C3F}"/>
              </a:ext>
            </a:extLst>
          </p:cNvPr>
          <p:cNvSpPr>
            <a:spLocks noGrp="1"/>
          </p:cNvSpPr>
          <p:nvPr>
            <p:ph type="title"/>
          </p:nvPr>
        </p:nvSpPr>
        <p:spPr/>
        <p:txBody>
          <a:bodyPr/>
          <a:lstStyle/>
          <a:p>
            <a:r>
              <a:rPr lang="en-US" dirty="0"/>
              <a:t>Further Investigation Needed</a:t>
            </a:r>
          </a:p>
        </p:txBody>
      </p:sp>
      <p:sp>
        <p:nvSpPr>
          <p:cNvPr id="3" name="Content Placeholder 2">
            <a:extLst>
              <a:ext uri="{FF2B5EF4-FFF2-40B4-BE49-F238E27FC236}">
                <a16:creationId xmlns:a16="http://schemas.microsoft.com/office/drawing/2014/main" id="{A0EB6AF2-18FC-C21F-7DE0-5BAA325BA82D}"/>
              </a:ext>
            </a:extLst>
          </p:cNvPr>
          <p:cNvSpPr>
            <a:spLocks noGrp="1"/>
          </p:cNvSpPr>
          <p:nvPr>
            <p:ph idx="1"/>
          </p:nvPr>
        </p:nvSpPr>
        <p:spPr>
          <a:xfrm>
            <a:off x="838200" y="1228727"/>
            <a:ext cx="10896600" cy="5019673"/>
          </a:xfrm>
        </p:spPr>
        <p:txBody>
          <a:bodyPr>
            <a:normAutofit/>
          </a:bodyPr>
          <a:lstStyle/>
          <a:p>
            <a:pPr>
              <a:lnSpc>
                <a:spcPct val="100000"/>
              </a:lnSpc>
              <a:spcBef>
                <a:spcPts val="1200"/>
              </a:spcBef>
              <a:spcAft>
                <a:spcPts val="600"/>
              </a:spcAft>
            </a:pPr>
            <a:r>
              <a:rPr lang="en-US" sz="3200" dirty="0">
                <a:solidFill>
                  <a:schemeClr val="tx1"/>
                </a:solidFill>
              </a:rPr>
              <a:t>Whence increased TKN (or is it DON?)</a:t>
            </a:r>
          </a:p>
          <a:p>
            <a:pPr>
              <a:lnSpc>
                <a:spcPct val="100000"/>
              </a:lnSpc>
              <a:spcBef>
                <a:spcPts val="1200"/>
              </a:spcBef>
              <a:spcAft>
                <a:spcPts val="600"/>
              </a:spcAft>
            </a:pPr>
            <a:r>
              <a:rPr lang="en-US" sz="3200" dirty="0">
                <a:solidFill>
                  <a:schemeClr val="tx1"/>
                </a:solidFill>
              </a:rPr>
              <a:t>TN sources for high flows vs low flows, management ideas</a:t>
            </a:r>
          </a:p>
          <a:p>
            <a:pPr>
              <a:lnSpc>
                <a:spcPct val="100000"/>
              </a:lnSpc>
              <a:spcBef>
                <a:spcPts val="1200"/>
              </a:spcBef>
              <a:spcAft>
                <a:spcPts val="600"/>
              </a:spcAft>
            </a:pPr>
            <a:r>
              <a:rPr lang="en-US" sz="3200" dirty="0">
                <a:solidFill>
                  <a:schemeClr val="tx1"/>
                </a:solidFill>
              </a:rPr>
              <a:t>GW contributions and how it modifies recovery timeline</a:t>
            </a:r>
          </a:p>
          <a:p>
            <a:pPr>
              <a:lnSpc>
                <a:spcPct val="100000"/>
              </a:lnSpc>
              <a:spcBef>
                <a:spcPts val="1200"/>
              </a:spcBef>
              <a:spcAft>
                <a:spcPts val="600"/>
              </a:spcAft>
            </a:pPr>
            <a:r>
              <a:rPr lang="en-US" sz="3200" dirty="0">
                <a:solidFill>
                  <a:schemeClr val="tx1"/>
                </a:solidFill>
              </a:rPr>
              <a:t>Changes in atmospheric N deposition and/or rainfall patterns </a:t>
            </a:r>
            <a:r>
              <a:rPr lang="en-US" sz="3200" dirty="0">
                <a:solidFill>
                  <a:schemeClr val="tx1"/>
                </a:solidFill>
                <a:sym typeface="Wingdings" panose="05000000000000000000" pitchFamily="2" charset="2"/>
              </a:rPr>
              <a:t></a:t>
            </a:r>
            <a:r>
              <a:rPr lang="en-US" sz="3200" dirty="0">
                <a:solidFill>
                  <a:schemeClr val="tx1"/>
                </a:solidFill>
              </a:rPr>
              <a:t> regional changes in watershed </a:t>
            </a:r>
            <a:r>
              <a:rPr lang="en-US" sz="3200" dirty="0" err="1">
                <a:solidFill>
                  <a:schemeClr val="tx1"/>
                </a:solidFill>
              </a:rPr>
              <a:t>biogeochem</a:t>
            </a:r>
            <a:r>
              <a:rPr lang="en-US" sz="3200" dirty="0">
                <a:solidFill>
                  <a:schemeClr val="tx1"/>
                </a:solidFill>
              </a:rPr>
              <a:t>?</a:t>
            </a:r>
          </a:p>
        </p:txBody>
      </p:sp>
      <p:sp>
        <p:nvSpPr>
          <p:cNvPr id="4" name="Slide Number Placeholder 3">
            <a:extLst>
              <a:ext uri="{FF2B5EF4-FFF2-40B4-BE49-F238E27FC236}">
                <a16:creationId xmlns:a16="http://schemas.microsoft.com/office/drawing/2014/main" id="{6FB5AF35-AF4A-CFF8-2A63-6641A80098F2}"/>
              </a:ext>
            </a:extLst>
          </p:cNvPr>
          <p:cNvSpPr>
            <a:spLocks noGrp="1"/>
          </p:cNvSpPr>
          <p:nvPr>
            <p:ph type="sldNum" sz="quarter" idx="12"/>
          </p:nvPr>
        </p:nvSpPr>
        <p:spPr/>
        <p:txBody>
          <a:bodyPr/>
          <a:lstStyle/>
          <a:p>
            <a:fld id="{11F27F3A-B3E9-41ED-AF8F-A365F10BB65F}" type="slidenum">
              <a:rPr lang="en-US" smtClean="0"/>
              <a:pPr/>
              <a:t>26</a:t>
            </a:fld>
            <a:endParaRPr lang="en-US"/>
          </a:p>
        </p:txBody>
      </p:sp>
    </p:spTree>
    <p:extLst>
      <p:ext uri="{BB962C8B-B14F-4D97-AF65-F5344CB8AC3E}">
        <p14:creationId xmlns:p14="http://schemas.microsoft.com/office/powerpoint/2010/main" val="425486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Times New Roman"/>
                <a:cs typeface="Times New Roman"/>
              </a:rPr>
              <a:t>Neuse and Tar-Pamlico NMS Retrospective Report</a:t>
            </a:r>
          </a:p>
        </p:txBody>
      </p:sp>
      <p:sp>
        <p:nvSpPr>
          <p:cNvPr id="6" name="Content Placeholder 5"/>
          <p:cNvSpPr>
            <a:spLocks noGrp="1"/>
          </p:cNvSpPr>
          <p:nvPr>
            <p:ph idx="1"/>
          </p:nvPr>
        </p:nvSpPr>
        <p:spPr>
          <a:xfrm>
            <a:off x="838200" y="1530706"/>
            <a:ext cx="10515600" cy="4230198"/>
          </a:xfrm>
        </p:spPr>
        <p:txBody>
          <a:bodyPr vert="horz" lIns="91440" tIns="45720" rIns="91440" bIns="45720" rtlCol="0" anchor="t">
            <a:normAutofit/>
          </a:bodyPr>
          <a:lstStyle/>
          <a:p>
            <a:pPr>
              <a:lnSpc>
                <a:spcPct val="100000"/>
              </a:lnSpc>
              <a:spcBef>
                <a:spcPts val="1200"/>
              </a:spcBef>
            </a:pPr>
            <a:r>
              <a:rPr lang="en-US" sz="2800" dirty="0">
                <a:solidFill>
                  <a:schemeClr val="tx1"/>
                </a:solidFill>
                <a:latin typeface="Arial"/>
                <a:cs typeface="Arial"/>
              </a:rPr>
              <a:t>Out of public comment now through June 16</a:t>
            </a:r>
            <a:r>
              <a:rPr lang="en-US" sz="2800" baseline="30000" dirty="0">
                <a:solidFill>
                  <a:schemeClr val="tx1"/>
                </a:solidFill>
                <a:latin typeface="Arial"/>
                <a:cs typeface="Arial"/>
              </a:rPr>
              <a:t>th</a:t>
            </a:r>
            <a:r>
              <a:rPr lang="en-US" sz="2800" dirty="0">
                <a:solidFill>
                  <a:schemeClr val="tx1"/>
                </a:solidFill>
                <a:latin typeface="Arial"/>
                <a:cs typeface="Arial"/>
              </a:rPr>
              <a:t> </a:t>
            </a:r>
          </a:p>
          <a:p>
            <a:pPr lvl="1">
              <a:lnSpc>
                <a:spcPct val="100000"/>
              </a:lnSpc>
              <a:spcBef>
                <a:spcPts val="1200"/>
              </a:spcBef>
            </a:pPr>
            <a:r>
              <a:rPr lang="en-US" sz="2800" dirty="0">
                <a:solidFill>
                  <a:schemeClr val="tx1"/>
                </a:solidFill>
                <a:latin typeface="Arial"/>
                <a:cs typeface="Arial"/>
              </a:rPr>
              <a:t>Submit comments to </a:t>
            </a:r>
            <a:r>
              <a:rPr lang="en-US" sz="2800" dirty="0">
                <a:solidFill>
                  <a:srgbClr val="00B0F0"/>
                </a:solidFill>
                <a:latin typeface="Arial"/>
                <a:cs typeface="Arial"/>
                <a:hlinkClick r:id="rId3">
                  <a:extLst>
                    <a:ext uri="{A12FA001-AC4F-418D-AE19-62706E023703}">
                      <ahyp:hlinkClr xmlns:ahyp="http://schemas.microsoft.com/office/drawing/2018/hyperlinkcolor" val="tx"/>
                    </a:ext>
                  </a:extLst>
                </a:hlinkClick>
              </a:rPr>
              <a:t>john.huisman@deq.nc.gov</a:t>
            </a:r>
            <a:endParaRPr lang="en-US" sz="2800" dirty="0">
              <a:solidFill>
                <a:srgbClr val="00B0F0"/>
              </a:solidFill>
              <a:latin typeface="Arial"/>
              <a:cs typeface="Arial"/>
            </a:endParaRPr>
          </a:p>
          <a:p>
            <a:pPr marL="457200" lvl="1" indent="0">
              <a:lnSpc>
                <a:spcPct val="100000"/>
              </a:lnSpc>
              <a:spcBef>
                <a:spcPts val="1200"/>
              </a:spcBef>
              <a:buNone/>
            </a:pPr>
            <a:endParaRPr lang="en-US" sz="2800" dirty="0">
              <a:solidFill>
                <a:schemeClr val="tx1"/>
              </a:solidFill>
              <a:latin typeface="Arial"/>
              <a:cs typeface="Arial"/>
            </a:endParaRPr>
          </a:p>
          <a:p>
            <a:pPr>
              <a:lnSpc>
                <a:spcPct val="100000"/>
              </a:lnSpc>
              <a:spcBef>
                <a:spcPts val="1200"/>
              </a:spcBef>
            </a:pPr>
            <a:r>
              <a:rPr lang="en-US" sz="2800" dirty="0">
                <a:solidFill>
                  <a:schemeClr val="tx1"/>
                </a:solidFill>
                <a:latin typeface="Arial"/>
                <a:cs typeface="Arial"/>
              </a:rPr>
              <a:t>Final Report will be posted to DWR website</a:t>
            </a:r>
          </a:p>
          <a:p>
            <a:pPr lvl="1">
              <a:lnSpc>
                <a:spcPct val="100000"/>
              </a:lnSpc>
              <a:spcBef>
                <a:spcPts val="1200"/>
              </a:spcBef>
            </a:pPr>
            <a:r>
              <a:rPr lang="en-US" sz="2800" dirty="0">
                <a:solidFill>
                  <a:schemeClr val="tx1"/>
                </a:solidFill>
                <a:latin typeface="Arial"/>
                <a:cs typeface="Arial"/>
              </a:rPr>
              <a:t>Distributed to watershed stakeholders later this summer</a:t>
            </a:r>
          </a:p>
          <a:p>
            <a:pPr marL="457200" lvl="1" indent="0">
              <a:lnSpc>
                <a:spcPct val="100000"/>
              </a:lnSpc>
              <a:spcBef>
                <a:spcPts val="1200"/>
              </a:spcBef>
              <a:buNone/>
            </a:pPr>
            <a:endParaRPr lang="en-US" sz="3000" dirty="0">
              <a:solidFill>
                <a:schemeClr val="tx1"/>
              </a:solidFill>
              <a:latin typeface="Arial"/>
              <a:cs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27</a:t>
            </a:fld>
            <a:endParaRPr lang="en-US"/>
          </a:p>
        </p:txBody>
      </p:sp>
      <p:sp>
        <p:nvSpPr>
          <p:cNvPr id="3" name="Title 1">
            <a:extLst>
              <a:ext uri="{FF2B5EF4-FFF2-40B4-BE49-F238E27FC236}">
                <a16:creationId xmlns:a16="http://schemas.microsoft.com/office/drawing/2014/main" id="{CF4D4908-0FA1-90B0-0DDD-2C0FA6D1A48E}"/>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229261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Times New Roman"/>
                <a:cs typeface="Times New Roman"/>
              </a:rPr>
              <a:t>Special Thanks</a:t>
            </a:r>
          </a:p>
        </p:txBody>
      </p:sp>
      <p:sp>
        <p:nvSpPr>
          <p:cNvPr id="6" name="Content Placeholder 5"/>
          <p:cNvSpPr>
            <a:spLocks noGrp="1"/>
          </p:cNvSpPr>
          <p:nvPr>
            <p:ph idx="1"/>
          </p:nvPr>
        </p:nvSpPr>
        <p:spPr>
          <a:xfrm>
            <a:off x="838200" y="1054051"/>
            <a:ext cx="10515600" cy="4930030"/>
          </a:xfrm>
        </p:spPr>
        <p:txBody>
          <a:bodyPr vert="horz" lIns="91440" tIns="45720" rIns="91440" bIns="45720" rtlCol="0" anchor="t">
            <a:normAutofit lnSpcReduction="10000"/>
          </a:bodyPr>
          <a:lstStyle/>
          <a:p>
            <a:pPr>
              <a:lnSpc>
                <a:spcPct val="100000"/>
              </a:lnSpc>
              <a:spcBef>
                <a:spcPts val="1200"/>
              </a:spcBef>
            </a:pPr>
            <a:r>
              <a:rPr lang="en-US" sz="2800" dirty="0">
                <a:solidFill>
                  <a:schemeClr val="tx1"/>
                </a:solidFill>
                <a:latin typeface="Arial"/>
                <a:cs typeface="Arial"/>
              </a:rPr>
              <a:t>Research Community</a:t>
            </a:r>
          </a:p>
          <a:p>
            <a:pPr>
              <a:lnSpc>
                <a:spcPct val="100000"/>
              </a:lnSpc>
              <a:spcBef>
                <a:spcPts val="1200"/>
              </a:spcBef>
            </a:pPr>
            <a:r>
              <a:rPr lang="en-US" sz="2800" dirty="0">
                <a:solidFill>
                  <a:schemeClr val="tx1"/>
                </a:solidFill>
                <a:latin typeface="Arial"/>
                <a:cs typeface="Arial"/>
              </a:rPr>
              <a:t>Division of Soil &amp; Water Conservation</a:t>
            </a:r>
          </a:p>
          <a:p>
            <a:pPr>
              <a:lnSpc>
                <a:spcPct val="100000"/>
              </a:lnSpc>
              <a:spcBef>
                <a:spcPts val="1200"/>
              </a:spcBef>
            </a:pPr>
            <a:r>
              <a:rPr lang="en-US" sz="2800" dirty="0">
                <a:solidFill>
                  <a:schemeClr val="tx1"/>
                </a:solidFill>
                <a:latin typeface="Arial"/>
                <a:cs typeface="Arial"/>
              </a:rPr>
              <a:t>Division of Mitigation Services</a:t>
            </a:r>
          </a:p>
          <a:p>
            <a:pPr>
              <a:lnSpc>
                <a:spcPct val="100000"/>
              </a:lnSpc>
              <a:spcBef>
                <a:spcPts val="1200"/>
              </a:spcBef>
            </a:pPr>
            <a:r>
              <a:rPr lang="en-US" sz="2800" dirty="0">
                <a:solidFill>
                  <a:schemeClr val="tx1"/>
                </a:solidFill>
                <a:latin typeface="Arial"/>
                <a:cs typeface="Arial"/>
              </a:rPr>
              <a:t>Division of Air Quality</a:t>
            </a:r>
          </a:p>
          <a:p>
            <a:pPr>
              <a:lnSpc>
                <a:spcPct val="100000"/>
              </a:lnSpc>
              <a:spcBef>
                <a:spcPts val="1200"/>
              </a:spcBef>
            </a:pPr>
            <a:r>
              <a:rPr lang="en-US" sz="2800" dirty="0">
                <a:solidFill>
                  <a:schemeClr val="tx1"/>
                </a:solidFill>
                <a:latin typeface="Arial"/>
                <a:cs typeface="Arial"/>
              </a:rPr>
              <a:t>DHHS Onsite Wastewater Protection Branch</a:t>
            </a:r>
          </a:p>
          <a:p>
            <a:pPr>
              <a:lnSpc>
                <a:spcPct val="100000"/>
              </a:lnSpc>
              <a:spcBef>
                <a:spcPts val="1200"/>
              </a:spcBef>
            </a:pPr>
            <a:r>
              <a:rPr lang="en-US" sz="2800" dirty="0">
                <a:solidFill>
                  <a:schemeClr val="tx1"/>
                </a:solidFill>
                <a:latin typeface="Arial"/>
                <a:cs typeface="Arial"/>
              </a:rPr>
              <a:t>Division of Water Resources:</a:t>
            </a:r>
          </a:p>
          <a:p>
            <a:pPr lvl="1">
              <a:lnSpc>
                <a:spcPct val="100000"/>
              </a:lnSpc>
              <a:spcBef>
                <a:spcPts val="1200"/>
              </a:spcBef>
            </a:pPr>
            <a:r>
              <a:rPr lang="en-US" sz="2800" dirty="0">
                <a:solidFill>
                  <a:schemeClr val="tx1"/>
                </a:solidFill>
                <a:latin typeface="Arial"/>
                <a:cs typeface="Arial"/>
              </a:rPr>
              <a:t>Modeling &amp; Assessment Branch</a:t>
            </a:r>
          </a:p>
          <a:p>
            <a:pPr lvl="1">
              <a:lnSpc>
                <a:spcPct val="100000"/>
              </a:lnSpc>
              <a:spcBef>
                <a:spcPts val="1200"/>
              </a:spcBef>
            </a:pPr>
            <a:r>
              <a:rPr lang="en-US" sz="2800" dirty="0">
                <a:solidFill>
                  <a:schemeClr val="tx1"/>
                </a:solidFill>
                <a:latin typeface="Arial"/>
                <a:cs typeface="Arial"/>
              </a:rPr>
              <a:t>Basin Planning Branch</a:t>
            </a:r>
          </a:p>
          <a:p>
            <a:pPr lvl="1">
              <a:lnSpc>
                <a:spcPct val="100000"/>
              </a:lnSpc>
              <a:spcBef>
                <a:spcPts val="1200"/>
              </a:spcBef>
            </a:pPr>
            <a:r>
              <a:rPr lang="en-US" sz="2800" dirty="0">
                <a:solidFill>
                  <a:schemeClr val="tx1"/>
                </a:solidFill>
                <a:latin typeface="Arial"/>
                <a:cs typeface="Arial"/>
              </a:rPr>
              <a:t>Water Sciences Section</a:t>
            </a:r>
          </a:p>
          <a:p>
            <a:pPr lvl="1">
              <a:lnSpc>
                <a:spcPct val="100000"/>
              </a:lnSpc>
              <a:spcBef>
                <a:spcPts val="1200"/>
              </a:spcBef>
            </a:pPr>
            <a:endParaRPr lang="en-US" sz="2400" dirty="0">
              <a:solidFill>
                <a:schemeClr val="tx1"/>
              </a:solidFill>
              <a:latin typeface="Arial"/>
              <a:cs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28</a:t>
            </a:fld>
            <a:endParaRPr lang="en-US"/>
          </a:p>
        </p:txBody>
      </p:sp>
      <p:sp>
        <p:nvSpPr>
          <p:cNvPr id="3" name="Title 1">
            <a:extLst>
              <a:ext uri="{FF2B5EF4-FFF2-40B4-BE49-F238E27FC236}">
                <a16:creationId xmlns:a16="http://schemas.microsoft.com/office/drawing/2014/main" id="{CF4D4908-0FA1-90B0-0DDD-2C0FA6D1A48E}"/>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2503202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Questions?</a:t>
            </a:r>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6123" b="26123"/>
          <a:stretch>
            <a:fillRect/>
          </a:stretch>
        </p:blipFill>
        <p:spPr/>
      </p:pic>
      <p:sp>
        <p:nvSpPr>
          <p:cNvPr id="4" name="Slide Number Placeholder 3"/>
          <p:cNvSpPr>
            <a:spLocks noGrp="1"/>
          </p:cNvSpPr>
          <p:nvPr>
            <p:ph type="sldNum" sz="quarter" idx="12"/>
          </p:nvPr>
        </p:nvSpPr>
        <p:spPr/>
        <p:txBody>
          <a:bodyPr/>
          <a:lstStyle/>
          <a:p>
            <a:fld id="{11F27F3A-B3E9-41ED-AF8F-A365F10BB65F}" type="slidenum">
              <a:rPr lang="en-US" smtClean="0"/>
              <a:pPr/>
              <a:t>29</a:t>
            </a:fld>
            <a:endParaRPr lang="en-US"/>
          </a:p>
        </p:txBody>
      </p:sp>
      <p:sp>
        <p:nvSpPr>
          <p:cNvPr id="7" name="Title 1">
            <a:extLst>
              <a:ext uri="{FF2B5EF4-FFF2-40B4-BE49-F238E27FC236}">
                <a16:creationId xmlns:a16="http://schemas.microsoft.com/office/drawing/2014/main" id="{B4AAE5C8-AD85-3341-43BF-17F8FEAEDD2B}"/>
              </a:ext>
            </a:extLst>
          </p:cNvPr>
          <p:cNvSpPr txBox="1">
            <a:spLocks/>
          </p:cNvSpPr>
          <p:nvPr/>
        </p:nvSpPr>
        <p:spPr>
          <a:xfrm>
            <a:off x="104775" y="6131938"/>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26576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E50F-2D6F-494A-9092-5769BB184A20}"/>
              </a:ext>
            </a:extLst>
          </p:cNvPr>
          <p:cNvSpPr>
            <a:spLocks noGrp="1"/>
          </p:cNvSpPr>
          <p:nvPr>
            <p:ph type="title"/>
          </p:nvPr>
        </p:nvSpPr>
        <p:spPr>
          <a:xfrm>
            <a:off x="0" y="264681"/>
            <a:ext cx="10515600" cy="1061245"/>
          </a:xfrm>
        </p:spPr>
        <p:txBody>
          <a:bodyPr>
            <a:normAutofit fontScale="90000"/>
          </a:bodyPr>
          <a:lstStyle/>
          <a:p>
            <a:r>
              <a:rPr lang="en-US" dirty="0"/>
              <a:t>Nitrogen Reduction for Average Flow Condition </a:t>
            </a:r>
            <a:br>
              <a:rPr lang="en-US" dirty="0"/>
            </a:br>
            <a:r>
              <a:rPr lang="en-US" dirty="0"/>
              <a:t>Neuse River at Fort Barnwell (1995 – 2021)</a:t>
            </a:r>
          </a:p>
        </p:txBody>
      </p:sp>
      <p:sp>
        <p:nvSpPr>
          <p:cNvPr id="4" name="Slide Number Placeholder 3">
            <a:extLst>
              <a:ext uri="{FF2B5EF4-FFF2-40B4-BE49-F238E27FC236}">
                <a16:creationId xmlns:a16="http://schemas.microsoft.com/office/drawing/2014/main" id="{D1B5F14A-2EDF-4B3D-A3A1-4FFE0336C984}"/>
              </a:ext>
            </a:extLst>
          </p:cNvPr>
          <p:cNvSpPr>
            <a:spLocks noGrp="1"/>
          </p:cNvSpPr>
          <p:nvPr>
            <p:ph type="sldNum" sz="quarter" idx="12"/>
          </p:nvPr>
        </p:nvSpPr>
        <p:spPr/>
        <p:txBody>
          <a:bodyPr/>
          <a:lstStyle/>
          <a:p>
            <a:fld id="{11F27F3A-B3E9-41ED-AF8F-A365F10BB65F}" type="slidenum">
              <a:rPr lang="en-US" smtClean="0"/>
              <a:pPr/>
              <a:t>3</a:t>
            </a:fld>
            <a:endParaRPr lang="en-US"/>
          </a:p>
        </p:txBody>
      </p:sp>
      <p:pic>
        <p:nvPicPr>
          <p:cNvPr id="9218" name="Picture 2">
            <a:extLst>
              <a:ext uri="{FF2B5EF4-FFF2-40B4-BE49-F238E27FC236}">
                <a16:creationId xmlns:a16="http://schemas.microsoft.com/office/drawing/2014/main" id="{E389FEE4-5EE2-4180-B3BA-0031B94CA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36" y="1325926"/>
            <a:ext cx="7952077" cy="517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4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F5AA-D36D-30FE-F134-85CD112DF984}"/>
              </a:ext>
            </a:extLst>
          </p:cNvPr>
          <p:cNvSpPr>
            <a:spLocks noGrp="1"/>
          </p:cNvSpPr>
          <p:nvPr>
            <p:ph type="title"/>
          </p:nvPr>
        </p:nvSpPr>
        <p:spPr/>
        <p:txBody>
          <a:bodyPr>
            <a:normAutofit fontScale="90000"/>
          </a:bodyPr>
          <a:lstStyle/>
          <a:p>
            <a:r>
              <a:rPr lang="en-US" dirty="0"/>
              <a:t>Tar-Pamlico Basin – Change in Total Nitrogen Loads, Comparing 1991-1995 to 2017-2021</a:t>
            </a:r>
          </a:p>
        </p:txBody>
      </p:sp>
      <p:sp>
        <p:nvSpPr>
          <p:cNvPr id="4" name="Slide Number Placeholder 3">
            <a:extLst>
              <a:ext uri="{FF2B5EF4-FFF2-40B4-BE49-F238E27FC236}">
                <a16:creationId xmlns:a16="http://schemas.microsoft.com/office/drawing/2014/main" id="{7EF7A798-CEE5-6CB7-A6E3-61B789B2B054}"/>
              </a:ext>
            </a:extLst>
          </p:cNvPr>
          <p:cNvSpPr>
            <a:spLocks noGrp="1"/>
          </p:cNvSpPr>
          <p:nvPr>
            <p:ph type="sldNum" sz="quarter" idx="12"/>
          </p:nvPr>
        </p:nvSpPr>
        <p:spPr/>
        <p:txBody>
          <a:bodyPr/>
          <a:lstStyle/>
          <a:p>
            <a:fld id="{11F27F3A-B3E9-41ED-AF8F-A365F10BB65F}" type="slidenum">
              <a:rPr lang="en-US" smtClean="0"/>
              <a:pPr/>
              <a:t>30</a:t>
            </a:fld>
            <a:endParaRPr lang="en-US"/>
          </a:p>
        </p:txBody>
      </p:sp>
      <p:pic>
        <p:nvPicPr>
          <p:cNvPr id="6" name="Picture 5">
            <a:extLst>
              <a:ext uri="{FF2B5EF4-FFF2-40B4-BE49-F238E27FC236}">
                <a16:creationId xmlns:a16="http://schemas.microsoft.com/office/drawing/2014/main" id="{EC67AFE5-86A5-1CC7-7D3F-CA54AB66911C}"/>
              </a:ext>
            </a:extLst>
          </p:cNvPr>
          <p:cNvPicPr>
            <a:picLocks noChangeAspect="1"/>
          </p:cNvPicPr>
          <p:nvPr/>
        </p:nvPicPr>
        <p:blipFill>
          <a:blip r:embed="rId3"/>
          <a:stretch>
            <a:fillRect/>
          </a:stretch>
        </p:blipFill>
        <p:spPr>
          <a:xfrm>
            <a:off x="1263535" y="1213704"/>
            <a:ext cx="10819100" cy="5236205"/>
          </a:xfrm>
          <a:prstGeom prst="rect">
            <a:avLst/>
          </a:prstGeom>
        </p:spPr>
      </p:pic>
    </p:spTree>
    <p:extLst>
      <p:ext uri="{BB962C8B-B14F-4D97-AF65-F5344CB8AC3E}">
        <p14:creationId xmlns:p14="http://schemas.microsoft.com/office/powerpoint/2010/main" val="2637136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F5AA-D36D-30FE-F134-85CD112DF984}"/>
              </a:ext>
            </a:extLst>
          </p:cNvPr>
          <p:cNvSpPr>
            <a:spLocks noGrp="1"/>
          </p:cNvSpPr>
          <p:nvPr>
            <p:ph type="title"/>
          </p:nvPr>
        </p:nvSpPr>
        <p:spPr/>
        <p:txBody>
          <a:bodyPr>
            <a:normAutofit fontScale="90000"/>
          </a:bodyPr>
          <a:lstStyle/>
          <a:p>
            <a:r>
              <a:rPr lang="en-US" dirty="0"/>
              <a:t>Tar-Pamlico Basin – Change in Total Phosphorus Loads, Comparing 1991-1995 to 2017-2021</a:t>
            </a:r>
          </a:p>
        </p:txBody>
      </p:sp>
      <p:sp>
        <p:nvSpPr>
          <p:cNvPr id="4" name="Slide Number Placeholder 3">
            <a:extLst>
              <a:ext uri="{FF2B5EF4-FFF2-40B4-BE49-F238E27FC236}">
                <a16:creationId xmlns:a16="http://schemas.microsoft.com/office/drawing/2014/main" id="{7EF7A798-CEE5-6CB7-A6E3-61B789B2B054}"/>
              </a:ext>
            </a:extLst>
          </p:cNvPr>
          <p:cNvSpPr>
            <a:spLocks noGrp="1"/>
          </p:cNvSpPr>
          <p:nvPr>
            <p:ph type="sldNum" sz="quarter" idx="12"/>
          </p:nvPr>
        </p:nvSpPr>
        <p:spPr/>
        <p:txBody>
          <a:bodyPr/>
          <a:lstStyle/>
          <a:p>
            <a:fld id="{11F27F3A-B3E9-41ED-AF8F-A365F10BB65F}" type="slidenum">
              <a:rPr lang="en-US" smtClean="0"/>
              <a:pPr/>
              <a:t>31</a:t>
            </a:fld>
            <a:endParaRPr lang="en-US"/>
          </a:p>
        </p:txBody>
      </p:sp>
      <p:pic>
        <p:nvPicPr>
          <p:cNvPr id="5" name="Picture 4">
            <a:extLst>
              <a:ext uri="{FF2B5EF4-FFF2-40B4-BE49-F238E27FC236}">
                <a16:creationId xmlns:a16="http://schemas.microsoft.com/office/drawing/2014/main" id="{8E6AA5AE-432B-6ECD-4662-804F48F4B831}"/>
              </a:ext>
            </a:extLst>
          </p:cNvPr>
          <p:cNvPicPr>
            <a:picLocks noChangeAspect="1"/>
          </p:cNvPicPr>
          <p:nvPr/>
        </p:nvPicPr>
        <p:blipFill>
          <a:blip r:embed="rId3"/>
          <a:stretch>
            <a:fillRect/>
          </a:stretch>
        </p:blipFill>
        <p:spPr>
          <a:xfrm>
            <a:off x="1080655" y="1138476"/>
            <a:ext cx="11111345" cy="5317310"/>
          </a:xfrm>
          <a:prstGeom prst="rect">
            <a:avLst/>
          </a:prstGeom>
        </p:spPr>
      </p:pic>
    </p:spTree>
    <p:extLst>
      <p:ext uri="{BB962C8B-B14F-4D97-AF65-F5344CB8AC3E}">
        <p14:creationId xmlns:p14="http://schemas.microsoft.com/office/powerpoint/2010/main" val="2912768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E50F-2D6F-494A-9092-5769BB184A20}"/>
              </a:ext>
            </a:extLst>
          </p:cNvPr>
          <p:cNvSpPr>
            <a:spLocks noGrp="1"/>
          </p:cNvSpPr>
          <p:nvPr>
            <p:ph type="title"/>
          </p:nvPr>
        </p:nvSpPr>
        <p:spPr>
          <a:xfrm>
            <a:off x="838200" y="264681"/>
            <a:ext cx="10515600" cy="1061245"/>
          </a:xfrm>
        </p:spPr>
        <p:txBody>
          <a:bodyPr>
            <a:normAutofit fontScale="90000"/>
          </a:bodyPr>
          <a:lstStyle/>
          <a:p>
            <a:r>
              <a:rPr lang="en-US" dirty="0"/>
              <a:t>Phosphorus Reduction for Average Flow Condition</a:t>
            </a:r>
            <a:br>
              <a:rPr lang="en-US" dirty="0"/>
            </a:br>
            <a:r>
              <a:rPr lang="en-US" dirty="0"/>
              <a:t>Neuse River at Fort Barnwell (1995 – 2021)</a:t>
            </a:r>
          </a:p>
        </p:txBody>
      </p:sp>
      <p:sp>
        <p:nvSpPr>
          <p:cNvPr id="4" name="Slide Number Placeholder 3">
            <a:extLst>
              <a:ext uri="{FF2B5EF4-FFF2-40B4-BE49-F238E27FC236}">
                <a16:creationId xmlns:a16="http://schemas.microsoft.com/office/drawing/2014/main" id="{D1B5F14A-2EDF-4B3D-A3A1-4FFE0336C984}"/>
              </a:ext>
            </a:extLst>
          </p:cNvPr>
          <p:cNvSpPr>
            <a:spLocks noGrp="1"/>
          </p:cNvSpPr>
          <p:nvPr>
            <p:ph type="sldNum" sz="quarter" idx="12"/>
          </p:nvPr>
        </p:nvSpPr>
        <p:spPr/>
        <p:txBody>
          <a:bodyPr/>
          <a:lstStyle/>
          <a:p>
            <a:fld id="{11F27F3A-B3E9-41ED-AF8F-A365F10BB65F}" type="slidenum">
              <a:rPr lang="en-US" smtClean="0"/>
              <a:pPr/>
              <a:t>4</a:t>
            </a:fld>
            <a:endParaRPr lang="en-US"/>
          </a:p>
        </p:txBody>
      </p:sp>
      <p:pic>
        <p:nvPicPr>
          <p:cNvPr id="10242" name="Picture 2">
            <a:extLst>
              <a:ext uri="{FF2B5EF4-FFF2-40B4-BE49-F238E27FC236}">
                <a16:creationId xmlns:a16="http://schemas.microsoft.com/office/drawing/2014/main" id="{D43F09CD-3E86-4C2A-9964-66B0DF39F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 y="1325926"/>
            <a:ext cx="8031480" cy="527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E1A2-CB82-2443-497F-96D84FEBA685}"/>
              </a:ext>
            </a:extLst>
          </p:cNvPr>
          <p:cNvSpPr>
            <a:spLocks noGrp="1"/>
          </p:cNvSpPr>
          <p:nvPr>
            <p:ph type="title"/>
          </p:nvPr>
        </p:nvSpPr>
        <p:spPr/>
        <p:txBody>
          <a:bodyPr>
            <a:normAutofit fontScale="90000"/>
          </a:bodyPr>
          <a:lstStyle/>
          <a:p>
            <a:r>
              <a:rPr lang="en-US" dirty="0"/>
              <a:t>Review of Upstream to Downstream % Change in N Load - Neuse</a:t>
            </a:r>
          </a:p>
        </p:txBody>
      </p:sp>
      <p:sp>
        <p:nvSpPr>
          <p:cNvPr id="4" name="Slide Number Placeholder 3">
            <a:extLst>
              <a:ext uri="{FF2B5EF4-FFF2-40B4-BE49-F238E27FC236}">
                <a16:creationId xmlns:a16="http://schemas.microsoft.com/office/drawing/2014/main" id="{0C34AD7F-E4AE-F94E-3403-1FD71ACDED2F}"/>
              </a:ext>
            </a:extLst>
          </p:cNvPr>
          <p:cNvSpPr>
            <a:spLocks noGrp="1"/>
          </p:cNvSpPr>
          <p:nvPr>
            <p:ph type="sldNum" sz="quarter" idx="12"/>
          </p:nvPr>
        </p:nvSpPr>
        <p:spPr/>
        <p:txBody>
          <a:bodyPr/>
          <a:lstStyle/>
          <a:p>
            <a:fld id="{11F27F3A-B3E9-41ED-AF8F-A365F10BB65F}" type="slidenum">
              <a:rPr lang="en-US" smtClean="0"/>
              <a:pPr/>
              <a:t>5</a:t>
            </a:fld>
            <a:endParaRPr lang="en-US"/>
          </a:p>
        </p:txBody>
      </p:sp>
      <p:pic>
        <p:nvPicPr>
          <p:cNvPr id="6" name="Picture 5">
            <a:extLst>
              <a:ext uri="{FF2B5EF4-FFF2-40B4-BE49-F238E27FC236}">
                <a16:creationId xmlns:a16="http://schemas.microsoft.com/office/drawing/2014/main" id="{2F3A408D-120E-CF3D-58FC-A37A489F8EF7}"/>
              </a:ext>
            </a:extLst>
          </p:cNvPr>
          <p:cNvPicPr>
            <a:picLocks noChangeAspect="1"/>
          </p:cNvPicPr>
          <p:nvPr/>
        </p:nvPicPr>
        <p:blipFill>
          <a:blip r:embed="rId3"/>
          <a:stretch>
            <a:fillRect/>
          </a:stretch>
        </p:blipFill>
        <p:spPr>
          <a:xfrm>
            <a:off x="838200" y="1004632"/>
            <a:ext cx="9372601" cy="5545603"/>
          </a:xfrm>
          <a:prstGeom prst="rect">
            <a:avLst/>
          </a:prstGeom>
        </p:spPr>
      </p:pic>
      <p:sp>
        <p:nvSpPr>
          <p:cNvPr id="11" name="Oval 10">
            <a:extLst>
              <a:ext uri="{FF2B5EF4-FFF2-40B4-BE49-F238E27FC236}">
                <a16:creationId xmlns:a16="http://schemas.microsoft.com/office/drawing/2014/main" id="{8C84393E-3565-C3B8-628C-76EDBED81929}"/>
              </a:ext>
            </a:extLst>
          </p:cNvPr>
          <p:cNvSpPr/>
          <p:nvPr/>
        </p:nvSpPr>
        <p:spPr>
          <a:xfrm>
            <a:off x="2524991" y="1828800"/>
            <a:ext cx="3906981" cy="87283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A33B9D-8253-0214-6FE8-DC1F1E75E623}"/>
              </a:ext>
            </a:extLst>
          </p:cNvPr>
          <p:cNvSpPr/>
          <p:nvPr/>
        </p:nvSpPr>
        <p:spPr>
          <a:xfrm>
            <a:off x="4655992" y="4593743"/>
            <a:ext cx="1775979" cy="6017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85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D74B-9CE4-48BB-AF8F-851A81A82CBE}"/>
              </a:ext>
            </a:extLst>
          </p:cNvPr>
          <p:cNvSpPr>
            <a:spLocks noGrp="1"/>
          </p:cNvSpPr>
          <p:nvPr>
            <p:ph type="title"/>
          </p:nvPr>
        </p:nvSpPr>
        <p:spPr>
          <a:xfrm>
            <a:off x="279917" y="98427"/>
            <a:ext cx="11775233" cy="871958"/>
          </a:xfrm>
        </p:spPr>
        <p:txBody>
          <a:bodyPr>
            <a:normAutofit/>
          </a:bodyPr>
          <a:lstStyle/>
          <a:p>
            <a:r>
              <a:rPr lang="en-US" sz="2800" dirty="0"/>
              <a:t>Annual Loads and Discharge, Tar River near </a:t>
            </a:r>
            <a:r>
              <a:rPr lang="en-US" sz="2800" dirty="0" err="1"/>
              <a:t>Grimesland</a:t>
            </a:r>
            <a:r>
              <a:rPr lang="en-US" sz="2800" dirty="0"/>
              <a:t>, 1990-2021</a:t>
            </a:r>
          </a:p>
        </p:txBody>
      </p:sp>
      <p:sp>
        <p:nvSpPr>
          <p:cNvPr id="4" name="Slide Number Placeholder 3">
            <a:extLst>
              <a:ext uri="{FF2B5EF4-FFF2-40B4-BE49-F238E27FC236}">
                <a16:creationId xmlns:a16="http://schemas.microsoft.com/office/drawing/2014/main" id="{023FCE19-62A2-4A17-B1CA-217A15B077DE}"/>
              </a:ext>
            </a:extLst>
          </p:cNvPr>
          <p:cNvSpPr>
            <a:spLocks noGrp="1"/>
          </p:cNvSpPr>
          <p:nvPr>
            <p:ph type="sldNum" sz="quarter" idx="12"/>
          </p:nvPr>
        </p:nvSpPr>
        <p:spPr/>
        <p:txBody>
          <a:bodyPr/>
          <a:lstStyle/>
          <a:p>
            <a:fld id="{11F27F3A-B3E9-41ED-AF8F-A365F10BB65F}" type="slidenum">
              <a:rPr lang="en-US" smtClean="0"/>
              <a:pPr/>
              <a:t>6</a:t>
            </a:fld>
            <a:endParaRPr lang="en-US"/>
          </a:p>
        </p:txBody>
      </p:sp>
      <p:pic>
        <p:nvPicPr>
          <p:cNvPr id="5" name="Picture 4">
            <a:extLst>
              <a:ext uri="{FF2B5EF4-FFF2-40B4-BE49-F238E27FC236}">
                <a16:creationId xmlns:a16="http://schemas.microsoft.com/office/drawing/2014/main" id="{2D43A6C8-C713-CEF8-CDAA-BB6FA8AEE6C2}"/>
              </a:ext>
            </a:extLst>
          </p:cNvPr>
          <p:cNvPicPr>
            <a:picLocks noChangeAspect="1"/>
          </p:cNvPicPr>
          <p:nvPr/>
        </p:nvPicPr>
        <p:blipFill>
          <a:blip r:embed="rId3"/>
          <a:stretch>
            <a:fillRect/>
          </a:stretch>
        </p:blipFill>
        <p:spPr>
          <a:xfrm>
            <a:off x="0" y="801918"/>
            <a:ext cx="9029700" cy="5686425"/>
          </a:xfrm>
          <a:prstGeom prst="rect">
            <a:avLst/>
          </a:prstGeom>
        </p:spPr>
      </p:pic>
      <p:pic>
        <p:nvPicPr>
          <p:cNvPr id="7" name="Picture 6">
            <a:extLst>
              <a:ext uri="{FF2B5EF4-FFF2-40B4-BE49-F238E27FC236}">
                <a16:creationId xmlns:a16="http://schemas.microsoft.com/office/drawing/2014/main" id="{1C12A496-F549-CF3D-0DB4-9DB8A1A7EEDE}"/>
              </a:ext>
            </a:extLst>
          </p:cNvPr>
          <p:cNvPicPr>
            <a:picLocks noChangeAspect="1"/>
          </p:cNvPicPr>
          <p:nvPr/>
        </p:nvPicPr>
        <p:blipFill>
          <a:blip r:embed="rId4"/>
          <a:stretch>
            <a:fillRect/>
          </a:stretch>
        </p:blipFill>
        <p:spPr>
          <a:xfrm>
            <a:off x="9029700" y="1564338"/>
            <a:ext cx="3042669" cy="414091"/>
          </a:xfrm>
          <a:prstGeom prst="rect">
            <a:avLst/>
          </a:prstGeom>
        </p:spPr>
      </p:pic>
      <p:pic>
        <p:nvPicPr>
          <p:cNvPr id="9" name="Picture 8">
            <a:extLst>
              <a:ext uri="{FF2B5EF4-FFF2-40B4-BE49-F238E27FC236}">
                <a16:creationId xmlns:a16="http://schemas.microsoft.com/office/drawing/2014/main" id="{1DB96AB1-57DD-07FC-38E9-DE9810BD3972}"/>
              </a:ext>
            </a:extLst>
          </p:cNvPr>
          <p:cNvPicPr>
            <a:picLocks noChangeAspect="1"/>
          </p:cNvPicPr>
          <p:nvPr/>
        </p:nvPicPr>
        <p:blipFill>
          <a:blip r:embed="rId5"/>
          <a:stretch>
            <a:fillRect/>
          </a:stretch>
        </p:blipFill>
        <p:spPr>
          <a:xfrm>
            <a:off x="9029700" y="2158292"/>
            <a:ext cx="2139465" cy="414090"/>
          </a:xfrm>
          <a:prstGeom prst="rect">
            <a:avLst/>
          </a:prstGeom>
        </p:spPr>
      </p:pic>
      <p:pic>
        <p:nvPicPr>
          <p:cNvPr id="11" name="Picture 10">
            <a:extLst>
              <a:ext uri="{FF2B5EF4-FFF2-40B4-BE49-F238E27FC236}">
                <a16:creationId xmlns:a16="http://schemas.microsoft.com/office/drawing/2014/main" id="{C27AB26A-2E56-0365-E717-54852B367681}"/>
              </a:ext>
            </a:extLst>
          </p:cNvPr>
          <p:cNvPicPr>
            <a:picLocks noChangeAspect="1"/>
          </p:cNvPicPr>
          <p:nvPr/>
        </p:nvPicPr>
        <p:blipFill>
          <a:blip r:embed="rId6"/>
          <a:stretch>
            <a:fillRect/>
          </a:stretch>
        </p:blipFill>
        <p:spPr>
          <a:xfrm>
            <a:off x="8990463" y="2813427"/>
            <a:ext cx="1932424" cy="414091"/>
          </a:xfrm>
          <a:prstGeom prst="rect">
            <a:avLst/>
          </a:prstGeom>
        </p:spPr>
      </p:pic>
      <p:sp>
        <p:nvSpPr>
          <p:cNvPr id="3" name="TextBox 2">
            <a:extLst>
              <a:ext uri="{FF2B5EF4-FFF2-40B4-BE49-F238E27FC236}">
                <a16:creationId xmlns:a16="http://schemas.microsoft.com/office/drawing/2014/main" id="{F3803E01-10F4-2B37-7EE8-382510970C25}"/>
              </a:ext>
            </a:extLst>
          </p:cNvPr>
          <p:cNvSpPr txBox="1"/>
          <p:nvPr/>
        </p:nvSpPr>
        <p:spPr>
          <a:xfrm>
            <a:off x="2169241" y="3644080"/>
            <a:ext cx="17698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Nitrate + Nitrite</a:t>
            </a:r>
            <a:endParaRPr lang="en-US" dirty="0">
              <a:cs typeface="Arial"/>
            </a:endParaRPr>
          </a:p>
        </p:txBody>
      </p:sp>
      <p:sp>
        <p:nvSpPr>
          <p:cNvPr id="6" name="TextBox 5">
            <a:extLst>
              <a:ext uri="{FF2B5EF4-FFF2-40B4-BE49-F238E27FC236}">
                <a16:creationId xmlns:a16="http://schemas.microsoft.com/office/drawing/2014/main" id="{6460901E-41EC-222E-285D-0C330502184A}"/>
              </a:ext>
            </a:extLst>
          </p:cNvPr>
          <p:cNvSpPr txBox="1"/>
          <p:nvPr/>
        </p:nvSpPr>
        <p:spPr>
          <a:xfrm>
            <a:off x="5880918" y="3644079"/>
            <a:ext cx="202790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Total Phosphorus</a:t>
            </a:r>
            <a:endParaRPr lang="en-US" dirty="0">
              <a:cs typeface="Arial"/>
            </a:endParaRPr>
          </a:p>
        </p:txBody>
      </p:sp>
      <p:sp>
        <p:nvSpPr>
          <p:cNvPr id="8" name="TextBox 7">
            <a:extLst>
              <a:ext uri="{FF2B5EF4-FFF2-40B4-BE49-F238E27FC236}">
                <a16:creationId xmlns:a16="http://schemas.microsoft.com/office/drawing/2014/main" id="{21D53CE6-208C-856A-471A-E556308535F4}"/>
              </a:ext>
            </a:extLst>
          </p:cNvPr>
          <p:cNvSpPr txBox="1"/>
          <p:nvPr/>
        </p:nvSpPr>
        <p:spPr>
          <a:xfrm>
            <a:off x="1530145" y="1026241"/>
            <a:ext cx="271616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Total Kjeldahl Nitrogen</a:t>
            </a:r>
          </a:p>
        </p:txBody>
      </p:sp>
      <p:sp>
        <p:nvSpPr>
          <p:cNvPr id="10" name="TextBox 9">
            <a:extLst>
              <a:ext uri="{FF2B5EF4-FFF2-40B4-BE49-F238E27FC236}">
                <a16:creationId xmlns:a16="http://schemas.microsoft.com/office/drawing/2014/main" id="{45FADD35-CDFA-BD0C-E60D-B76EEB60AD54}"/>
              </a:ext>
            </a:extLst>
          </p:cNvPr>
          <p:cNvSpPr txBox="1"/>
          <p:nvPr/>
        </p:nvSpPr>
        <p:spPr>
          <a:xfrm>
            <a:off x="5770305" y="1026241"/>
            <a:ext cx="17698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Total Nitrogen</a:t>
            </a:r>
            <a:endParaRPr lang="en-US" dirty="0">
              <a:cs typeface="Arial"/>
            </a:endParaRPr>
          </a:p>
        </p:txBody>
      </p:sp>
    </p:spTree>
    <p:extLst>
      <p:ext uri="{BB962C8B-B14F-4D97-AF65-F5344CB8AC3E}">
        <p14:creationId xmlns:p14="http://schemas.microsoft.com/office/powerpoint/2010/main" val="271249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E50F-2D6F-494A-9092-5769BB184A20}"/>
              </a:ext>
            </a:extLst>
          </p:cNvPr>
          <p:cNvSpPr>
            <a:spLocks noGrp="1"/>
          </p:cNvSpPr>
          <p:nvPr>
            <p:ph type="title"/>
          </p:nvPr>
        </p:nvSpPr>
        <p:spPr>
          <a:xfrm>
            <a:off x="838200" y="264681"/>
            <a:ext cx="10515600" cy="1061245"/>
          </a:xfrm>
        </p:spPr>
        <p:txBody>
          <a:bodyPr>
            <a:normAutofit fontScale="90000"/>
          </a:bodyPr>
          <a:lstStyle/>
          <a:p>
            <a:r>
              <a:rPr lang="en-US" dirty="0"/>
              <a:t>Nitrogen Reduction for Average Flow Condition – Tar River near </a:t>
            </a:r>
            <a:r>
              <a:rPr lang="en-US" dirty="0" err="1"/>
              <a:t>Grimesland</a:t>
            </a:r>
            <a:r>
              <a:rPr lang="en-US" dirty="0"/>
              <a:t> (1993-2021)</a:t>
            </a:r>
          </a:p>
        </p:txBody>
      </p:sp>
      <p:sp>
        <p:nvSpPr>
          <p:cNvPr id="4" name="Slide Number Placeholder 3">
            <a:extLst>
              <a:ext uri="{FF2B5EF4-FFF2-40B4-BE49-F238E27FC236}">
                <a16:creationId xmlns:a16="http://schemas.microsoft.com/office/drawing/2014/main" id="{D1B5F14A-2EDF-4B3D-A3A1-4FFE0336C984}"/>
              </a:ext>
            </a:extLst>
          </p:cNvPr>
          <p:cNvSpPr>
            <a:spLocks noGrp="1"/>
          </p:cNvSpPr>
          <p:nvPr>
            <p:ph type="sldNum" sz="quarter" idx="12"/>
          </p:nvPr>
        </p:nvSpPr>
        <p:spPr/>
        <p:txBody>
          <a:bodyPr/>
          <a:lstStyle/>
          <a:p>
            <a:fld id="{11F27F3A-B3E9-41ED-AF8F-A365F10BB65F}" type="slidenum">
              <a:rPr lang="en-US" smtClean="0"/>
              <a:pPr/>
              <a:t>7</a:t>
            </a:fld>
            <a:endParaRPr lang="en-US"/>
          </a:p>
        </p:txBody>
      </p:sp>
      <p:pic>
        <p:nvPicPr>
          <p:cNvPr id="3" name="Picture 2">
            <a:extLst>
              <a:ext uri="{FF2B5EF4-FFF2-40B4-BE49-F238E27FC236}">
                <a16:creationId xmlns:a16="http://schemas.microsoft.com/office/drawing/2014/main" id="{444A6ABE-8E52-4F7D-82BF-54028321BAC2}"/>
              </a:ext>
            </a:extLst>
          </p:cNvPr>
          <p:cNvPicPr>
            <a:picLocks noChangeAspect="1"/>
          </p:cNvPicPr>
          <p:nvPr/>
        </p:nvPicPr>
        <p:blipFill>
          <a:blip r:embed="rId3"/>
          <a:stretch>
            <a:fillRect/>
          </a:stretch>
        </p:blipFill>
        <p:spPr>
          <a:xfrm>
            <a:off x="1158587" y="1325927"/>
            <a:ext cx="7611340" cy="5191898"/>
          </a:xfrm>
          <a:prstGeom prst="rect">
            <a:avLst/>
          </a:prstGeom>
        </p:spPr>
      </p:pic>
    </p:spTree>
    <p:extLst>
      <p:ext uri="{BB962C8B-B14F-4D97-AF65-F5344CB8AC3E}">
        <p14:creationId xmlns:p14="http://schemas.microsoft.com/office/powerpoint/2010/main" val="150451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E50F-2D6F-494A-9092-5769BB184A20}"/>
              </a:ext>
            </a:extLst>
          </p:cNvPr>
          <p:cNvSpPr>
            <a:spLocks noGrp="1"/>
          </p:cNvSpPr>
          <p:nvPr>
            <p:ph type="title"/>
          </p:nvPr>
        </p:nvSpPr>
        <p:spPr>
          <a:xfrm>
            <a:off x="838200" y="264681"/>
            <a:ext cx="10515600" cy="1061245"/>
          </a:xfrm>
        </p:spPr>
        <p:txBody>
          <a:bodyPr>
            <a:normAutofit fontScale="90000"/>
          </a:bodyPr>
          <a:lstStyle/>
          <a:p>
            <a:r>
              <a:rPr lang="en-US" dirty="0"/>
              <a:t>Phosphorus Reduction for Average Flow Condition – Tar River near </a:t>
            </a:r>
            <a:r>
              <a:rPr lang="en-US" dirty="0" err="1"/>
              <a:t>Grimesland</a:t>
            </a:r>
            <a:r>
              <a:rPr lang="en-US" dirty="0"/>
              <a:t> (1993-2021)</a:t>
            </a:r>
          </a:p>
        </p:txBody>
      </p:sp>
      <p:sp>
        <p:nvSpPr>
          <p:cNvPr id="4" name="Slide Number Placeholder 3">
            <a:extLst>
              <a:ext uri="{FF2B5EF4-FFF2-40B4-BE49-F238E27FC236}">
                <a16:creationId xmlns:a16="http://schemas.microsoft.com/office/drawing/2014/main" id="{D1B5F14A-2EDF-4B3D-A3A1-4FFE0336C984}"/>
              </a:ext>
            </a:extLst>
          </p:cNvPr>
          <p:cNvSpPr>
            <a:spLocks noGrp="1"/>
          </p:cNvSpPr>
          <p:nvPr>
            <p:ph type="sldNum" sz="quarter" idx="12"/>
          </p:nvPr>
        </p:nvSpPr>
        <p:spPr/>
        <p:txBody>
          <a:bodyPr/>
          <a:lstStyle/>
          <a:p>
            <a:fld id="{11F27F3A-B3E9-41ED-AF8F-A365F10BB65F}" type="slidenum">
              <a:rPr lang="en-US" smtClean="0"/>
              <a:pPr/>
              <a:t>8</a:t>
            </a:fld>
            <a:endParaRPr lang="en-US"/>
          </a:p>
        </p:txBody>
      </p:sp>
      <p:pic>
        <p:nvPicPr>
          <p:cNvPr id="3" name="Picture 2">
            <a:extLst>
              <a:ext uri="{FF2B5EF4-FFF2-40B4-BE49-F238E27FC236}">
                <a16:creationId xmlns:a16="http://schemas.microsoft.com/office/drawing/2014/main" id="{90236561-B71E-4246-9FB6-9CD1DF28D2FA}"/>
              </a:ext>
            </a:extLst>
          </p:cNvPr>
          <p:cNvPicPr>
            <a:picLocks noChangeAspect="1"/>
          </p:cNvPicPr>
          <p:nvPr/>
        </p:nvPicPr>
        <p:blipFill>
          <a:blip r:embed="rId3"/>
          <a:stretch>
            <a:fillRect/>
          </a:stretch>
        </p:blipFill>
        <p:spPr>
          <a:xfrm>
            <a:off x="838200" y="1325926"/>
            <a:ext cx="8244321" cy="5255108"/>
          </a:xfrm>
          <a:prstGeom prst="rect">
            <a:avLst/>
          </a:prstGeom>
        </p:spPr>
      </p:pic>
    </p:spTree>
    <p:extLst>
      <p:ext uri="{BB962C8B-B14F-4D97-AF65-F5344CB8AC3E}">
        <p14:creationId xmlns:p14="http://schemas.microsoft.com/office/powerpoint/2010/main" val="33584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E1A2-CB82-2443-497F-96D84FEBA685}"/>
              </a:ext>
            </a:extLst>
          </p:cNvPr>
          <p:cNvSpPr>
            <a:spLocks noGrp="1"/>
          </p:cNvSpPr>
          <p:nvPr>
            <p:ph type="title"/>
          </p:nvPr>
        </p:nvSpPr>
        <p:spPr/>
        <p:txBody>
          <a:bodyPr>
            <a:normAutofit fontScale="90000"/>
          </a:bodyPr>
          <a:lstStyle/>
          <a:p>
            <a:r>
              <a:rPr lang="en-US" dirty="0"/>
              <a:t>Review of Upstream to Downstream % Change in N Load – Tar-Pamlico</a:t>
            </a:r>
          </a:p>
        </p:txBody>
      </p:sp>
      <p:sp>
        <p:nvSpPr>
          <p:cNvPr id="4" name="Slide Number Placeholder 3">
            <a:extLst>
              <a:ext uri="{FF2B5EF4-FFF2-40B4-BE49-F238E27FC236}">
                <a16:creationId xmlns:a16="http://schemas.microsoft.com/office/drawing/2014/main" id="{0C34AD7F-E4AE-F94E-3403-1FD71ACDED2F}"/>
              </a:ext>
            </a:extLst>
          </p:cNvPr>
          <p:cNvSpPr>
            <a:spLocks noGrp="1"/>
          </p:cNvSpPr>
          <p:nvPr>
            <p:ph type="sldNum" sz="quarter" idx="12"/>
          </p:nvPr>
        </p:nvSpPr>
        <p:spPr/>
        <p:txBody>
          <a:bodyPr/>
          <a:lstStyle/>
          <a:p>
            <a:fld id="{11F27F3A-B3E9-41ED-AF8F-A365F10BB65F}" type="slidenum">
              <a:rPr lang="en-US" smtClean="0"/>
              <a:pPr/>
              <a:t>9</a:t>
            </a:fld>
            <a:endParaRPr lang="en-US"/>
          </a:p>
        </p:txBody>
      </p:sp>
      <p:pic>
        <p:nvPicPr>
          <p:cNvPr id="8" name="Picture 7">
            <a:extLst>
              <a:ext uri="{FF2B5EF4-FFF2-40B4-BE49-F238E27FC236}">
                <a16:creationId xmlns:a16="http://schemas.microsoft.com/office/drawing/2014/main" id="{FAEC15C2-A00E-6C86-810B-36B1EA2FB50D}"/>
              </a:ext>
            </a:extLst>
          </p:cNvPr>
          <p:cNvPicPr>
            <a:picLocks noChangeAspect="1"/>
          </p:cNvPicPr>
          <p:nvPr/>
        </p:nvPicPr>
        <p:blipFill>
          <a:blip r:embed="rId3"/>
          <a:stretch>
            <a:fillRect/>
          </a:stretch>
        </p:blipFill>
        <p:spPr>
          <a:xfrm>
            <a:off x="315010" y="1475478"/>
            <a:ext cx="9998972" cy="4788469"/>
          </a:xfrm>
          <a:prstGeom prst="rect">
            <a:avLst/>
          </a:prstGeom>
        </p:spPr>
      </p:pic>
      <p:sp>
        <p:nvSpPr>
          <p:cNvPr id="13" name="Oval 12">
            <a:extLst>
              <a:ext uri="{FF2B5EF4-FFF2-40B4-BE49-F238E27FC236}">
                <a16:creationId xmlns:a16="http://schemas.microsoft.com/office/drawing/2014/main" id="{A6CBA490-E815-4183-9AAC-479CC7AD9ACF}"/>
              </a:ext>
            </a:extLst>
          </p:cNvPr>
          <p:cNvSpPr/>
          <p:nvPr/>
        </p:nvSpPr>
        <p:spPr>
          <a:xfrm>
            <a:off x="3011816" y="3844213"/>
            <a:ext cx="4060787" cy="12316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A2C392E-32C8-4B44-914F-179DA98D43FC}"/>
              </a:ext>
            </a:extLst>
          </p:cNvPr>
          <p:cNvSpPr/>
          <p:nvPr/>
        </p:nvSpPr>
        <p:spPr>
          <a:xfrm>
            <a:off x="3671116" y="2295330"/>
            <a:ext cx="5958076" cy="8809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983811"/>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f2b31b-fcf0-44fb-a755-8016889d593d">
      <Terms xmlns="http://schemas.microsoft.com/office/infopath/2007/PartnerControls"/>
    </lcf76f155ced4ddcb4097134ff3c332f>
    <TaxCatchAll xmlns="d410191d-dd08-4971-b00a-0585ce489b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81659B244BE342A92C3B1847F97C64" ma:contentTypeVersion="12" ma:contentTypeDescription="Create a new document." ma:contentTypeScope="" ma:versionID="7292b41f3959fa19eeff274733a8bf14">
  <xsd:schema xmlns:xsd="http://www.w3.org/2001/XMLSchema" xmlns:xs="http://www.w3.org/2001/XMLSchema" xmlns:p="http://schemas.microsoft.com/office/2006/metadata/properties" xmlns:ns2="2af2b31b-fcf0-44fb-a755-8016889d593d" xmlns:ns3="d410191d-dd08-4971-b00a-0585ce489b21" targetNamespace="http://schemas.microsoft.com/office/2006/metadata/properties" ma:root="true" ma:fieldsID="45991c82afd4dff73dd61059dc8369b0" ns2:_="" ns3:_="">
    <xsd:import namespace="2af2b31b-fcf0-44fb-a755-8016889d593d"/>
    <xsd:import namespace="d410191d-dd08-4971-b00a-0585ce489b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2b31b-fcf0-44fb-a755-8016889d5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10191d-dd08-4971-b00a-0585ce489b2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6f52c77-d1a4-49a6-95e4-ac12c1c9b124}" ma:internalName="TaxCatchAll" ma:showField="CatchAllData" ma:web="d410191d-dd08-4971-b00a-0585ce489b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2.xml><?xml version="1.0" encoding="utf-8"?>
<ds:datastoreItem xmlns:ds="http://schemas.openxmlformats.org/officeDocument/2006/customXml" ds:itemID="{53E347C4-91BB-4D61-9F37-5A6885E29480}">
  <ds:schemaRefs>
    <ds:schemaRef ds:uri="http://schemas.microsoft.com/office/infopath/2007/PartnerControls"/>
    <ds:schemaRef ds:uri="http://schemas.microsoft.com/office/2006/documentManagement/types"/>
    <ds:schemaRef ds:uri="http://purl.org/dc/terms/"/>
    <ds:schemaRef ds:uri="http://schemas.microsoft.com/office/2006/metadata/properties"/>
    <ds:schemaRef ds:uri="http://www.w3.org/XML/1998/namespace"/>
    <ds:schemaRef ds:uri="http://purl.org/dc/elements/1.1/"/>
    <ds:schemaRef ds:uri="d410191d-dd08-4971-b00a-0585ce489b21"/>
    <ds:schemaRef ds:uri="http://schemas.openxmlformats.org/package/2006/metadata/core-properties"/>
    <ds:schemaRef ds:uri="2af2b31b-fcf0-44fb-a755-8016889d593d"/>
    <ds:schemaRef ds:uri="http://purl.org/dc/dcmitype/"/>
  </ds:schemaRefs>
</ds:datastoreItem>
</file>

<file path=customXml/itemProps3.xml><?xml version="1.0" encoding="utf-8"?>
<ds:datastoreItem xmlns:ds="http://schemas.openxmlformats.org/officeDocument/2006/customXml" ds:itemID="{E5AF284D-21D0-4FC3-877F-BA81C09B42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2b31b-fcf0-44fb-a755-8016889d593d"/>
    <ds:schemaRef ds:uri="d410191d-dd08-4971-b00a-0585ce489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5307</TotalTime>
  <Words>3527</Words>
  <Application>Microsoft Office PowerPoint</Application>
  <PresentationFormat>Widescreen</PresentationFormat>
  <Paragraphs>345</Paragraphs>
  <Slides>31</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2_Office Theme</vt:lpstr>
      <vt:lpstr>Review of DEQ Water Quality Data (N &amp; P Trends in Watershed)</vt:lpstr>
      <vt:lpstr>Annual Loads and Discharge, Neuse River at Fort Barnwell, 1990-2017</vt:lpstr>
      <vt:lpstr>Nitrogen Reduction for Average Flow Condition  Neuse River at Fort Barnwell (1995 – 2021)</vt:lpstr>
      <vt:lpstr>Phosphorus Reduction for Average Flow Condition Neuse River at Fort Barnwell (1995 – 2021)</vt:lpstr>
      <vt:lpstr>Review of Upstream to Downstream % Change in N Load - Neuse</vt:lpstr>
      <vt:lpstr>Annual Loads and Discharge, Tar River near Grimesland, 1990-2021</vt:lpstr>
      <vt:lpstr>Nitrogen Reduction for Average Flow Condition – Tar River near Grimesland (1993-2021)</vt:lpstr>
      <vt:lpstr>Phosphorus Reduction for Average Flow Condition – Tar River near Grimesland (1993-2021)</vt:lpstr>
      <vt:lpstr>Review of Upstream to Downstream % Change in N Load – Tar-Pamlico</vt:lpstr>
      <vt:lpstr>Nitrogen Reduction for Average Flow Condition – for Nottoway River, VA (Relative to 1981-1985)</vt:lpstr>
      <vt:lpstr>Chowan R and Tributary Stations 5yr Average TKN Concentrations, 1975 to 2018</vt:lpstr>
      <vt:lpstr>Review of Supporting Research</vt:lpstr>
      <vt:lpstr>Atmospheric Inorganic Nitrogen Deposition, Beaufort CASTNET Station #142, 2000 to 2020</vt:lpstr>
      <vt:lpstr>County-Scale Long-Term (1930-2017) Nitrogen “Surplus”</vt:lpstr>
      <vt:lpstr>Annual Mass Flux of DON in Neuse Basin</vt:lpstr>
      <vt:lpstr>Comparison of DON sources</vt:lpstr>
      <vt:lpstr>Rainfall Variability in DON Source Loads</vt:lpstr>
      <vt:lpstr>Turbidity, Neuse R at Clayton – Low, Medium, High Discharge</vt:lpstr>
      <vt:lpstr>Source-Specific Loads for Cape Fear, Neuse, and Tar-Pamlico Basins, 1994 vs 2012</vt:lpstr>
      <vt:lpstr>History of Tropical Cyclones in North Atlantic Ocean derived from National Hurricane Center, Miami FL</vt:lpstr>
      <vt:lpstr>Major tropical cyclones and large rainfall events:  impacts on phytoplankton biomass (Chl a) responses in the Neuse R. Estuary, NC</vt:lpstr>
      <vt:lpstr>Implications and Strategy Adaptations</vt:lpstr>
      <vt:lpstr>Review of Key Findings</vt:lpstr>
      <vt:lpstr>Key Research Findings (con’t)</vt:lpstr>
      <vt:lpstr>Potential Adaptive Management Actions</vt:lpstr>
      <vt:lpstr>Further Investigation Needed</vt:lpstr>
      <vt:lpstr>Neuse and Tar-Pamlico NMS Retrospective Report</vt:lpstr>
      <vt:lpstr>Special Thanks</vt:lpstr>
      <vt:lpstr>Questions?</vt:lpstr>
      <vt:lpstr>Tar-Pamlico Basin – Change in Total Nitrogen Loads, Comparing 1991-1995 to 2017-2021</vt:lpstr>
      <vt:lpstr>Tar-Pamlico Basin – Change in Total Phosphorus Loads, Comparing 1991-1995 to 2017-2021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D'Arconte, Trish</cp:lastModifiedBy>
  <cp:revision>1015</cp:revision>
  <dcterms:created xsi:type="dcterms:W3CDTF">2015-06-24T15:01:50Z</dcterms:created>
  <dcterms:modified xsi:type="dcterms:W3CDTF">2023-06-02T13:33:39Z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0x0101002981659B244BE342A92C3B1847F97C64</vt:lpwstr>
  </property>
  <property fmtid="{D5CDD505-2E9C-101B-9397-08002B2CF9AE}" pid="3" name="MediaServiceImageTags">
    <vt:lpwstr/>
  </property>
</Properties>
</file>