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</p:sldMasterIdLst>
  <p:notesMasterIdLst>
    <p:notesMasterId r:id="rId35"/>
  </p:notesMasterIdLst>
  <p:handoutMasterIdLst>
    <p:handoutMasterId r:id="rId36"/>
  </p:handoutMasterIdLst>
  <p:sldIdLst>
    <p:sldId id="256" r:id="rId5"/>
    <p:sldId id="287" r:id="rId6"/>
    <p:sldId id="313" r:id="rId7"/>
    <p:sldId id="312" r:id="rId8"/>
    <p:sldId id="317" r:id="rId9"/>
    <p:sldId id="316" r:id="rId10"/>
    <p:sldId id="318" r:id="rId11"/>
    <p:sldId id="319" r:id="rId12"/>
    <p:sldId id="320" r:id="rId13"/>
    <p:sldId id="321" r:id="rId14"/>
    <p:sldId id="397" r:id="rId15"/>
    <p:sldId id="289" r:id="rId16"/>
    <p:sldId id="405" r:id="rId17"/>
    <p:sldId id="336" r:id="rId18"/>
    <p:sldId id="335" r:id="rId19"/>
    <p:sldId id="333" r:id="rId20"/>
    <p:sldId id="334" r:id="rId21"/>
    <p:sldId id="364" r:id="rId22"/>
    <p:sldId id="305" r:id="rId23"/>
    <p:sldId id="297" r:id="rId24"/>
    <p:sldId id="298" r:id="rId25"/>
    <p:sldId id="300" r:id="rId26"/>
    <p:sldId id="399" r:id="rId27"/>
    <p:sldId id="299" r:id="rId28"/>
    <p:sldId id="400" r:id="rId29"/>
    <p:sldId id="357" r:id="rId30"/>
    <p:sldId id="402" r:id="rId31"/>
    <p:sldId id="403" r:id="rId32"/>
    <p:sldId id="404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62397" autoAdjust="0"/>
  </p:normalViewPr>
  <p:slideViewPr>
    <p:cSldViewPr snapToGrid="0">
      <p:cViewPr varScale="1">
        <p:scale>
          <a:sx n="71" d="100"/>
          <a:sy n="71" d="100"/>
        </p:scale>
        <p:origin x="189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6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971"/>
    </p:cViewPr>
  </p:sorterViewPr>
  <p:notesViewPr>
    <p:cSldViewPr snapToGrid="0">
      <p:cViewPr varScale="1">
        <p:scale>
          <a:sx n="61" d="100"/>
          <a:sy n="61" d="100"/>
        </p:scale>
        <p:origin x="2155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Neuse</c:v>
          </c:tx>
          <c:spPr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B1-45CF-8309-B951AF29C98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AB1-45CF-8309-B951AF29C98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A11-4F4E-ADEA-836C0868F57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A11-4F4E-ADEA-836C0868F5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'Neuse 2000 to 2020 Popu'!$I$3:$K$3</c:f>
              <c:numCache>
                <c:formatCode>General</c:formatCode>
                <c:ptCount val="3"/>
                <c:pt idx="0">
                  <c:v>2000</c:v>
                </c:pt>
                <c:pt idx="1">
                  <c:v>2010</c:v>
                </c:pt>
                <c:pt idx="2">
                  <c:v>2020</c:v>
                </c:pt>
              </c:numCache>
            </c:numRef>
          </c:cat>
          <c:val>
            <c:numRef>
              <c:f>'Neuse 2000 to 2020 Popu'!$I$4:$K$4</c:f>
              <c:numCache>
                <c:formatCode>#,##0</c:formatCode>
                <c:ptCount val="3"/>
                <c:pt idx="0">
                  <c:v>1320785</c:v>
                </c:pt>
                <c:pt idx="1">
                  <c:v>1687461.3476744932</c:v>
                </c:pt>
                <c:pt idx="2">
                  <c:v>1929270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B1-45CF-8309-B951AF29C98B}"/>
            </c:ext>
          </c:extLst>
        </c:ser>
        <c:ser>
          <c:idx val="1"/>
          <c:order val="1"/>
          <c:tx>
            <c:v>Tar-Pamlico</c:v>
          </c:tx>
          <c:spPr>
            <a:solidFill>
              <a:srgbClr val="92D05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'Tar 2000 2010 2020 Pop'!$I$4:$K$4</c:f>
              <c:numCache>
                <c:formatCode>#,##0</c:formatCode>
                <c:ptCount val="3"/>
                <c:pt idx="0">
                  <c:v>408594</c:v>
                </c:pt>
                <c:pt idx="1">
                  <c:v>449085.58125768026</c:v>
                </c:pt>
                <c:pt idx="2">
                  <c:v>430116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B1-45CF-8309-B951AF29C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1227952"/>
        <c:axId val="1333078112"/>
      </c:barChart>
      <c:catAx>
        <c:axId val="174122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3078112"/>
        <c:crosses val="autoZero"/>
        <c:auto val="1"/>
        <c:lblAlgn val="ctr"/>
        <c:lblOffset val="100"/>
        <c:noMultiLvlLbl val="0"/>
      </c:catAx>
      <c:valAx>
        <c:axId val="1333078112"/>
        <c:scaling>
          <c:orientation val="minMax"/>
          <c:max val="2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22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56E9D6-7ABB-762F-4DCA-949C54B8E2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0947EE-F19F-8AE8-C0B0-F22FB326E0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7426-2925-46F4-9ACA-9EC0EAB3DE3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0C2C9-19C6-24B0-9BB7-1569482097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55330-2F85-4270-F940-AE34FB97BE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899B2-124B-4429-8620-6315DEA0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51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Outline &amp; Organization of Presentation today for NSAB</a:t>
            </a:r>
          </a:p>
          <a:p>
            <a:endParaRPr lang="en-US" sz="1200" dirty="0"/>
          </a:p>
          <a:p>
            <a:r>
              <a:rPr lang="en-US" sz="1200" dirty="0"/>
              <a:t>Brief Intro</a:t>
            </a:r>
          </a:p>
          <a:p>
            <a:r>
              <a:rPr lang="en-US" sz="1200" dirty="0"/>
              <a:t>Estuary Status </a:t>
            </a:r>
          </a:p>
          <a:p>
            <a:r>
              <a:rPr lang="en-US" sz="1200" dirty="0"/>
              <a:t>Rule Implementation and Watershed Changes</a:t>
            </a:r>
          </a:p>
          <a:p>
            <a:r>
              <a:rPr lang="en-US" sz="1200" dirty="0"/>
              <a:t>Review of DEQ WQ Data</a:t>
            </a:r>
          </a:p>
          <a:p>
            <a:r>
              <a:rPr lang="en-US" sz="1200" dirty="0"/>
              <a:t>Review of Supporting Research</a:t>
            </a:r>
          </a:p>
          <a:p>
            <a:r>
              <a:rPr lang="en-US" sz="1200" dirty="0"/>
              <a:t>Implications and Strategy Adaptations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75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56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12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87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15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27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8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24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61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75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68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18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98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97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2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8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56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02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68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3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6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85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6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14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57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42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23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68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4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709492A-7951-9E92-0D70-7F46505ED4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005C11BC-4F8A-5D2C-802C-B9C83740D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A34C8A42-4F82-4215-CEF2-B90DB59ABF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2EBDB282-48E7-4DC5-741F-9EE18080DA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3E898F0F-EF12-00EF-9BE1-031AF16154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F72B8ABE-7FE9-0BA6-5888-3B4DF1373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79588C9E-3AA3-7B5B-E696-203EC8456F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5E6C08D9-EFC1-25F8-F6D9-7EA1A8F926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08834C98-3E5C-265B-134E-8FC49DCFA8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6394080B-D97E-4C3C-E26D-ECF8D632A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2C26D3E5-616B-4DEB-FD97-7B9DED915F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D4556FD2-92F5-1D7C-27EB-C6B51941C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145EA858-9396-FB9B-3D99-821E7B5E9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5409D558-252E-D7DB-D403-2DCE96060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3D3CDB3-68E5-3FC1-FB6B-07448DEAA2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4BF43B9B-B7E6-6AE8-EBF1-60EA915F0C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25083D4-658D-C0B4-43DA-C80E1278C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30C73ED-334E-54F7-7C01-9C7CCF3936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9CE9AE8-9FD3-F0DC-B2D6-AE9837CF9B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F46B8A7-CE07-A1CB-30D3-83C2F20299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7925671-535A-BE6E-AAB3-96C003BA97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E14F71D7-AAC3-4839-A8EF-61F04D4C8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00" y="2262257"/>
            <a:ext cx="11796823" cy="1037382"/>
          </a:xfrm>
        </p:spPr>
        <p:txBody>
          <a:bodyPr>
            <a:noAutofit/>
          </a:bodyPr>
          <a:lstStyle/>
          <a:p>
            <a:r>
              <a:rPr lang="en-US" dirty="0"/>
              <a:t>Neuse and Tar-Pamlico Nutrient Management Strategy 20-Year Retrospective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56CB3321-E51E-4215-B008-5FC6A7CF1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7528" y="3137395"/>
            <a:ext cx="11053296" cy="492485"/>
          </a:xfrm>
        </p:spPr>
        <p:txBody>
          <a:bodyPr>
            <a:normAutofit/>
          </a:bodyPr>
          <a:lstStyle/>
          <a:p>
            <a:pPr>
              <a:lnSpc>
                <a:spcPts val="1200"/>
              </a:lnSpc>
            </a:pPr>
            <a:r>
              <a:rPr lang="en-US" dirty="0"/>
              <a:t>Implementation, Estuarine Response, and Adaptive Issues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5F611-A525-4E3E-84DD-51B710F0F793}"/>
              </a:ext>
            </a:extLst>
          </p:cNvPr>
          <p:cNvSpPr txBox="1"/>
          <p:nvPr/>
        </p:nvSpPr>
        <p:spPr>
          <a:xfrm>
            <a:off x="6350000" y="3665337"/>
            <a:ext cx="5700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cap="all" dirty="0">
                <a:solidFill>
                  <a:srgbClr val="789B4A"/>
                </a:solidFill>
              </a:rPr>
              <a:t>Department of Environmental Quality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6AAB16-D1F5-45A0-9926-84673B8C5279}"/>
              </a:ext>
            </a:extLst>
          </p:cNvPr>
          <p:cNvSpPr txBox="1"/>
          <p:nvPr/>
        </p:nvSpPr>
        <p:spPr>
          <a:xfrm>
            <a:off x="3491345" y="4037203"/>
            <a:ext cx="8559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John Huisman and Trish D’Arconte, QEP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95EB99-E6A0-4C0D-A91B-2B390F148A17}"/>
              </a:ext>
            </a:extLst>
          </p:cNvPr>
          <p:cNvSpPr txBox="1"/>
          <p:nvPr/>
        </p:nvSpPr>
        <p:spPr>
          <a:xfrm>
            <a:off x="6748427" y="4334132"/>
            <a:ext cx="5302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Nutrient Scientific Advisory Board |   June  2023</a:t>
            </a:r>
          </a:p>
        </p:txBody>
      </p:sp>
    </p:spTree>
    <p:extLst>
      <p:ext uri="{BB962C8B-B14F-4D97-AF65-F5344CB8AC3E}">
        <p14:creationId xmlns:p14="http://schemas.microsoft.com/office/powerpoint/2010/main" val="3447059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99CD4-B3B5-4B98-AFA0-10135F9A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Neuse &amp; Tar-Pamlico Estuaries - Algal Bloom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7343-71F0-4F96-AD2A-75B5C493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dirty="0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947EF-032F-0D95-C71F-6FAEB2D5A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11" y="1016230"/>
            <a:ext cx="9867294" cy="545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27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3B01F-F592-4149-BD14-BF6171844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9583"/>
            <a:ext cx="10515600" cy="32004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Rule Implementation and Watershed Changes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8A45D-2041-4E6D-B551-D47F6B0F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9738BA-95B9-4C14-BC81-650A02D5B03A}"/>
              </a:ext>
            </a:extLst>
          </p:cNvPr>
          <p:cNvSpPr txBox="1">
            <a:spLocks/>
          </p:cNvSpPr>
          <p:nvPr/>
        </p:nvSpPr>
        <p:spPr>
          <a:xfrm>
            <a:off x="104775" y="6131938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1060343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Neuse &amp; Tar-Pamlico 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Nutrient Management Strategies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9D0E8A-5909-9F92-DDB8-93645B861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7528"/>
            <a:ext cx="10515600" cy="4940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Strategy Goals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Reduce nutrient loading; address </a:t>
            </a:r>
            <a:r>
              <a:rPr lang="en-US" sz="2200" dirty="0" err="1">
                <a:solidFill>
                  <a:schemeClr val="tx1"/>
                </a:solidFill>
                <a:latin typeface="Arial"/>
                <a:cs typeface="Arial"/>
              </a:rPr>
              <a:t>chl</a:t>
            </a: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-</a:t>
            </a:r>
            <a:r>
              <a:rPr lang="en-US" sz="2200" i="1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 impairment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30% TN Load Reduction (Neuse &amp; Tar-Pamlico)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No Increase in TP Load (Tar-Pamlico)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Rules adopted </a:t>
            </a:r>
            <a:r>
              <a:rPr lang="en-US" sz="2200" b="1" dirty="0">
                <a:solidFill>
                  <a:schemeClr val="tx1"/>
                </a:solidFill>
                <a:latin typeface="Arial"/>
                <a:cs typeface="Arial"/>
              </a:rPr>
              <a:t>1998</a:t>
            </a: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 (Neuse), </a:t>
            </a:r>
            <a:r>
              <a:rPr lang="en-US" sz="2200" b="1" dirty="0">
                <a:solidFill>
                  <a:schemeClr val="tx1"/>
                </a:solidFill>
                <a:latin typeface="Arial"/>
                <a:cs typeface="Arial"/>
              </a:rPr>
              <a:t>2001 </a:t>
            </a: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(Tar-Pamlico)</a:t>
            </a:r>
          </a:p>
          <a:p>
            <a:pPr marL="457200" lvl="1" indent="0">
              <a:buNone/>
            </a:pPr>
            <a:endParaRPr lang="en-US" sz="32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Reductions from Point &amp; Nonpoint Sources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Wastewater Discharges</a:t>
            </a:r>
            <a:endParaRPr lang="en-US" sz="2200" dirty="0"/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Crop Agriculture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New Development Stormwater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Riparian Buffer Protection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Nutrient Credit Offsets</a:t>
            </a:r>
          </a:p>
          <a:p>
            <a:pPr marL="457200" lvl="1" indent="0">
              <a:buNone/>
            </a:pPr>
            <a:endParaRPr lang="en-US" sz="30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4D4908-0FA1-90B0-0DDD-2C0FA6D1A48E}"/>
              </a:ext>
            </a:extLst>
          </p:cNvPr>
          <p:cNvSpPr txBox="1">
            <a:spLocks/>
          </p:cNvSpPr>
          <p:nvPr/>
        </p:nvSpPr>
        <p:spPr>
          <a:xfrm>
            <a:off x="104775" y="6131938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522667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Development Stormwater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71273"/>
            <a:ext cx="10515600" cy="4949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Stormwater plans required; developers meet export rate targets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15 LGs in Neuse / 11 LGs in Tar-Pam </a:t>
            </a:r>
            <a:r>
              <a:rPr lang="en-US" i="1" dirty="0">
                <a:solidFill>
                  <a:schemeClr val="tx1"/>
                </a:solidFill>
                <a:latin typeface="Arial"/>
                <a:cs typeface="Arial"/>
              </a:rPr>
              <a:t>(currently)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Added 15 Neuse LG and 1 Tar-Pam LG in 2020 rule readoption</a:t>
            </a:r>
            <a:b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</a:b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24% BUA or greater = implement SCM onsite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Nutrient offset credit option; ensure riparian buffers protected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2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4D4908-0FA1-90B0-0DDD-2C0FA6D1A48E}"/>
              </a:ext>
            </a:extLst>
          </p:cNvPr>
          <p:cNvSpPr txBox="1">
            <a:spLocks/>
          </p:cNvSpPr>
          <p:nvPr/>
        </p:nvSpPr>
        <p:spPr>
          <a:xfrm>
            <a:off x="104775" y="6131938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110710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CCCA1-681B-267D-A598-6B8F93F2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in 2000, 2010,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622BE-1E1E-908C-0C2C-B0E47644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D9CF824-1BBF-45B9-A74D-D20281D2B4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642140"/>
              </p:ext>
            </p:extLst>
          </p:nvPr>
        </p:nvGraphicFramePr>
        <p:xfrm>
          <a:off x="104775" y="1159671"/>
          <a:ext cx="12087225" cy="5291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4512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9A9B08F-6D2E-9EA3-C399-EE0718DD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054" y="429995"/>
            <a:ext cx="2470265" cy="3160163"/>
          </a:xfrm>
        </p:spPr>
        <p:txBody>
          <a:bodyPr>
            <a:normAutofit/>
          </a:bodyPr>
          <a:lstStyle/>
          <a:p>
            <a:r>
              <a:rPr lang="en-US" dirty="0"/>
              <a:t>Population Change 2000 to 2020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77E3B-D65E-0155-7BF8-C672321A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6AB7FF-E98B-F954-5E57-BC3B71E67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330"/>
            <a:ext cx="9543401" cy="64164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0903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D630-3FBB-70E2-DE4C-70FEAD81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Neuse Basin – Changes in Land Covers 2001 to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3C5A4-DAF8-1AEE-0F64-B9BF5965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D28FA-AFAC-B928-8E37-77DE08F54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838325"/>
            <a:ext cx="11239500" cy="31813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C031616-3B02-F676-196C-7A2CB0C8086F}"/>
              </a:ext>
            </a:extLst>
          </p:cNvPr>
          <p:cNvSpPr/>
          <p:nvPr/>
        </p:nvSpPr>
        <p:spPr>
          <a:xfrm>
            <a:off x="10522857" y="3102428"/>
            <a:ext cx="1016000" cy="4354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95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D630-3FBB-70E2-DE4C-70FEAD81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Tar-Pamlico Basin – Changes in Land Covers 2001 to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3C5A4-DAF8-1AEE-0F64-B9BF5965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9A294-9BC7-DF7D-D9FE-369472BE3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" y="1857375"/>
            <a:ext cx="11382375" cy="3143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5E2EE-EE8A-BD1E-E899-D002EB995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" y="1857375"/>
            <a:ext cx="11382375" cy="31432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C3B804C-FF2F-130C-9076-DA6918F3608B}"/>
              </a:ext>
            </a:extLst>
          </p:cNvPr>
          <p:cNvSpPr/>
          <p:nvPr/>
        </p:nvSpPr>
        <p:spPr>
          <a:xfrm>
            <a:off x="10522857" y="3102428"/>
            <a:ext cx="1016000" cy="4354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12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6D195-E819-B582-83F4-86CA8477E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1" y="-6677"/>
            <a:ext cx="11684875" cy="106124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Nutrient Offsets Sold by </a:t>
            </a:r>
            <a:r>
              <a:rPr lang="en-US" sz="3200" dirty="0" err="1">
                <a:latin typeface="Times New Roman"/>
                <a:cs typeface="Times New Roman"/>
              </a:rPr>
              <a:t>Subwatershed</a:t>
            </a:r>
            <a:r>
              <a:rPr lang="en-US" sz="3200" dirty="0">
                <a:latin typeface="Times New Roman"/>
                <a:cs typeface="Times New Roman"/>
              </a:rPr>
              <a:t> (2001-2022)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04662-8DE3-E6DB-2F58-88DD751C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5134B57-5975-6825-854C-73A3A4899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18" y="854314"/>
            <a:ext cx="9542929" cy="5639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B95485-1B97-AF06-A4AE-EB0ACC1ED9E4}"/>
              </a:ext>
            </a:extLst>
          </p:cNvPr>
          <p:cNvSpPr txBox="1"/>
          <p:nvPr/>
        </p:nvSpPr>
        <p:spPr>
          <a:xfrm>
            <a:off x="1202120" y="1964120"/>
            <a:ext cx="169150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118,235 </a:t>
            </a:r>
            <a:r>
              <a:rPr lang="en-US" sz="1400" b="1" dirty="0" err="1"/>
              <a:t>lbs</a:t>
            </a:r>
            <a:r>
              <a:rPr lang="en-US" sz="1400" b="1" dirty="0"/>
              <a:t> N</a:t>
            </a:r>
            <a:endParaRPr lang="en-US" sz="1400" b="1" dirty="0">
              <a:cs typeface="Arial"/>
            </a:endParaRPr>
          </a:p>
          <a:p>
            <a:r>
              <a:rPr lang="en-US" sz="1400" b="1" dirty="0">
                <a:cs typeface="Arial"/>
              </a:rPr>
              <a:t>19,971 </a:t>
            </a:r>
            <a:r>
              <a:rPr lang="en-US" sz="1400" b="1" dirty="0" err="1">
                <a:cs typeface="Arial"/>
              </a:rPr>
              <a:t>lbs</a:t>
            </a:r>
            <a:r>
              <a:rPr lang="en-US" sz="1400" b="1" dirty="0">
                <a:cs typeface="Arial"/>
              </a:rPr>
              <a:t> 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3E08E-8733-DB3F-7BB1-18AB132638ED}"/>
              </a:ext>
            </a:extLst>
          </p:cNvPr>
          <p:cNvSpPr txBox="1"/>
          <p:nvPr/>
        </p:nvSpPr>
        <p:spPr>
          <a:xfrm>
            <a:off x="3199087" y="2263008"/>
            <a:ext cx="185572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cs typeface="Arial"/>
              </a:rPr>
              <a:t>68,168 </a:t>
            </a:r>
            <a:r>
              <a:rPr lang="en-US" sz="1400" b="1" dirty="0" err="1">
                <a:cs typeface="Arial"/>
              </a:rPr>
              <a:t>lbs</a:t>
            </a:r>
            <a:r>
              <a:rPr lang="en-US" sz="1400" b="1" dirty="0">
                <a:cs typeface="Arial"/>
              </a:rPr>
              <a:t> N</a:t>
            </a:r>
          </a:p>
          <a:p>
            <a:r>
              <a:rPr lang="en-US" sz="1400" b="1" dirty="0">
                <a:cs typeface="Arial"/>
              </a:rPr>
              <a:t>5,718 </a:t>
            </a:r>
            <a:r>
              <a:rPr lang="en-US" sz="1400" b="1" dirty="0" err="1">
                <a:cs typeface="Arial"/>
              </a:rPr>
              <a:t>lbs</a:t>
            </a:r>
            <a:r>
              <a:rPr lang="en-US" sz="1400" b="1" dirty="0">
                <a:cs typeface="Arial"/>
              </a:rPr>
              <a:t> 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A97F8-7CE2-FAE5-9B41-C1EBCEB5BE07}"/>
              </a:ext>
            </a:extLst>
          </p:cNvPr>
          <p:cNvSpPr txBox="1"/>
          <p:nvPr/>
        </p:nvSpPr>
        <p:spPr>
          <a:xfrm>
            <a:off x="3800146" y="1487870"/>
            <a:ext cx="13137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cs typeface="Arial"/>
              </a:rPr>
              <a:t>825 </a:t>
            </a:r>
            <a:r>
              <a:rPr lang="en-US" sz="1400" b="1" dirty="0" err="1">
                <a:cs typeface="Arial"/>
              </a:rPr>
              <a:t>lbs</a:t>
            </a:r>
            <a:r>
              <a:rPr lang="en-US" sz="1400" b="1" dirty="0">
                <a:cs typeface="Arial"/>
              </a:rPr>
              <a:t> N</a:t>
            </a:r>
          </a:p>
          <a:p>
            <a:r>
              <a:rPr lang="en-US" sz="1400" b="1" dirty="0">
                <a:cs typeface="Arial"/>
              </a:rPr>
              <a:t>91 </a:t>
            </a:r>
            <a:r>
              <a:rPr lang="en-US" sz="1400" b="1" dirty="0" err="1">
                <a:cs typeface="Arial"/>
              </a:rPr>
              <a:t>lbs</a:t>
            </a:r>
            <a:r>
              <a:rPr lang="en-US" sz="1400" b="1" dirty="0">
                <a:cs typeface="Arial"/>
              </a:rPr>
              <a:t> 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7FC5DB-C771-3B32-4519-AD7A6F961D14}"/>
              </a:ext>
            </a:extLst>
          </p:cNvPr>
          <p:cNvSpPr txBox="1"/>
          <p:nvPr/>
        </p:nvSpPr>
        <p:spPr>
          <a:xfrm>
            <a:off x="3964369" y="3819852"/>
            <a:ext cx="15535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195,607 </a:t>
            </a:r>
            <a:r>
              <a:rPr lang="en-US" sz="1400" b="1" dirty="0" err="1"/>
              <a:t>lbs</a:t>
            </a:r>
            <a:r>
              <a:rPr lang="en-US" sz="1400" b="1" dirty="0"/>
              <a:t> N</a:t>
            </a:r>
            <a:endParaRPr lang="en-US" sz="1400" b="1" dirty="0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3DD7F-3720-8537-637D-E137B3E288A6}"/>
              </a:ext>
            </a:extLst>
          </p:cNvPr>
          <p:cNvSpPr txBox="1"/>
          <p:nvPr/>
        </p:nvSpPr>
        <p:spPr>
          <a:xfrm>
            <a:off x="6853710" y="3457553"/>
            <a:ext cx="17309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cs typeface="Arial"/>
              </a:rPr>
              <a:t>6,194 </a:t>
            </a:r>
            <a:r>
              <a:rPr lang="en-US" sz="1400" b="1" dirty="0" err="1">
                <a:cs typeface="Arial"/>
              </a:rPr>
              <a:t>lbs</a:t>
            </a:r>
            <a:r>
              <a:rPr lang="en-US" sz="1400" b="1" dirty="0">
                <a:cs typeface="Arial"/>
              </a:rPr>
              <a:t> N</a:t>
            </a:r>
          </a:p>
          <a:p>
            <a:r>
              <a:rPr lang="en-US" sz="1400" b="1" dirty="0">
                <a:cs typeface="Arial"/>
              </a:rPr>
              <a:t>349 </a:t>
            </a:r>
            <a:r>
              <a:rPr lang="en-US" sz="1400" b="1" dirty="0" err="1">
                <a:cs typeface="Arial"/>
              </a:rPr>
              <a:t>lbs</a:t>
            </a:r>
            <a:r>
              <a:rPr lang="en-US" sz="1400" b="1" dirty="0">
                <a:cs typeface="Arial"/>
              </a:rPr>
              <a:t> 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F5A6E-C5A8-7FE7-2C34-ABCD4FF8AF66}"/>
              </a:ext>
            </a:extLst>
          </p:cNvPr>
          <p:cNvSpPr txBox="1"/>
          <p:nvPr/>
        </p:nvSpPr>
        <p:spPr>
          <a:xfrm>
            <a:off x="4847463" y="3002017"/>
            <a:ext cx="18228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123,557 </a:t>
            </a:r>
            <a:r>
              <a:rPr lang="en-US" sz="1400" b="1" dirty="0" err="1"/>
              <a:t>lbs</a:t>
            </a:r>
            <a:r>
              <a:rPr lang="en-US" sz="1400" b="1" dirty="0"/>
              <a:t> N</a:t>
            </a:r>
            <a:endParaRPr lang="en-US" sz="1400" b="1" dirty="0">
              <a:cs typeface="Arial"/>
            </a:endParaRPr>
          </a:p>
          <a:p>
            <a:r>
              <a:rPr lang="en-US" sz="1400" b="1" dirty="0">
                <a:cs typeface="Arial"/>
              </a:rPr>
              <a:t>9,642 </a:t>
            </a:r>
            <a:r>
              <a:rPr lang="en-US" sz="1400" b="1" dirty="0" err="1">
                <a:cs typeface="Arial"/>
              </a:rPr>
              <a:t>lbs</a:t>
            </a:r>
            <a:r>
              <a:rPr lang="en-US" sz="1400" b="1" dirty="0">
                <a:cs typeface="Arial"/>
              </a:rPr>
              <a:t> 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64B18-5C4F-9DBC-C0CD-D854958A6BF6}"/>
              </a:ext>
            </a:extLst>
          </p:cNvPr>
          <p:cNvSpPr txBox="1"/>
          <p:nvPr/>
        </p:nvSpPr>
        <p:spPr>
          <a:xfrm>
            <a:off x="2269580" y="3632241"/>
            <a:ext cx="185901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cs typeface="Arial"/>
              </a:rPr>
              <a:t>2,513,450 </a:t>
            </a:r>
            <a:r>
              <a:rPr lang="en-US" sz="1400" b="1" dirty="0" err="1">
                <a:cs typeface="Arial"/>
              </a:rPr>
              <a:t>lbs</a:t>
            </a:r>
            <a:r>
              <a:rPr lang="en-US" sz="1400" b="1" dirty="0">
                <a:cs typeface="Arial"/>
              </a:rPr>
              <a:t> 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A7541-55AE-20E2-01B2-5DEB96ABE315}"/>
              </a:ext>
            </a:extLst>
          </p:cNvPr>
          <p:cNvSpPr txBox="1"/>
          <p:nvPr/>
        </p:nvSpPr>
        <p:spPr>
          <a:xfrm>
            <a:off x="5107370" y="4703379"/>
            <a:ext cx="150757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cs typeface="Arial"/>
              </a:rPr>
              <a:t>808,833 </a:t>
            </a:r>
            <a:r>
              <a:rPr lang="en-US" sz="1400" b="1" dirty="0" err="1">
                <a:cs typeface="Arial"/>
              </a:rPr>
              <a:t>lbs</a:t>
            </a:r>
            <a:r>
              <a:rPr lang="en-US" sz="1400" b="1" dirty="0">
                <a:cs typeface="Arial"/>
              </a:rPr>
              <a:t> 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8121F-9020-4723-231E-EA291A201BC3}"/>
              </a:ext>
            </a:extLst>
          </p:cNvPr>
          <p:cNvSpPr txBox="1"/>
          <p:nvPr/>
        </p:nvSpPr>
        <p:spPr>
          <a:xfrm>
            <a:off x="6506869" y="5083371"/>
            <a:ext cx="160611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cs typeface="Arial"/>
              </a:rPr>
              <a:t>63,706 </a:t>
            </a:r>
            <a:r>
              <a:rPr lang="en-US" sz="1400" b="1" dirty="0" err="1">
                <a:cs typeface="Arial"/>
              </a:rPr>
              <a:t>lbs</a:t>
            </a:r>
            <a:r>
              <a:rPr lang="en-US" sz="1400" b="1" dirty="0">
                <a:cs typeface="Arial"/>
              </a:rPr>
              <a:t> N</a:t>
            </a:r>
          </a:p>
        </p:txBody>
      </p:sp>
    </p:spTree>
    <p:extLst>
      <p:ext uri="{BB962C8B-B14F-4D97-AF65-F5344CB8AC3E}">
        <p14:creationId xmlns:p14="http://schemas.microsoft.com/office/powerpoint/2010/main" val="2097862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3C8F6-69E5-47D3-88C5-FCEA1073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Riparian Buffer Protection Rules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B85B0-EE06-422B-8A10-ECDC13AFB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8727"/>
            <a:ext cx="10731260" cy="5235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50ft protected zone along perennial, intermittent streams &amp; waterbodies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Zone 1, 30ft forested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Zone 2, 20ft any vegetation</a:t>
            </a:r>
            <a:br>
              <a:rPr lang="en-US" sz="3000" dirty="0">
                <a:solidFill>
                  <a:schemeClr val="tx1"/>
                </a:solidFill>
                <a:latin typeface="Arial"/>
                <a:cs typeface="Arial"/>
              </a:rPr>
            </a:br>
            <a:endParaRPr lang="en-US" sz="28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Buffers included in LG stormwater plan review</a:t>
            </a:r>
          </a:p>
          <a:p>
            <a:endParaRPr lang="en-US" sz="28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Buffer use table includes allowable activities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Allowable, Allowable w/ mitigation, variances</a:t>
            </a:r>
          </a:p>
          <a:p>
            <a:pPr marL="457200" lvl="1" indent="0">
              <a:buNone/>
            </a:pP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92C15-8801-404E-919E-3264887F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3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Neuse &amp; Tar-Pamlico Estuarine History and Context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4D4908-0FA1-90B0-0DDD-2C0FA6D1A48E}"/>
              </a:ext>
            </a:extLst>
          </p:cNvPr>
          <p:cNvSpPr txBox="1">
            <a:spLocks/>
          </p:cNvSpPr>
          <p:nvPr/>
        </p:nvSpPr>
        <p:spPr>
          <a:xfrm>
            <a:off x="104775" y="6131938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F793D44-8523-5503-D8AC-DBA5E25E7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9" y="1168795"/>
            <a:ext cx="5043576" cy="308267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BB79222-3E40-774B-E069-D7237C8A5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097" y="1162083"/>
            <a:ext cx="4410974" cy="331175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C83B6F0-3E76-B5E6-3AED-B16294141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268" y="3061658"/>
            <a:ext cx="4123426" cy="307819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386216C-42E5-4CC0-16DC-496EF3B08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92" y="4262122"/>
            <a:ext cx="2743200" cy="12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1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FF341F4-0A96-4958-A499-3547BC2D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11" y="252854"/>
            <a:ext cx="11524343" cy="750198"/>
          </a:xfrm>
        </p:spPr>
        <p:txBody>
          <a:bodyPr>
            <a:normAutofit fontScale="90000"/>
          </a:bodyPr>
          <a:lstStyle/>
          <a:p>
            <a:r>
              <a:rPr lang="en-US" dirty="0"/>
              <a:t>Neuse Compliance Assoc. Annual Nitrogen Loads 1995 - 2021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DBB7A-2553-D051-438A-4488291F0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3" y="868702"/>
            <a:ext cx="9335539" cy="57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11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FF341F4-0A96-4958-A499-3547BC2D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11" y="69058"/>
            <a:ext cx="11649033" cy="858788"/>
          </a:xfrm>
        </p:spPr>
        <p:txBody>
          <a:bodyPr>
            <a:normAutofit/>
          </a:bodyPr>
          <a:lstStyle/>
          <a:p>
            <a:r>
              <a:rPr lang="en-US" sz="2800" dirty="0"/>
              <a:t>Tar-Pamlico Basin Assoc. Annual Nitrogen and Phosphorus Loads (1991-2021)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7F175-B64E-7995-D3D4-433083C12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60" y="737754"/>
            <a:ext cx="8420100" cy="571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AE1BD4-8FE6-C8CF-6302-E8C7439A9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60" y="3400367"/>
            <a:ext cx="2672351" cy="347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8E3A75-F494-1DBC-9730-0220EF274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260" y="1321983"/>
            <a:ext cx="2146416" cy="419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0D845C-7434-2FC0-F435-DBECD22A2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260" y="1873852"/>
            <a:ext cx="2146416" cy="394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DAB553-2130-1B7B-9D9E-52A6D2CB7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6260" y="2478389"/>
            <a:ext cx="2087280" cy="3478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2D4A69-BCE1-3103-88FC-511988BAC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260" y="2918039"/>
            <a:ext cx="2087280" cy="36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85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8426"/>
            <a:ext cx="11409218" cy="106124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Estimated Nitrogen Loss Reduction from Cropland Agriculture, Neuse Basin (2001-2021)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16D8B-472F-6A7A-CE72-20199D0EA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2" y="967738"/>
            <a:ext cx="10705275" cy="55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95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6D0A-BC71-1180-6796-AAFB46C4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Reportable Cropland Acres – Neuse Basin, Baseline and 2001 to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761D7-C8B5-D373-2E03-515EF706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3A3E9-303D-CF2F-8684-805485A96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1" y="1159671"/>
            <a:ext cx="10022828" cy="5088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31CE7E-08D4-48DD-A11E-8C6F0B1692A3}"/>
              </a:ext>
            </a:extLst>
          </p:cNvPr>
          <p:cNvSpPr txBox="1"/>
          <p:nvPr/>
        </p:nvSpPr>
        <p:spPr>
          <a:xfrm>
            <a:off x="10281909" y="1676400"/>
            <a:ext cx="16510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20% crop acres  reduction</a:t>
            </a:r>
          </a:p>
        </p:txBody>
      </p:sp>
    </p:spTree>
    <p:extLst>
      <p:ext uri="{BB962C8B-B14F-4D97-AF65-F5344CB8AC3E}">
        <p14:creationId xmlns:p14="http://schemas.microsoft.com/office/powerpoint/2010/main" val="3546645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Estimated Nitrogen Loss Reduction from Cropland Agriculture, Tar-Pamlico Basin (2001-2021)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1907D-1E26-14DE-08FE-77C7F0485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11289"/>
            <a:ext cx="10798630" cy="53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97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C5C16-C9DA-BFC1-C984-6D900388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Reportable Crop Acres in Tar-Pamlico Basin, Baseline and 2001 to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6CEF1-A25F-2734-64CC-1E4B05CF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7313A-1ABD-8765-49D6-BC82B867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4" y="1432560"/>
            <a:ext cx="10238267" cy="4936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2532C-D7FB-4623-81AE-90A0EEC04439}"/>
              </a:ext>
            </a:extLst>
          </p:cNvPr>
          <p:cNvSpPr txBox="1"/>
          <p:nvPr/>
        </p:nvSpPr>
        <p:spPr>
          <a:xfrm>
            <a:off x="10343041" y="1432560"/>
            <a:ext cx="1848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25% crop acres reduction</a:t>
            </a:r>
          </a:p>
        </p:txBody>
      </p:sp>
    </p:spTree>
    <p:extLst>
      <p:ext uri="{BB962C8B-B14F-4D97-AF65-F5344CB8AC3E}">
        <p14:creationId xmlns:p14="http://schemas.microsoft.com/office/powerpoint/2010/main" val="3820488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7F44-4594-BD27-FE8F-2FA617966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98426"/>
            <a:ext cx="11815676" cy="1061245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imes New Roman"/>
                <a:cs typeface="Times New Roman"/>
              </a:rPr>
              <a:t>Top Animal Inventories (2017) by County, Neuse and Tar-Pamlico Basins</a:t>
            </a: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844AB-FC79-4F11-4BDF-F50E96C0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BC1DB2-80BD-F300-C553-2A563E37C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503" y="5930153"/>
            <a:ext cx="1556932" cy="55574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BF88334-4A2B-5ECA-45B0-DD5D38406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360" y="1054376"/>
            <a:ext cx="8828164" cy="54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71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2C37-FD26-3E1A-8685-CEF1B6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Cattle Inventory, 2002, 2007, 2012,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8A80E-A16D-2644-B0B7-A9E6A1C4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3873C-64C1-0D4B-8F02-213B14305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1006932"/>
            <a:ext cx="10785923" cy="548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82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1FDA9-1B37-886C-B846-F1869BB6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Hog Inventory, 2002, 2007, 2012,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2F102-CF0B-CC2D-5082-1005A06C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D674B-2888-F432-5A33-7C4DAD26C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047750"/>
            <a:ext cx="10354856" cy="52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34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69CE-5FF9-FFFA-998A-9DAE66DF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Poultry Layer + Broiler Inventory, 2002, 2007, 2012,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2FCD6-9EBD-C30A-5A07-A87DF292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78875-AB68-58AB-12F9-A4FD3B7C9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33500"/>
            <a:ext cx="9663756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4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3B01F-F592-4149-BD14-BF6171844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9583"/>
            <a:ext cx="10515600" cy="32004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Neuse and Tar-Pamlico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Estuary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8A45D-2041-4E6D-B551-D47F6B0F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9738BA-95B9-4C14-BC81-650A02D5B03A}"/>
              </a:ext>
            </a:extLst>
          </p:cNvPr>
          <p:cNvSpPr txBox="1">
            <a:spLocks/>
          </p:cNvSpPr>
          <p:nvPr/>
        </p:nvSpPr>
        <p:spPr>
          <a:xfrm>
            <a:off x="104775" y="6131938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4283644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3" b="2612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4AAE5C8-AD85-3341-43BF-17F8FEAEDD2B}"/>
              </a:ext>
            </a:extLst>
          </p:cNvPr>
          <p:cNvSpPr txBox="1">
            <a:spLocks/>
          </p:cNvSpPr>
          <p:nvPr/>
        </p:nvSpPr>
        <p:spPr>
          <a:xfrm>
            <a:off x="104775" y="6131938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3265762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74BE608-8DEE-FEE7-0C1E-33ECAFD48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221" y="1231378"/>
            <a:ext cx="4896526" cy="29752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9ABCD2-F217-EA75-5CD2-FD596D29C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391" y="3130303"/>
            <a:ext cx="5232128" cy="34014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C0F23A-E9EC-6253-529E-3EB1F79FD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8249"/>
            <a:ext cx="5070763" cy="3204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41A2BF-2FDC-FF55-D718-FA7D155B7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888" y="3459234"/>
            <a:ext cx="4896526" cy="3072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199CD4-B3B5-4B98-AFA0-10135F9A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Neuse Estuarine Chlorophyll a</a:t>
            </a:r>
            <a:br>
              <a:rPr lang="en-US" dirty="0"/>
            </a:br>
            <a:r>
              <a:rPr lang="en-US" dirty="0"/>
              <a:t>Percent of Samples Exceeding Standard (40µg/L)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7343-71F0-4F96-AD2A-75B5C493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6EE98-5877-D1C0-CD98-84B5AEA7A1F1}"/>
              </a:ext>
            </a:extLst>
          </p:cNvPr>
          <p:cNvSpPr txBox="1"/>
          <p:nvPr/>
        </p:nvSpPr>
        <p:spPr>
          <a:xfrm>
            <a:off x="1786283" y="1184013"/>
            <a:ext cx="1562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2001 to 2005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73FC3-4AD8-7AC1-F70C-F7B021E35880}"/>
              </a:ext>
            </a:extLst>
          </p:cNvPr>
          <p:cNvSpPr txBox="1"/>
          <p:nvPr/>
        </p:nvSpPr>
        <p:spPr>
          <a:xfrm>
            <a:off x="8233214" y="1231378"/>
            <a:ext cx="1562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2010 to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23A64C-C16D-D14A-38DC-F5836E3EDBB6}"/>
              </a:ext>
            </a:extLst>
          </p:cNvPr>
          <p:cNvSpPr txBox="1"/>
          <p:nvPr/>
        </p:nvSpPr>
        <p:spPr>
          <a:xfrm>
            <a:off x="3507971" y="5644635"/>
            <a:ext cx="1562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2005 to 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8BEA0-97DA-6F80-772F-D49D2E5F3A2F}"/>
              </a:ext>
            </a:extLst>
          </p:cNvPr>
          <p:cNvSpPr txBox="1"/>
          <p:nvPr/>
        </p:nvSpPr>
        <p:spPr>
          <a:xfrm>
            <a:off x="9579032" y="5644635"/>
            <a:ext cx="1562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2015 to 2020</a:t>
            </a:r>
          </a:p>
        </p:txBody>
      </p:sp>
    </p:spTree>
    <p:extLst>
      <p:ext uri="{BB962C8B-B14F-4D97-AF65-F5344CB8AC3E}">
        <p14:creationId xmlns:p14="http://schemas.microsoft.com/office/powerpoint/2010/main" val="43113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F98BEA0-97DA-6F80-772F-D49D2E5F3A2F}"/>
              </a:ext>
            </a:extLst>
          </p:cNvPr>
          <p:cNvSpPr txBox="1"/>
          <p:nvPr/>
        </p:nvSpPr>
        <p:spPr>
          <a:xfrm>
            <a:off x="6677355" y="5444844"/>
            <a:ext cx="1237785" cy="646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2015- 2020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68A2B8-83A1-3182-9291-D85FD94C2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854" y="4110678"/>
            <a:ext cx="4446499" cy="2397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23A64C-C16D-D14A-38DC-F5836E3EDBB6}"/>
              </a:ext>
            </a:extLst>
          </p:cNvPr>
          <p:cNvSpPr txBox="1"/>
          <p:nvPr/>
        </p:nvSpPr>
        <p:spPr>
          <a:xfrm>
            <a:off x="0" y="4241420"/>
            <a:ext cx="10252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2005- 2010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E5E7CE-4E20-77F7-F8EA-6C2A22559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56" y="3990109"/>
            <a:ext cx="5282686" cy="2528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199CD4-B3B5-4B98-AFA0-10135F9A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Neuse Estuarine Chlorophyll a Concentration Ranges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7343-71F0-4F96-AD2A-75B5C493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6EE98-5877-D1C0-CD98-84B5AEA7A1F1}"/>
              </a:ext>
            </a:extLst>
          </p:cNvPr>
          <p:cNvSpPr txBox="1"/>
          <p:nvPr/>
        </p:nvSpPr>
        <p:spPr>
          <a:xfrm>
            <a:off x="67162" y="1436855"/>
            <a:ext cx="7813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2001- 2005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73FC3-4AD8-7AC1-F70C-F7B021E35880}"/>
              </a:ext>
            </a:extLst>
          </p:cNvPr>
          <p:cNvSpPr txBox="1"/>
          <p:nvPr/>
        </p:nvSpPr>
        <p:spPr>
          <a:xfrm>
            <a:off x="6397348" y="3756241"/>
            <a:ext cx="898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2010- 2015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F36C9-490D-C80F-0DC0-17701FA93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56" y="1325876"/>
            <a:ext cx="5070763" cy="2849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466B01-12C3-A877-9100-D8593B91B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856" y="1325876"/>
            <a:ext cx="6165454" cy="24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8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1EF813B-314A-B216-0FF8-F268C8718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5278"/>
            <a:ext cx="4638675" cy="3105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DDD178-C628-E7D7-F891-83FA2C39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716" y="3450029"/>
            <a:ext cx="4824691" cy="30838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E209DD-4403-194A-4E5F-54A2B34AC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498" y="1168232"/>
            <a:ext cx="4667250" cy="2867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94CA4E-3D66-A8FD-FDEB-D04337512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309" y="3435552"/>
            <a:ext cx="4824691" cy="313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199CD4-B3B5-4B98-AFA0-10135F9A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Tar-Pamlico Estuarine Chlorophyll a</a:t>
            </a:r>
            <a:br>
              <a:rPr lang="en-US" dirty="0"/>
            </a:br>
            <a:r>
              <a:rPr lang="en-US" dirty="0"/>
              <a:t>Percent of Samples Exceeding Standard (40µg/L)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7343-71F0-4F96-AD2A-75B5C493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6EE98-5877-D1C0-CD98-84B5AEA7A1F1}"/>
              </a:ext>
            </a:extLst>
          </p:cNvPr>
          <p:cNvSpPr txBox="1"/>
          <p:nvPr/>
        </p:nvSpPr>
        <p:spPr>
          <a:xfrm>
            <a:off x="2847975" y="1445676"/>
            <a:ext cx="1562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2001 to 2005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73FC3-4AD8-7AC1-F70C-F7B021E35880}"/>
              </a:ext>
            </a:extLst>
          </p:cNvPr>
          <p:cNvSpPr txBox="1"/>
          <p:nvPr/>
        </p:nvSpPr>
        <p:spPr>
          <a:xfrm>
            <a:off x="9296401" y="1675306"/>
            <a:ext cx="1562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2010 to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23A64C-C16D-D14A-38DC-F5836E3EDBB6}"/>
              </a:ext>
            </a:extLst>
          </p:cNvPr>
          <p:cNvSpPr txBox="1"/>
          <p:nvPr/>
        </p:nvSpPr>
        <p:spPr>
          <a:xfrm>
            <a:off x="3159183" y="5712722"/>
            <a:ext cx="1562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2005 to 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8BEA0-97DA-6F80-772F-D49D2E5F3A2F}"/>
              </a:ext>
            </a:extLst>
          </p:cNvPr>
          <p:cNvSpPr txBox="1"/>
          <p:nvPr/>
        </p:nvSpPr>
        <p:spPr>
          <a:xfrm>
            <a:off x="9205394" y="5712722"/>
            <a:ext cx="1562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2015 to 2020</a:t>
            </a:r>
          </a:p>
        </p:txBody>
      </p:sp>
    </p:spTree>
    <p:extLst>
      <p:ext uri="{BB962C8B-B14F-4D97-AF65-F5344CB8AC3E}">
        <p14:creationId xmlns:p14="http://schemas.microsoft.com/office/powerpoint/2010/main" val="3492308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130B6D2-36B6-DE05-C895-8C2B8A6A5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355" y="4401079"/>
            <a:ext cx="5523500" cy="24569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98BEA0-97DA-6F80-772F-D49D2E5F3A2F}"/>
              </a:ext>
            </a:extLst>
          </p:cNvPr>
          <p:cNvSpPr txBox="1"/>
          <p:nvPr/>
        </p:nvSpPr>
        <p:spPr>
          <a:xfrm>
            <a:off x="8676161" y="4079406"/>
            <a:ext cx="1779591" cy="3767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2015- 2020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23A64C-C16D-D14A-38DC-F5836E3EDBB6}"/>
              </a:ext>
            </a:extLst>
          </p:cNvPr>
          <p:cNvSpPr txBox="1"/>
          <p:nvPr/>
        </p:nvSpPr>
        <p:spPr>
          <a:xfrm>
            <a:off x="0" y="4850790"/>
            <a:ext cx="10252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2005- 2010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199CD4-B3B5-4B98-AFA0-10135F9A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Tar-Pamlico Estuarine Chlorophyll a Concentration Ranges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7343-71F0-4F96-AD2A-75B5C493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6EE98-5877-D1C0-CD98-84B5AEA7A1F1}"/>
              </a:ext>
            </a:extLst>
          </p:cNvPr>
          <p:cNvSpPr txBox="1"/>
          <p:nvPr/>
        </p:nvSpPr>
        <p:spPr>
          <a:xfrm>
            <a:off x="0" y="2228370"/>
            <a:ext cx="7813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2001- 2005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73FC3-4AD8-7AC1-F70C-F7B021E35880}"/>
              </a:ext>
            </a:extLst>
          </p:cNvPr>
          <p:cNvSpPr txBox="1"/>
          <p:nvPr/>
        </p:nvSpPr>
        <p:spPr>
          <a:xfrm>
            <a:off x="9805142" y="1427869"/>
            <a:ext cx="17115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2010- 2015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04F440-436D-06BB-6CE9-EE437A4CF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59" y="1797201"/>
            <a:ext cx="5722089" cy="2335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241CDB-A787-7CC3-6CCB-FD503F5BD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185" y="1016194"/>
            <a:ext cx="4878976" cy="6718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585DE-9AC8-A1BA-EEE2-03F4D45E7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42" y="4079406"/>
            <a:ext cx="5697106" cy="27825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7F73A7-E32F-037A-2EF2-5FF349AE1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9855" y="1729587"/>
            <a:ext cx="5512145" cy="24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2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99CD4-B3B5-4B98-AFA0-10135F9A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Neuse Estuary Fish Kill Events &amp; Total Mortality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7343-71F0-4F96-AD2A-75B5C493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FC23E-0411-DDFD-37BF-18796CA2D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8" y="1159671"/>
            <a:ext cx="10129578" cy="53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46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99CD4-B3B5-4B98-AFA0-10135F9A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Tar-Pamlico Estuary Fish Kill Events &amp; Total Mortality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7343-71F0-4F96-AD2A-75B5C493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dirty="0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12F34-9591-DD3A-3DCB-9A011D6BE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08" y="1159671"/>
            <a:ext cx="9819928" cy="53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1112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f2b31b-fcf0-44fb-a755-8016889d593d">
      <Terms xmlns="http://schemas.microsoft.com/office/infopath/2007/PartnerControls"/>
    </lcf76f155ced4ddcb4097134ff3c332f>
    <TaxCatchAll xmlns="d410191d-dd08-4971-b00a-0585ce489b2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81659B244BE342A92C3B1847F97C64" ma:contentTypeVersion="12" ma:contentTypeDescription="Create a new document." ma:contentTypeScope="" ma:versionID="7292b41f3959fa19eeff274733a8bf14">
  <xsd:schema xmlns:xsd="http://www.w3.org/2001/XMLSchema" xmlns:xs="http://www.w3.org/2001/XMLSchema" xmlns:p="http://schemas.microsoft.com/office/2006/metadata/properties" xmlns:ns2="2af2b31b-fcf0-44fb-a755-8016889d593d" xmlns:ns3="d410191d-dd08-4971-b00a-0585ce489b21" targetNamespace="http://schemas.microsoft.com/office/2006/metadata/properties" ma:root="true" ma:fieldsID="45991c82afd4dff73dd61059dc8369b0" ns2:_="" ns3:_="">
    <xsd:import namespace="2af2b31b-fcf0-44fb-a755-8016889d593d"/>
    <xsd:import namespace="d410191d-dd08-4971-b00a-0585ce489b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f2b31b-fcf0-44fb-a755-8016889d59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10191d-dd08-4971-b00a-0585ce489b2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6f52c77-d1a4-49a6-95e4-ac12c1c9b124}" ma:internalName="TaxCatchAll" ma:showField="CatchAllData" ma:web="d410191d-dd08-4971-b00a-0585ce489b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E347C4-91BB-4D61-9F37-5A6885E29480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0d419eec-aeb2-4058-b027-12270574ead5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014766f9-f03f-4f82-9f7b-28147283a54f"/>
  </ds:schemaRefs>
</ds:datastoreItem>
</file>

<file path=customXml/itemProps2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951D9E-B4F5-4C28-B972-84249548F6E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6855</TotalTime>
  <Words>654</Words>
  <Application>Microsoft Office PowerPoint</Application>
  <PresentationFormat>Widescreen</PresentationFormat>
  <Paragraphs>169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2_Office Theme</vt:lpstr>
      <vt:lpstr>Neuse and Tar-Pamlico Nutrient Management Strategy 20-Year Retrospective</vt:lpstr>
      <vt:lpstr>Neuse &amp; Tar-Pamlico Estuarine History and Context</vt:lpstr>
      <vt:lpstr>Neuse and Tar-Pamlico Estuary Status</vt:lpstr>
      <vt:lpstr>Neuse Estuarine Chlorophyll a Percent of Samples Exceeding Standard (40µg/L)</vt:lpstr>
      <vt:lpstr>Neuse Estuarine Chlorophyll a Concentration Ranges</vt:lpstr>
      <vt:lpstr>Tar-Pamlico Estuarine Chlorophyll a Percent of Samples Exceeding Standard (40µg/L)</vt:lpstr>
      <vt:lpstr>Tar-Pamlico Estuarine Chlorophyll a Concentration Ranges</vt:lpstr>
      <vt:lpstr>Neuse Estuary Fish Kill Events &amp; Total Mortality</vt:lpstr>
      <vt:lpstr>Tar-Pamlico Estuary Fish Kill Events &amp; Total Mortality</vt:lpstr>
      <vt:lpstr>Neuse &amp; Tar-Pamlico Estuaries - Algal Bloom Events</vt:lpstr>
      <vt:lpstr>Rule Implementation and Watershed Changes</vt:lpstr>
      <vt:lpstr>Neuse &amp; Tar-Pamlico  Nutrient Management Strategies</vt:lpstr>
      <vt:lpstr>New Development Stormwater</vt:lpstr>
      <vt:lpstr>Population in 2000, 2010, 2020</vt:lpstr>
      <vt:lpstr>Population Change 2000 to 2020 </vt:lpstr>
      <vt:lpstr>Neuse Basin – Changes in Land Covers 2001 to 2019</vt:lpstr>
      <vt:lpstr>Tar-Pamlico Basin – Changes in Land Covers 2001 to 2019</vt:lpstr>
      <vt:lpstr>Nutrient Offsets Sold by Subwatershed (2001-2022)</vt:lpstr>
      <vt:lpstr>Riparian Buffer Protection Rules</vt:lpstr>
      <vt:lpstr>Neuse Compliance Assoc. Annual Nitrogen Loads 1995 - 2021</vt:lpstr>
      <vt:lpstr>Tar-Pamlico Basin Assoc. Annual Nitrogen and Phosphorus Loads (1991-2021)</vt:lpstr>
      <vt:lpstr>Estimated Nitrogen Loss Reduction from Cropland Agriculture, Neuse Basin (2001-2021)</vt:lpstr>
      <vt:lpstr>Total Reportable Cropland Acres – Neuse Basin, Baseline and 2001 to 2021</vt:lpstr>
      <vt:lpstr>Estimated Nitrogen Loss Reduction from Cropland Agriculture, Tar-Pamlico Basin (2001-2021)</vt:lpstr>
      <vt:lpstr>Total Reportable Crop Acres in Tar-Pamlico Basin, Baseline and 2001 to 2021</vt:lpstr>
      <vt:lpstr>Top Animal Inventories (2017) by County, Neuse and Tar-Pamlico Basins</vt:lpstr>
      <vt:lpstr>Cattle Inventory, 2002, 2007, 2012, 2017</vt:lpstr>
      <vt:lpstr>Hog Inventory, 2002, 2007, 2012, 2017</vt:lpstr>
      <vt:lpstr>Poultry Layer + Broiler Inventory, 2002, 2007, 2012, 2017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Huisman, John</cp:lastModifiedBy>
  <cp:revision>1007</cp:revision>
  <dcterms:created xsi:type="dcterms:W3CDTF">2015-06-24T15:01:50Z</dcterms:created>
  <dcterms:modified xsi:type="dcterms:W3CDTF">2023-06-05T02:24:39Z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0x0101002981659B244BE342A92C3B1847F97C64</vt:lpwstr>
  </property>
</Properties>
</file>