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64" r:id="rId5"/>
    <p:sldId id="263" r:id="rId6"/>
    <p:sldId id="262" r:id="rId7"/>
    <p:sldId id="272" r:id="rId8"/>
    <p:sldId id="273" r:id="rId9"/>
    <p:sldId id="270" r:id="rId10"/>
    <p:sldId id="271" r:id="rId11"/>
    <p:sldId id="266" r:id="rId12"/>
    <p:sldId id="267" r:id="rId13"/>
    <p:sldId id="26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Peele" initials="RP" lastIdx="3" clrIdx="0">
    <p:extLst>
      <p:ext uri="{19B8F6BF-5375-455C-9EA6-DF929625EA0E}">
        <p15:presenceInfo xmlns:p15="http://schemas.microsoft.com/office/powerpoint/2012/main" userId="e0e922d6a59289ed" providerId="Windows Live"/>
      </p:ext>
    </p:extLst>
  </p:cmAuthor>
  <p:cmAuthor id="2" name="Peele, Linwood" initials="PL" lastIdx="1" clrIdx="1">
    <p:extLst>
      <p:ext uri="{19B8F6BF-5375-455C-9EA6-DF929625EA0E}">
        <p15:presenceInfo xmlns:p15="http://schemas.microsoft.com/office/powerpoint/2012/main" userId="S-1-5-21-2744878847-1876734302-662453930-13367" providerId="AD"/>
      </p:ext>
    </p:extLst>
  </p:cmAuthor>
  <p:cmAuthor id="3" name="Brady, Harold M." initials="BHM" lastIdx="1" clrIdx="2">
    <p:extLst>
      <p:ext uri="{19B8F6BF-5375-455C-9EA6-DF929625EA0E}">
        <p15:presenceInfo xmlns:p15="http://schemas.microsoft.com/office/powerpoint/2012/main" userId="S::harold.m.brady@ncdenr.gov::9e0dee72-10bb-42ba-adc4-006df747f6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4615F-0DEC-E040-9E30-3F81FBB43DF1}" v="29" dt="2020-10-20T20:12:05.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8"/>
    <p:restoredTop sz="94694"/>
  </p:normalViewPr>
  <p:slideViewPr>
    <p:cSldViewPr snapToGrid="0">
      <p:cViewPr varScale="1">
        <p:scale>
          <a:sx n="121" d="100"/>
          <a:sy n="121"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FD6F98-055A-4837-90F2-8E5F6821A1BB}" type="datetimeFigureOut">
              <a:rPr lang="en-US" smtClean="0"/>
              <a:t>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212864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4102741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29EFCA6-12CA-41C8-99E5-E706266C4DF2}" type="slidenum">
              <a:rPr lang="en-US" altLang="en-US"/>
              <a:pPr/>
              <a:t>5</a:t>
            </a:fld>
            <a:endParaRPr lang="en-US" altLang="en-US"/>
          </a:p>
        </p:txBody>
      </p:sp>
      <p:sp>
        <p:nvSpPr>
          <p:cNvPr id="72706" name="Rectangle 2"/>
          <p:cNvSpPr>
            <a:spLocks noGrp="1" noRot="1" noChangeAspect="1" noChangeArrowheads="1" noTextEdit="1"/>
          </p:cNvSpPr>
          <p:nvPr>
            <p:ph type="sldImg"/>
          </p:nvPr>
        </p:nvSpPr>
        <p:spPr>
          <a:xfrm>
            <a:off x="339725" y="725488"/>
            <a:ext cx="6278563" cy="3532187"/>
          </a:xfrm>
          <a:ln/>
        </p:spPr>
      </p:sp>
      <p:sp>
        <p:nvSpPr>
          <p:cNvPr id="72707" name="Rectangle 3"/>
          <p:cNvSpPr>
            <a:spLocks noGrp="1" noChangeArrowheads="1"/>
          </p:cNvSpPr>
          <p:nvPr>
            <p:ph type="body" idx="1"/>
          </p:nvPr>
        </p:nvSpPr>
        <p:spPr>
          <a:xfrm>
            <a:off x="935635" y="4491262"/>
            <a:ext cx="5139134" cy="4252166"/>
          </a:xfrm>
        </p:spPr>
        <p:txBody>
          <a:bodyPr/>
          <a:lstStyle/>
          <a:p>
            <a:endParaRPr lang="en-US" altLang="en-US"/>
          </a:p>
        </p:txBody>
      </p:sp>
      <p:sp>
        <p:nvSpPr>
          <p:cNvPr id="72708" name="Text Box 4"/>
          <p:cNvSpPr txBox="1">
            <a:spLocks noChangeArrowheads="1"/>
          </p:cNvSpPr>
          <p:nvPr/>
        </p:nvSpPr>
        <p:spPr bwMode="auto">
          <a:xfrm>
            <a:off x="1090813" y="6041482"/>
            <a:ext cx="4906367" cy="43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82" tIns="46139" rIns="92282" bIns="46139">
            <a:spAutoFit/>
          </a:bodyPr>
          <a:lstStyle>
            <a:lvl1pPr defTabSz="947738">
              <a:defRPr sz="2400">
                <a:solidFill>
                  <a:schemeClr val="tx1"/>
                </a:solidFill>
                <a:latin typeface="Times New Roman" pitchFamily="18" charset="0"/>
              </a:defRPr>
            </a:lvl1pPr>
            <a:lvl2pPr marL="474663" defTabSz="947738">
              <a:defRPr sz="2400">
                <a:solidFill>
                  <a:schemeClr val="tx1"/>
                </a:solidFill>
                <a:latin typeface="Times New Roman" pitchFamily="18" charset="0"/>
              </a:defRPr>
            </a:lvl2pPr>
            <a:lvl3pPr marL="947738" defTabSz="947738">
              <a:defRPr sz="2400">
                <a:solidFill>
                  <a:schemeClr val="tx1"/>
                </a:solidFill>
                <a:latin typeface="Times New Roman" pitchFamily="18" charset="0"/>
              </a:defRPr>
            </a:lvl3pPr>
            <a:lvl4pPr marL="1422400" defTabSz="947738">
              <a:defRPr sz="2400">
                <a:solidFill>
                  <a:schemeClr val="tx1"/>
                </a:solidFill>
                <a:latin typeface="Times New Roman" pitchFamily="18" charset="0"/>
              </a:defRPr>
            </a:lvl4pPr>
            <a:lvl5pPr marL="1897063" defTabSz="947738">
              <a:defRPr sz="2400">
                <a:solidFill>
                  <a:schemeClr val="tx1"/>
                </a:solidFill>
                <a:latin typeface="Times New Roman" pitchFamily="18" charset="0"/>
              </a:defRPr>
            </a:lvl5pPr>
            <a:lvl6pPr marL="2354263" defTabSz="947738" fontAlgn="base">
              <a:spcBef>
                <a:spcPct val="0"/>
              </a:spcBef>
              <a:spcAft>
                <a:spcPct val="0"/>
              </a:spcAft>
              <a:defRPr sz="2400">
                <a:solidFill>
                  <a:schemeClr val="tx1"/>
                </a:solidFill>
                <a:latin typeface="Times New Roman" pitchFamily="18" charset="0"/>
              </a:defRPr>
            </a:lvl6pPr>
            <a:lvl7pPr marL="2811463" defTabSz="947738" fontAlgn="base">
              <a:spcBef>
                <a:spcPct val="0"/>
              </a:spcBef>
              <a:spcAft>
                <a:spcPct val="0"/>
              </a:spcAft>
              <a:defRPr sz="2400">
                <a:solidFill>
                  <a:schemeClr val="tx1"/>
                </a:solidFill>
                <a:latin typeface="Times New Roman" pitchFamily="18" charset="0"/>
              </a:defRPr>
            </a:lvl7pPr>
            <a:lvl8pPr marL="3268663" defTabSz="947738" fontAlgn="base">
              <a:spcBef>
                <a:spcPct val="0"/>
              </a:spcBef>
              <a:spcAft>
                <a:spcPct val="0"/>
              </a:spcAft>
              <a:defRPr sz="2400">
                <a:solidFill>
                  <a:schemeClr val="tx1"/>
                </a:solidFill>
                <a:latin typeface="Times New Roman" pitchFamily="18" charset="0"/>
              </a:defRPr>
            </a:lvl8pPr>
            <a:lvl9pPr marL="3725863" defTabSz="947738"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100"/>
              <a:t>Definition by default makes an issue of consumption (consumption different in IBT than system operators use) Losses like lawn watering, septic tanks, etc.</a:t>
            </a:r>
          </a:p>
        </p:txBody>
      </p:sp>
    </p:spTree>
    <p:extLst>
      <p:ext uri="{BB962C8B-B14F-4D97-AF65-F5344CB8AC3E}">
        <p14:creationId xmlns:p14="http://schemas.microsoft.com/office/powerpoint/2010/main" val="386505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DBCC7D24-0DC9-4E9C-89C0-35D79A09D337}"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405469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DBCC7D24-0DC9-4E9C-89C0-35D79A09D337}"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27752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4" y="3235766"/>
            <a:ext cx="5865181"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3" y="2928376"/>
            <a:ext cx="4489143"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600341" y="51843"/>
            <a:ext cx="706817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600341" y="381753"/>
            <a:ext cx="706817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8"/>
            <a:ext cx="10515600" cy="5172073"/>
          </a:xfrm>
        </p:spPr>
        <p:txBody>
          <a:bodyPr/>
          <a:lstStyle>
            <a:lvl1pPr>
              <a:defRPr>
                <a:solidFill>
                  <a:srgbClr val="778591"/>
                </a:solidFill>
              </a:defRPr>
            </a:lvl1pPr>
          </a:lstStyle>
          <a:p>
            <a:r>
              <a:rPr lang="en-US"/>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2"/>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7"/>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5681709" y="1266932"/>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10" name="Picture Placeholder 3"/>
          <p:cNvSpPr>
            <a:spLocks noGrp="1"/>
          </p:cNvSpPr>
          <p:nvPr>
            <p:ph type="pic" sz="quarter" idx="13" hasCustomPrompt="1"/>
          </p:nvPr>
        </p:nvSpPr>
        <p:spPr>
          <a:xfrm>
            <a:off x="23091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53042" y="1737589"/>
            <a:ext cx="5234125"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9" name="Content Placeholder 2"/>
          <p:cNvSpPr>
            <a:spLocks noGrp="1"/>
          </p:cNvSpPr>
          <p:nvPr>
            <p:ph idx="1" hasCustomPrompt="1"/>
          </p:nvPr>
        </p:nvSpPr>
        <p:spPr>
          <a:xfrm>
            <a:off x="254586" y="1266340"/>
            <a:ext cx="624987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8"/>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255695" y="1321534"/>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13" hasCustomPrompt="1"/>
          </p:nvPr>
        </p:nvSpPr>
        <p:spPr>
          <a:xfrm>
            <a:off x="6705694" y="1321534"/>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8"/>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5681709" y="1266932"/>
            <a:ext cx="624987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13" hasCustomPrompt="1"/>
          </p:nvPr>
        </p:nvSpPr>
        <p:spPr>
          <a:xfrm>
            <a:off x="230912" y="1266932"/>
            <a:ext cx="5234125"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a:t>Medium Image</a:t>
            </a:r>
          </a:p>
        </p:txBody>
      </p:sp>
    </p:spTree>
    <p:extLst>
      <p:ext uri="{BB962C8B-B14F-4D97-AF65-F5344CB8AC3E}">
        <p14:creationId xmlns:p14="http://schemas.microsoft.com/office/powerpoint/2010/main" val="359024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238250" y="70131"/>
            <a:ext cx="737235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400041"/>
            <a:ext cx="737235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77837" y="70131"/>
            <a:ext cx="576919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977837" y="400041"/>
            <a:ext cx="576919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250084" y="70131"/>
            <a:ext cx="6171648"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250084" y="400041"/>
            <a:ext cx="6171648"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368458" y="70131"/>
            <a:ext cx="7177781"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368458" y="400041"/>
            <a:ext cx="7177781"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954165" y="70131"/>
            <a:ext cx="747370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954165" y="400041"/>
            <a:ext cx="747370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05840"/>
          </a:xfrm>
          <a:prstGeom prst="rect">
            <a:avLst/>
          </a:prstGeom>
        </p:spPr>
      </p:pic>
      <p:sp>
        <p:nvSpPr>
          <p:cNvPr id="11" name="Rectangle 10"/>
          <p:cNvSpPr/>
          <p:nvPr userDrawn="1"/>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1846" y="5727701"/>
            <a:ext cx="1244453" cy="647673"/>
          </a:xfrm>
          <a:prstGeom prst="rect">
            <a:avLst/>
          </a:prstGeom>
        </p:spPr>
      </p:pic>
      <p:sp>
        <p:nvSpPr>
          <p:cNvPr id="14" name="Title 1"/>
          <p:cNvSpPr>
            <a:spLocks noGrp="1"/>
          </p:cNvSpPr>
          <p:nvPr>
            <p:ph type="title"/>
          </p:nvPr>
        </p:nvSpPr>
        <p:spPr>
          <a:xfrm>
            <a:off x="1137045" y="70131"/>
            <a:ext cx="6519532"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5" name="Subtitle 2"/>
          <p:cNvSpPr>
            <a:spLocks noGrp="1"/>
          </p:cNvSpPr>
          <p:nvPr>
            <p:ph type="subTitle" idx="13"/>
          </p:nvPr>
        </p:nvSpPr>
        <p:spPr>
          <a:xfrm>
            <a:off x="1137045" y="400041"/>
            <a:ext cx="6519532"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2"/>
          <p:cNvSpPr>
            <a:spLocks noGrp="1"/>
          </p:cNvSpPr>
          <p:nvPr>
            <p:ph idx="1" hasCustomPrompt="1"/>
          </p:nvPr>
        </p:nvSpPr>
        <p:spPr>
          <a:xfrm>
            <a:off x="838200" y="1188386"/>
            <a:ext cx="105156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97"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water.org/?page=297" TargetMode="External"/><Relationship Id="rId2" Type="http://schemas.openxmlformats.org/officeDocument/2006/relationships/hyperlink" Target="mailto:kim.nimmer@ncdenr.gov" TargetMode="Externa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10374" y="2590295"/>
            <a:ext cx="7670201" cy="1679753"/>
          </a:xfrm>
        </p:spPr>
        <p:txBody>
          <a:bodyPr>
            <a:noAutofit/>
          </a:bodyPr>
          <a:lstStyle/>
          <a:p>
            <a:r>
              <a:rPr lang="en-US" sz="2800" b="1" dirty="0"/>
              <a:t>IBT Program Overview</a:t>
            </a:r>
          </a:p>
          <a:p>
            <a:r>
              <a:rPr lang="en-US" sz="2400" dirty="0"/>
              <a:t>Public Meetings for </a:t>
            </a:r>
          </a:p>
          <a:p>
            <a:r>
              <a:rPr lang="en-US" sz="2400" dirty="0"/>
              <a:t>Proposed Fuquay-Varina IBT </a:t>
            </a:r>
          </a:p>
          <a:p>
            <a:r>
              <a:rPr lang="en-US" sz="2400" dirty="0"/>
              <a:t>Oct. 14, 20 &amp; 21, 2020</a:t>
            </a:r>
          </a:p>
          <a:p>
            <a:r>
              <a:rPr lang="en-US" sz="2400" dirty="0"/>
              <a:t>Harold Brady, Division of Water Resources</a:t>
            </a:r>
          </a:p>
        </p:txBody>
      </p:sp>
      <p:pic>
        <p:nvPicPr>
          <p:cNvPr id="4" name="Picture 3">
            <a:extLst>
              <a:ext uri="{FF2B5EF4-FFF2-40B4-BE49-F238E27FC236}">
                <a16:creationId xmlns:a16="http://schemas.microsoft.com/office/drawing/2014/main" id="{7009521C-2FF2-4C6F-A4E2-007419666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5" y="2561625"/>
            <a:ext cx="4786226" cy="1708423"/>
          </a:xfrm>
          <a:prstGeom prst="rect">
            <a:avLst/>
          </a:prstGeom>
        </p:spPr>
      </p:pic>
    </p:spTree>
    <p:extLst>
      <p:ext uri="{BB962C8B-B14F-4D97-AF65-F5344CB8AC3E}">
        <p14:creationId xmlns:p14="http://schemas.microsoft.com/office/powerpoint/2010/main" val="285136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088F-B1CF-4E62-99ED-9025A731D67E}"/>
              </a:ext>
            </a:extLst>
          </p:cNvPr>
          <p:cNvSpPr>
            <a:spLocks noGrp="1"/>
          </p:cNvSpPr>
          <p:nvPr>
            <p:ph type="title"/>
          </p:nvPr>
        </p:nvSpPr>
        <p:spPr/>
        <p:txBody>
          <a:bodyPr>
            <a:normAutofit/>
          </a:bodyPr>
          <a:lstStyle/>
          <a:p>
            <a:r>
              <a:rPr lang="en-US" sz="3200" b="1">
                <a:solidFill>
                  <a:schemeClr val="tx1"/>
                </a:solidFill>
              </a:rPr>
              <a:t>EMC Decision Considerations</a:t>
            </a:r>
          </a:p>
        </p:txBody>
      </p:sp>
      <p:sp>
        <p:nvSpPr>
          <p:cNvPr id="3" name="Content Placeholder 2">
            <a:extLst>
              <a:ext uri="{FF2B5EF4-FFF2-40B4-BE49-F238E27FC236}">
                <a16:creationId xmlns:a16="http://schemas.microsoft.com/office/drawing/2014/main" id="{69C0BD6A-28E4-44D3-984B-07F60ACC9166}"/>
              </a:ext>
            </a:extLst>
          </p:cNvPr>
          <p:cNvSpPr>
            <a:spLocks noGrp="1"/>
          </p:cNvSpPr>
          <p:nvPr>
            <p:ph idx="1"/>
          </p:nvPr>
        </p:nvSpPr>
        <p:spPr>
          <a:xfrm>
            <a:off x="575310" y="1674499"/>
            <a:ext cx="11163300" cy="2097401"/>
          </a:xfrm>
        </p:spPr>
        <p:txBody>
          <a:bodyPr>
            <a:normAutofit fontScale="92500"/>
          </a:bodyPr>
          <a:lstStyle/>
          <a:p>
            <a:pPr>
              <a:spcAft>
                <a:spcPts val="600"/>
              </a:spcAft>
              <a:defRPr/>
            </a:pPr>
            <a:r>
              <a:rPr lang="en-US" sz="2800">
                <a:solidFill>
                  <a:schemeClr val="tx1"/>
                </a:solidFill>
              </a:rPr>
              <a:t>The EMC may grant a Petition in whole or in part, or deny it, and may require mitigation measures to minimize detrimental effects. </a:t>
            </a:r>
          </a:p>
          <a:p>
            <a:pPr>
              <a:spcAft>
                <a:spcPts val="600"/>
              </a:spcAft>
              <a:defRPr/>
            </a:pPr>
            <a:endParaRPr lang="en-US" sz="2800">
              <a:solidFill>
                <a:schemeClr val="tx1"/>
              </a:solidFill>
            </a:endParaRPr>
          </a:p>
          <a:p>
            <a:pPr>
              <a:spcAft>
                <a:spcPts val="600"/>
              </a:spcAft>
              <a:defRPr/>
            </a:pPr>
            <a:r>
              <a:rPr lang="en-US" sz="2800">
                <a:solidFill>
                  <a:schemeClr val="tx1"/>
                </a:solidFill>
              </a:rPr>
              <a:t>In making this determination, the EMC is required to specifically consider: </a:t>
            </a:r>
          </a:p>
          <a:p>
            <a:endParaRPr lang="en-US"/>
          </a:p>
        </p:txBody>
      </p:sp>
      <p:sp>
        <p:nvSpPr>
          <p:cNvPr id="4" name="Slide Number Placeholder 3">
            <a:extLst>
              <a:ext uri="{FF2B5EF4-FFF2-40B4-BE49-F238E27FC236}">
                <a16:creationId xmlns:a16="http://schemas.microsoft.com/office/drawing/2014/main" id="{07BB03EB-690B-453F-BF63-6B7276AE0CC7}"/>
              </a:ext>
            </a:extLst>
          </p:cNvPr>
          <p:cNvSpPr>
            <a:spLocks noGrp="1"/>
          </p:cNvSpPr>
          <p:nvPr>
            <p:ph type="sldNum" sz="quarter" idx="12"/>
          </p:nvPr>
        </p:nvSpPr>
        <p:spPr/>
        <p:txBody>
          <a:bodyPr/>
          <a:lstStyle/>
          <a:p>
            <a:fld id="{11F27F3A-B3E9-41ED-AF8F-A365F10BB65F}" type="slidenum">
              <a:rPr lang="en-US" smtClean="0"/>
              <a:pPr/>
              <a:t>10</a:t>
            </a:fld>
            <a:endParaRPr lang="en-US"/>
          </a:p>
        </p:txBody>
      </p:sp>
      <p:pic>
        <p:nvPicPr>
          <p:cNvPr id="6" name="Picture 5">
            <a:extLst>
              <a:ext uri="{FF2B5EF4-FFF2-40B4-BE49-F238E27FC236}">
                <a16:creationId xmlns:a16="http://schemas.microsoft.com/office/drawing/2014/main" id="{C2F78951-77E1-44BA-96A3-D0DE051FB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1762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98428"/>
            <a:ext cx="7886700" cy="852161"/>
          </a:xfrm>
        </p:spPr>
        <p:txBody>
          <a:bodyPr>
            <a:normAutofit/>
          </a:bodyPr>
          <a:lstStyle/>
          <a:p>
            <a:r>
              <a:rPr lang="en-US" sz="3200" b="1">
                <a:solidFill>
                  <a:schemeClr val="tx1"/>
                </a:solidFill>
              </a:rPr>
              <a:t>Findings of Fact - §143-215.22L</a:t>
            </a:r>
          </a:p>
        </p:txBody>
      </p:sp>
      <p:sp>
        <p:nvSpPr>
          <p:cNvPr id="6" name="Content Placeholder 5"/>
          <p:cNvSpPr>
            <a:spLocks noGrp="1"/>
          </p:cNvSpPr>
          <p:nvPr>
            <p:ph idx="1"/>
          </p:nvPr>
        </p:nvSpPr>
        <p:spPr>
          <a:xfrm>
            <a:off x="492369" y="950589"/>
            <a:ext cx="11113477" cy="5019673"/>
          </a:xfrm>
        </p:spPr>
        <p:txBody>
          <a:bodyPr>
            <a:normAutofit/>
          </a:bodyPr>
          <a:lstStyle/>
          <a:p>
            <a:pPr marL="0" indent="0">
              <a:lnSpc>
                <a:spcPct val="110000"/>
              </a:lnSpc>
              <a:buNone/>
            </a:pPr>
            <a:r>
              <a:rPr lang="en-US" sz="2400">
                <a:solidFill>
                  <a:schemeClr val="tx1"/>
                </a:solidFill>
              </a:rPr>
              <a:t>The EMC shall specifically consider:</a:t>
            </a:r>
          </a:p>
          <a:p>
            <a:pPr marL="514350" indent="-457200">
              <a:lnSpc>
                <a:spcPct val="110000"/>
              </a:lnSpc>
              <a:buFont typeface="+mj-lt"/>
              <a:buAutoNum type="arabicPeriod"/>
            </a:pPr>
            <a:r>
              <a:rPr lang="en-US">
                <a:solidFill>
                  <a:schemeClr val="tx1"/>
                </a:solidFill>
              </a:rPr>
              <a:t>The </a:t>
            </a:r>
            <a:r>
              <a:rPr lang="en-US" u="sng">
                <a:solidFill>
                  <a:schemeClr val="tx1"/>
                </a:solidFill>
              </a:rPr>
              <a:t>necessity, reasonableness, and proposed uses </a:t>
            </a:r>
            <a:r>
              <a:rPr lang="en-US">
                <a:solidFill>
                  <a:schemeClr val="tx1"/>
                </a:solidFill>
              </a:rPr>
              <a:t>of water transferred.</a:t>
            </a:r>
          </a:p>
          <a:p>
            <a:pPr marL="514350" indent="-457200">
              <a:lnSpc>
                <a:spcPct val="110000"/>
              </a:lnSpc>
              <a:buFont typeface="+mj-lt"/>
              <a:buAutoNum type="arabicPeriod"/>
            </a:pPr>
            <a:r>
              <a:rPr lang="en-US">
                <a:solidFill>
                  <a:schemeClr val="tx1"/>
                </a:solidFill>
              </a:rPr>
              <a:t>Present and reasonably foreseeable detrimental effects on the </a:t>
            </a:r>
            <a:r>
              <a:rPr lang="en-US" u="sng">
                <a:solidFill>
                  <a:schemeClr val="tx1"/>
                </a:solidFill>
              </a:rPr>
              <a:t>source</a:t>
            </a:r>
            <a:r>
              <a:rPr lang="en-US">
                <a:solidFill>
                  <a:schemeClr val="tx1"/>
                </a:solidFill>
              </a:rPr>
              <a:t> basin.</a:t>
            </a:r>
          </a:p>
          <a:p>
            <a:pPr marL="514350" indent="-457200">
              <a:lnSpc>
                <a:spcPct val="110000"/>
              </a:lnSpc>
              <a:buFont typeface="+mj-lt"/>
              <a:buAutoNum type="arabicPeriod"/>
            </a:pPr>
            <a:r>
              <a:rPr lang="en-US">
                <a:solidFill>
                  <a:schemeClr val="tx1"/>
                </a:solidFill>
              </a:rPr>
              <a:t>Cumulative effects on the </a:t>
            </a:r>
            <a:r>
              <a:rPr lang="en-US" u="sng">
                <a:solidFill>
                  <a:schemeClr val="tx1"/>
                </a:solidFill>
              </a:rPr>
              <a:t>source </a:t>
            </a:r>
            <a:r>
              <a:rPr lang="en-US">
                <a:solidFill>
                  <a:schemeClr val="tx1"/>
                </a:solidFill>
              </a:rPr>
              <a:t>major river basin of any water transfer or consumptive water use currently authorized or projected in a Local Water Supply Plan. </a:t>
            </a:r>
          </a:p>
          <a:p>
            <a:pPr marL="514350" indent="-457200">
              <a:lnSpc>
                <a:spcPct val="110000"/>
              </a:lnSpc>
              <a:buFont typeface="+mj-lt"/>
              <a:buAutoNum type="arabicPeriod"/>
            </a:pPr>
            <a:r>
              <a:rPr lang="en-US">
                <a:solidFill>
                  <a:schemeClr val="tx1"/>
                </a:solidFill>
              </a:rPr>
              <a:t>Present and reasonably foreseeable beneficial and detrimental effects on the </a:t>
            </a:r>
            <a:r>
              <a:rPr lang="en-US" u="sng">
                <a:solidFill>
                  <a:schemeClr val="tx1"/>
                </a:solidFill>
              </a:rPr>
              <a:t>receiving</a:t>
            </a:r>
            <a:r>
              <a:rPr lang="en-US">
                <a:solidFill>
                  <a:schemeClr val="tx1"/>
                </a:solidFill>
              </a:rPr>
              <a:t> basin.</a:t>
            </a:r>
          </a:p>
          <a:p>
            <a:pPr marL="514350" indent="-457200">
              <a:lnSpc>
                <a:spcPct val="110000"/>
              </a:lnSpc>
              <a:buFont typeface="+mj-lt"/>
              <a:buAutoNum type="arabicPeriod"/>
            </a:pPr>
            <a:r>
              <a:rPr lang="en-US">
                <a:solidFill>
                  <a:schemeClr val="tx1"/>
                </a:solidFill>
              </a:rPr>
              <a:t>The availability of reasonable </a:t>
            </a:r>
            <a:r>
              <a:rPr lang="en-US" u="sng">
                <a:solidFill>
                  <a:schemeClr val="tx1"/>
                </a:solidFill>
              </a:rPr>
              <a:t>alternatives</a:t>
            </a:r>
            <a:r>
              <a:rPr lang="en-US">
                <a:solidFill>
                  <a:schemeClr val="tx1"/>
                </a:solidFill>
              </a:rPr>
              <a:t> to the proposed transfer.</a:t>
            </a:r>
          </a:p>
          <a:p>
            <a:pPr marL="514350" indent="-457200">
              <a:lnSpc>
                <a:spcPct val="110000"/>
              </a:lnSpc>
              <a:buFont typeface="+mj-lt"/>
              <a:buAutoNum type="arabicPeriod"/>
            </a:pPr>
            <a:r>
              <a:rPr lang="en-US">
                <a:solidFill>
                  <a:schemeClr val="tx1"/>
                </a:solidFill>
              </a:rPr>
              <a:t>Use of </a:t>
            </a:r>
            <a:r>
              <a:rPr lang="en-US" u="sng">
                <a:solidFill>
                  <a:schemeClr val="tx1"/>
                </a:solidFill>
              </a:rPr>
              <a:t>impoundment storage capacity</a:t>
            </a:r>
            <a:r>
              <a:rPr lang="en-US">
                <a:solidFill>
                  <a:schemeClr val="tx1"/>
                </a:solidFill>
              </a:rPr>
              <a:t>, if applicable.</a:t>
            </a:r>
          </a:p>
          <a:p>
            <a:pPr marL="514350" indent="-457200">
              <a:lnSpc>
                <a:spcPct val="110000"/>
              </a:lnSpc>
              <a:buFont typeface="+mj-lt"/>
              <a:buAutoNum type="arabicPeriod"/>
            </a:pPr>
            <a:r>
              <a:rPr lang="en-US">
                <a:solidFill>
                  <a:schemeClr val="tx1"/>
                </a:solidFill>
              </a:rPr>
              <a:t>Purposes and water storage </a:t>
            </a:r>
            <a:r>
              <a:rPr lang="en-US" u="sng">
                <a:solidFill>
                  <a:schemeClr val="tx1"/>
                </a:solidFill>
              </a:rPr>
              <a:t>allocations</a:t>
            </a:r>
            <a:r>
              <a:rPr lang="en-US">
                <a:solidFill>
                  <a:schemeClr val="tx1"/>
                </a:solidFill>
              </a:rPr>
              <a:t> in a US Army Corps of Engineers multipurpose reservoir.</a:t>
            </a:r>
          </a:p>
          <a:p>
            <a:pPr marL="514350" indent="-457200">
              <a:lnSpc>
                <a:spcPct val="110000"/>
              </a:lnSpc>
              <a:buFont typeface="+mj-lt"/>
              <a:buAutoNum type="arabicPeriod"/>
            </a:pPr>
            <a:r>
              <a:rPr lang="en-US">
                <a:solidFill>
                  <a:schemeClr val="tx1"/>
                </a:solidFill>
              </a:rPr>
              <a:t>Whether the </a:t>
            </a:r>
            <a:r>
              <a:rPr lang="en-US" u="sng">
                <a:solidFill>
                  <a:schemeClr val="tx1"/>
                </a:solidFill>
              </a:rPr>
              <a:t>service area </a:t>
            </a:r>
            <a:r>
              <a:rPr lang="en-US">
                <a:solidFill>
                  <a:schemeClr val="tx1"/>
                </a:solidFill>
              </a:rPr>
              <a:t>of the applicant is within both the source and receiving basin.</a:t>
            </a:r>
          </a:p>
          <a:p>
            <a:pPr marL="514350" indent="-457200">
              <a:lnSpc>
                <a:spcPct val="110000"/>
              </a:lnSpc>
              <a:buFont typeface="+mj-lt"/>
              <a:buAutoNum type="arabicPeriod"/>
            </a:pPr>
            <a:r>
              <a:rPr lang="en-US">
                <a:solidFill>
                  <a:schemeClr val="tx1"/>
                </a:solidFill>
              </a:rPr>
              <a:t>Any </a:t>
            </a:r>
            <a:r>
              <a:rPr lang="en-US" u="sng">
                <a:solidFill>
                  <a:schemeClr val="tx1"/>
                </a:solidFill>
              </a:rPr>
              <a:t>other facts</a:t>
            </a:r>
            <a:r>
              <a:rPr lang="en-US">
                <a:solidFill>
                  <a:schemeClr val="tx1"/>
                </a:solidFill>
              </a:rPr>
              <a:t> or circumstances reasonably necessary.</a:t>
            </a:r>
          </a:p>
          <a:p>
            <a:endParaRPr lang="en-US"/>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11</a:t>
            </a:fld>
            <a:endParaRPr lang="en-US">
              <a:solidFill>
                <a:srgbClr val="1F497D"/>
              </a:solidFill>
              <a:latin typeface="Arial"/>
            </a:endParaRPr>
          </a:p>
        </p:txBody>
      </p:sp>
      <p:pic>
        <p:nvPicPr>
          <p:cNvPr id="7" name="Picture 6">
            <a:extLst>
              <a:ext uri="{FF2B5EF4-FFF2-40B4-BE49-F238E27FC236}">
                <a16:creationId xmlns:a16="http://schemas.microsoft.com/office/drawing/2014/main" id="{DC70D054-C15E-4EAA-9D5A-576EF382E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67482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b="1">
                <a:solidFill>
                  <a:schemeClr val="tx1"/>
                </a:solidFill>
              </a:rPr>
              <a:t>Conditions/Limitations on IBT Certificate</a:t>
            </a:r>
            <a:endParaRPr lang="en-US" sz="3200">
              <a:solidFill>
                <a:schemeClr val="tx1"/>
              </a:solidFill>
            </a:endParaRPr>
          </a:p>
        </p:txBody>
      </p:sp>
      <p:sp>
        <p:nvSpPr>
          <p:cNvPr id="7" name="Content Placeholder 6"/>
          <p:cNvSpPr>
            <a:spLocks noGrp="1"/>
          </p:cNvSpPr>
          <p:nvPr>
            <p:ph idx="1"/>
          </p:nvPr>
        </p:nvSpPr>
        <p:spPr>
          <a:xfrm>
            <a:off x="586153" y="1228730"/>
            <a:ext cx="11019693" cy="4494788"/>
          </a:xfrm>
        </p:spPr>
        <p:txBody>
          <a:bodyPr>
            <a:normAutofit/>
          </a:bodyPr>
          <a:lstStyle/>
          <a:p>
            <a:pPr marL="0" indent="0">
              <a:spcAft>
                <a:spcPts val="1200"/>
              </a:spcAft>
              <a:buNone/>
            </a:pPr>
            <a:r>
              <a:rPr lang="en-US" sz="2400">
                <a:solidFill>
                  <a:schemeClr val="tx1"/>
                </a:solidFill>
              </a:rPr>
              <a:t>Specific conditions required by statute</a:t>
            </a:r>
            <a:r>
              <a:rPr lang="en-US" sz="2200">
                <a:solidFill>
                  <a:schemeClr val="tx1"/>
                </a:solidFill>
              </a:rPr>
              <a:t>:</a:t>
            </a:r>
          </a:p>
          <a:p>
            <a:pPr lvl="1"/>
            <a:r>
              <a:rPr lang="en-US" sz="2200">
                <a:solidFill>
                  <a:schemeClr val="tx1"/>
                </a:solidFill>
              </a:rPr>
              <a:t>Submittal for Division approval</a:t>
            </a:r>
          </a:p>
          <a:p>
            <a:pPr lvl="2"/>
            <a:r>
              <a:rPr lang="en-US" sz="2000">
                <a:solidFill>
                  <a:schemeClr val="tx1"/>
                </a:solidFill>
              </a:rPr>
              <a:t>Water Conservation Plan</a:t>
            </a:r>
          </a:p>
          <a:p>
            <a:pPr lvl="2"/>
            <a:r>
              <a:rPr lang="en-US" sz="2000">
                <a:solidFill>
                  <a:schemeClr val="tx1"/>
                </a:solidFill>
              </a:rPr>
              <a:t>Drought Management Plan</a:t>
            </a:r>
          </a:p>
          <a:p>
            <a:pPr lvl="2">
              <a:spcAft>
                <a:spcPts val="600"/>
              </a:spcAft>
            </a:pPr>
            <a:r>
              <a:rPr lang="en-US" sz="2000">
                <a:solidFill>
                  <a:schemeClr val="tx1"/>
                </a:solidFill>
              </a:rPr>
              <a:t>Compliance and Monitoring Plan</a:t>
            </a:r>
          </a:p>
          <a:p>
            <a:pPr lvl="1">
              <a:spcAft>
                <a:spcPts val="600"/>
              </a:spcAft>
            </a:pPr>
            <a:r>
              <a:rPr lang="en-US" sz="2200">
                <a:solidFill>
                  <a:schemeClr val="tx1"/>
                </a:solidFill>
              </a:rPr>
              <a:t>Quarterly Monitoring Reports</a:t>
            </a:r>
          </a:p>
          <a:p>
            <a:pPr lvl="1">
              <a:spcAft>
                <a:spcPts val="600"/>
              </a:spcAft>
            </a:pPr>
            <a:r>
              <a:rPr lang="en-US" sz="2200">
                <a:solidFill>
                  <a:schemeClr val="tx1"/>
                </a:solidFill>
              </a:rPr>
              <a:t>Ability to reopen, amend, and modify, if necessary</a:t>
            </a:r>
          </a:p>
          <a:p>
            <a:pPr lvl="1"/>
            <a:r>
              <a:rPr lang="en-US" sz="2200">
                <a:solidFill>
                  <a:schemeClr val="tx1"/>
                </a:solidFill>
              </a:rPr>
              <a:t>No selling of transferred water to water systems that are not co-applicants on the Certificate</a:t>
            </a:r>
          </a:p>
          <a:p>
            <a:pPr lvl="1"/>
            <a:endParaRPr lang="en-US">
              <a:solidFill>
                <a:schemeClr val="tx1"/>
              </a:solidFill>
            </a:endParaRPr>
          </a:p>
          <a:p>
            <a:pPr marL="0" indent="0">
              <a:buNone/>
            </a:pPr>
            <a:r>
              <a:rPr lang="en-US" sz="2400">
                <a:solidFill>
                  <a:schemeClr val="tx1"/>
                </a:solidFill>
              </a:rPr>
              <a:t>EMC may impose additional conditions as necessary</a:t>
            </a:r>
          </a:p>
        </p:txBody>
      </p:sp>
      <p:sp>
        <p:nvSpPr>
          <p:cNvPr id="2" name="Slide Number Placeholder 1"/>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12</a:t>
            </a:fld>
            <a:endParaRPr lang="en-US">
              <a:solidFill>
                <a:srgbClr val="1F497D"/>
              </a:solidFill>
              <a:latin typeface="Arial"/>
            </a:endParaRPr>
          </a:p>
        </p:txBody>
      </p:sp>
      <p:pic>
        <p:nvPicPr>
          <p:cNvPr id="8" name="Picture 7">
            <a:extLst>
              <a:ext uri="{FF2B5EF4-FFF2-40B4-BE49-F238E27FC236}">
                <a16:creationId xmlns:a16="http://schemas.microsoft.com/office/drawing/2014/main" id="{8E237A1D-332B-4918-8FBD-24A11D540D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6110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a:solidFill>
                  <a:schemeClr val="tx1"/>
                </a:solidFill>
              </a:rPr>
              <a:t>Contact Information</a:t>
            </a:r>
          </a:p>
        </p:txBody>
      </p:sp>
      <p:sp>
        <p:nvSpPr>
          <p:cNvPr id="3" name="Slide Number Placeholder 2"/>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13</a:t>
            </a:fld>
            <a:endParaRPr lang="en-US">
              <a:solidFill>
                <a:srgbClr val="1F497D"/>
              </a:solidFill>
              <a:latin typeface="Arial"/>
            </a:endParaRPr>
          </a:p>
        </p:txBody>
      </p:sp>
      <p:sp>
        <p:nvSpPr>
          <p:cNvPr id="7" name="Content Placeholder 6"/>
          <p:cNvSpPr>
            <a:spLocks noGrp="1"/>
          </p:cNvSpPr>
          <p:nvPr>
            <p:ph idx="1"/>
          </p:nvPr>
        </p:nvSpPr>
        <p:spPr>
          <a:xfrm>
            <a:off x="1162006" y="1489552"/>
            <a:ext cx="8827899" cy="4448669"/>
          </a:xfrm>
        </p:spPr>
        <p:txBody>
          <a:bodyPr>
            <a:normAutofit/>
          </a:bodyPr>
          <a:lstStyle/>
          <a:p>
            <a:pPr marL="0" indent="0">
              <a:buNone/>
            </a:pPr>
            <a:r>
              <a:rPr lang="en-US" sz="2400">
                <a:solidFill>
                  <a:schemeClr val="tx1"/>
                </a:solidFill>
              </a:rPr>
              <a:t>Harold Brady</a:t>
            </a:r>
          </a:p>
          <a:p>
            <a:pPr marL="0" indent="0">
              <a:buNone/>
            </a:pPr>
            <a:r>
              <a:rPr lang="en-US" sz="2400">
                <a:solidFill>
                  <a:schemeClr val="tx1"/>
                </a:solidFill>
              </a:rPr>
              <a:t>Division of Water Resources</a:t>
            </a:r>
          </a:p>
          <a:p>
            <a:pPr marL="0" indent="0">
              <a:buNone/>
            </a:pPr>
            <a:r>
              <a:rPr lang="en-US" sz="2400">
                <a:solidFill>
                  <a:schemeClr val="tx1"/>
                </a:solidFill>
              </a:rPr>
              <a:t>919-707-9005</a:t>
            </a:r>
          </a:p>
          <a:p>
            <a:pPr marL="0" indent="0">
              <a:buNone/>
            </a:pPr>
            <a:r>
              <a:rPr lang="en-US" sz="2400">
                <a:solidFill>
                  <a:schemeClr val="tx1"/>
                </a:solidFill>
                <a:hlinkClick r:id="rId2"/>
              </a:rPr>
              <a:t>harold.m.brady@ncdenr.gov</a:t>
            </a:r>
            <a:endParaRPr lang="en-US" sz="2400">
              <a:solidFill>
                <a:schemeClr val="tx1"/>
              </a:solidFill>
            </a:endParaRPr>
          </a:p>
          <a:p>
            <a:pPr marL="0" indent="0">
              <a:buNone/>
            </a:pPr>
            <a:endParaRPr lang="en-US" sz="2400">
              <a:solidFill>
                <a:schemeClr val="tx1"/>
              </a:solidFill>
            </a:endParaRPr>
          </a:p>
          <a:p>
            <a:pPr marL="0" indent="0">
              <a:buNone/>
            </a:pPr>
            <a:endParaRPr lang="en-US" sz="2400">
              <a:solidFill>
                <a:schemeClr val="tx1"/>
              </a:solidFill>
            </a:endParaRPr>
          </a:p>
          <a:p>
            <a:pPr marL="0" indent="0">
              <a:buNone/>
            </a:pPr>
            <a:r>
              <a:rPr lang="en-US" sz="2400">
                <a:solidFill>
                  <a:schemeClr val="tx1"/>
                </a:solidFill>
              </a:rPr>
              <a:t>DWR IBT website: </a:t>
            </a:r>
            <a:r>
              <a:rPr lang="en-US" sz="2400">
                <a:solidFill>
                  <a:schemeClr val="tx1"/>
                </a:solidFill>
                <a:hlinkClick r:id="rId3"/>
              </a:rPr>
              <a:t>https://www.ncwater.org/?page=297</a:t>
            </a:r>
            <a:r>
              <a:rPr lang="en-US" sz="2400">
                <a:solidFill>
                  <a:schemeClr val="tx1"/>
                </a:solidFill>
              </a:rPr>
              <a:t> </a:t>
            </a:r>
          </a:p>
          <a:p>
            <a:endParaRPr lang="en-US"/>
          </a:p>
        </p:txBody>
      </p:sp>
      <p:pic>
        <p:nvPicPr>
          <p:cNvPr id="9" name="Picture 8">
            <a:extLst>
              <a:ext uri="{FF2B5EF4-FFF2-40B4-BE49-F238E27FC236}">
                <a16:creationId xmlns:a16="http://schemas.microsoft.com/office/drawing/2014/main" id="{4CF6FFCC-88E5-49F5-9747-07AD6691F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201117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chemeClr val="tx1"/>
                </a:solidFill>
              </a:rPr>
              <a:t>Outline</a:t>
            </a:r>
          </a:p>
        </p:txBody>
      </p:sp>
      <p:sp>
        <p:nvSpPr>
          <p:cNvPr id="3" name="Content Placeholder 2"/>
          <p:cNvSpPr>
            <a:spLocks noGrp="1"/>
          </p:cNvSpPr>
          <p:nvPr>
            <p:ph idx="1"/>
          </p:nvPr>
        </p:nvSpPr>
        <p:spPr>
          <a:xfrm>
            <a:off x="1085850" y="1437812"/>
            <a:ext cx="8858250" cy="2577461"/>
          </a:xfrm>
        </p:spPr>
        <p:txBody>
          <a:bodyPr>
            <a:normAutofit/>
          </a:bodyPr>
          <a:lstStyle/>
          <a:p>
            <a:pPr marL="0" indent="0">
              <a:spcAft>
                <a:spcPts val="600"/>
              </a:spcAft>
              <a:buNone/>
              <a:tabLst>
                <a:tab pos="801688" algn="l"/>
              </a:tabLst>
              <a:defRPr/>
            </a:pPr>
            <a:r>
              <a:rPr lang="en-US" sz="2800" dirty="0">
                <a:solidFill>
                  <a:schemeClr val="tx1"/>
                </a:solidFill>
              </a:rPr>
              <a:t>I.	</a:t>
            </a:r>
            <a:r>
              <a:rPr lang="en-US" sz="2800" dirty="0" err="1">
                <a:solidFill>
                  <a:schemeClr val="tx1"/>
                </a:solidFill>
              </a:rPr>
              <a:t>Interbasin</a:t>
            </a:r>
            <a:r>
              <a:rPr lang="en-US" sz="2800" dirty="0">
                <a:solidFill>
                  <a:schemeClr val="tx1"/>
                </a:solidFill>
              </a:rPr>
              <a:t> Transfer (IBT) Definition</a:t>
            </a:r>
          </a:p>
          <a:p>
            <a:pPr marL="812800" indent="-812800">
              <a:spcAft>
                <a:spcPts val="600"/>
              </a:spcAft>
              <a:buFont typeface="Wingdings" panose="05000000000000000000" pitchFamily="2" charset="2"/>
              <a:buAutoNum type="romanUcPeriod" startAt="2"/>
              <a:defRPr/>
            </a:pPr>
            <a:r>
              <a:rPr lang="en-US" sz="2800" dirty="0">
                <a:solidFill>
                  <a:schemeClr val="tx1"/>
                </a:solidFill>
              </a:rPr>
              <a:t>Statutory Requirements </a:t>
            </a:r>
          </a:p>
          <a:p>
            <a:pPr marL="812800" indent="-812800">
              <a:spcAft>
                <a:spcPts val="600"/>
              </a:spcAft>
              <a:buFont typeface="Wingdings" panose="05000000000000000000" pitchFamily="2" charset="2"/>
              <a:buAutoNum type="romanUcPeriod" startAt="2"/>
              <a:defRPr/>
            </a:pPr>
            <a:r>
              <a:rPr lang="en-US" sz="2800" dirty="0">
                <a:solidFill>
                  <a:schemeClr val="tx1"/>
                </a:solidFill>
              </a:rPr>
              <a:t>IBT Process</a:t>
            </a:r>
          </a:p>
          <a:p>
            <a:pPr marL="812800" indent="-812800">
              <a:spcAft>
                <a:spcPts val="600"/>
              </a:spcAft>
              <a:buFont typeface="Wingdings" panose="05000000000000000000" pitchFamily="2" charset="2"/>
              <a:buAutoNum type="romanUcPeriod" startAt="2"/>
              <a:defRPr/>
            </a:pPr>
            <a:r>
              <a:rPr lang="en-US" sz="2800" dirty="0">
                <a:solidFill>
                  <a:schemeClr val="tx1"/>
                </a:solidFill>
              </a:rPr>
              <a:t>EMC Decision Considerations</a:t>
            </a:r>
          </a:p>
          <a:p>
            <a:endParaRPr lang="en-US" sz="2800" dirty="0"/>
          </a:p>
        </p:txBody>
      </p:sp>
      <p:sp>
        <p:nvSpPr>
          <p:cNvPr id="4" name="Slide Number Placeholder 3"/>
          <p:cNvSpPr>
            <a:spLocks noGrp="1"/>
          </p:cNvSpPr>
          <p:nvPr>
            <p:ph type="sldNum" sz="quarter" idx="12"/>
          </p:nvPr>
        </p:nvSpPr>
        <p:spPr/>
        <p:txBody>
          <a:bodyPr/>
          <a:lstStyle/>
          <a:p>
            <a:fld id="{11F27F3A-B3E9-41ED-AF8F-A365F10BB65F}" type="slidenum">
              <a:rPr lang="en-US" smtClean="0"/>
              <a:pPr/>
              <a:t>2</a:t>
            </a:fld>
            <a:endParaRPr lang="en-US"/>
          </a:p>
        </p:txBody>
      </p:sp>
      <p:pic>
        <p:nvPicPr>
          <p:cNvPr id="6" name="Picture 5">
            <a:extLst>
              <a:ext uri="{FF2B5EF4-FFF2-40B4-BE49-F238E27FC236}">
                <a16:creationId xmlns:a16="http://schemas.microsoft.com/office/drawing/2014/main" id="{347FE02A-8C7B-4DA1-A2D9-E7B236787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189423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993A-39F1-4155-B7E9-03924AF0A6AA}"/>
              </a:ext>
            </a:extLst>
          </p:cNvPr>
          <p:cNvSpPr>
            <a:spLocks noGrp="1"/>
          </p:cNvSpPr>
          <p:nvPr>
            <p:ph type="title"/>
          </p:nvPr>
        </p:nvSpPr>
        <p:spPr/>
        <p:txBody>
          <a:bodyPr>
            <a:normAutofit/>
          </a:bodyPr>
          <a:lstStyle/>
          <a:p>
            <a:r>
              <a:rPr lang="en-US" sz="3200" b="1">
                <a:solidFill>
                  <a:schemeClr val="tx1"/>
                </a:solidFill>
              </a:rPr>
              <a:t>IBT Definition &amp; Purpose</a:t>
            </a:r>
          </a:p>
        </p:txBody>
      </p:sp>
      <p:sp>
        <p:nvSpPr>
          <p:cNvPr id="3" name="Content Placeholder 2">
            <a:extLst>
              <a:ext uri="{FF2B5EF4-FFF2-40B4-BE49-F238E27FC236}">
                <a16:creationId xmlns:a16="http://schemas.microsoft.com/office/drawing/2014/main" id="{AE61A566-7CAB-436B-A5D3-A4733105C1C2}"/>
              </a:ext>
            </a:extLst>
          </p:cNvPr>
          <p:cNvSpPr>
            <a:spLocks noGrp="1"/>
          </p:cNvSpPr>
          <p:nvPr>
            <p:ph idx="1"/>
          </p:nvPr>
        </p:nvSpPr>
        <p:spPr>
          <a:xfrm>
            <a:off x="838200" y="1558939"/>
            <a:ext cx="10648950" cy="2727311"/>
          </a:xfrm>
        </p:spPr>
        <p:txBody>
          <a:bodyPr/>
          <a:lstStyle/>
          <a:p>
            <a:pPr lvl="0"/>
            <a:r>
              <a:rPr lang="en-US" sz="2400">
                <a:solidFill>
                  <a:schemeClr val="tx1"/>
                </a:solidFill>
              </a:rPr>
              <a:t>The withdrawal of </a:t>
            </a:r>
            <a:r>
              <a:rPr lang="en-US" sz="2400" i="1" u="sng">
                <a:solidFill>
                  <a:schemeClr val="tx1"/>
                </a:solidFill>
              </a:rPr>
              <a:t>surface water </a:t>
            </a:r>
            <a:r>
              <a:rPr lang="en-US" sz="2400">
                <a:solidFill>
                  <a:schemeClr val="tx1"/>
                </a:solidFill>
              </a:rPr>
              <a:t>from one river basin and discharge of all or any part of the water in a river basin different from the origin.</a:t>
            </a:r>
          </a:p>
          <a:p>
            <a:pPr lvl="0"/>
            <a:endParaRPr lang="en-US" altLang="en-US" sz="2400">
              <a:solidFill>
                <a:srgbClr val="424120"/>
              </a:solidFill>
            </a:endParaRPr>
          </a:p>
          <a:p>
            <a:pPr lvl="0"/>
            <a:r>
              <a:rPr lang="en-US" altLang="en-US" sz="2400">
                <a:solidFill>
                  <a:schemeClr val="tx1"/>
                </a:solidFill>
              </a:rPr>
              <a:t>The purpose of the Interbasin Transfer Law is to ensure it is good public policy to move water from one river basin into another.</a:t>
            </a:r>
          </a:p>
          <a:p>
            <a:endParaRPr lang="en-US"/>
          </a:p>
        </p:txBody>
      </p:sp>
      <p:sp>
        <p:nvSpPr>
          <p:cNvPr id="4" name="Slide Number Placeholder 3">
            <a:extLst>
              <a:ext uri="{FF2B5EF4-FFF2-40B4-BE49-F238E27FC236}">
                <a16:creationId xmlns:a16="http://schemas.microsoft.com/office/drawing/2014/main" id="{7A69A43C-E916-4D97-B42B-B7C48027EB10}"/>
              </a:ext>
            </a:extLst>
          </p:cNvPr>
          <p:cNvSpPr>
            <a:spLocks noGrp="1"/>
          </p:cNvSpPr>
          <p:nvPr>
            <p:ph type="sldNum" sz="quarter" idx="12"/>
          </p:nvPr>
        </p:nvSpPr>
        <p:spPr/>
        <p:txBody>
          <a:bodyPr/>
          <a:lstStyle/>
          <a:p>
            <a:fld id="{11F27F3A-B3E9-41ED-AF8F-A365F10BB65F}" type="slidenum">
              <a:rPr lang="en-US" smtClean="0"/>
              <a:pPr/>
              <a:t>3</a:t>
            </a:fld>
            <a:endParaRPr lang="en-US"/>
          </a:p>
        </p:txBody>
      </p:sp>
      <p:pic>
        <p:nvPicPr>
          <p:cNvPr id="6" name="Picture 5">
            <a:extLst>
              <a:ext uri="{FF2B5EF4-FFF2-40B4-BE49-F238E27FC236}">
                <a16:creationId xmlns:a16="http://schemas.microsoft.com/office/drawing/2014/main" id="{692E2C17-0424-430F-9B92-372AB838C4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094597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chemeClr val="tx1"/>
                </a:solidFill>
              </a:rPr>
              <a:t>Statutory Thresholds</a:t>
            </a:r>
          </a:p>
        </p:txBody>
      </p:sp>
      <p:sp>
        <p:nvSpPr>
          <p:cNvPr id="3" name="Content Placeholder 2"/>
          <p:cNvSpPr>
            <a:spLocks noGrp="1"/>
          </p:cNvSpPr>
          <p:nvPr>
            <p:ph idx="1"/>
          </p:nvPr>
        </p:nvSpPr>
        <p:spPr>
          <a:xfrm>
            <a:off x="437313" y="1250163"/>
            <a:ext cx="11152554" cy="4482303"/>
          </a:xfrm>
        </p:spPr>
        <p:txBody>
          <a:bodyPr>
            <a:normAutofit/>
          </a:bodyPr>
          <a:lstStyle/>
          <a:p>
            <a:pPr marL="0" indent="0">
              <a:buNone/>
            </a:pPr>
            <a:r>
              <a:rPr lang="en-US" sz="2600" b="1" dirty="0">
                <a:solidFill>
                  <a:schemeClr val="tx1"/>
                </a:solidFill>
              </a:rPr>
              <a:t>§ 143-215.22L  Regulation of surface water transfers.</a:t>
            </a:r>
          </a:p>
          <a:p>
            <a:pPr marL="0" indent="0">
              <a:buNone/>
            </a:pPr>
            <a:r>
              <a:rPr lang="en-US" sz="2000" dirty="0">
                <a:solidFill>
                  <a:schemeClr val="tx1"/>
                </a:solidFill>
              </a:rPr>
              <a:t>(a)   Certificate Required. - No person, without first obtaining a certificate from the 	Commission, may:</a:t>
            </a:r>
          </a:p>
          <a:p>
            <a:pPr marL="857250" lvl="1" indent="-514350">
              <a:buFont typeface="+mj-lt"/>
              <a:buAutoNum type="arabicPeriod"/>
            </a:pPr>
            <a:r>
              <a:rPr lang="en-US" sz="2000" dirty="0">
                <a:solidFill>
                  <a:schemeClr val="tx1"/>
                </a:solidFill>
              </a:rPr>
              <a:t>Initiate a transfer of 2,000,000 gallons of water or more per day, calculated as a daily average of a calendar month and not to exceed 3,000,000 gallons per day in any one day, from one river basin to another.</a:t>
            </a:r>
          </a:p>
          <a:p>
            <a:pPr marL="857250" lvl="1" indent="-514350">
              <a:buFont typeface="+mj-lt"/>
              <a:buAutoNum type="arabicPeriod"/>
            </a:pPr>
            <a:r>
              <a:rPr lang="en-US" sz="2000" dirty="0">
                <a:solidFill>
                  <a:schemeClr val="tx1"/>
                </a:solidFill>
              </a:rPr>
              <a:t>Increase the amount of an existing transfer of water from one river basin to another by twenty-five percent (25%) or more above the average daily amount transferred during the year ending 1 July 1993 if the total transfer including the increase is 2,000,000 gallons or more per day.</a:t>
            </a:r>
          </a:p>
          <a:p>
            <a:pPr marL="857250" lvl="1" indent="-514350">
              <a:spcAft>
                <a:spcPts val="1200"/>
              </a:spcAft>
              <a:buFont typeface="+mj-lt"/>
              <a:buAutoNum type="arabicPeriod"/>
            </a:pPr>
            <a:r>
              <a:rPr lang="en-US" sz="2000" dirty="0">
                <a:solidFill>
                  <a:schemeClr val="tx1"/>
                </a:solidFill>
              </a:rPr>
              <a:t>Increase an existing transfer of water from one river basin to another above the amount approved by the Commission in a certificate issued under G.S. 162A-7 prior to 1 July 1993.</a:t>
            </a:r>
          </a:p>
          <a:p>
            <a:pPr marL="0" indent="0">
              <a:buNone/>
            </a:pPr>
            <a:endParaRPr lang="en-US" sz="27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11F27F3A-B3E9-41ED-AF8F-A365F10BB65F}" type="slidenum">
              <a:rPr lang="en-US">
                <a:solidFill>
                  <a:srgbClr val="1F497D"/>
                </a:solidFill>
                <a:latin typeface="Arial"/>
              </a:rPr>
              <a:pPr>
                <a:defRPr/>
              </a:pPr>
              <a:t>4</a:t>
            </a:fld>
            <a:endParaRPr lang="en-US">
              <a:solidFill>
                <a:srgbClr val="1F497D"/>
              </a:solidFill>
              <a:latin typeface="Arial"/>
            </a:endParaRPr>
          </a:p>
        </p:txBody>
      </p:sp>
      <p:sp>
        <p:nvSpPr>
          <p:cNvPr id="6" name="AutoShape 4"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sp>
        <p:nvSpPr>
          <p:cNvPr id="7" name="AutoShape 6" descr="data:image/png;base64,iVBORw0KGgoAAAANSUhEUgAAAW8AAACJCAMAAADUiEkNAAAAflBMVEX///8AAACVlZX4+PgcHBz8/PyhoaGEhIS0tLSBgYEWFhb09PTY2Nh5eXmnp6e3t7e+vr7u7u5XV1fk5OTIyMhRUVEwMDDg4OA5OTmbm5s/Pz9lZWVvb2/U1NTDw8OLi4tbW1tpaWlISEgnJyd0dHQjIyMLCws8PDwZGRk0NDSyi88uAAAOp0lEQVR4nO2d6WKiMBCAE5BLSCAk4Q6EgCjv/4IL2rWHR23Fo+r3Y9d1bcFxnDsJAFfEYKamBQFjIo6p6+rXvPYTQqTUsGmhuq6llGHIOVd1XmiV5tuB53mUUkKIbhi3vtEzMDbc+jbWaMX2oa67hNJBxowxjE3koEH2y2UyfAR5nrcIVZqGfV94HtF14zv03zLewVeY7e9ga3tAeyjyDcxwXUFuLHblffsSl7jDWw6CAGNcOc7wJWhmc7iaH6Wb/ZLVMtxFWs4OFt6DH+zC1h9Z7Ne5ZgbKwVeQ6mFZSnrLy18PovFMWECXqXbL23DDh5D3915erJzUQDSuzOoK93MQjz9CQMIk+fY1uMnKevBJqXXLd5xaN7z4ZFTNKd9SjAazAio7vvj9HGZ2y4tPRq5OeRVNKDAALm9oUIS8j6j0PPTZSfIGReCHse5U3xufSyGK71/zB+i7unS/f1mwrGAATE1c/o4OwOqbXXpKvBzCVaJ9axutvsPAc8xr3NMORDBP3jT4nw4jRlGVN9pRJScuWcDBeLc3icBZz6VKb3Hly1AWWdPzY+5okTDPCl2Qymvd0weCObvBVS8LTix1RMO1bhUBLkDJT7D1E5NGjyduAEzehruydCNViUHx3ZznQdoCga793nVH3S4muiRmH+16JD1RFs+HNxz3xbLMCEXXjsAd9QhZ/D7Qwtl90rUiUeXDg6qUXluC9MpFI/Gw4m4XXbnv+UAC2cbAzpHUWkDQdSMU86YlyQvihxr68pS3DsrdGSNmQ9lc5IHCoCqu6jHz4JpXuyLIX7xbik1oiOBauURSDWZEzV2fi4zE/VVTTPiYznJQJDHbKi5t8lGomsPX2hUrYqhuofQ0VwIUVyiLElaWbDDcXnjTivsl+ShvoKJmiPvipo2GP4VRm8AorZkAWesAzbpwXdQlgZItmgsQL9NHqAnupWAf5E1D3hQpFZmqS5VItVbz4ZstMQeBdkmTqtuFmqnx24Uw0B5Wu0f9Xn5of5Nisaq71FxkisfxVqFlEFLPvGAlo4KF/2axvTmaPUTDcj+5sPO3h64ZVHXFOUBR+LkImraWRXA1cYSix/GbjEv+wT16+FF95QiWOn9TcAohElU7ZJux/1m0htUoULnTesyYK6U2QQ9+iBblSRioLWxPW6sUG3T7ADEFLSvsCS9MFv6Qta9LCSb8fqLncYD2oivWVVk294+8DqdaNZ1hrZoxzQoH/SbrQs3TQJqYusBpqiKERyM+s02qyXKeIFt/dKEHykh72OBvL9pY+DQE9pkLthOaBo1jX3yy4qWV55P0tryAgGZT39V43j9ilfsYVr0VclrXo9oR7OR9plrFR7/pMhGvW8uEIHS+QYmzCDX9/5pN8GzSBnb2Jm5mzVtRmEP0N3NsoQNimgkcYsVIg2qx0Ufa5sd+1SmQfnC6bvqo1dZviWdEBEzgIgpTOrZ7cn+RrrWYwa5JhkCNFZrsZSfo0qFGdG6IUj1w7ngKODf7QnIroGuVc32bL+FmpElkzRhEWKrLsmVdAVNz3HJ+pkXhzxT67SGGxdegw1XNJlARCSeuzPN57hO384AlEJBnTqKEzy1vA+8JAlG91nVY5z4oKmBHsAXAz3QvjTWEzove0j3NuyeCqj3v39h4s3zuuAAFYzNzrNJyF5heVWjnKLiBef/cCn4ktXPrGoDif8qp5wjYHvaq9vcCoxYXz5Xc/Agyd3W5la6rPMqtX88SeqZa8PqBK63nwmCQm6DeJiQuj8G4VI39PCR0RSWVxYj7Uu7DVKuoEaDYDkuQ/u1BuHd+4jBEi5JUPG2Gcyp02SUAtFttptHmb8NBP2o8BN2EZcWHxlMxWW7DRUO+uU4z/Uknk8Lbzer/IXTPA2QBtG24qOv222NSOT+ww4/c/J0QDDuMV+x96WUu8/+BCS5ONxBl8xDLyy6OhxRMOoS3BUGZbM02zU80EV7dyR861+fFzReJ9Z4NsmyrqPS0BfW6meBXBHg6BqFyHZ3QtX98X1NioCOjKDGuHHPsGJlKvkzJr7CaQUspf89ztENFJ2Iulg62rQ6D9lSj8+ILbrioTQA/6HR6YA1q2jgbTxrz/gYrfu6QqrPiAyUq0Rzocuk8MGHzcVmVvXcNKi3CrQHRD13lyaBht8iqz3IVTBDX1YNVFu4VkimBMc5MvLOviO2h7lHXJJxFIDP4aXyMLCCE8yxbhWayR94u2o2gi50SIVE9flVI9tPO/9tiggmoYDaDgxIjm873eDgCzR1DrO9WrPDXRSkvtthzJM21JluQARvOI4UERCrb18sN4O5zOv86NVJGz921OQ5TfMFr2yUc6sBggro9rZfNvn2LyHLPSCFtPxesjKp7urGdH0EGSx1UXbZsNv9k3GAwm1Nafx0MxtmeH2f404fghsXLdH9Dv0g0G7vVzAoc2c0TG0TSB1jNPuXfOE32JS3M/yRv9Nwt95Po2zpyZEFo2pooh0XoajAtcZPZ3rt7JEm/dzMDln70l3r0CrW/BTMaAxGF5mgJ3JJDZKukg6bN5++5o5aTvW4wcD4+LfJXTeokArhQVZesY+kxHXSgxuZJ1Fu02ETcxT7jDcYNXT/aa1a/5H0SQVsxUDZOLOzN7KA5BIizGctUtwg8gsN8f32Pfp659F+h9+lo0ZxHGSzxxi96dtTEumpZnfUyOFBxCvCn8vfDbi1wATBcYdiCmVmGZpWOfo/QMaUchxgO9sw8Z+0uycZNevDVfT8Zr9MAZTLKEl9q2+oePRpO62UxuktfqSqOA5QcW2P14gtksBlULpvCjb2gPeEHWFWlaTxWbwV1OJf4pd0/h+CZAJ75/WCggcfCy7has3ll8CexP3bzVrm1kN/9LNaQgypUjZ9LNFX7Rh+/IEESSZONRzF4wjdN0xbegyRReE9VihA851WVHzfbelVZWmC8TYdPJW/BFTbKhlFm1TwMQx62mqZZkkuJTJuNjKdhDLjjyQnTXPSKiPlO+Mb6ZWM72tFlp26ax3n6Qecmknc69+kyWf3PV/XtbzUoszW0PkSij6Kmm88XSile1DWqBheCMQ6Gj+IPZFo2/Dr9J9NQ8+zySAVb17Loy09NIW9fQTR+hCeOTQw6HjMhAtu20/Gcj6LN1f0LnDbdx86Xt4ILLhs5OzxSIlrId2a+z5e3XnB2rn2YZsHzZfET+MGkxF2T2zafzQ+MVbLS6WtvV43OlrfInPO/IvZYrzfu3Kp7fYa3cYouNUP3067ef9OkEsXehOYMeZMApxqPpsiTuD9ugQvveA9lYwhGmqIxwg8WIoBwdJb6nhAsTtF+u/5beVNbRUNEaU4zfAVtwWUMVvc7ysUhhCjr8wV8N30CwlHZfIg+KznhAvED+eOv5O2WharLCSNrUUtz0JTbHlhzFFqWDJR9pbq3Mqor4qKIR/NCFs3nWFF0Mj4k1v7nRlNYPb9M+i+O7al9Bxh5qWu9TYHnGXK+ejsBJO3G2Ly0/jfLSHZkW6nOsX6GA7l5sZwxXdz3/qeiHyKPBQcVrJbLzVM2y+3lYGOa7m1vujI/Vtj27Z9y0QSdJfdrUkaKmgK9VuUyG5JGL+RCFeEqNltQ5cseZTHQ7eS+v6NfcE86v+lmGJVihuGHDh2Lg6YpZ8TrTK55UHHHGm69yv+UuAHI7ny4X2t624/HAcGuccpVo7w4TUJo6WLs2KDi/jPlz9y7vB0YwCJC9gyzbuZ6SZ64hAfMi2AXGMXf60neu7xbjuEgWFiCcAYNwqE9ntHoAtZht77jhO0Q9y5vQgNNB2Y2Tq2NVe16dPC2IlYm2j9QBdohu0N/aezkvf7n2T8HzlP/bx6AmFXmT7jK/DQ+sJbd+D80iHJBs/tOHQ6B952FfRAnuYbAJdzT5XWJgRajfxSVzDwvm3JT3vsFzy8X725Du7DbHR0OEogUGlvASAYugc8yTvLxnJBpwe+HfTiQl1/+D4oMR2aouz73gbH8i67yd+BLeVjZlYRudFyvuv+nG7nr71NaSK1qFea6F6UgrpPL3MJdUmWXMSlozvvuzVFSaK2Lfq4VhhZ2WmSaETdn5TKVxZBzyqda9qRlF0miaZZZwVu5Wm+XBaBl2lU0xprPyrZwIqfXcq65w4fxZJtnpBdZdB4nRbQ1VTk0B/c4TpK4LKhaKTUzQ46ecli5s9ucmntDkLyAwA07k//dJOsjVce2OQhdZbllYj/NU5M7rFSp8xAnj/8Io5WX+LWWr21OwiCNF+N2xTW7ZPFWuoZdJxZlT7mxFzp7R/NdDFS9bWuHWkAXaE/rkaH5I53M/AOKyReP0iyfSToOE/c52cyj7oL5g55f+x26PLCZy6/xIpqM7YNUicPewYfPk+l8Rg+nPm0JqXpmg3bfbhvvOM+p3iNTC1wX9Ty0w2l/6QNhqEkFrlMjYq16xujjREg2Yf/QkwnnuvG85uIESDKV96IY+sc2sX+xxk2mya1F1t5hX+8OifspBK4tnzOJ+QVec3YfURTNnY/+3xO0O1PgeoT/2EzabaGrs3qJRv48p9ROQ9n8vv5PWf3axeunsO63/S17xf/eCODt8bpfZoXP1YicjuCX+zAkr6j7d9i/Gkth3eQ38iwE3c8FHi9exalfE/zgRBUkxz9J8hwzgBciXZ4qcG+2PuMsfQXeZ5Geurg0GA9iBeS1Y9qZ4BO3aLVhNeaVrxrVuaSHlrF/Rszrse5y6bt5Ahx+yuyT22evE96noeInvMhYNi6594Vaf4TqlNFCcy6Wr7rJNOQHtuD5SDpzpp4WelqM/HtRtrP8Zb0no/hW4Hkkn26G+4Lk6HiUYqjsJe8JcdXxo0A8HmbPsp7vKrjqqHlmSs5eufyU6J/aZGIdatdbpc9T2Vz9lh4bN3oXuJuNkqawHnfSGPBn/vI1ujYxtN+OFrIuL32cFaotQiQMK6Kvw96nhzRjN0GgtuqcCllVBYhte3aXwZQWrwGf6YnnODajNEg/tZKNIOXfB+gvfoFQ2d7zJrWD52a/OA93v1u0r5bs/ANFvwCuE1nvxQAAAABJRU5ErkJgg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pic>
        <p:nvPicPr>
          <p:cNvPr id="9" name="Picture 8">
            <a:extLst>
              <a:ext uri="{FF2B5EF4-FFF2-40B4-BE49-F238E27FC236}">
                <a16:creationId xmlns:a16="http://schemas.microsoft.com/office/drawing/2014/main" id="{79C902D3-25C1-4E7D-9071-4FCE57D41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9309" y="5732466"/>
            <a:ext cx="2222691" cy="793380"/>
          </a:xfrm>
          <a:prstGeom prst="rect">
            <a:avLst/>
          </a:prstGeom>
        </p:spPr>
      </p:pic>
    </p:spTree>
    <p:extLst>
      <p:ext uri="{BB962C8B-B14F-4D97-AF65-F5344CB8AC3E}">
        <p14:creationId xmlns:p14="http://schemas.microsoft.com/office/powerpoint/2010/main" val="229132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99" y="152400"/>
            <a:ext cx="6934200" cy="685482"/>
          </a:xfrm>
        </p:spPr>
        <p:txBody>
          <a:bodyPr>
            <a:normAutofit/>
          </a:bodyPr>
          <a:lstStyle/>
          <a:p>
            <a:r>
              <a:rPr lang="en-US" sz="3200" b="1">
                <a:solidFill>
                  <a:schemeClr val="tx1"/>
                </a:solidFill>
              </a:rPr>
              <a:t>What is an Interbasin Transfer?</a:t>
            </a:r>
          </a:p>
        </p:txBody>
      </p:sp>
      <p:sp>
        <p:nvSpPr>
          <p:cNvPr id="7" name="Content Placeholder 6"/>
          <p:cNvSpPr>
            <a:spLocks noGrp="1"/>
          </p:cNvSpPr>
          <p:nvPr>
            <p:ph idx="1"/>
          </p:nvPr>
        </p:nvSpPr>
        <p:spPr>
          <a:xfrm>
            <a:off x="2060336" y="925613"/>
            <a:ext cx="7845664" cy="1097359"/>
          </a:xfrm>
        </p:spPr>
        <p:txBody>
          <a:bodyPr>
            <a:normAutofit/>
          </a:bodyPr>
          <a:lstStyle/>
          <a:p>
            <a:pPr algn="ctr"/>
            <a:r>
              <a:rPr lang="en-US" altLang="en-US" sz="2400">
                <a:solidFill>
                  <a:schemeClr val="tx1"/>
                </a:solidFill>
              </a:rPr>
              <a:t>Transfer = Withdrawal – Return 	</a:t>
            </a:r>
          </a:p>
          <a:p>
            <a:pPr algn="ctr"/>
            <a:r>
              <a:rPr lang="en-US" altLang="en-US" sz="2400" u="sng">
                <a:solidFill>
                  <a:schemeClr val="tx1"/>
                </a:solidFill>
              </a:rPr>
              <a:t>Net</a:t>
            </a:r>
            <a:r>
              <a:rPr lang="en-US" altLang="en-US" sz="2400">
                <a:solidFill>
                  <a:schemeClr val="tx1"/>
                </a:solidFill>
              </a:rPr>
              <a:t> Transfer, Not </a:t>
            </a:r>
            <a:r>
              <a:rPr lang="en-US" altLang="en-US" sz="2400" u="sng">
                <a:solidFill>
                  <a:schemeClr val="tx1"/>
                </a:solidFill>
              </a:rPr>
              <a:t>Gross</a:t>
            </a:r>
          </a:p>
          <a:p>
            <a:pPr algn="ctr"/>
            <a:endParaRPr lang="en-US"/>
          </a:p>
        </p:txBody>
      </p:sp>
      <p:sp>
        <p:nvSpPr>
          <p:cNvPr id="3" name="Slide Number Placeholder 2"/>
          <p:cNvSpPr>
            <a:spLocks noGrp="1"/>
          </p:cNvSpPr>
          <p:nvPr>
            <p:ph type="sldNum" sz="quarter" idx="12"/>
          </p:nvPr>
        </p:nvSpPr>
        <p:spPr/>
        <p:txBody>
          <a:bodyPr/>
          <a:lstStyle/>
          <a:p>
            <a:fld id="{11F27F3A-B3E9-41ED-AF8F-A365F10BB65F}" type="slidenum">
              <a:rPr lang="en-US" smtClean="0"/>
              <a:pPr/>
              <a:t>5</a:t>
            </a:fld>
            <a:endParaRPr lang="en-US"/>
          </a:p>
        </p:txBody>
      </p:sp>
      <p:sp>
        <p:nvSpPr>
          <p:cNvPr id="8" name="TextBox 7"/>
          <p:cNvSpPr txBox="1"/>
          <p:nvPr/>
        </p:nvSpPr>
        <p:spPr>
          <a:xfrm>
            <a:off x="5162360" y="2638040"/>
            <a:ext cx="5764719" cy="2308324"/>
          </a:xfrm>
          <a:prstGeom prst="rect">
            <a:avLst/>
          </a:prstGeom>
          <a:noFill/>
        </p:spPr>
        <p:txBody>
          <a:bodyPr wrap="square" rtlCol="0">
            <a:spAutoFit/>
          </a:bodyPr>
          <a:lstStyle/>
          <a:p>
            <a:pPr>
              <a:buFont typeface="Monotype Sorts" pitchFamily="2" charset="2"/>
              <a:buNone/>
            </a:pPr>
            <a:r>
              <a:rPr lang="en-US" altLang="en-US" sz="2400"/>
              <a:t>The amount of a transfer is determined by the amount of water moved from the source basin to the receiving basin, less the amount of water returned to the source basin and consumptive use in the source basin.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98" y="1872269"/>
            <a:ext cx="4073801" cy="4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FF1079AA-5A3E-4FBA-95FE-3E86B7093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5733" y="5683480"/>
            <a:ext cx="2222691" cy="793380"/>
          </a:xfrm>
          <a:prstGeom prst="rect">
            <a:avLst/>
          </a:prstGeom>
        </p:spPr>
      </p:pic>
    </p:spTree>
    <p:extLst>
      <p:ext uri="{BB962C8B-B14F-4D97-AF65-F5344CB8AC3E}">
        <p14:creationId xmlns:p14="http://schemas.microsoft.com/office/powerpoint/2010/main" val="7048407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8711"/>
            <a:ext cx="9144000" cy="6477135"/>
          </a:xfrm>
          <a:prstGeom prst="rect">
            <a:avLst/>
          </a:prstGeom>
        </p:spPr>
      </p:pic>
      <p:pic>
        <p:nvPicPr>
          <p:cNvPr id="4" name="Picture 3">
            <a:extLst>
              <a:ext uri="{FF2B5EF4-FFF2-40B4-BE49-F238E27FC236}">
                <a16:creationId xmlns:a16="http://schemas.microsoft.com/office/drawing/2014/main" id="{ACD710E5-F34A-4361-AE34-5E8571429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390237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922E-815E-4458-ABF2-66AC3EFC5EEE}"/>
              </a:ext>
            </a:extLst>
          </p:cNvPr>
          <p:cNvSpPr>
            <a:spLocks noGrp="1"/>
          </p:cNvSpPr>
          <p:nvPr>
            <p:ph type="title"/>
          </p:nvPr>
        </p:nvSpPr>
        <p:spPr/>
        <p:txBody>
          <a:bodyPr>
            <a:normAutofit/>
          </a:bodyPr>
          <a:lstStyle/>
          <a:p>
            <a:r>
              <a:rPr lang="en-US" sz="3200" b="1">
                <a:solidFill>
                  <a:schemeClr val="tx1"/>
                </a:solidFill>
              </a:rPr>
              <a:t>Water Transfers in North Carolina</a:t>
            </a:r>
          </a:p>
        </p:txBody>
      </p:sp>
      <p:sp>
        <p:nvSpPr>
          <p:cNvPr id="3" name="Content Placeholder 2">
            <a:extLst>
              <a:ext uri="{FF2B5EF4-FFF2-40B4-BE49-F238E27FC236}">
                <a16:creationId xmlns:a16="http://schemas.microsoft.com/office/drawing/2014/main" id="{B80E4C9E-DBFC-4C64-919F-F95B0BFE3B56}"/>
              </a:ext>
            </a:extLst>
          </p:cNvPr>
          <p:cNvSpPr>
            <a:spLocks noGrp="1"/>
          </p:cNvSpPr>
          <p:nvPr>
            <p:ph idx="1"/>
          </p:nvPr>
        </p:nvSpPr>
        <p:spPr>
          <a:xfrm>
            <a:off x="701040" y="1437812"/>
            <a:ext cx="10515600" cy="3518580"/>
          </a:xfrm>
        </p:spPr>
        <p:txBody>
          <a:bodyPr>
            <a:noAutofit/>
          </a:bodyPr>
          <a:lstStyle/>
          <a:p>
            <a:pPr marL="0">
              <a:spcBef>
                <a:spcPts val="1200"/>
              </a:spcBef>
              <a:spcAft>
                <a:spcPts val="1200"/>
              </a:spcAft>
              <a:defRPr/>
            </a:pPr>
            <a:r>
              <a:rPr lang="en-US" sz="2800">
                <a:solidFill>
                  <a:schemeClr val="tx1"/>
                </a:solidFill>
              </a:rPr>
              <a:t>Over 130 public water systems with surface water transfers</a:t>
            </a:r>
          </a:p>
          <a:p>
            <a:pPr marL="0" lvl="1">
              <a:spcBef>
                <a:spcPts val="1200"/>
              </a:spcBef>
              <a:spcAft>
                <a:spcPts val="1200"/>
              </a:spcAft>
              <a:defRPr/>
            </a:pPr>
            <a:r>
              <a:rPr lang="en-US" sz="2800">
                <a:solidFill>
                  <a:schemeClr val="tx1"/>
                </a:solidFill>
              </a:rPr>
              <a:t>80% are under 1 MGD</a:t>
            </a:r>
          </a:p>
          <a:p>
            <a:pPr marL="0" lvl="1">
              <a:spcBef>
                <a:spcPts val="1200"/>
              </a:spcBef>
              <a:spcAft>
                <a:spcPts val="1200"/>
              </a:spcAft>
              <a:defRPr/>
            </a:pPr>
            <a:r>
              <a:rPr lang="en-US" sz="2800">
                <a:solidFill>
                  <a:schemeClr val="tx1"/>
                </a:solidFill>
              </a:rPr>
              <a:t>Nine IBT Certificates have been issued</a:t>
            </a:r>
          </a:p>
          <a:p>
            <a:pPr marL="228600" lvl="1" indent="-228600">
              <a:spcBef>
                <a:spcPts val="1200"/>
              </a:spcBef>
              <a:spcAft>
                <a:spcPts val="1200"/>
              </a:spcAft>
              <a:defRPr/>
            </a:pPr>
            <a:r>
              <a:rPr lang="en-US" sz="2800">
                <a:solidFill>
                  <a:schemeClr val="tx1"/>
                </a:solidFill>
              </a:rPr>
              <a:t>Grandfathered allowance for systems that were transferring over 2 MGD prior to July 1993</a:t>
            </a:r>
          </a:p>
          <a:p>
            <a:pPr marL="228600" lvl="1" indent="-228600">
              <a:spcBef>
                <a:spcPts val="1200"/>
              </a:spcBef>
              <a:spcAft>
                <a:spcPts val="1200"/>
              </a:spcAft>
              <a:defRPr/>
            </a:pPr>
            <a:r>
              <a:rPr lang="en-US" sz="2800">
                <a:solidFill>
                  <a:schemeClr val="tx1"/>
                </a:solidFill>
              </a:rPr>
              <a:t>Handful of water systems transferring between 1-2 MGD </a:t>
            </a:r>
          </a:p>
          <a:p>
            <a:endParaRPr lang="en-US" sz="2800">
              <a:solidFill>
                <a:schemeClr val="tx1"/>
              </a:solidFill>
            </a:endParaRPr>
          </a:p>
        </p:txBody>
      </p:sp>
      <p:sp>
        <p:nvSpPr>
          <p:cNvPr id="4" name="Slide Number Placeholder 3">
            <a:extLst>
              <a:ext uri="{FF2B5EF4-FFF2-40B4-BE49-F238E27FC236}">
                <a16:creationId xmlns:a16="http://schemas.microsoft.com/office/drawing/2014/main" id="{8C00A740-1135-48D8-B9F8-A403D2E89E4F}"/>
              </a:ext>
            </a:extLst>
          </p:cNvPr>
          <p:cNvSpPr>
            <a:spLocks noGrp="1"/>
          </p:cNvSpPr>
          <p:nvPr>
            <p:ph type="sldNum" sz="quarter" idx="12"/>
          </p:nvPr>
        </p:nvSpPr>
        <p:spPr/>
        <p:txBody>
          <a:bodyPr/>
          <a:lstStyle/>
          <a:p>
            <a:fld id="{11F27F3A-B3E9-41ED-AF8F-A365F10BB65F}" type="slidenum">
              <a:rPr lang="en-US" smtClean="0"/>
              <a:pPr/>
              <a:t>7</a:t>
            </a:fld>
            <a:endParaRPr lang="en-US"/>
          </a:p>
        </p:txBody>
      </p:sp>
      <p:pic>
        <p:nvPicPr>
          <p:cNvPr id="6" name="Picture 5">
            <a:extLst>
              <a:ext uri="{FF2B5EF4-FFF2-40B4-BE49-F238E27FC236}">
                <a16:creationId xmlns:a16="http://schemas.microsoft.com/office/drawing/2014/main" id="{F079DF65-C6AC-47A9-A5D1-BC8033C4E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Tree>
    <p:extLst>
      <p:ext uri="{BB962C8B-B14F-4D97-AF65-F5344CB8AC3E}">
        <p14:creationId xmlns:p14="http://schemas.microsoft.com/office/powerpoint/2010/main" val="428244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chemeClr val="tx1"/>
                </a:solidFill>
              </a:rPr>
              <a:t>Transfers Regulated by IBT Certificate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9519031"/>
              </p:ext>
            </p:extLst>
          </p:nvPr>
        </p:nvGraphicFramePr>
        <p:xfrm>
          <a:off x="570156" y="1068862"/>
          <a:ext cx="11144924" cy="4574540"/>
        </p:xfrm>
        <a:graphic>
          <a:graphicData uri="http://schemas.openxmlformats.org/drawingml/2006/table">
            <a:tbl>
              <a:tblPr firstRow="1" bandRow="1">
                <a:tableStyleId>{5C22544A-7EE6-4342-B048-85BDC9FD1C3A}</a:tableStyleId>
              </a:tblPr>
              <a:tblGrid>
                <a:gridCol w="414599">
                  <a:extLst>
                    <a:ext uri="{9D8B030D-6E8A-4147-A177-3AD203B41FA5}">
                      <a16:colId xmlns:a16="http://schemas.microsoft.com/office/drawing/2014/main" val="1879005964"/>
                    </a:ext>
                  </a:extLst>
                </a:gridCol>
                <a:gridCol w="4447857">
                  <a:extLst>
                    <a:ext uri="{9D8B030D-6E8A-4147-A177-3AD203B41FA5}">
                      <a16:colId xmlns:a16="http://schemas.microsoft.com/office/drawing/2014/main" val="3062454019"/>
                    </a:ext>
                  </a:extLst>
                </a:gridCol>
                <a:gridCol w="935915">
                  <a:extLst>
                    <a:ext uri="{9D8B030D-6E8A-4147-A177-3AD203B41FA5}">
                      <a16:colId xmlns:a16="http://schemas.microsoft.com/office/drawing/2014/main" val="538707468"/>
                    </a:ext>
                  </a:extLst>
                </a:gridCol>
                <a:gridCol w="1054249">
                  <a:extLst>
                    <a:ext uri="{9D8B030D-6E8A-4147-A177-3AD203B41FA5}">
                      <a16:colId xmlns:a16="http://schemas.microsoft.com/office/drawing/2014/main" val="1223241759"/>
                    </a:ext>
                  </a:extLst>
                </a:gridCol>
                <a:gridCol w="1559859">
                  <a:extLst>
                    <a:ext uri="{9D8B030D-6E8A-4147-A177-3AD203B41FA5}">
                      <a16:colId xmlns:a16="http://schemas.microsoft.com/office/drawing/2014/main" val="1475943239"/>
                    </a:ext>
                  </a:extLst>
                </a:gridCol>
                <a:gridCol w="2732445">
                  <a:extLst>
                    <a:ext uri="{9D8B030D-6E8A-4147-A177-3AD203B41FA5}">
                      <a16:colId xmlns:a16="http://schemas.microsoft.com/office/drawing/2014/main" val="3079114732"/>
                    </a:ext>
                  </a:extLst>
                </a:gridCol>
              </a:tblGrid>
              <a:tr h="370840">
                <a:tc>
                  <a:txBody>
                    <a:bodyPr/>
                    <a:lstStyle/>
                    <a:p>
                      <a:endParaRPr lang="en-US"/>
                    </a:p>
                  </a:txBody>
                  <a:tcPr/>
                </a:tc>
                <a:tc>
                  <a:txBody>
                    <a:bodyPr/>
                    <a:lstStyle/>
                    <a:p>
                      <a:r>
                        <a:rPr lang="en-US"/>
                        <a:t>System/Certificate Holder(s)</a:t>
                      </a:r>
                    </a:p>
                  </a:txBody>
                  <a:tcPr/>
                </a:tc>
                <a:tc>
                  <a:txBody>
                    <a:bodyPr/>
                    <a:lstStyle/>
                    <a:p>
                      <a:r>
                        <a:rPr lang="en-US"/>
                        <a:t>Year</a:t>
                      </a:r>
                    </a:p>
                  </a:txBody>
                  <a:tcPr/>
                </a:tc>
                <a:tc>
                  <a:txBody>
                    <a:bodyPr/>
                    <a:lstStyle/>
                    <a:p>
                      <a:r>
                        <a:rPr lang="en-US"/>
                        <a:t>Amount</a:t>
                      </a:r>
                    </a:p>
                  </a:txBody>
                  <a:tcPr/>
                </a:tc>
                <a:tc>
                  <a:txBody>
                    <a:bodyPr/>
                    <a:lstStyle/>
                    <a:p>
                      <a:r>
                        <a:rPr lang="en-US"/>
                        <a:t>Source Basin(s)</a:t>
                      </a:r>
                    </a:p>
                  </a:txBody>
                  <a:tcPr/>
                </a:tc>
                <a:tc>
                  <a:txBody>
                    <a:bodyPr/>
                    <a:lstStyle/>
                    <a:p>
                      <a:r>
                        <a:rPr lang="en-US"/>
                        <a:t>Receiving Basin(s)</a:t>
                      </a:r>
                    </a:p>
                  </a:txBody>
                  <a:tcPr/>
                </a:tc>
                <a:extLst>
                  <a:ext uri="{0D108BD9-81ED-4DB2-BD59-A6C34878D82A}">
                    <a16:rowId xmlns:a16="http://schemas.microsoft.com/office/drawing/2014/main" val="1433523953"/>
                  </a:ext>
                </a:extLst>
              </a:tr>
              <a:tr h="370840">
                <a:tc>
                  <a:txBody>
                    <a:bodyPr/>
                    <a:lstStyle/>
                    <a:p>
                      <a:r>
                        <a:rPr lang="en-US"/>
                        <a:t>1.</a:t>
                      </a:r>
                    </a:p>
                  </a:txBody>
                  <a:tcPr/>
                </a:tc>
                <a:tc>
                  <a:txBody>
                    <a:bodyPr/>
                    <a:lstStyle/>
                    <a:p>
                      <a:r>
                        <a:rPr lang="en-US"/>
                        <a:t>Piedmont Triad Regional Water Authority</a:t>
                      </a:r>
                    </a:p>
                  </a:txBody>
                  <a:tcPr/>
                </a:tc>
                <a:tc>
                  <a:txBody>
                    <a:bodyPr/>
                    <a:lstStyle/>
                    <a:p>
                      <a:r>
                        <a:rPr lang="en-US"/>
                        <a:t>1991</a:t>
                      </a:r>
                    </a:p>
                  </a:txBody>
                  <a:tcPr/>
                </a:tc>
                <a:tc>
                  <a:txBody>
                    <a:bodyPr/>
                    <a:lstStyle/>
                    <a:p>
                      <a:r>
                        <a:rPr lang="en-US"/>
                        <a:t>30.5 MGD</a:t>
                      </a:r>
                    </a:p>
                  </a:txBody>
                  <a:tcPr/>
                </a:tc>
                <a:tc>
                  <a:txBody>
                    <a:bodyPr/>
                    <a:lstStyle/>
                    <a:p>
                      <a:r>
                        <a:rPr lang="en-US"/>
                        <a:t>Deep River</a:t>
                      </a:r>
                    </a:p>
                  </a:txBody>
                  <a:tcPr/>
                </a:tc>
                <a:tc>
                  <a:txBody>
                    <a:bodyPr/>
                    <a:lstStyle/>
                    <a:p>
                      <a:r>
                        <a:rPr lang="en-US"/>
                        <a:t>Haw River, Yadkin</a:t>
                      </a:r>
                      <a:r>
                        <a:rPr lang="en-US" baseline="0"/>
                        <a:t> River</a:t>
                      </a:r>
                      <a:endParaRPr lang="en-US"/>
                    </a:p>
                  </a:txBody>
                  <a:tcPr/>
                </a:tc>
                <a:extLst>
                  <a:ext uri="{0D108BD9-81ED-4DB2-BD59-A6C34878D82A}">
                    <a16:rowId xmlns:a16="http://schemas.microsoft.com/office/drawing/2014/main" val="4071279844"/>
                  </a:ext>
                </a:extLst>
              </a:tr>
              <a:tr h="370840">
                <a:tc>
                  <a:txBody>
                    <a:bodyPr/>
                    <a:lstStyle/>
                    <a:p>
                      <a:r>
                        <a:rPr lang="en-US"/>
                        <a:t>2.</a:t>
                      </a:r>
                    </a:p>
                  </a:txBody>
                  <a:tcPr/>
                </a:tc>
                <a:tc>
                  <a:txBody>
                    <a:bodyPr/>
                    <a:lstStyle/>
                    <a:p>
                      <a:r>
                        <a:rPr lang="en-US"/>
                        <a:t>Charlotte Water</a:t>
                      </a:r>
                    </a:p>
                  </a:txBody>
                  <a:tcPr/>
                </a:tc>
                <a:tc>
                  <a:txBody>
                    <a:bodyPr/>
                    <a:lstStyle/>
                    <a:p>
                      <a:r>
                        <a:rPr lang="en-US"/>
                        <a:t>2002</a:t>
                      </a:r>
                    </a:p>
                  </a:txBody>
                  <a:tcPr/>
                </a:tc>
                <a:tc>
                  <a:txBody>
                    <a:bodyPr/>
                    <a:lstStyle/>
                    <a:p>
                      <a:r>
                        <a:rPr lang="en-US"/>
                        <a:t>33 MGD</a:t>
                      </a:r>
                    </a:p>
                  </a:txBody>
                  <a:tcPr/>
                </a:tc>
                <a:tc>
                  <a:txBody>
                    <a:bodyPr/>
                    <a:lstStyle/>
                    <a:p>
                      <a:r>
                        <a:rPr lang="en-US"/>
                        <a:t>Catawba</a:t>
                      </a:r>
                    </a:p>
                  </a:txBody>
                  <a:tcPr/>
                </a:tc>
                <a:tc>
                  <a:txBody>
                    <a:bodyPr/>
                    <a:lstStyle/>
                    <a:p>
                      <a:r>
                        <a:rPr lang="en-US"/>
                        <a:t>Rocky River</a:t>
                      </a:r>
                    </a:p>
                  </a:txBody>
                  <a:tcPr/>
                </a:tc>
                <a:extLst>
                  <a:ext uri="{0D108BD9-81ED-4DB2-BD59-A6C34878D82A}">
                    <a16:rowId xmlns:a16="http://schemas.microsoft.com/office/drawing/2014/main" val="2617385744"/>
                  </a:ext>
                </a:extLst>
              </a:tr>
              <a:tr h="370840">
                <a:tc>
                  <a:txBody>
                    <a:bodyPr/>
                    <a:lstStyle/>
                    <a:p>
                      <a:r>
                        <a:rPr lang="en-US"/>
                        <a:t>3.</a:t>
                      </a:r>
                    </a:p>
                  </a:txBody>
                  <a:tcPr/>
                </a:tc>
                <a:tc>
                  <a:txBody>
                    <a:bodyPr/>
                    <a:lstStyle/>
                    <a:p>
                      <a:r>
                        <a:rPr lang="en-US"/>
                        <a:t>Cities of Concord</a:t>
                      </a:r>
                      <a:r>
                        <a:rPr lang="en-US" baseline="0"/>
                        <a:t> and Kannapolis</a:t>
                      </a:r>
                      <a:endParaRPr lang="en-US"/>
                    </a:p>
                  </a:txBody>
                  <a:tcPr/>
                </a:tc>
                <a:tc>
                  <a:txBody>
                    <a:bodyPr/>
                    <a:lstStyle/>
                    <a:p>
                      <a:r>
                        <a:rPr lang="en-US"/>
                        <a:t>2007</a:t>
                      </a:r>
                    </a:p>
                  </a:txBody>
                  <a:tcPr/>
                </a:tc>
                <a:tc>
                  <a:txBody>
                    <a:bodyPr/>
                    <a:lstStyle/>
                    <a:p>
                      <a:r>
                        <a:rPr lang="en-US"/>
                        <a:t>10 MGD/</a:t>
                      </a:r>
                    </a:p>
                    <a:p>
                      <a:r>
                        <a:rPr lang="en-US"/>
                        <a:t>10 MGD</a:t>
                      </a:r>
                    </a:p>
                  </a:txBody>
                  <a:tcPr/>
                </a:tc>
                <a:tc>
                  <a:txBody>
                    <a:bodyPr/>
                    <a:lstStyle/>
                    <a:p>
                      <a:r>
                        <a:rPr lang="en-US"/>
                        <a:t>Catawba/</a:t>
                      </a:r>
                    </a:p>
                    <a:p>
                      <a:r>
                        <a:rPr lang="en-US"/>
                        <a:t>Yadkin</a:t>
                      </a:r>
                    </a:p>
                  </a:txBody>
                  <a:tcPr/>
                </a:tc>
                <a:tc>
                  <a:txBody>
                    <a:bodyPr/>
                    <a:lstStyle/>
                    <a:p>
                      <a:r>
                        <a:rPr lang="en-US"/>
                        <a:t>Rocky River</a:t>
                      </a:r>
                    </a:p>
                  </a:txBody>
                  <a:tcPr/>
                </a:tc>
                <a:extLst>
                  <a:ext uri="{0D108BD9-81ED-4DB2-BD59-A6C34878D82A}">
                    <a16:rowId xmlns:a16="http://schemas.microsoft.com/office/drawing/2014/main" val="2613772787"/>
                  </a:ext>
                </a:extLst>
              </a:tr>
              <a:tr h="370840">
                <a:tc>
                  <a:txBody>
                    <a:bodyPr/>
                    <a:lstStyle/>
                    <a:p>
                      <a:r>
                        <a:rPr lang="en-US"/>
                        <a:t>4.</a:t>
                      </a:r>
                    </a:p>
                  </a:txBody>
                  <a:tcPr/>
                </a:tc>
                <a:tc>
                  <a:txBody>
                    <a:bodyPr/>
                    <a:lstStyle/>
                    <a:p>
                      <a:r>
                        <a:rPr lang="en-US"/>
                        <a:t>Greenville Utilities</a:t>
                      </a:r>
                      <a:r>
                        <a:rPr lang="en-US" baseline="0"/>
                        <a:t> Commission, the Towns of Farmville and Winterville, and Greene Co.</a:t>
                      </a:r>
                      <a:endParaRPr lang="en-US"/>
                    </a:p>
                  </a:txBody>
                  <a:tcPr/>
                </a:tc>
                <a:tc>
                  <a:txBody>
                    <a:bodyPr/>
                    <a:lstStyle/>
                    <a:p>
                      <a:r>
                        <a:rPr lang="en-US"/>
                        <a:t>2010</a:t>
                      </a:r>
                    </a:p>
                  </a:txBody>
                  <a:tcPr/>
                </a:tc>
                <a:tc>
                  <a:txBody>
                    <a:bodyPr/>
                    <a:lstStyle/>
                    <a:p>
                      <a:r>
                        <a:rPr lang="en-US"/>
                        <a:t>8.3 MGD/</a:t>
                      </a:r>
                    </a:p>
                    <a:p>
                      <a:r>
                        <a:rPr lang="en-US"/>
                        <a:t>4.0 MGD</a:t>
                      </a:r>
                    </a:p>
                  </a:txBody>
                  <a:tcPr/>
                </a:tc>
                <a:tc>
                  <a:txBody>
                    <a:bodyPr/>
                    <a:lstStyle/>
                    <a:p>
                      <a:r>
                        <a:rPr lang="en-US"/>
                        <a:t>Tar River</a:t>
                      </a:r>
                    </a:p>
                  </a:txBody>
                  <a:tcPr/>
                </a:tc>
                <a:tc>
                  <a:txBody>
                    <a:bodyPr/>
                    <a:lstStyle/>
                    <a:p>
                      <a:r>
                        <a:rPr lang="en-US"/>
                        <a:t>Contentnea Creek/</a:t>
                      </a:r>
                    </a:p>
                    <a:p>
                      <a:r>
                        <a:rPr lang="en-US"/>
                        <a:t>Neuse River</a:t>
                      </a:r>
                    </a:p>
                  </a:txBody>
                  <a:tcPr/>
                </a:tc>
                <a:extLst>
                  <a:ext uri="{0D108BD9-81ED-4DB2-BD59-A6C34878D82A}">
                    <a16:rowId xmlns:a16="http://schemas.microsoft.com/office/drawing/2014/main" val="393141025"/>
                  </a:ext>
                </a:extLst>
              </a:tr>
              <a:tr h="370840">
                <a:tc>
                  <a:txBody>
                    <a:bodyPr/>
                    <a:lstStyle/>
                    <a:p>
                      <a:r>
                        <a:rPr lang="en-US"/>
                        <a:t>5.</a:t>
                      </a:r>
                    </a:p>
                  </a:txBody>
                  <a:tcPr/>
                </a:tc>
                <a:tc>
                  <a:txBody>
                    <a:bodyPr/>
                    <a:lstStyle/>
                    <a:p>
                      <a:r>
                        <a:rPr lang="en-US"/>
                        <a:t>Brunswick County</a:t>
                      </a:r>
                    </a:p>
                  </a:txBody>
                  <a:tcPr/>
                </a:tc>
                <a:tc>
                  <a:txBody>
                    <a:bodyPr/>
                    <a:lstStyle/>
                    <a:p>
                      <a:r>
                        <a:rPr lang="en-US"/>
                        <a:t>2013</a:t>
                      </a:r>
                    </a:p>
                  </a:txBody>
                  <a:tcPr/>
                </a:tc>
                <a:tc>
                  <a:txBody>
                    <a:bodyPr/>
                    <a:lstStyle/>
                    <a:p>
                      <a:r>
                        <a:rPr lang="en-US"/>
                        <a:t>17 MGD</a:t>
                      </a:r>
                    </a:p>
                  </a:txBody>
                  <a:tcPr/>
                </a:tc>
                <a:tc>
                  <a:txBody>
                    <a:bodyPr/>
                    <a:lstStyle/>
                    <a:p>
                      <a:r>
                        <a:rPr lang="en-US"/>
                        <a:t>Cape Fear</a:t>
                      </a:r>
                    </a:p>
                  </a:txBody>
                  <a:tcPr/>
                </a:tc>
                <a:tc>
                  <a:txBody>
                    <a:bodyPr/>
                    <a:lstStyle/>
                    <a:p>
                      <a:r>
                        <a:rPr lang="en-US"/>
                        <a:t>Shallotte and Waccamaw</a:t>
                      </a:r>
                    </a:p>
                  </a:txBody>
                  <a:tcPr/>
                </a:tc>
                <a:extLst>
                  <a:ext uri="{0D108BD9-81ED-4DB2-BD59-A6C34878D82A}">
                    <a16:rowId xmlns:a16="http://schemas.microsoft.com/office/drawing/2014/main" val="233685194"/>
                  </a:ext>
                </a:extLst>
              </a:tr>
              <a:tr h="370840">
                <a:tc>
                  <a:txBody>
                    <a:bodyPr/>
                    <a:lstStyle/>
                    <a:p>
                      <a:r>
                        <a:rPr lang="en-US"/>
                        <a:t>6.</a:t>
                      </a:r>
                    </a:p>
                  </a:txBody>
                  <a:tcPr/>
                </a:tc>
                <a:tc>
                  <a:txBody>
                    <a:bodyPr/>
                    <a:lstStyle/>
                    <a:p>
                      <a:r>
                        <a:rPr lang="en-US"/>
                        <a:t>Towns</a:t>
                      </a:r>
                      <a:r>
                        <a:rPr lang="en-US" baseline="0"/>
                        <a:t> of Cary and Apex</a:t>
                      </a:r>
                      <a:endParaRPr lang="en-US"/>
                    </a:p>
                  </a:txBody>
                  <a:tcPr/>
                </a:tc>
                <a:tc>
                  <a:txBody>
                    <a:bodyPr/>
                    <a:lstStyle/>
                    <a:p>
                      <a:r>
                        <a:rPr lang="en-US"/>
                        <a:t>2015</a:t>
                      </a:r>
                    </a:p>
                  </a:txBody>
                  <a:tcPr/>
                </a:tc>
                <a:tc>
                  <a:txBody>
                    <a:bodyPr/>
                    <a:lstStyle/>
                    <a:p>
                      <a:r>
                        <a:rPr lang="en-US"/>
                        <a:t>31.0 MGD/</a:t>
                      </a:r>
                    </a:p>
                    <a:p>
                      <a:r>
                        <a:rPr lang="en-US"/>
                        <a:t>2.0 MGD</a:t>
                      </a:r>
                    </a:p>
                  </a:txBody>
                  <a:tcPr/>
                </a:tc>
                <a:tc>
                  <a:txBody>
                    <a:bodyPr/>
                    <a:lstStyle/>
                    <a:p>
                      <a:r>
                        <a:rPr lang="en-US"/>
                        <a:t>Haw River</a:t>
                      </a:r>
                    </a:p>
                  </a:txBody>
                  <a:tcPr/>
                </a:tc>
                <a:tc>
                  <a:txBody>
                    <a:bodyPr/>
                    <a:lstStyle/>
                    <a:p>
                      <a:r>
                        <a:rPr lang="en-US"/>
                        <a:t>Neuse River/</a:t>
                      </a:r>
                    </a:p>
                    <a:p>
                      <a:r>
                        <a:rPr lang="en-US"/>
                        <a:t>Cape Fear River</a:t>
                      </a:r>
                    </a:p>
                  </a:txBody>
                  <a:tcPr/>
                </a:tc>
                <a:extLst>
                  <a:ext uri="{0D108BD9-81ED-4DB2-BD59-A6C34878D82A}">
                    <a16:rowId xmlns:a16="http://schemas.microsoft.com/office/drawing/2014/main" val="1161703203"/>
                  </a:ext>
                </a:extLst>
              </a:tr>
              <a:tr h="370840">
                <a:tc>
                  <a:txBody>
                    <a:bodyPr/>
                    <a:lstStyle/>
                    <a:p>
                      <a:r>
                        <a:rPr lang="en-US"/>
                        <a:t>7.</a:t>
                      </a:r>
                    </a:p>
                  </a:txBody>
                  <a:tcPr/>
                </a:tc>
                <a:tc>
                  <a:txBody>
                    <a:bodyPr/>
                    <a:lstStyle/>
                    <a:p>
                      <a:r>
                        <a:rPr lang="en-US"/>
                        <a:t>Kerr Lake Regional Water System</a:t>
                      </a:r>
                    </a:p>
                  </a:txBody>
                  <a:tcPr/>
                </a:tc>
                <a:tc>
                  <a:txBody>
                    <a:bodyPr/>
                    <a:lstStyle/>
                    <a:p>
                      <a:r>
                        <a:rPr lang="en-US"/>
                        <a:t>2015</a:t>
                      </a:r>
                    </a:p>
                  </a:txBody>
                  <a:tcPr/>
                </a:tc>
                <a:tc>
                  <a:txBody>
                    <a:bodyPr/>
                    <a:lstStyle/>
                    <a:p>
                      <a:r>
                        <a:rPr lang="en-US"/>
                        <a:t>10.7 MGD/</a:t>
                      </a:r>
                    </a:p>
                    <a:p>
                      <a:r>
                        <a:rPr lang="en-US"/>
                        <a:t>1.7 MGD/</a:t>
                      </a:r>
                    </a:p>
                    <a:p>
                      <a:r>
                        <a:rPr lang="en-US"/>
                        <a:t>1.8 MGD</a:t>
                      </a:r>
                    </a:p>
                  </a:txBody>
                  <a:tcPr/>
                </a:tc>
                <a:tc>
                  <a:txBody>
                    <a:bodyPr/>
                    <a:lstStyle/>
                    <a:p>
                      <a:r>
                        <a:rPr lang="en-US"/>
                        <a:t>Roanoke</a:t>
                      </a:r>
                    </a:p>
                  </a:txBody>
                  <a:tcPr/>
                </a:tc>
                <a:tc>
                  <a:txBody>
                    <a:bodyPr/>
                    <a:lstStyle/>
                    <a:p>
                      <a:r>
                        <a:rPr lang="en-US"/>
                        <a:t>Tar River/</a:t>
                      </a:r>
                    </a:p>
                    <a:p>
                      <a:r>
                        <a:rPr lang="en-US"/>
                        <a:t>Fishing</a:t>
                      </a:r>
                      <a:r>
                        <a:rPr lang="en-US" baseline="0"/>
                        <a:t> Creek/</a:t>
                      </a:r>
                    </a:p>
                    <a:p>
                      <a:r>
                        <a:rPr lang="en-US" baseline="0"/>
                        <a:t>Neuse River</a:t>
                      </a:r>
                      <a:endParaRPr lang="en-US"/>
                    </a:p>
                  </a:txBody>
                  <a:tcPr/>
                </a:tc>
                <a:extLst>
                  <a:ext uri="{0D108BD9-81ED-4DB2-BD59-A6C34878D82A}">
                    <a16:rowId xmlns:a16="http://schemas.microsoft.com/office/drawing/2014/main" val="3471075016"/>
                  </a:ext>
                </a:extLst>
              </a:tr>
              <a:tr h="370840">
                <a:tc>
                  <a:txBody>
                    <a:bodyPr/>
                    <a:lstStyle/>
                    <a:p>
                      <a:r>
                        <a:rPr lang="en-US"/>
                        <a:t>8.</a:t>
                      </a:r>
                    </a:p>
                  </a:txBody>
                  <a:tcPr/>
                </a:tc>
                <a:tc>
                  <a:txBody>
                    <a:bodyPr/>
                    <a:lstStyle/>
                    <a:p>
                      <a:r>
                        <a:rPr lang="en-US"/>
                        <a:t>Union County and Town of Wingate</a:t>
                      </a:r>
                    </a:p>
                  </a:txBody>
                  <a:tcPr/>
                </a:tc>
                <a:tc>
                  <a:txBody>
                    <a:bodyPr/>
                    <a:lstStyle/>
                    <a:p>
                      <a:r>
                        <a:rPr lang="en-US"/>
                        <a:t>2017</a:t>
                      </a:r>
                    </a:p>
                  </a:txBody>
                  <a:tcPr/>
                </a:tc>
                <a:tc>
                  <a:txBody>
                    <a:bodyPr/>
                    <a:lstStyle/>
                    <a:p>
                      <a:r>
                        <a:rPr lang="en-US"/>
                        <a:t>23.0 MGD</a:t>
                      </a:r>
                    </a:p>
                  </a:txBody>
                  <a:tcPr/>
                </a:tc>
                <a:tc>
                  <a:txBody>
                    <a:bodyPr/>
                    <a:lstStyle/>
                    <a:p>
                      <a:r>
                        <a:rPr lang="en-US"/>
                        <a:t>Yadkin River</a:t>
                      </a:r>
                    </a:p>
                  </a:txBody>
                  <a:tcPr/>
                </a:tc>
                <a:tc>
                  <a:txBody>
                    <a:bodyPr/>
                    <a:lstStyle/>
                    <a:p>
                      <a:r>
                        <a:rPr lang="en-US"/>
                        <a:t>Rocky River</a:t>
                      </a:r>
                    </a:p>
                  </a:txBody>
                  <a:tcPr/>
                </a:tc>
                <a:extLst>
                  <a:ext uri="{0D108BD9-81ED-4DB2-BD59-A6C34878D82A}">
                    <a16:rowId xmlns:a16="http://schemas.microsoft.com/office/drawing/2014/main" val="647312383"/>
                  </a:ext>
                </a:extLst>
              </a:tr>
              <a:tr h="370840">
                <a:tc>
                  <a:txBody>
                    <a:bodyPr/>
                    <a:lstStyle/>
                    <a:p>
                      <a:r>
                        <a:rPr lang="en-US"/>
                        <a:t>9.</a:t>
                      </a:r>
                    </a:p>
                  </a:txBody>
                  <a:tcPr/>
                </a:tc>
                <a:tc>
                  <a:txBody>
                    <a:bodyPr/>
                    <a:lstStyle/>
                    <a:p>
                      <a:r>
                        <a:rPr lang="en-US"/>
                        <a:t>Pender County Utilities</a:t>
                      </a:r>
                      <a:r>
                        <a:rPr lang="en-US" baseline="0"/>
                        <a:t> and Towns of Burgaw, Topsail Beach, Surf City and Wallace and Utilities, Inc.</a:t>
                      </a:r>
                      <a:endParaRPr lang="en-US"/>
                    </a:p>
                  </a:txBody>
                  <a:tcPr/>
                </a:tc>
                <a:tc>
                  <a:txBody>
                    <a:bodyPr/>
                    <a:lstStyle/>
                    <a:p>
                      <a:r>
                        <a:rPr lang="en-US"/>
                        <a:t>2018</a:t>
                      </a:r>
                    </a:p>
                  </a:txBody>
                  <a:tcPr/>
                </a:tc>
                <a:tc>
                  <a:txBody>
                    <a:bodyPr/>
                    <a:lstStyle/>
                    <a:p>
                      <a:r>
                        <a:rPr lang="en-US"/>
                        <a:t>14.5 MGD</a:t>
                      </a:r>
                    </a:p>
                  </a:txBody>
                  <a:tcPr/>
                </a:tc>
                <a:tc>
                  <a:txBody>
                    <a:bodyPr/>
                    <a:lstStyle/>
                    <a:p>
                      <a:r>
                        <a:rPr lang="en-US"/>
                        <a:t>Cape Fear</a:t>
                      </a:r>
                    </a:p>
                  </a:txBody>
                  <a:tcPr/>
                </a:tc>
                <a:tc>
                  <a:txBody>
                    <a:bodyPr/>
                    <a:lstStyle/>
                    <a:p>
                      <a:r>
                        <a:rPr lang="en-US"/>
                        <a:t>South River, New River, Northeast</a:t>
                      </a:r>
                      <a:r>
                        <a:rPr lang="en-US" baseline="0"/>
                        <a:t> Cape Fear</a:t>
                      </a:r>
                      <a:endParaRPr lang="en-US"/>
                    </a:p>
                  </a:txBody>
                  <a:tcPr/>
                </a:tc>
                <a:extLst>
                  <a:ext uri="{0D108BD9-81ED-4DB2-BD59-A6C34878D82A}">
                    <a16:rowId xmlns:a16="http://schemas.microsoft.com/office/drawing/2014/main" val="2119153219"/>
                  </a:ext>
                </a:extLst>
              </a:tr>
            </a:tbl>
          </a:graphicData>
        </a:graphic>
      </p:graphicFrame>
      <p:sp>
        <p:nvSpPr>
          <p:cNvPr id="4" name="Slide Number Placeholder 3"/>
          <p:cNvSpPr>
            <a:spLocks noGrp="1"/>
          </p:cNvSpPr>
          <p:nvPr>
            <p:ph type="sldNum" sz="quarter" idx="12"/>
          </p:nvPr>
        </p:nvSpPr>
        <p:spPr/>
        <p:txBody>
          <a:bodyPr/>
          <a:lstStyle/>
          <a:p>
            <a:fld id="{11F27F3A-B3E9-41ED-AF8F-A365F10BB65F}" type="slidenum">
              <a:rPr lang="en-US" smtClean="0"/>
              <a:pPr/>
              <a:t>8</a:t>
            </a:fld>
            <a:endParaRPr lang="en-US"/>
          </a:p>
        </p:txBody>
      </p:sp>
    </p:spTree>
    <p:extLst>
      <p:ext uri="{BB962C8B-B14F-4D97-AF65-F5344CB8AC3E}">
        <p14:creationId xmlns:p14="http://schemas.microsoft.com/office/powerpoint/2010/main" val="148064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9C86306-81B9-41D4-85EA-20267B5A3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601" y="5732466"/>
            <a:ext cx="2222691" cy="793380"/>
          </a:xfrm>
          <a:prstGeom prst="rect">
            <a:avLst/>
          </a:prstGeom>
        </p:spPr>
      </p:pic>
      <p:sp>
        <p:nvSpPr>
          <p:cNvPr id="2" name="Title 1">
            <a:extLst>
              <a:ext uri="{FF2B5EF4-FFF2-40B4-BE49-F238E27FC236}">
                <a16:creationId xmlns:a16="http://schemas.microsoft.com/office/drawing/2014/main" id="{ACCF99AD-0A55-4A99-AA29-0C8FEA01B723}"/>
              </a:ext>
            </a:extLst>
          </p:cNvPr>
          <p:cNvSpPr>
            <a:spLocks noGrp="1"/>
          </p:cNvSpPr>
          <p:nvPr>
            <p:ph type="title"/>
          </p:nvPr>
        </p:nvSpPr>
        <p:spPr>
          <a:xfrm>
            <a:off x="2152650" y="98428"/>
            <a:ext cx="7886700" cy="576680"/>
          </a:xfrm>
        </p:spPr>
        <p:txBody>
          <a:bodyPr>
            <a:normAutofit/>
          </a:bodyPr>
          <a:lstStyle/>
          <a:p>
            <a:r>
              <a:rPr lang="en-US" sz="3200" b="1">
                <a:solidFill>
                  <a:schemeClr val="tx1"/>
                </a:solidFill>
              </a:rPr>
              <a:t>IBT Process § 143-215.22L</a:t>
            </a:r>
            <a:endParaRPr lang="en-US" sz="3200">
              <a:solidFill>
                <a:schemeClr val="tx1"/>
              </a:solidFill>
            </a:endParaRPr>
          </a:p>
        </p:txBody>
      </p:sp>
      <p:sp>
        <p:nvSpPr>
          <p:cNvPr id="4" name="Slide Number Placeholder 3">
            <a:extLst>
              <a:ext uri="{FF2B5EF4-FFF2-40B4-BE49-F238E27FC236}">
                <a16:creationId xmlns:a16="http://schemas.microsoft.com/office/drawing/2014/main" id="{DA339E17-8673-443B-80C0-F8B96C8AE37F}"/>
              </a:ext>
            </a:extLst>
          </p:cNvPr>
          <p:cNvSpPr>
            <a:spLocks noGrp="1"/>
          </p:cNvSpPr>
          <p:nvPr>
            <p:ph type="sldNum" sz="quarter" idx="12"/>
          </p:nvPr>
        </p:nvSpPr>
        <p:spPr/>
        <p:txBody>
          <a:bodyPr/>
          <a:lstStyle/>
          <a:p>
            <a:fld id="{11F27F3A-B3E9-41ED-AF8F-A365F10BB65F}" type="slidenum">
              <a:rPr lang="en-US" smtClean="0"/>
              <a:pPr/>
              <a:t>9</a:t>
            </a:fld>
            <a:endParaRPr lang="en-US"/>
          </a:p>
        </p:txBody>
      </p:sp>
      <p:grpSp>
        <p:nvGrpSpPr>
          <p:cNvPr id="5" name="Group 4">
            <a:extLst>
              <a:ext uri="{FF2B5EF4-FFF2-40B4-BE49-F238E27FC236}">
                <a16:creationId xmlns:a16="http://schemas.microsoft.com/office/drawing/2014/main" id="{BFC7BF30-E7FA-4877-B642-D5318CFA0DB2}"/>
              </a:ext>
            </a:extLst>
          </p:cNvPr>
          <p:cNvGrpSpPr>
            <a:grpSpLocks noChangeAspect="1"/>
          </p:cNvGrpSpPr>
          <p:nvPr/>
        </p:nvGrpSpPr>
        <p:grpSpPr bwMode="auto">
          <a:xfrm>
            <a:off x="1194334" y="675108"/>
            <a:ext cx="8592337" cy="5620371"/>
            <a:chOff x="375" y="1800"/>
            <a:chExt cx="13525" cy="9067"/>
          </a:xfrm>
        </p:grpSpPr>
        <p:sp>
          <p:nvSpPr>
            <p:cNvPr id="6" name="AutoShape 5">
              <a:extLst>
                <a:ext uri="{FF2B5EF4-FFF2-40B4-BE49-F238E27FC236}">
                  <a16:creationId xmlns:a16="http://schemas.microsoft.com/office/drawing/2014/main" id="{31B0FB25-FC80-4F36-BA60-4DCC5070AE40}"/>
                </a:ext>
              </a:extLst>
            </p:cNvPr>
            <p:cNvSpPr>
              <a:spLocks noChangeAspect="1" noChangeArrowheads="1"/>
            </p:cNvSpPr>
            <p:nvPr/>
          </p:nvSpPr>
          <p:spPr bwMode="auto">
            <a:xfrm>
              <a:off x="375" y="1800"/>
              <a:ext cx="13525" cy="9067"/>
            </a:xfrm>
            <a:prstGeom prst="rect">
              <a:avLst/>
            </a:prstGeom>
            <a:solidFill>
              <a:srgbClr val="FFFFFF"/>
            </a:solidFill>
            <a:ln w="12700">
              <a:solidFill>
                <a:srgbClr val="000000"/>
              </a:solidFill>
              <a:miter lim="800000"/>
              <a:headEnd/>
              <a:tailEnd/>
            </a:ln>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endParaRPr lang="en-US" altLang="en-US" kern="0">
                <a:solidFill>
                  <a:srgbClr val="000000"/>
                </a:solidFill>
              </a:endParaRPr>
            </a:p>
          </p:txBody>
        </p:sp>
        <p:sp>
          <p:nvSpPr>
            <p:cNvPr id="7" name="Text Box 6">
              <a:extLst>
                <a:ext uri="{FF2B5EF4-FFF2-40B4-BE49-F238E27FC236}">
                  <a16:creationId xmlns:a16="http://schemas.microsoft.com/office/drawing/2014/main" id="{D21F0C79-9094-4B83-9335-E07915A68B14}"/>
                </a:ext>
              </a:extLst>
            </p:cNvPr>
            <p:cNvSpPr txBox="1">
              <a:spLocks noChangeArrowheads="1"/>
            </p:cNvSpPr>
            <p:nvPr/>
          </p:nvSpPr>
          <p:spPr bwMode="auto">
            <a:xfrm>
              <a:off x="703" y="3739"/>
              <a:ext cx="13024"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a:solidFill>
                    <a:srgbClr val="000000"/>
                  </a:solidFill>
                  <a:latin typeface="Arial Narrow" pitchFamily="34" charset="0"/>
                </a:rPr>
                <a:t>II. Applicant submits draft environmental document (EIS or EA)</a:t>
              </a:r>
              <a:endParaRPr lang="en-US" altLang="en-US" sz="2000" kern="0">
                <a:solidFill>
                  <a:srgbClr val="000000"/>
                </a:solidFill>
                <a:latin typeface="Arial" charset="0"/>
              </a:endParaRPr>
            </a:p>
          </p:txBody>
        </p:sp>
        <p:sp>
          <p:nvSpPr>
            <p:cNvPr id="8" name="Text Box 7">
              <a:extLst>
                <a:ext uri="{FF2B5EF4-FFF2-40B4-BE49-F238E27FC236}">
                  <a16:creationId xmlns:a16="http://schemas.microsoft.com/office/drawing/2014/main" id="{3FA5C7B5-196E-4529-B68D-BEE7F8B861C1}"/>
                </a:ext>
              </a:extLst>
            </p:cNvPr>
            <p:cNvSpPr txBox="1">
              <a:spLocks noChangeArrowheads="1"/>
            </p:cNvSpPr>
            <p:nvPr/>
          </p:nvSpPr>
          <p:spPr bwMode="auto">
            <a:xfrm>
              <a:off x="619" y="2882"/>
              <a:ext cx="2700" cy="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30 days notice of public meetings</a:t>
              </a:r>
              <a:endParaRPr lang="en-US" altLang="en-US" sz="1200" kern="0">
                <a:solidFill>
                  <a:srgbClr val="000000"/>
                </a:solidFill>
                <a:latin typeface="Arial" charset="0"/>
              </a:endParaRPr>
            </a:p>
          </p:txBody>
        </p:sp>
        <p:sp>
          <p:nvSpPr>
            <p:cNvPr id="9" name="Text Box 8">
              <a:extLst>
                <a:ext uri="{FF2B5EF4-FFF2-40B4-BE49-F238E27FC236}">
                  <a16:creationId xmlns:a16="http://schemas.microsoft.com/office/drawing/2014/main" id="{587F61A0-FAD6-4D59-B246-B5A00962AD23}"/>
                </a:ext>
              </a:extLst>
            </p:cNvPr>
            <p:cNvSpPr txBox="1">
              <a:spLocks noChangeArrowheads="1"/>
            </p:cNvSpPr>
            <p:nvPr/>
          </p:nvSpPr>
          <p:spPr bwMode="auto">
            <a:xfrm>
              <a:off x="4799" y="2924"/>
              <a:ext cx="3042" cy="839"/>
            </a:xfrm>
            <a:prstGeom prst="rect">
              <a:avLst/>
            </a:prstGeom>
            <a:solidFill>
              <a:srgbClr val="5B9BD5">
                <a:lumMod val="60000"/>
                <a:lumOff val="40000"/>
                <a:alpha val="54117"/>
              </a:srgbClr>
            </a:solidFill>
            <a:ln w="9525">
              <a:solidFill>
                <a:srgbClr val="000000"/>
              </a:solidFill>
              <a:miter lim="800000"/>
              <a:headEnd/>
              <a:tailEnd/>
            </a:ln>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3+ public meetings held </a:t>
              </a:r>
            </a:p>
            <a:p>
              <a:pPr algn="ctr">
                <a:defRPr/>
              </a:pPr>
              <a:r>
                <a:rPr lang="en-US" altLang="en-US" sz="1200" kern="0">
                  <a:solidFill>
                    <a:srgbClr val="000000"/>
                  </a:solidFill>
                  <a:latin typeface="Arial Narrow" pitchFamily="34" charset="0"/>
                </a:rPr>
                <a:t>within 90 days of filing NOI</a:t>
              </a:r>
              <a:endParaRPr lang="en-US" altLang="en-US" sz="1200" kern="0">
                <a:solidFill>
                  <a:srgbClr val="000000"/>
                </a:solidFill>
                <a:latin typeface="Arial" charset="0"/>
              </a:endParaRPr>
            </a:p>
          </p:txBody>
        </p:sp>
        <p:sp>
          <p:nvSpPr>
            <p:cNvPr id="10" name="Text Box 9">
              <a:extLst>
                <a:ext uri="{FF2B5EF4-FFF2-40B4-BE49-F238E27FC236}">
                  <a16:creationId xmlns:a16="http://schemas.microsoft.com/office/drawing/2014/main" id="{EFD67AB3-966D-4FF3-9246-317E03B06BBC}"/>
                </a:ext>
              </a:extLst>
            </p:cNvPr>
            <p:cNvSpPr txBox="1">
              <a:spLocks noChangeArrowheads="1"/>
            </p:cNvSpPr>
            <p:nvPr/>
          </p:nvSpPr>
          <p:spPr bwMode="auto">
            <a:xfrm>
              <a:off x="659" y="2054"/>
              <a:ext cx="12925"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a:solidFill>
                    <a:srgbClr val="000000"/>
                  </a:solidFill>
                  <a:latin typeface="Arial Narrow" pitchFamily="34" charset="0"/>
                </a:rPr>
                <a:t>I. Applicant submits Notice of Intent to file a petition</a:t>
              </a:r>
              <a:r>
                <a:rPr lang="en-US" altLang="en-US" sz="1000" u="sng" kern="0">
                  <a:solidFill>
                    <a:srgbClr val="000000"/>
                  </a:solidFill>
                  <a:latin typeface="Arial Narrow" pitchFamily="34" charset="0"/>
                </a:rPr>
                <a:t>.</a:t>
              </a:r>
              <a:endParaRPr lang="en-US" altLang="en-US" kern="0">
                <a:solidFill>
                  <a:srgbClr val="000000"/>
                </a:solidFill>
                <a:latin typeface="Arial" charset="0"/>
              </a:endParaRPr>
            </a:p>
          </p:txBody>
        </p:sp>
        <p:sp>
          <p:nvSpPr>
            <p:cNvPr id="11" name="Text Box 10">
              <a:extLst>
                <a:ext uri="{FF2B5EF4-FFF2-40B4-BE49-F238E27FC236}">
                  <a16:creationId xmlns:a16="http://schemas.microsoft.com/office/drawing/2014/main" id="{6DDF2277-817A-488D-A820-0CB3A91F02A6}"/>
                </a:ext>
              </a:extLst>
            </p:cNvPr>
            <p:cNvSpPr txBox="1">
              <a:spLocks noChangeArrowheads="1"/>
            </p:cNvSpPr>
            <p:nvPr/>
          </p:nvSpPr>
          <p:spPr bwMode="auto">
            <a:xfrm>
              <a:off x="619" y="4562"/>
              <a:ext cx="1455" cy="15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30 days notice of public hearing</a:t>
              </a:r>
              <a:endParaRPr lang="en-US" altLang="en-US" sz="1200" kern="0">
                <a:solidFill>
                  <a:srgbClr val="000000"/>
                </a:solidFill>
                <a:latin typeface="Arial" charset="0"/>
              </a:endParaRPr>
            </a:p>
          </p:txBody>
        </p:sp>
        <p:sp>
          <p:nvSpPr>
            <p:cNvPr id="12" name="Text Box 11">
              <a:extLst>
                <a:ext uri="{FF2B5EF4-FFF2-40B4-BE49-F238E27FC236}">
                  <a16:creationId xmlns:a16="http://schemas.microsoft.com/office/drawing/2014/main" id="{50CA2166-06A7-4D05-84F0-FA68AFFE59E4}"/>
                </a:ext>
              </a:extLst>
            </p:cNvPr>
            <p:cNvSpPr txBox="1">
              <a:spLocks noChangeArrowheads="1"/>
            </p:cNvSpPr>
            <p:nvPr/>
          </p:nvSpPr>
          <p:spPr bwMode="auto">
            <a:xfrm>
              <a:off x="2639" y="4583"/>
              <a:ext cx="1926" cy="1192"/>
            </a:xfrm>
            <a:prstGeom prst="rect">
              <a:avLst/>
            </a:prstGeom>
            <a:solidFill>
              <a:srgbClr val="5B9BD5">
                <a:lumMod val="60000"/>
                <a:lumOff val="40000"/>
                <a:alpha val="54117"/>
              </a:srgbClr>
            </a:solidFill>
            <a:ln w="317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Public hearing</a:t>
              </a:r>
            </a:p>
          </p:txBody>
        </p:sp>
        <p:sp>
          <p:nvSpPr>
            <p:cNvPr id="13" name="Text Box 12">
              <a:extLst>
                <a:ext uri="{FF2B5EF4-FFF2-40B4-BE49-F238E27FC236}">
                  <a16:creationId xmlns:a16="http://schemas.microsoft.com/office/drawing/2014/main" id="{D2DE82AC-C72F-41DB-90C3-07A94DC2B0FF}"/>
                </a:ext>
              </a:extLst>
            </p:cNvPr>
            <p:cNvSpPr txBox="1">
              <a:spLocks noChangeArrowheads="1"/>
            </p:cNvSpPr>
            <p:nvPr/>
          </p:nvSpPr>
          <p:spPr bwMode="auto">
            <a:xfrm>
              <a:off x="4935" y="4583"/>
              <a:ext cx="2384"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Comments accepted for 30 days after hearing</a:t>
              </a:r>
              <a:endParaRPr lang="en-US" altLang="en-US" sz="1200" kern="0">
                <a:solidFill>
                  <a:srgbClr val="000000"/>
                </a:solidFill>
                <a:latin typeface="Arial" charset="0"/>
              </a:endParaRPr>
            </a:p>
          </p:txBody>
        </p:sp>
        <p:sp>
          <p:nvSpPr>
            <p:cNvPr id="14" name="Text Box 13">
              <a:extLst>
                <a:ext uri="{FF2B5EF4-FFF2-40B4-BE49-F238E27FC236}">
                  <a16:creationId xmlns:a16="http://schemas.microsoft.com/office/drawing/2014/main" id="{7DBA22DA-31CF-48E0-BF5C-26E6A9A289D3}"/>
                </a:ext>
              </a:extLst>
            </p:cNvPr>
            <p:cNvSpPr txBox="1">
              <a:spLocks noChangeArrowheads="1"/>
            </p:cNvSpPr>
            <p:nvPr/>
          </p:nvSpPr>
          <p:spPr bwMode="auto">
            <a:xfrm>
              <a:off x="7889" y="4583"/>
              <a:ext cx="3143" cy="8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Written response to comments prepared</a:t>
              </a:r>
              <a:endParaRPr lang="en-US" altLang="en-US" sz="1200" kern="0">
                <a:solidFill>
                  <a:srgbClr val="000000"/>
                </a:solidFill>
                <a:latin typeface="Arial" charset="0"/>
              </a:endParaRPr>
            </a:p>
          </p:txBody>
        </p:sp>
        <p:sp>
          <p:nvSpPr>
            <p:cNvPr id="15" name="Text Box 14">
              <a:extLst>
                <a:ext uri="{FF2B5EF4-FFF2-40B4-BE49-F238E27FC236}">
                  <a16:creationId xmlns:a16="http://schemas.microsoft.com/office/drawing/2014/main" id="{D7497FEB-8878-47C5-AEF4-2C82732CA7C8}"/>
                </a:ext>
              </a:extLst>
            </p:cNvPr>
            <p:cNvSpPr txBox="1">
              <a:spLocks noChangeArrowheads="1"/>
            </p:cNvSpPr>
            <p:nvPr/>
          </p:nvSpPr>
          <p:spPr bwMode="auto">
            <a:xfrm>
              <a:off x="11718" y="4574"/>
              <a:ext cx="1948" cy="1947"/>
            </a:xfrm>
            <a:prstGeom prst="rect">
              <a:avLst/>
            </a:prstGeom>
            <a:noFill/>
            <a:ln w="3175">
              <a:solidFill>
                <a:sysClr val="windowText" lastClr="000000"/>
              </a:solidFill>
              <a:miter lim="800000"/>
              <a:headEnd/>
              <a:tailEnd/>
            </a:ln>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Adequacy of environmental document determined (DEQ issues ROD)</a:t>
              </a:r>
            </a:p>
          </p:txBody>
        </p:sp>
        <p:sp>
          <p:nvSpPr>
            <p:cNvPr id="16" name="Text Box 15">
              <a:extLst>
                <a:ext uri="{FF2B5EF4-FFF2-40B4-BE49-F238E27FC236}">
                  <a16:creationId xmlns:a16="http://schemas.microsoft.com/office/drawing/2014/main" id="{B1E2DF8F-CF29-4736-A8C5-EC33DB0D4741}"/>
                </a:ext>
              </a:extLst>
            </p:cNvPr>
            <p:cNvSpPr txBox="1">
              <a:spLocks noChangeArrowheads="1"/>
            </p:cNvSpPr>
            <p:nvPr/>
          </p:nvSpPr>
          <p:spPr bwMode="auto">
            <a:xfrm>
              <a:off x="611" y="6415"/>
              <a:ext cx="7509"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r>
                <a:rPr lang="en-US" altLang="en-US" sz="2000" u="sng" kern="0">
                  <a:solidFill>
                    <a:srgbClr val="000000"/>
                  </a:solidFill>
                  <a:latin typeface="Arial Narrow" pitchFamily="34" charset="0"/>
                </a:rPr>
                <a:t>III. Applicant submits petition to EMC</a:t>
              </a:r>
              <a:endParaRPr lang="en-US" altLang="en-US" sz="2000" kern="0">
                <a:solidFill>
                  <a:srgbClr val="000000"/>
                </a:solidFill>
                <a:latin typeface="Arial" charset="0"/>
              </a:endParaRPr>
            </a:p>
          </p:txBody>
        </p:sp>
        <p:sp>
          <p:nvSpPr>
            <p:cNvPr id="17" name="Text Box 16">
              <a:extLst>
                <a:ext uri="{FF2B5EF4-FFF2-40B4-BE49-F238E27FC236}">
                  <a16:creationId xmlns:a16="http://schemas.microsoft.com/office/drawing/2014/main" id="{03360B6B-DB88-4E79-B4B6-4BD079DF1CB7}"/>
                </a:ext>
              </a:extLst>
            </p:cNvPr>
            <p:cNvSpPr txBox="1">
              <a:spLocks noChangeArrowheads="1"/>
            </p:cNvSpPr>
            <p:nvPr/>
          </p:nvSpPr>
          <p:spPr bwMode="auto">
            <a:xfrm>
              <a:off x="3580" y="7311"/>
              <a:ext cx="2101" cy="2085"/>
            </a:xfrm>
            <a:prstGeom prst="rect">
              <a:avLst/>
            </a:prstGeom>
            <a:solidFill>
              <a:srgbClr val="FFC000"/>
            </a:solidFill>
            <a:ln w="9525">
              <a:solidFill>
                <a:srgbClr val="000000"/>
              </a:solidFill>
              <a:miter lim="800000"/>
              <a:headEnd/>
              <a:tailEnd/>
            </a:ln>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EMC issues Draft Determination within 90 days of receiving petition and adequacy of doc determined</a:t>
              </a:r>
              <a:endParaRPr lang="en-US" altLang="en-US" sz="1200" kern="0">
                <a:solidFill>
                  <a:srgbClr val="000000"/>
                </a:solidFill>
                <a:latin typeface="Arial" charset="0"/>
              </a:endParaRPr>
            </a:p>
          </p:txBody>
        </p:sp>
        <p:sp>
          <p:nvSpPr>
            <p:cNvPr id="18" name="Text Box 17">
              <a:extLst>
                <a:ext uri="{FF2B5EF4-FFF2-40B4-BE49-F238E27FC236}">
                  <a16:creationId xmlns:a16="http://schemas.microsoft.com/office/drawing/2014/main" id="{10965516-5D06-4C5A-9056-41590D0DAF40}"/>
                </a:ext>
              </a:extLst>
            </p:cNvPr>
            <p:cNvSpPr txBox="1">
              <a:spLocks noChangeArrowheads="1"/>
            </p:cNvSpPr>
            <p:nvPr/>
          </p:nvSpPr>
          <p:spPr bwMode="auto">
            <a:xfrm>
              <a:off x="6454" y="7311"/>
              <a:ext cx="1800" cy="20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Public notice of draft determination and 30-day notice of hearings</a:t>
              </a:r>
              <a:endParaRPr lang="en-US" altLang="en-US" sz="1200" kern="0">
                <a:solidFill>
                  <a:srgbClr val="000000"/>
                </a:solidFill>
                <a:latin typeface="Arial" charset="0"/>
              </a:endParaRPr>
            </a:p>
          </p:txBody>
        </p:sp>
        <p:sp>
          <p:nvSpPr>
            <p:cNvPr id="19" name="Text Box 18">
              <a:extLst>
                <a:ext uri="{FF2B5EF4-FFF2-40B4-BE49-F238E27FC236}">
                  <a16:creationId xmlns:a16="http://schemas.microsoft.com/office/drawing/2014/main" id="{07C074F4-9AB6-40E1-A472-D7CF37F32802}"/>
                </a:ext>
              </a:extLst>
            </p:cNvPr>
            <p:cNvSpPr txBox="1">
              <a:spLocks noChangeArrowheads="1"/>
            </p:cNvSpPr>
            <p:nvPr/>
          </p:nvSpPr>
          <p:spPr bwMode="auto">
            <a:xfrm>
              <a:off x="9222" y="7318"/>
              <a:ext cx="1794" cy="1971"/>
            </a:xfrm>
            <a:prstGeom prst="rect">
              <a:avLst/>
            </a:prstGeom>
            <a:solidFill>
              <a:srgbClr val="5B9BD5">
                <a:lumMod val="60000"/>
                <a:lumOff val="40000"/>
                <a:alpha val="54117"/>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2+ public hearings held within 60 days of issuing draft determination</a:t>
              </a:r>
            </a:p>
          </p:txBody>
        </p:sp>
        <p:sp>
          <p:nvSpPr>
            <p:cNvPr id="20" name="Text Box 19">
              <a:extLst>
                <a:ext uri="{FF2B5EF4-FFF2-40B4-BE49-F238E27FC236}">
                  <a16:creationId xmlns:a16="http://schemas.microsoft.com/office/drawing/2014/main" id="{BC95AC8E-6BFA-4D2A-85E2-6BB63AA819F0}"/>
                </a:ext>
              </a:extLst>
            </p:cNvPr>
            <p:cNvSpPr txBox="1">
              <a:spLocks noChangeArrowheads="1"/>
            </p:cNvSpPr>
            <p:nvPr/>
          </p:nvSpPr>
          <p:spPr bwMode="auto">
            <a:xfrm>
              <a:off x="11718" y="6996"/>
              <a:ext cx="1783" cy="23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Comments accepted for 30 days after last hearing;</a:t>
              </a:r>
            </a:p>
            <a:p>
              <a:pPr algn="ctr">
                <a:defRPr/>
              </a:pPr>
              <a:r>
                <a:rPr lang="en-US" altLang="en-US" sz="1200" kern="0">
                  <a:solidFill>
                    <a:srgbClr val="000000"/>
                  </a:solidFill>
                  <a:latin typeface="Arial Narrow" pitchFamily="34" charset="0"/>
                </a:rPr>
                <a:t>Written response to comments prepared</a:t>
              </a:r>
              <a:endParaRPr lang="en-US" altLang="en-US" sz="1200" kern="0">
                <a:solidFill>
                  <a:srgbClr val="000000"/>
                </a:solidFill>
                <a:latin typeface="Arial" charset="0"/>
              </a:endParaRPr>
            </a:p>
          </p:txBody>
        </p:sp>
        <p:sp>
          <p:nvSpPr>
            <p:cNvPr id="21" name="Text Box 21">
              <a:extLst>
                <a:ext uri="{FF2B5EF4-FFF2-40B4-BE49-F238E27FC236}">
                  <a16:creationId xmlns:a16="http://schemas.microsoft.com/office/drawing/2014/main" id="{997C0A8D-F177-44F5-9AA1-4BC2BB80610C}"/>
                </a:ext>
              </a:extLst>
            </p:cNvPr>
            <p:cNvSpPr txBox="1">
              <a:spLocks noChangeArrowheads="1"/>
            </p:cNvSpPr>
            <p:nvPr/>
          </p:nvSpPr>
          <p:spPr bwMode="auto">
            <a:xfrm>
              <a:off x="8254" y="9932"/>
              <a:ext cx="5311" cy="680"/>
            </a:xfrm>
            <a:prstGeom prst="rect">
              <a:avLst/>
            </a:prstGeom>
            <a:solidFill>
              <a:srgbClr val="FFC0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600" kern="0">
                  <a:solidFill>
                    <a:srgbClr val="000000"/>
                  </a:solidFill>
                  <a:latin typeface="Arial Narrow" pitchFamily="34" charset="0"/>
                </a:rPr>
                <a:t>EMC issues final determination</a:t>
              </a:r>
            </a:p>
          </p:txBody>
        </p:sp>
        <p:sp>
          <p:nvSpPr>
            <p:cNvPr id="22" name="Text Box 34">
              <a:extLst>
                <a:ext uri="{FF2B5EF4-FFF2-40B4-BE49-F238E27FC236}">
                  <a16:creationId xmlns:a16="http://schemas.microsoft.com/office/drawing/2014/main" id="{0C3537CC-8801-45B4-A9A2-23ECE759418F}"/>
                </a:ext>
              </a:extLst>
            </p:cNvPr>
            <p:cNvSpPr txBox="1">
              <a:spLocks noChangeArrowheads="1"/>
            </p:cNvSpPr>
            <p:nvPr/>
          </p:nvSpPr>
          <p:spPr bwMode="auto">
            <a:xfrm>
              <a:off x="659" y="7315"/>
              <a:ext cx="2243" cy="118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bIns="91440"/>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Settlement discussions, if requested</a:t>
              </a:r>
              <a:endParaRPr lang="en-US" altLang="en-US" sz="1200" kern="0">
                <a:solidFill>
                  <a:srgbClr val="000000"/>
                </a:solidFill>
                <a:latin typeface="Arial" charset="0"/>
              </a:endParaRPr>
            </a:p>
          </p:txBody>
        </p:sp>
      </p:grpSp>
      <p:cxnSp>
        <p:nvCxnSpPr>
          <p:cNvPr id="24" name="Straight Arrow Connector 23">
            <a:extLst>
              <a:ext uri="{FF2B5EF4-FFF2-40B4-BE49-F238E27FC236}">
                <a16:creationId xmlns:a16="http://schemas.microsoft.com/office/drawing/2014/main" id="{2369D923-C211-4FEA-B22A-DEC6C7B22CAA}"/>
              </a:ext>
            </a:extLst>
          </p:cNvPr>
          <p:cNvCxnSpPr/>
          <p:nvPr/>
        </p:nvCxnSpPr>
        <p:spPr>
          <a:xfrm>
            <a:off x="3064636" y="1707888"/>
            <a:ext cx="9402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0271D1-0013-4D63-A64E-254AB2EC5B42}"/>
              </a:ext>
            </a:extLst>
          </p:cNvPr>
          <p:cNvCxnSpPr/>
          <p:nvPr/>
        </p:nvCxnSpPr>
        <p:spPr>
          <a:xfrm>
            <a:off x="2273696" y="2831206"/>
            <a:ext cx="3589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94E594C-97EA-4AAD-AFDD-3CD2FF872151}"/>
              </a:ext>
            </a:extLst>
          </p:cNvPr>
          <p:cNvCxnSpPr/>
          <p:nvPr/>
        </p:nvCxnSpPr>
        <p:spPr>
          <a:xfrm>
            <a:off x="3880390" y="2831206"/>
            <a:ext cx="1934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B86B5F6-B646-446D-B36A-0656774A46BA}"/>
              </a:ext>
            </a:extLst>
          </p:cNvPr>
          <p:cNvCxnSpPr/>
          <p:nvPr/>
        </p:nvCxnSpPr>
        <p:spPr>
          <a:xfrm>
            <a:off x="5628043" y="2842552"/>
            <a:ext cx="30938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5E36F87-060D-4827-B49D-655D3F8A01CD}"/>
              </a:ext>
            </a:extLst>
          </p:cNvPr>
          <p:cNvCxnSpPr/>
          <p:nvPr/>
        </p:nvCxnSpPr>
        <p:spPr>
          <a:xfrm>
            <a:off x="7964651" y="2813655"/>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86DBBC9-6BE6-4090-BB31-74FF3F85659A}"/>
              </a:ext>
            </a:extLst>
          </p:cNvPr>
          <p:cNvCxnSpPr/>
          <p:nvPr/>
        </p:nvCxnSpPr>
        <p:spPr>
          <a:xfrm>
            <a:off x="2813695" y="4634534"/>
            <a:ext cx="4307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9900D5-7F7B-44C4-9E57-D4D59219BB64}"/>
              </a:ext>
            </a:extLst>
          </p:cNvPr>
          <p:cNvCxnSpPr/>
          <p:nvPr/>
        </p:nvCxnSpPr>
        <p:spPr>
          <a:xfrm>
            <a:off x="4565198" y="4634534"/>
            <a:ext cx="49108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FE51F72-1B7B-4499-BC32-B1AA4E94590E}"/>
              </a:ext>
            </a:extLst>
          </p:cNvPr>
          <p:cNvCxnSpPr/>
          <p:nvPr/>
        </p:nvCxnSpPr>
        <p:spPr>
          <a:xfrm>
            <a:off x="6199807" y="4634534"/>
            <a:ext cx="6149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261C957-786B-4780-807A-F948BACBD3E6}"/>
              </a:ext>
            </a:extLst>
          </p:cNvPr>
          <p:cNvCxnSpPr/>
          <p:nvPr/>
        </p:nvCxnSpPr>
        <p:spPr>
          <a:xfrm>
            <a:off x="7969282" y="4632487"/>
            <a:ext cx="43581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3EE3611-5181-4BF1-BA1E-6ED2DEB7CD7D}"/>
              </a:ext>
            </a:extLst>
          </p:cNvPr>
          <p:cNvCxnSpPr/>
          <p:nvPr/>
        </p:nvCxnSpPr>
        <p:spPr>
          <a:xfrm>
            <a:off x="8966825" y="5373111"/>
            <a:ext cx="0" cy="332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 Box 12">
            <a:extLst>
              <a:ext uri="{FF2B5EF4-FFF2-40B4-BE49-F238E27FC236}">
                <a16:creationId xmlns:a16="http://schemas.microsoft.com/office/drawing/2014/main" id="{EFDD887C-E075-4169-A66F-0BF5FA36A5D6}"/>
              </a:ext>
            </a:extLst>
          </p:cNvPr>
          <p:cNvSpPr txBox="1">
            <a:spLocks noChangeArrowheads="1"/>
          </p:cNvSpPr>
          <p:nvPr/>
        </p:nvSpPr>
        <p:spPr bwMode="auto">
          <a:xfrm>
            <a:off x="6607030" y="1371843"/>
            <a:ext cx="1514538" cy="5541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altLang="en-US" sz="1200" kern="0">
                <a:solidFill>
                  <a:srgbClr val="000000"/>
                </a:solidFill>
                <a:latin typeface="Arial Narrow" pitchFamily="34" charset="0"/>
              </a:rPr>
              <a:t>Comments accepted for 30 days after meetings</a:t>
            </a:r>
            <a:endParaRPr lang="en-US" altLang="en-US" sz="1200" kern="0">
              <a:solidFill>
                <a:srgbClr val="000000"/>
              </a:solidFill>
              <a:latin typeface="Arial" charset="0"/>
            </a:endParaRPr>
          </a:p>
        </p:txBody>
      </p:sp>
      <p:cxnSp>
        <p:nvCxnSpPr>
          <p:cNvPr id="47" name="Straight Arrow Connector 46">
            <a:extLst>
              <a:ext uri="{FF2B5EF4-FFF2-40B4-BE49-F238E27FC236}">
                <a16:creationId xmlns:a16="http://schemas.microsoft.com/office/drawing/2014/main" id="{B05CB2F5-6666-4343-9EE7-C0D516D45582}"/>
              </a:ext>
            </a:extLst>
          </p:cNvPr>
          <p:cNvCxnSpPr>
            <a:cxnSpLocks/>
          </p:cNvCxnSpPr>
          <p:nvPr/>
        </p:nvCxnSpPr>
        <p:spPr>
          <a:xfrm>
            <a:off x="6003212" y="1701276"/>
            <a:ext cx="5286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771F373C-9472-DA4E-B65B-0057DBE5BF20}"/>
              </a:ext>
            </a:extLst>
          </p:cNvPr>
          <p:cNvSpPr/>
          <p:nvPr/>
        </p:nvSpPr>
        <p:spPr>
          <a:xfrm>
            <a:off x="1246828" y="832556"/>
            <a:ext cx="7024814" cy="11230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441776"/>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1035</Words>
  <Application>Microsoft Macintosh PowerPoint</Application>
  <PresentationFormat>Widescreen</PresentationFormat>
  <Paragraphs>171</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Monotype Sorts</vt:lpstr>
      <vt:lpstr>Tahoma</vt:lpstr>
      <vt:lpstr>Times New Roman</vt:lpstr>
      <vt:lpstr>Wingdings</vt:lpstr>
      <vt:lpstr>2_Office Theme</vt:lpstr>
      <vt:lpstr>PowerPoint Presentation</vt:lpstr>
      <vt:lpstr>Outline</vt:lpstr>
      <vt:lpstr>IBT Definition &amp; Purpose</vt:lpstr>
      <vt:lpstr>Statutory Thresholds</vt:lpstr>
      <vt:lpstr>What is an Interbasin Transfer?</vt:lpstr>
      <vt:lpstr>PowerPoint Presentation</vt:lpstr>
      <vt:lpstr>Water Transfers in North Carolina</vt:lpstr>
      <vt:lpstr>Transfers Regulated by IBT Certificate</vt:lpstr>
      <vt:lpstr>IBT Process § 143-215.22L</vt:lpstr>
      <vt:lpstr>EMC Decision Considerations</vt:lpstr>
      <vt:lpstr>Findings of Fact - §143-215.22L</vt:lpstr>
      <vt:lpstr>Conditions/Limitations on IBT Certificate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Brady, Harold M.</dc:creator>
  <cp:lastModifiedBy>Brady, Harold M.</cp:lastModifiedBy>
  <cp:revision>2</cp:revision>
  <dcterms:created xsi:type="dcterms:W3CDTF">2020-06-01T18:00:48Z</dcterms:created>
  <dcterms:modified xsi:type="dcterms:W3CDTF">2020-10-20T20:12:05Z</dcterms:modified>
</cp:coreProperties>
</file>