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04" r:id="rId5"/>
    <p:sldId id="258" r:id="rId6"/>
    <p:sldId id="308" r:id="rId7"/>
    <p:sldId id="293" r:id="rId8"/>
    <p:sldId id="302" r:id="rId9"/>
    <p:sldId id="257" r:id="rId10"/>
    <p:sldId id="303" r:id="rId11"/>
    <p:sldId id="305" r:id="rId12"/>
    <p:sldId id="307" r:id="rId13"/>
    <p:sldId id="306" r:id="rId14"/>
    <p:sldId id="292" r:id="rId15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wood, Sue" initials="HS" lastIdx="6" clrIdx="0">
    <p:extLst>
      <p:ext uri="{19B8F6BF-5375-455C-9EA6-DF929625EA0E}">
        <p15:presenceInfo xmlns:p15="http://schemas.microsoft.com/office/powerpoint/2012/main" userId="S::sue.homewood@ncdenr.gov::78428143-e39f-4063-a845-7ce4b66634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6DA8"/>
    <a:srgbClr val="1C4584"/>
    <a:srgbClr val="588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1" autoAdjust="0"/>
    <p:restoredTop sz="86273" autoAdjust="0"/>
  </p:normalViewPr>
  <p:slideViewPr>
    <p:cSldViewPr snapToGrid="0">
      <p:cViewPr varScale="1">
        <p:scale>
          <a:sx n="81" d="100"/>
          <a:sy n="81" d="100"/>
        </p:scale>
        <p:origin x="932" y="72"/>
      </p:cViewPr>
      <p:guideLst/>
    </p:cSldViewPr>
  </p:slideViewPr>
  <p:outlineViewPr>
    <p:cViewPr>
      <p:scale>
        <a:sx n="33" d="100"/>
        <a:sy n="33" d="100"/>
      </p:scale>
      <p:origin x="0" y="-133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40"/>
    </p:cViewPr>
  </p:sorterViewPr>
  <p:notesViewPr>
    <p:cSldViewPr snapToGrid="0">
      <p:cViewPr varScale="1">
        <p:scale>
          <a:sx n="51" d="100"/>
          <a:sy n="51" d="100"/>
        </p:scale>
        <p:origin x="266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E04196E9-40FF-428E-8469-59A9629B6C2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9F7A894C-2B18-4E5A-AE58-9E345597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will your audience</a:t>
            </a:r>
            <a:r>
              <a:rPr lang="en-US" baseline="0" dirty="0" smtClean="0"/>
              <a:t> do differently as a result of your educational efforts?</a:t>
            </a:r>
          </a:p>
          <a:p>
            <a:r>
              <a:rPr lang="en-US" baseline="0" dirty="0" smtClean="0"/>
              <a:t>Great! You’ve started creating your education outreach plan! </a:t>
            </a:r>
          </a:p>
          <a:p>
            <a:r>
              <a:rPr lang="en-US" baseline="0" dirty="0" smtClean="0"/>
              <a:t>Start with the end in mind first, but don’t be so completely wrapped up in this outcome that you’re not open to amending 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894C-2B18-4E5A-AE58-9E345597C6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72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894C-2B18-4E5A-AE58-9E345597C6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will your audience</a:t>
            </a:r>
            <a:r>
              <a:rPr lang="en-US" baseline="0" dirty="0" smtClean="0"/>
              <a:t> do differently as a result of your educational efforts?</a:t>
            </a:r>
          </a:p>
          <a:p>
            <a:r>
              <a:rPr lang="en-US" baseline="0" dirty="0" smtClean="0"/>
              <a:t>Great! You’ve started creating your education outreach plan! </a:t>
            </a:r>
          </a:p>
          <a:p>
            <a:r>
              <a:rPr lang="en-US" baseline="0" dirty="0" smtClean="0"/>
              <a:t>Start with the end in mind first, but don’t be so completely wrapped up in this outcome that you’re not open to amending 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894C-2B18-4E5A-AE58-9E345597C6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27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894C-2B18-4E5A-AE58-9E345597C6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3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894C-2B18-4E5A-AE58-9E345597C6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894C-2B18-4E5A-AE58-9E345597C6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8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894C-2B18-4E5A-AE58-9E345597C6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42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894C-2B18-4E5A-AE58-9E345597C6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8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aseline="0" dirty="0" smtClean="0"/>
              <a:t>Danica Heflin (PRTC Abbott’s Creek Buffer Basics brochures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894C-2B18-4E5A-AE58-9E345597C6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2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894C-2B18-4E5A-AE58-9E345597C6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5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8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2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19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" y="0"/>
            <a:ext cx="1218658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80117" y="553524"/>
            <a:ext cx="7528527" cy="713497"/>
          </a:xfrm>
        </p:spPr>
        <p:txBody>
          <a:bodyPr anchor="ctr">
            <a:noAutofit/>
          </a:bodyPr>
          <a:lstStyle>
            <a:lvl1pPr algn="r">
              <a:defRPr sz="4000" i="0">
                <a:solidFill>
                  <a:schemeClr val="bg1"/>
                </a:solidFill>
                <a:latin typeface="Montserrat Medium" panose="000006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Riparian Buffer Rules 101</a:t>
            </a:r>
          </a:p>
        </p:txBody>
      </p:sp>
    </p:spTree>
    <p:extLst>
      <p:ext uri="{BB962C8B-B14F-4D97-AF65-F5344CB8AC3E}">
        <p14:creationId xmlns:p14="http://schemas.microsoft.com/office/powerpoint/2010/main" val="3947140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" y="0"/>
            <a:ext cx="12186585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225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8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30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9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4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0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5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50B1E-CBFE-4F01-AE56-7E1356345BE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F4BF7-C332-4CD4-AC20-481FF4873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8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" y="893"/>
            <a:ext cx="12183412" cy="68562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8" y="1500698"/>
            <a:ext cx="12188825" cy="2052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B6D44F-9F47-49EF-BCBD-D6E360CB8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89" y="509092"/>
            <a:ext cx="11183207" cy="713312"/>
          </a:xfrm>
        </p:spPr>
        <p:txBody>
          <a:bodyPr>
            <a:noAutofit/>
          </a:bodyPr>
          <a:lstStyle/>
          <a:p>
            <a:r>
              <a:rPr lang="en-US" sz="3200" dirty="0" smtClean="0"/>
              <a:t>Riparian </a:t>
            </a:r>
            <a:r>
              <a:rPr lang="en-US" sz="3200" dirty="0"/>
              <a:t>buffer education </a:t>
            </a:r>
            <a:r>
              <a:rPr lang="en-US" sz="3200" dirty="0" smtClean="0"/>
              <a:t>strategies</a:t>
            </a:r>
            <a:endParaRPr lang="en-US" sz="22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B49101E-BCE3-4552-A06B-7A2F6D02A9DE}"/>
              </a:ext>
            </a:extLst>
          </p:cNvPr>
          <p:cNvSpPr txBox="1">
            <a:spLocks/>
          </p:cNvSpPr>
          <p:nvPr/>
        </p:nvSpPr>
        <p:spPr>
          <a:xfrm>
            <a:off x="9604408" y="3429003"/>
            <a:ext cx="2099716" cy="713312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199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" y="1536898"/>
            <a:ext cx="1950216" cy="1980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93" y="1536898"/>
            <a:ext cx="1950216" cy="198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85" y="1540222"/>
            <a:ext cx="1950216" cy="198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11" y="1540222"/>
            <a:ext cx="1950216" cy="1980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27" y="1536401"/>
            <a:ext cx="1944915" cy="1975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496" y="1536401"/>
            <a:ext cx="1944915" cy="19753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EA9E5A-5CD2-324A-9F37-3290BB436E0F}"/>
              </a:ext>
            </a:extLst>
          </p:cNvPr>
          <p:cNvSpPr txBox="1"/>
          <p:nvPr/>
        </p:nvSpPr>
        <p:spPr>
          <a:xfrm>
            <a:off x="621357" y="5052855"/>
            <a:ext cx="6491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Christy Perrin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Water </a:t>
            </a:r>
            <a:r>
              <a:rPr lang="en-US" sz="2400" dirty="0">
                <a:solidFill>
                  <a:schemeClr val="bg1"/>
                </a:solidFill>
              </a:rPr>
              <a:t>Resources Research </a:t>
            </a:r>
            <a:r>
              <a:rPr lang="en-US" sz="2400" dirty="0" smtClean="0">
                <a:solidFill>
                  <a:schemeClr val="bg1"/>
                </a:solidFill>
              </a:rPr>
              <a:t>Institute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NC </a:t>
            </a:r>
            <a:r>
              <a:rPr lang="en-US" sz="2400" dirty="0">
                <a:solidFill>
                  <a:schemeClr val="bg1"/>
                </a:solidFill>
              </a:rPr>
              <a:t>Sea Grant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2021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2B5A94-49DA-4245-9963-E7C5EDE0DE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0860"/>
          <a:stretch/>
        </p:blipFill>
        <p:spPr>
          <a:xfrm>
            <a:off x="8170427" y="5052855"/>
            <a:ext cx="2758182" cy="11038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11" y="5123975"/>
            <a:ext cx="1623266" cy="11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1451212"/>
            <a:ext cx="5334000" cy="430477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NC DEQ - new Riparian Buffer Education website coming soon!!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Animated video for social media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Updated brochures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Online fact sheet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Peer materials</a:t>
            </a:r>
          </a:p>
          <a:p>
            <a:endParaRPr lang="en-US" sz="2400" dirty="0" smtClean="0">
              <a:latin typeface="Montserrat" pitchFamily="2" charset="77"/>
            </a:endParaRPr>
          </a:p>
          <a:p>
            <a:endParaRPr lang="en-US" sz="2400" dirty="0">
              <a:latin typeface="Montserrat" pitchFamily="2" charset="77"/>
            </a:endParaRPr>
          </a:p>
          <a:p>
            <a:pPr marL="0" indent="0" algn="just">
              <a:buNone/>
            </a:pPr>
            <a:endParaRPr lang="en-US" sz="1900" dirty="0">
              <a:latin typeface="Montserrat" pitchFamily="2" charset="77"/>
            </a:endParaRPr>
          </a:p>
          <a:p>
            <a:pPr marL="457189" lvl="1" indent="0" algn="just">
              <a:buNone/>
            </a:pPr>
            <a:endParaRPr lang="en-US" sz="1800" b="1" dirty="0"/>
          </a:p>
          <a:p>
            <a:pPr marL="457189" lvl="1" indent="0" algn="just">
              <a:buNone/>
            </a:pPr>
            <a:endParaRPr lang="en-US" sz="2000" dirty="0"/>
          </a:p>
          <a:p>
            <a:pPr lvl="1" algn="just"/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66CAA9-B8EA-0048-B679-DAF213E6B4FB}"/>
              </a:ext>
            </a:extLst>
          </p:cNvPr>
          <p:cNvSpPr txBox="1">
            <a:spLocks/>
          </p:cNvSpPr>
          <p:nvPr/>
        </p:nvSpPr>
        <p:spPr>
          <a:xfrm>
            <a:off x="524255" y="435929"/>
            <a:ext cx="11065765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C4584"/>
                </a:solidFill>
                <a:latin typeface="Montserrat" pitchFamily="2" charset="77"/>
              </a:rPr>
              <a:t>Borrow educational resources!</a:t>
            </a:r>
            <a:endParaRPr lang="en-US" sz="3200" b="1" dirty="0">
              <a:solidFill>
                <a:srgbClr val="1C4584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66079-06F2-3644-B0C3-990BDE1519E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FCD648-0781-7547-8EE9-401808136BDD}"/>
              </a:ext>
            </a:extLst>
          </p:cNvPr>
          <p:cNvCxnSpPr/>
          <p:nvPr/>
        </p:nvCxnSpPr>
        <p:spPr>
          <a:xfrm>
            <a:off x="524256" y="1090679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715394"/>
            <a:ext cx="3481554" cy="2240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5" y="2620851"/>
            <a:ext cx="5989019" cy="3321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38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B6D44F-9F47-49EF-BCBD-D6E360CB8AD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08363" y="193633"/>
            <a:ext cx="10997773" cy="111844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Questions about education?</a:t>
            </a:r>
            <a:endParaRPr lang="en-US" sz="3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212273" y="1059874"/>
            <a:ext cx="10302153" cy="702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9EFAC34-0E82-E640-B8E5-D0F412AF31E4}"/>
              </a:ext>
            </a:extLst>
          </p:cNvPr>
          <p:cNvSpPr txBox="1"/>
          <p:nvPr/>
        </p:nvSpPr>
        <p:spPr>
          <a:xfrm>
            <a:off x="899853" y="3520397"/>
            <a:ext cx="64200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Montserrat" pitchFamily="2" charset="77"/>
              </a:rPr>
              <a:t>Christy Perrin, WRRI; NC Sea Grant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Montserrat" pitchFamily="2" charset="77"/>
              </a:rPr>
              <a:t>Christy_Perrin@ncsu.edu</a:t>
            </a:r>
          </a:p>
          <a:p>
            <a:endParaRPr lang="en-US" sz="2000" dirty="0" smtClean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Montserrat" pitchFamily="2" charset="77"/>
              </a:rPr>
              <a:t>Lauren Daniel, NCDWR</a:t>
            </a:r>
          </a:p>
          <a:p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Lauren.Daniel@ncdenr.gov </a:t>
            </a:r>
          </a:p>
          <a:p>
            <a:endParaRPr lang="en-US" dirty="0" smtClean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dirty="0">
              <a:solidFill>
                <a:srgbClr val="1C4584"/>
              </a:solidFill>
              <a:latin typeface="Montserrat" pitchFamily="2" charset="77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8" y="1312080"/>
            <a:ext cx="6564188" cy="4922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83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69702308-5F00-4441-846B-F925502EBD93}"/>
              </a:ext>
            </a:extLst>
          </p:cNvPr>
          <p:cNvSpPr txBox="1">
            <a:spLocks/>
          </p:cNvSpPr>
          <p:nvPr/>
        </p:nvSpPr>
        <p:spPr>
          <a:xfrm>
            <a:off x="430258" y="435929"/>
            <a:ext cx="11283948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C4584"/>
                </a:solidFill>
                <a:latin typeface="Montserrat" pitchFamily="2" charset="77"/>
              </a:rPr>
              <a:t>Let’s hear from you!</a:t>
            </a:r>
            <a:endParaRPr lang="en-US" sz="3200" b="1" dirty="0">
              <a:solidFill>
                <a:srgbClr val="1C4584"/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F26FB-17BC-AE44-97EC-E2FA43576992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24C38C-3B05-1E41-ADB3-FDB845409071}"/>
              </a:ext>
            </a:extLst>
          </p:cNvPr>
          <p:cNvCxnSpPr/>
          <p:nvPr/>
        </p:nvCxnSpPr>
        <p:spPr>
          <a:xfrm>
            <a:off x="524256" y="1090679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 descr="A lovely photo of Robeson Creek, which is surrounded by trees." title="Robeson Cree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9" y="1935480"/>
            <a:ext cx="5613150" cy="3736254"/>
          </a:xfrm>
          <a:prstGeom prst="rect">
            <a:avLst/>
          </a:prstGeom>
        </p:spPr>
      </p:pic>
      <p:pic>
        <p:nvPicPr>
          <p:cNvPr id="9" name="Picture 2" descr="A green sign on a tree says &quot;Environmental Protection Area, do not disturb&quot;" title="A do not disturb sign on a 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96" y="1910166"/>
            <a:ext cx="5025583" cy="376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60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368" y="1941699"/>
            <a:ext cx="2940908" cy="1376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Montserrat" pitchFamily="2" charset="77"/>
              </a:rPr>
              <a:t>Answer in the chat!</a:t>
            </a:r>
          </a:p>
          <a:p>
            <a:pPr marL="0" indent="0">
              <a:buNone/>
            </a:pPr>
            <a:endParaRPr lang="en-US" sz="2400" dirty="0">
              <a:latin typeface="Montserrat" pitchFamily="2" charset="77"/>
            </a:endParaRPr>
          </a:p>
          <a:p>
            <a:pPr marL="0" indent="0">
              <a:buNone/>
            </a:pPr>
            <a:endParaRPr lang="en-US" sz="2400" dirty="0">
              <a:latin typeface="Montserrat" pitchFamily="2" charset="77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9702308-5F00-4441-846B-F925502EBD93}"/>
              </a:ext>
            </a:extLst>
          </p:cNvPr>
          <p:cNvSpPr txBox="1">
            <a:spLocks/>
          </p:cNvSpPr>
          <p:nvPr/>
        </p:nvSpPr>
        <p:spPr>
          <a:xfrm>
            <a:off x="430258" y="435929"/>
            <a:ext cx="11283948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After our educational efforts on riparian buffers, people will…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F26FB-17BC-AE44-97EC-E2FA43576992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24C38C-3B05-1E41-ADB3-FDB845409071}"/>
              </a:ext>
            </a:extLst>
          </p:cNvPr>
          <p:cNvCxnSpPr/>
          <p:nvPr/>
        </p:nvCxnSpPr>
        <p:spPr>
          <a:xfrm>
            <a:off x="524256" y="1090679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64" y="1121096"/>
            <a:ext cx="7115276" cy="533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34" y="1731125"/>
            <a:ext cx="5604265" cy="457740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ontserrat" pitchFamily="2" charset="77"/>
              </a:rPr>
              <a:t>Identify </a:t>
            </a:r>
            <a:r>
              <a:rPr lang="en-US" sz="2400" dirty="0">
                <a:latin typeface="Montserrat" pitchFamily="2" charset="77"/>
              </a:rPr>
              <a:t>your </a:t>
            </a:r>
            <a:r>
              <a:rPr lang="en-US" sz="2400" dirty="0" smtClean="0">
                <a:latin typeface="Montserrat" pitchFamily="2" charset="77"/>
              </a:rPr>
              <a:t>audiences/partners</a:t>
            </a:r>
            <a:endParaRPr lang="en-US" sz="2400" dirty="0">
              <a:latin typeface="Montserrat" pitchFamily="2" charset="77"/>
            </a:endParaRPr>
          </a:p>
          <a:p>
            <a:r>
              <a:rPr lang="en-US" sz="2400" dirty="0" smtClean="0">
                <a:latin typeface="Montserrat" pitchFamily="2" charset="77"/>
              </a:rPr>
              <a:t>Get </a:t>
            </a:r>
            <a:r>
              <a:rPr lang="en-US" sz="2400" dirty="0">
                <a:latin typeface="Montserrat" pitchFamily="2" charset="77"/>
              </a:rPr>
              <a:t>to know them</a:t>
            </a:r>
          </a:p>
          <a:p>
            <a:r>
              <a:rPr lang="en-US" sz="2400" dirty="0">
                <a:latin typeface="Montserrat" pitchFamily="2" charset="77"/>
              </a:rPr>
              <a:t>Identify </a:t>
            </a:r>
            <a:r>
              <a:rPr lang="en-US" sz="2400" dirty="0" smtClean="0">
                <a:latin typeface="Montserrat" pitchFamily="2" charset="77"/>
              </a:rPr>
              <a:t>mutually beneficial goals for </a:t>
            </a:r>
            <a:r>
              <a:rPr lang="en-US" sz="2400" dirty="0" smtClean="0">
                <a:latin typeface="Montserrat" pitchFamily="2" charset="77"/>
              </a:rPr>
              <a:t>outreach </a:t>
            </a:r>
            <a:r>
              <a:rPr lang="en-US" sz="2400" dirty="0" smtClean="0">
                <a:latin typeface="Montserrat" pitchFamily="2" charset="77"/>
              </a:rPr>
              <a:t>effort</a:t>
            </a:r>
            <a:endParaRPr lang="en-US" sz="2400" dirty="0">
              <a:latin typeface="Montserrat" pitchFamily="2" charset="77"/>
            </a:endParaRPr>
          </a:p>
          <a:p>
            <a:r>
              <a:rPr lang="en-US" sz="2400" dirty="0" smtClean="0">
                <a:latin typeface="Montserrat" pitchFamily="2" charset="77"/>
              </a:rPr>
              <a:t>Create messages </a:t>
            </a:r>
            <a:r>
              <a:rPr lang="en-US" sz="2400" dirty="0">
                <a:latin typeface="Montserrat" pitchFamily="2" charset="77"/>
              </a:rPr>
              <a:t>and resources </a:t>
            </a:r>
            <a:r>
              <a:rPr lang="en-US" sz="2400" dirty="0" smtClean="0">
                <a:latin typeface="Montserrat" pitchFamily="2" charset="77"/>
              </a:rPr>
              <a:t>to work toward goals</a:t>
            </a:r>
            <a:endParaRPr lang="en-US" sz="2400" dirty="0">
              <a:latin typeface="Montserrat" pitchFamily="2" charset="77"/>
            </a:endParaRPr>
          </a:p>
          <a:p>
            <a:r>
              <a:rPr lang="en-US" sz="2400" dirty="0" smtClean="0">
                <a:latin typeface="Montserrat" pitchFamily="2" charset="77"/>
              </a:rPr>
              <a:t>Determine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rPr>
              <a:t>together </a:t>
            </a:r>
            <a:r>
              <a:rPr lang="en-US" sz="2400" dirty="0" smtClean="0">
                <a:latin typeface="Montserrat" pitchFamily="2" charset="77"/>
              </a:rPr>
              <a:t>when and how </a:t>
            </a:r>
            <a:r>
              <a:rPr lang="en-US" sz="2400" dirty="0">
                <a:latin typeface="Montserrat" pitchFamily="2" charset="77"/>
              </a:rPr>
              <a:t>messages are </a:t>
            </a:r>
            <a:r>
              <a:rPr lang="en-US" sz="2400" dirty="0" smtClean="0">
                <a:latin typeface="Montserrat" pitchFamily="2" charset="77"/>
              </a:rPr>
              <a:t>delivered</a:t>
            </a:r>
          </a:p>
          <a:p>
            <a:r>
              <a:rPr lang="en-US" sz="2400" dirty="0" smtClean="0">
                <a:latin typeface="Montserrat" pitchFamily="2" charset="77"/>
              </a:rPr>
              <a:t>Do it!</a:t>
            </a:r>
          </a:p>
          <a:p>
            <a:r>
              <a:rPr lang="en-US" sz="2400" dirty="0" smtClean="0">
                <a:latin typeface="Montserrat" pitchFamily="2" charset="77"/>
              </a:rPr>
              <a:t>Evaluate responses, tweak, do it again!</a:t>
            </a:r>
            <a:endParaRPr lang="en-US" sz="2400" dirty="0">
              <a:latin typeface="Montserrat" pitchFamily="2" charset="77"/>
            </a:endParaRPr>
          </a:p>
          <a:p>
            <a:pPr marL="0" indent="0" algn="just">
              <a:buNone/>
            </a:pPr>
            <a:endParaRPr lang="en-US" sz="1900" dirty="0">
              <a:latin typeface="Montserrat" pitchFamily="2" charset="77"/>
            </a:endParaRPr>
          </a:p>
          <a:p>
            <a:pPr marL="0" indent="0" algn="just">
              <a:buNone/>
            </a:pPr>
            <a:endParaRPr lang="en-US" sz="1900" dirty="0">
              <a:latin typeface="Montserrat" pitchFamily="2" charset="77"/>
            </a:endParaRPr>
          </a:p>
          <a:p>
            <a:pPr marL="457189" lvl="1" indent="0" algn="just">
              <a:buNone/>
            </a:pPr>
            <a:endParaRPr lang="en-US" sz="1800" b="1" dirty="0"/>
          </a:p>
          <a:p>
            <a:pPr marL="457189" lvl="1" indent="0" algn="just">
              <a:buNone/>
            </a:pPr>
            <a:endParaRPr lang="en-US" sz="2000" dirty="0"/>
          </a:p>
          <a:p>
            <a:pPr lvl="1" algn="just"/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66CAA9-B8EA-0048-B679-DAF213E6B4FB}"/>
              </a:ext>
            </a:extLst>
          </p:cNvPr>
          <p:cNvSpPr txBox="1">
            <a:spLocks/>
          </p:cNvSpPr>
          <p:nvPr/>
        </p:nvSpPr>
        <p:spPr>
          <a:xfrm>
            <a:off x="430257" y="435929"/>
            <a:ext cx="11159764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Riparian buffer education and outreach </a:t>
            </a:r>
            <a:r>
              <a:rPr lang="en-US" sz="3200" b="1" dirty="0" smtClean="0">
                <a:solidFill>
                  <a:srgbClr val="1C4584"/>
                </a:solidFill>
                <a:latin typeface="Montserrat" pitchFamily="2" charset="77"/>
              </a:rPr>
              <a:t>planning</a:t>
            </a:r>
            <a:endParaRPr lang="en-US" sz="3200" b="1" dirty="0">
              <a:solidFill>
                <a:srgbClr val="1C4584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66079-06F2-3644-B0C3-990BDE1519E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FCD648-0781-7547-8EE9-401808136BDD}"/>
              </a:ext>
            </a:extLst>
          </p:cNvPr>
          <p:cNvCxnSpPr/>
          <p:nvPr/>
        </p:nvCxnSpPr>
        <p:spPr>
          <a:xfrm>
            <a:off x="524256" y="1090679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13406"/>
            <a:ext cx="5936635" cy="445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4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256" y="1443383"/>
            <a:ext cx="4802816" cy="496489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ontserrat" pitchFamily="2" charset="77"/>
              </a:rPr>
              <a:t>Go to them- community, organizational  gatherings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Seek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to understand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views, reasons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for mowing or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cutting</a:t>
            </a:r>
          </a:p>
          <a:p>
            <a:r>
              <a:rPr lang="en-US" sz="2400" dirty="0" smtClean="0">
                <a:latin typeface="Montserrat" pitchFamily="2" charset="77"/>
              </a:rPr>
              <a:t>Lived experience is important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Provide relevant information</a:t>
            </a:r>
          </a:p>
          <a:p>
            <a:r>
              <a:rPr lang="en-US" sz="2400" dirty="0" smtClean="0">
                <a:latin typeface="Montserrat" pitchFamily="2" charset="77"/>
              </a:rPr>
              <a:t>Share resources/contacts who can help meet interests</a:t>
            </a:r>
            <a:endParaRPr lang="en-US" sz="2400" dirty="0">
              <a:latin typeface="Montserrat" pitchFamily="2" charset="77"/>
            </a:endParaRPr>
          </a:p>
          <a:p>
            <a:pPr marL="0" indent="0" algn="just">
              <a:buNone/>
            </a:pPr>
            <a:endParaRPr lang="en-US" sz="1900" dirty="0">
              <a:latin typeface="Montserrat" pitchFamily="2" charset="77"/>
            </a:endParaRPr>
          </a:p>
          <a:p>
            <a:pPr marL="457189" lvl="1" indent="0" algn="just">
              <a:buNone/>
            </a:pPr>
            <a:endParaRPr lang="en-US" sz="1800" b="1" dirty="0"/>
          </a:p>
          <a:p>
            <a:pPr marL="457189" lvl="1" indent="0" algn="just">
              <a:buNone/>
            </a:pPr>
            <a:endParaRPr lang="en-US" sz="2000" dirty="0"/>
          </a:p>
          <a:p>
            <a:pPr lvl="1" algn="just"/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66CAA9-B8EA-0048-B679-DAF213E6B4FB}"/>
              </a:ext>
            </a:extLst>
          </p:cNvPr>
          <p:cNvSpPr txBox="1">
            <a:spLocks/>
          </p:cNvSpPr>
          <p:nvPr/>
        </p:nvSpPr>
        <p:spPr>
          <a:xfrm>
            <a:off x="430257" y="435929"/>
            <a:ext cx="11159764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C4584"/>
                </a:solidFill>
                <a:latin typeface="Montserrat" pitchFamily="2" charset="77"/>
              </a:rPr>
              <a:t>Get to know your audience/partner</a:t>
            </a:r>
            <a:endParaRPr lang="en-US" sz="3200" b="1" dirty="0">
              <a:solidFill>
                <a:srgbClr val="1C4584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66079-06F2-3644-B0C3-990BDE1519E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FCD648-0781-7547-8EE9-401808136BDD}"/>
              </a:ext>
            </a:extLst>
          </p:cNvPr>
          <p:cNvCxnSpPr/>
          <p:nvPr/>
        </p:nvCxnSpPr>
        <p:spPr>
          <a:xfrm>
            <a:off x="524256" y="1090679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85" y="1443383"/>
            <a:ext cx="6341100" cy="4755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988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BD4ED46D-2FE8-4245-8A67-9F9E2C5BFF1F}"/>
              </a:ext>
            </a:extLst>
          </p:cNvPr>
          <p:cNvSpPr txBox="1">
            <a:spLocks/>
          </p:cNvSpPr>
          <p:nvPr/>
        </p:nvSpPr>
        <p:spPr>
          <a:xfrm>
            <a:off x="430258" y="435929"/>
            <a:ext cx="11258822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Building relationships is as important </a:t>
            </a:r>
            <a:r>
              <a:rPr lang="en-US" sz="3200" dirty="0">
                <a:solidFill>
                  <a:srgbClr val="1C4584"/>
                </a:solidFill>
                <a:latin typeface="Montserrat" pitchFamily="2" charset="77"/>
              </a:rPr>
              <a:t>as conveying your message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9F686-EB5F-4545-A517-6F52EC139D1F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B040EE-F26D-6645-967D-50209AA510AA}"/>
              </a:ext>
            </a:extLst>
          </p:cNvPr>
          <p:cNvCxnSpPr/>
          <p:nvPr/>
        </p:nvCxnSpPr>
        <p:spPr>
          <a:xfrm>
            <a:off x="524256" y="1090679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 descr="Beechtree HOA greenway and eroding stream with no buffer" title="Beechtree HOA greenway and eroding stream  phot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7" y="1672233"/>
            <a:ext cx="5678213" cy="4258660"/>
          </a:xfrm>
        </p:spPr>
      </p:pic>
      <p:pic>
        <p:nvPicPr>
          <p:cNvPr id="8" name="Picture 7" descr="Same view - Beechtree greenway with restored stream and planted buffer. Where buffer had been denuded, it is replanted. This project requried professional engineering and permitting." title="Beechtree greenway with restored stream and buff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35" y="1677161"/>
            <a:ext cx="5665076" cy="42488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767" y="5284562"/>
            <a:ext cx="11500944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Beechtree</a:t>
            </a:r>
            <a:r>
              <a:rPr lang="en-US" dirty="0" smtClean="0"/>
              <a:t> HOA takes leadership in restoring streams and buffers after years of partnering </a:t>
            </a:r>
            <a:r>
              <a:rPr lang="en-US" dirty="0"/>
              <a:t>on education and small </a:t>
            </a:r>
            <a:r>
              <a:rPr lang="en-US" dirty="0" smtClean="0"/>
              <a:t>projects. Photos by </a:t>
            </a:r>
            <a:r>
              <a:rPr lang="en-US" dirty="0"/>
              <a:t>Kris Bass</a:t>
            </a:r>
          </a:p>
        </p:txBody>
      </p:sp>
    </p:spTree>
    <p:extLst>
      <p:ext uri="{BB962C8B-B14F-4D97-AF65-F5344CB8AC3E}">
        <p14:creationId xmlns:p14="http://schemas.microsoft.com/office/powerpoint/2010/main" val="10952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n-US" sz="1900" dirty="0">
              <a:latin typeface="Montserrat" pitchFamily="2" charset="77"/>
            </a:endParaRPr>
          </a:p>
          <a:p>
            <a:pPr marL="0" indent="0" algn="just">
              <a:buNone/>
            </a:pPr>
            <a:endParaRPr lang="en-US" sz="1900" dirty="0">
              <a:latin typeface="Montserrat" pitchFamily="2" charset="77"/>
            </a:endParaRPr>
          </a:p>
          <a:p>
            <a:pPr marL="457189" lvl="1" indent="0" algn="just">
              <a:buNone/>
            </a:pPr>
            <a:endParaRPr lang="en-US" sz="1800" b="1" dirty="0"/>
          </a:p>
          <a:p>
            <a:pPr marL="457189" lvl="1" indent="0" algn="just">
              <a:buNone/>
            </a:pPr>
            <a:endParaRPr lang="en-US" sz="2000" dirty="0"/>
          </a:p>
          <a:p>
            <a:pPr lvl="1" algn="just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662" y="1454062"/>
            <a:ext cx="5181600" cy="4937069"/>
          </a:xfrm>
        </p:spPr>
        <p:txBody>
          <a:bodyPr>
            <a:normAutofit/>
          </a:bodyPr>
          <a:lstStyle/>
          <a:p>
            <a:r>
              <a:rPr lang="en-US" dirty="0" smtClean="0"/>
              <a:t>Losing property?</a:t>
            </a:r>
          </a:p>
          <a:p>
            <a:pPr lvl="1"/>
            <a:r>
              <a:rPr lang="en-US" dirty="0" smtClean="0"/>
              <a:t>Tree &amp; shrub roots will hold soil</a:t>
            </a:r>
          </a:p>
          <a:p>
            <a:r>
              <a:rPr lang="en-US" dirty="0" smtClean="0"/>
              <a:t>Backyard flooding?</a:t>
            </a:r>
          </a:p>
          <a:p>
            <a:pPr lvl="1"/>
            <a:r>
              <a:rPr lang="en-US" dirty="0" smtClean="0"/>
              <a:t>Riparian buffers can help. </a:t>
            </a:r>
          </a:p>
          <a:p>
            <a:pPr lvl="1"/>
            <a:r>
              <a:rPr lang="en-US" dirty="0" smtClean="0"/>
              <a:t>Connect with </a:t>
            </a:r>
            <a:r>
              <a:rPr lang="en-US" dirty="0" err="1" smtClean="0"/>
              <a:t>stormwater</a:t>
            </a:r>
            <a:r>
              <a:rPr lang="en-US" dirty="0" smtClean="0"/>
              <a:t> services</a:t>
            </a:r>
          </a:p>
          <a:p>
            <a:r>
              <a:rPr lang="en-US" dirty="0" smtClean="0"/>
              <a:t>Fear of wildlife and insects?</a:t>
            </a:r>
          </a:p>
          <a:p>
            <a:pPr lvl="1"/>
            <a:r>
              <a:rPr lang="en-US" dirty="0" smtClean="0"/>
              <a:t>Live wildlife demos with families</a:t>
            </a:r>
          </a:p>
          <a:p>
            <a:pPr lvl="1"/>
            <a:r>
              <a:rPr lang="en-US" dirty="0" smtClean="0"/>
              <a:t>Info about living with wildlife</a:t>
            </a:r>
          </a:p>
          <a:p>
            <a:pPr lvl="1"/>
            <a:r>
              <a:rPr lang="en-US" dirty="0" smtClean="0"/>
              <a:t>pruning vegetation to increase visibility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66CAA9-B8EA-0048-B679-DAF213E6B4FB}"/>
              </a:ext>
            </a:extLst>
          </p:cNvPr>
          <p:cNvSpPr txBox="1">
            <a:spLocks/>
          </p:cNvSpPr>
          <p:nvPr/>
        </p:nvSpPr>
        <p:spPr>
          <a:xfrm>
            <a:off x="430257" y="435929"/>
            <a:ext cx="11159764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C4584"/>
                </a:solidFill>
                <a:latin typeface="Montserrat" pitchFamily="2" charset="77"/>
              </a:rPr>
              <a:t>Problem solve – seek </a:t>
            </a:r>
            <a:r>
              <a:rPr lang="en-US" sz="3200" b="1" dirty="0" smtClean="0">
                <a:solidFill>
                  <a:srgbClr val="1C4584"/>
                </a:solidFill>
                <a:latin typeface="Montserrat" pitchFamily="2" charset="77"/>
              </a:rPr>
              <a:t>mutually </a:t>
            </a:r>
            <a:r>
              <a:rPr lang="en-US" sz="3200" b="1" dirty="0" smtClean="0">
                <a:solidFill>
                  <a:srgbClr val="1C4584"/>
                </a:solidFill>
                <a:latin typeface="Montserrat" pitchFamily="2" charset="77"/>
              </a:rPr>
              <a:t>agreeable goals, messaging</a:t>
            </a:r>
            <a:endParaRPr lang="en-US" sz="3200" b="1" dirty="0">
              <a:solidFill>
                <a:srgbClr val="1C4584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66079-06F2-3644-B0C3-990BDE1519E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FCD648-0781-7547-8EE9-401808136BDD}"/>
              </a:ext>
            </a:extLst>
          </p:cNvPr>
          <p:cNvCxnSpPr/>
          <p:nvPr/>
        </p:nvCxnSpPr>
        <p:spPr>
          <a:xfrm>
            <a:off x="524256" y="1090679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7" y="1443383"/>
            <a:ext cx="5936634" cy="445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4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256" y="1443383"/>
            <a:ext cx="5099304" cy="496489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Community Based Organizations (YMCA, Rotary, non-profits)</a:t>
            </a:r>
          </a:p>
          <a:p>
            <a:r>
              <a:rPr lang="en-US" sz="2400" dirty="0" smtClean="0">
                <a:latin typeface="Montserrat" pitchFamily="2" charset="77"/>
              </a:rPr>
              <a:t>County Cooperative Extension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County Soil &amp; Water Conservation Districts</a:t>
            </a:r>
          </a:p>
          <a:p>
            <a:r>
              <a:rPr lang="en-US" sz="2400" dirty="0" smtClean="0">
                <a:latin typeface="Montserrat" pitchFamily="2" charset="77"/>
              </a:rPr>
              <a:t>Homeowner/neighborhood assoc.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HOA Management companies</a:t>
            </a:r>
          </a:p>
          <a:p>
            <a:r>
              <a:rPr lang="en-US" sz="2400" dirty="0" smtClean="0">
                <a:latin typeface="Montserrat" pitchFamily="2" charset="77"/>
              </a:rPr>
              <a:t>Realtor associations/boards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Regional Councils of Government</a:t>
            </a:r>
          </a:p>
          <a:p>
            <a:r>
              <a:rPr lang="en-US" sz="2400" dirty="0" smtClean="0">
                <a:latin typeface="Montserrat" pitchFamily="2" charset="77"/>
              </a:rPr>
              <a:t>Regional </a:t>
            </a:r>
            <a:r>
              <a:rPr lang="en-US" sz="2400" dirty="0" err="1" smtClean="0">
                <a:latin typeface="Montserrat" pitchFamily="2" charset="77"/>
              </a:rPr>
              <a:t>stormwater</a:t>
            </a:r>
            <a:r>
              <a:rPr lang="en-US" sz="2400" dirty="0" smtClean="0">
                <a:latin typeface="Montserrat" pitchFamily="2" charset="77"/>
              </a:rPr>
              <a:t> associations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Youth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service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rPr>
              <a:t>groups/clubs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Montserrat" pitchFamily="2" charset="77"/>
            </a:endParaRPr>
          </a:p>
          <a:p>
            <a:endParaRPr lang="en-US" sz="2400" dirty="0" smtClean="0">
              <a:latin typeface="Montserrat" pitchFamily="2" charset="77"/>
            </a:endParaRPr>
          </a:p>
          <a:p>
            <a:endParaRPr lang="en-US" sz="2400" dirty="0">
              <a:latin typeface="Montserrat" pitchFamily="2" charset="77"/>
            </a:endParaRPr>
          </a:p>
          <a:p>
            <a:pPr marL="0" indent="0" algn="just">
              <a:buNone/>
            </a:pPr>
            <a:endParaRPr lang="en-US" sz="1900" dirty="0">
              <a:latin typeface="Montserrat" pitchFamily="2" charset="77"/>
            </a:endParaRPr>
          </a:p>
          <a:p>
            <a:pPr marL="457189" lvl="1" indent="0" algn="just">
              <a:buNone/>
            </a:pPr>
            <a:endParaRPr lang="en-US" sz="1800" b="1" dirty="0"/>
          </a:p>
          <a:p>
            <a:pPr marL="457189" lvl="1" indent="0" algn="just">
              <a:buNone/>
            </a:pPr>
            <a:endParaRPr lang="en-US" sz="2000" dirty="0"/>
          </a:p>
          <a:p>
            <a:pPr lvl="1" algn="just"/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66CAA9-B8EA-0048-B679-DAF213E6B4FB}"/>
              </a:ext>
            </a:extLst>
          </p:cNvPr>
          <p:cNvSpPr txBox="1">
            <a:spLocks/>
          </p:cNvSpPr>
          <p:nvPr/>
        </p:nvSpPr>
        <p:spPr>
          <a:xfrm>
            <a:off x="524255" y="435929"/>
            <a:ext cx="11065765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C4584"/>
                </a:solidFill>
                <a:latin typeface="Montserrat" pitchFamily="2" charset="77"/>
              </a:rPr>
              <a:t>Partner with trusted messengers</a:t>
            </a:r>
            <a:endParaRPr lang="en-US" sz="3200" b="1" dirty="0">
              <a:solidFill>
                <a:srgbClr val="1C4584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66079-06F2-3644-B0C3-990BDE1519E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FCD648-0781-7547-8EE9-401808136BDD}"/>
              </a:ext>
            </a:extLst>
          </p:cNvPr>
          <p:cNvCxnSpPr/>
          <p:nvPr/>
        </p:nvCxnSpPr>
        <p:spPr>
          <a:xfrm>
            <a:off x="524256" y="1090679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60" y="1557066"/>
            <a:ext cx="6141720" cy="4094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07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96" y="1850606"/>
            <a:ext cx="4870704" cy="454052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ontserrat" pitchFamily="2" charset="77"/>
              </a:rPr>
              <a:t>Fun online events</a:t>
            </a:r>
          </a:p>
          <a:p>
            <a:r>
              <a:rPr lang="en-US" sz="2400" dirty="0" smtClean="0">
                <a:latin typeface="Montserrat" pitchFamily="2" charset="77"/>
              </a:rPr>
              <a:t>Big Sweeps/clean-ups</a:t>
            </a:r>
          </a:p>
          <a:p>
            <a:r>
              <a:rPr lang="en-US" sz="2400" dirty="0" smtClean="0">
                <a:latin typeface="Montserrat" pitchFamily="2" charset="77"/>
              </a:rPr>
              <a:t>Community science/           Stream watch</a:t>
            </a:r>
          </a:p>
          <a:p>
            <a:r>
              <a:rPr lang="en-US" sz="2400" dirty="0" smtClean="0">
                <a:latin typeface="Montserrat" pitchFamily="2" charset="77"/>
              </a:rPr>
              <a:t>Creek Week &amp; other festivals</a:t>
            </a:r>
          </a:p>
          <a:p>
            <a:r>
              <a:rPr lang="en-US" sz="2400" dirty="0" err="1" smtClean="0">
                <a:latin typeface="Montserrat" pitchFamily="2" charset="77"/>
              </a:rPr>
              <a:t>Enviroscape</a:t>
            </a:r>
            <a:r>
              <a:rPr lang="en-US" sz="2400" dirty="0" smtClean="0">
                <a:latin typeface="Montserrat" pitchFamily="2" charset="77"/>
              </a:rPr>
              <a:t> presentations</a:t>
            </a:r>
          </a:p>
          <a:p>
            <a:r>
              <a:rPr lang="en-US" sz="2400" dirty="0" smtClean="0">
                <a:latin typeface="Montserrat" pitchFamily="2" charset="77"/>
              </a:rPr>
              <a:t>Social media campaigns</a:t>
            </a:r>
          </a:p>
          <a:p>
            <a:r>
              <a:rPr lang="en-US" sz="2400" dirty="0" smtClean="0">
                <a:latin typeface="Montserrat" pitchFamily="2" charset="77"/>
              </a:rPr>
              <a:t>Water bill inserts</a:t>
            </a:r>
          </a:p>
          <a:p>
            <a:r>
              <a:rPr lang="en-US" sz="2400" dirty="0" smtClean="0">
                <a:latin typeface="Montserrat" pitchFamily="2" charset="77"/>
              </a:rPr>
              <a:t>Brochures with realtors</a:t>
            </a:r>
            <a:endParaRPr lang="en-US" sz="2400" dirty="0">
              <a:latin typeface="Montserrat" pitchFamily="2" charset="77"/>
            </a:endParaRPr>
          </a:p>
          <a:p>
            <a:endParaRPr lang="en-US" sz="2400" dirty="0" smtClean="0">
              <a:latin typeface="Montserrat" pitchFamily="2" charset="77"/>
            </a:endParaRPr>
          </a:p>
          <a:p>
            <a:endParaRPr lang="en-US" sz="2400" dirty="0">
              <a:latin typeface="Montserrat" pitchFamily="2" charset="77"/>
            </a:endParaRPr>
          </a:p>
          <a:p>
            <a:pPr marL="0" indent="0" algn="just">
              <a:buNone/>
            </a:pPr>
            <a:endParaRPr lang="en-US" sz="1900" dirty="0">
              <a:latin typeface="Montserrat" pitchFamily="2" charset="77"/>
            </a:endParaRPr>
          </a:p>
          <a:p>
            <a:pPr marL="457189" lvl="1" indent="0" algn="just">
              <a:buNone/>
            </a:pPr>
            <a:endParaRPr lang="en-US" sz="1800" b="1" dirty="0"/>
          </a:p>
          <a:p>
            <a:pPr marL="457189" lvl="1" indent="0" algn="just">
              <a:buNone/>
            </a:pPr>
            <a:endParaRPr lang="en-US" sz="2000" dirty="0"/>
          </a:p>
          <a:p>
            <a:pPr lvl="1" algn="just"/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66CAA9-B8EA-0048-B679-DAF213E6B4FB}"/>
              </a:ext>
            </a:extLst>
          </p:cNvPr>
          <p:cNvSpPr txBox="1">
            <a:spLocks/>
          </p:cNvSpPr>
          <p:nvPr/>
        </p:nvSpPr>
        <p:spPr>
          <a:xfrm>
            <a:off x="524255" y="435929"/>
            <a:ext cx="11065765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C4584"/>
                </a:solidFill>
                <a:latin typeface="Montserrat" pitchFamily="2" charset="77"/>
              </a:rPr>
              <a:t>Some ideas</a:t>
            </a:r>
            <a:endParaRPr lang="en-US" sz="3200" b="1" dirty="0">
              <a:solidFill>
                <a:srgbClr val="1C4584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66079-06F2-3644-B0C3-990BDE1519E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FCD648-0781-7547-8EE9-401808136BDD}"/>
              </a:ext>
            </a:extLst>
          </p:cNvPr>
          <p:cNvCxnSpPr/>
          <p:nvPr/>
        </p:nvCxnSpPr>
        <p:spPr>
          <a:xfrm>
            <a:off x="524256" y="1090679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260" y="1630804"/>
            <a:ext cx="3474720" cy="4578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062" y="1630804"/>
            <a:ext cx="3590145" cy="4544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75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00D711EBA8AD49BF73E0CCE5A8B053" ma:contentTypeVersion="8" ma:contentTypeDescription="Create a new document." ma:contentTypeScope="" ma:versionID="e29c0ddeb10337710f4d80c232e2f775">
  <xsd:schema xmlns:xsd="http://www.w3.org/2001/XMLSchema" xmlns:xs="http://www.w3.org/2001/XMLSchema" xmlns:p="http://schemas.microsoft.com/office/2006/metadata/properties" xmlns:ns2="b5887fe4-9866-453e-8ae9-513cffd743d1" targetNamespace="http://schemas.microsoft.com/office/2006/metadata/properties" ma:root="true" ma:fieldsID="22e4ac2c54ebaae71e6f47949e2905c0" ns2:_="">
    <xsd:import namespace="b5887fe4-9866-453e-8ae9-513cffd743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87fe4-9866-453e-8ae9-513cffd743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5BF6A5-949B-45C8-ABDC-C9A1CAEE28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B86CB3-3BBB-44AC-BC51-394E7A2F8F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887fe4-9866-453e-8ae9-513cffd743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59A3B3-59B2-48EE-BDF7-FBA1A1E325F4}">
  <ds:schemaRefs>
    <ds:schemaRef ds:uri="b5887fe4-9866-453e-8ae9-513cffd743d1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3066</TotalTime>
  <Words>436</Words>
  <Application>Microsoft Office PowerPoint</Application>
  <PresentationFormat>Widescreen</PresentationFormat>
  <Paragraphs>105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Montserrat Medium</vt:lpstr>
      <vt:lpstr>Times New Roman</vt:lpstr>
      <vt:lpstr>Office Theme</vt:lpstr>
      <vt:lpstr>Riparian buffer education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about education?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Buffer Ordinance Compliance and Issues</dc:title>
  <dc:creator>Sullivan, Shelton</dc:creator>
  <cp:lastModifiedBy>Christy Perrin</cp:lastModifiedBy>
  <cp:revision>151</cp:revision>
  <cp:lastPrinted>2021-01-26T20:41:48Z</cp:lastPrinted>
  <dcterms:created xsi:type="dcterms:W3CDTF">2021-01-14T13:14:19Z</dcterms:created>
  <dcterms:modified xsi:type="dcterms:W3CDTF">2021-03-02T22:38:18Z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0x0101000700D711EBA8AD49BF73E0CCE5A8B053</vt:lpwstr>
  </property>
</Properties>
</file>