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4" r:id="rId4"/>
    <p:sldMasterId id="2147483699" r:id="rId5"/>
  </p:sldMasterIdLst>
  <p:notesMasterIdLst>
    <p:notesMasterId r:id="rId25"/>
  </p:notesMasterIdLst>
  <p:sldIdLst>
    <p:sldId id="428" r:id="rId6"/>
    <p:sldId id="463" r:id="rId7"/>
    <p:sldId id="462" r:id="rId8"/>
    <p:sldId id="473" r:id="rId9"/>
    <p:sldId id="474" r:id="rId10"/>
    <p:sldId id="475" r:id="rId11"/>
    <p:sldId id="430" r:id="rId12"/>
    <p:sldId id="456" r:id="rId13"/>
    <p:sldId id="259" r:id="rId14"/>
    <p:sldId id="470" r:id="rId15"/>
    <p:sldId id="471" r:id="rId16"/>
    <p:sldId id="472" r:id="rId17"/>
    <p:sldId id="460" r:id="rId18"/>
    <p:sldId id="464" r:id="rId19"/>
    <p:sldId id="465" r:id="rId20"/>
    <p:sldId id="466" r:id="rId21"/>
    <p:sldId id="467" r:id="rId22"/>
    <p:sldId id="468" r:id="rId23"/>
    <p:sldId id="268" r:id="rId24"/>
  </p:sldIdLst>
  <p:sldSz cx="12192000" cy="6858000"/>
  <p:notesSz cx="6881813"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6CAF0"/>
    <a:srgbClr val="548235"/>
    <a:srgbClr val="4472C4"/>
    <a:srgbClr val="7285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17" autoAdjust="0"/>
    <p:restoredTop sz="91422" autoAdjust="0"/>
  </p:normalViewPr>
  <p:slideViewPr>
    <p:cSldViewPr snapToGrid="0">
      <p:cViewPr varScale="1">
        <p:scale>
          <a:sx n="69" d="100"/>
          <a:sy n="69" d="100"/>
        </p:scale>
        <p:origin x="792" y="7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[2019-2022 Data fr Jacobs.xlsx]2019-2022 Data Averages!PivotTable3</c:name>
    <c:fmtId val="6"/>
  </c:pivotSource>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dirty="0"/>
              <a:t>Average of Avg P Load </a:t>
            </a:r>
            <a:r>
              <a:rPr lang="en-US" dirty="0" err="1"/>
              <a:t>lb</a:t>
            </a:r>
            <a:r>
              <a:rPr lang="en-US" dirty="0"/>
              <a:t>/d</a:t>
            </a:r>
          </a:p>
          <a:p>
            <a:pPr>
              <a:defRPr/>
            </a:pPr>
            <a:r>
              <a:rPr lang="en-US" dirty="0"/>
              <a:t>(2019-2022)</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pivotFmt>
      <c:pivotFmt>
        <c:idx val="53"/>
        <c:spPr>
          <a:solidFill>
            <a:schemeClr val="accent1"/>
          </a:solidFill>
          <a:ln w="19050">
            <a:solidFill>
              <a:schemeClr val="lt1"/>
            </a:solidFill>
          </a:ln>
          <a:effectLst/>
        </c:spPr>
      </c:pivotFmt>
      <c:pivotFmt>
        <c:idx val="54"/>
        <c:spPr>
          <a:solidFill>
            <a:schemeClr val="accent1"/>
          </a:solidFill>
          <a:ln w="19050">
            <a:solidFill>
              <a:schemeClr val="lt1"/>
            </a:solidFill>
          </a:ln>
          <a:effectLst/>
        </c:spPr>
      </c:pivotFmt>
      <c:pivotFmt>
        <c:idx val="55"/>
        <c:spPr>
          <a:solidFill>
            <a:schemeClr val="accent1"/>
          </a:solidFill>
          <a:ln w="19050">
            <a:solidFill>
              <a:schemeClr val="lt1"/>
            </a:solidFill>
          </a:ln>
          <a:effectLst/>
        </c:spPr>
      </c:pivotFmt>
      <c:pivotFmt>
        <c:idx val="56"/>
        <c:spPr>
          <a:solidFill>
            <a:schemeClr val="accent1"/>
          </a:solidFill>
          <a:ln w="19050">
            <a:solidFill>
              <a:schemeClr val="lt1"/>
            </a:solidFill>
          </a:ln>
          <a:effectLst/>
        </c:spPr>
      </c:pivotFmt>
      <c:pivotFmt>
        <c:idx val="57"/>
        <c:spPr>
          <a:solidFill>
            <a:schemeClr val="accent1"/>
          </a:solidFill>
          <a:ln w="19050">
            <a:solidFill>
              <a:schemeClr val="lt1"/>
            </a:solidFill>
          </a:ln>
          <a:effectLst/>
        </c:spPr>
      </c:pivotFmt>
      <c:pivotFmt>
        <c:idx val="58"/>
        <c:spPr>
          <a:solidFill>
            <a:schemeClr val="accent1"/>
          </a:solidFill>
          <a:ln w="19050">
            <a:solidFill>
              <a:schemeClr val="lt1"/>
            </a:solidFill>
          </a:ln>
          <a:effectLst/>
        </c:spPr>
      </c:pivotFmt>
      <c:pivotFmt>
        <c:idx val="59"/>
        <c:spPr>
          <a:solidFill>
            <a:schemeClr val="accent1"/>
          </a:solidFill>
          <a:ln w="19050">
            <a:solidFill>
              <a:schemeClr val="lt1"/>
            </a:solidFill>
          </a:ln>
          <a:effectLst/>
        </c:spPr>
      </c:pivotFmt>
      <c:pivotFmt>
        <c:idx val="60"/>
        <c:spPr>
          <a:solidFill>
            <a:schemeClr val="accent1"/>
          </a:solidFill>
          <a:ln w="19050">
            <a:solidFill>
              <a:schemeClr val="lt1"/>
            </a:solidFill>
          </a:ln>
          <a:effectLst/>
        </c:spPr>
      </c:pivotFmt>
      <c:pivotFmt>
        <c:idx val="61"/>
        <c:spPr>
          <a:solidFill>
            <a:schemeClr val="accent1"/>
          </a:solidFill>
          <a:ln w="19050">
            <a:solidFill>
              <a:schemeClr val="lt1"/>
            </a:solidFill>
          </a:ln>
          <a:effectLst/>
        </c:spPr>
      </c:pivotFmt>
      <c:pivotFmt>
        <c:idx val="62"/>
        <c:spPr>
          <a:solidFill>
            <a:schemeClr val="accent1"/>
          </a:solidFill>
          <a:ln w="19050">
            <a:solidFill>
              <a:schemeClr val="lt1"/>
            </a:solidFill>
          </a:ln>
          <a:effectLst/>
        </c:spPr>
      </c:pivotFmt>
      <c:pivotFmt>
        <c:idx val="6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19050">
            <a:solidFill>
              <a:schemeClr val="lt1"/>
            </a:solidFill>
          </a:ln>
          <a:effectLst/>
        </c:spPr>
      </c:pivotFmt>
      <c:pivotFmt>
        <c:idx val="65"/>
        <c:spPr>
          <a:solidFill>
            <a:schemeClr val="accent1"/>
          </a:solidFill>
          <a:ln w="19050">
            <a:solidFill>
              <a:schemeClr val="lt1"/>
            </a:solidFill>
          </a:ln>
          <a:effectLst/>
        </c:spPr>
      </c:pivotFmt>
      <c:pivotFmt>
        <c:idx val="66"/>
        <c:spPr>
          <a:solidFill>
            <a:schemeClr val="accent1"/>
          </a:solidFill>
          <a:ln w="19050">
            <a:solidFill>
              <a:schemeClr val="lt1"/>
            </a:solidFill>
          </a:ln>
          <a:effectLst/>
        </c:spPr>
      </c:pivotFmt>
      <c:pivotFmt>
        <c:idx val="67"/>
        <c:spPr>
          <a:solidFill>
            <a:schemeClr val="accent1"/>
          </a:solidFill>
          <a:ln w="19050">
            <a:solidFill>
              <a:schemeClr val="lt1"/>
            </a:solidFill>
          </a:ln>
          <a:effectLst/>
        </c:spPr>
      </c:pivotFmt>
      <c:pivotFmt>
        <c:idx val="68"/>
        <c:spPr>
          <a:solidFill>
            <a:schemeClr val="accent1"/>
          </a:solidFill>
          <a:ln w="19050">
            <a:solidFill>
              <a:schemeClr val="lt1"/>
            </a:solidFill>
          </a:ln>
          <a:effectLst/>
        </c:spPr>
      </c:pivotFmt>
      <c:pivotFmt>
        <c:idx val="69"/>
        <c:spPr>
          <a:solidFill>
            <a:schemeClr val="accent1"/>
          </a:solidFill>
          <a:ln w="19050">
            <a:solidFill>
              <a:schemeClr val="lt1"/>
            </a:solidFill>
          </a:ln>
          <a:effectLst/>
        </c:spPr>
      </c:pivotFmt>
      <c:pivotFmt>
        <c:idx val="70"/>
        <c:spPr>
          <a:solidFill>
            <a:schemeClr val="accent1"/>
          </a:solidFill>
          <a:ln w="19050">
            <a:solidFill>
              <a:schemeClr val="lt1"/>
            </a:solidFill>
          </a:ln>
          <a:effectLst/>
        </c:spPr>
      </c:pivotFmt>
      <c:pivotFmt>
        <c:idx val="71"/>
        <c:spPr>
          <a:solidFill>
            <a:schemeClr val="accent1"/>
          </a:solidFill>
          <a:ln w="19050">
            <a:solidFill>
              <a:schemeClr val="lt1"/>
            </a:solidFill>
          </a:ln>
          <a:effectLst/>
        </c:spPr>
      </c:pivotFmt>
      <c:pivotFmt>
        <c:idx val="72"/>
        <c:spPr>
          <a:solidFill>
            <a:schemeClr val="accent1"/>
          </a:solidFill>
          <a:ln w="19050">
            <a:solidFill>
              <a:schemeClr val="lt1"/>
            </a:solidFill>
          </a:ln>
          <a:effectLst/>
        </c:spPr>
      </c:pivotFmt>
      <c:pivotFmt>
        <c:idx val="73"/>
        <c:spPr>
          <a:solidFill>
            <a:schemeClr val="accent1"/>
          </a:solidFill>
          <a:ln w="19050">
            <a:solidFill>
              <a:schemeClr val="lt1"/>
            </a:solidFill>
          </a:ln>
          <a:effectLst/>
        </c:spPr>
      </c:pivotFmt>
      <c:pivotFmt>
        <c:idx val="74"/>
        <c:spPr>
          <a:solidFill>
            <a:schemeClr val="accent1"/>
          </a:solidFill>
          <a:ln w="19050">
            <a:solidFill>
              <a:schemeClr val="lt1"/>
            </a:solidFill>
          </a:ln>
          <a:effectLst/>
        </c:spPr>
      </c:pivotFmt>
      <c:pivotFmt>
        <c:idx val="75"/>
        <c:spPr>
          <a:solidFill>
            <a:schemeClr val="accent1"/>
          </a:solidFill>
          <a:ln w="19050">
            <a:solidFill>
              <a:schemeClr val="lt1"/>
            </a:solidFill>
          </a:ln>
          <a:effectLst/>
        </c:spPr>
      </c:pivotFmt>
      <c:pivotFmt>
        <c:idx val="76"/>
        <c:spPr>
          <a:solidFill>
            <a:schemeClr val="accent1"/>
          </a:solidFill>
          <a:ln w="19050">
            <a:solidFill>
              <a:schemeClr val="lt1"/>
            </a:solidFill>
          </a:ln>
          <a:effectLst/>
        </c:spPr>
      </c:pivotFmt>
      <c:pivotFmt>
        <c:idx val="77"/>
        <c:spPr>
          <a:solidFill>
            <a:schemeClr val="accent1"/>
          </a:solidFill>
          <a:ln w="19050">
            <a:solidFill>
              <a:schemeClr val="lt1"/>
            </a:solidFill>
          </a:ln>
          <a:effectLst/>
        </c:spPr>
      </c:pivotFmt>
      <c:pivotFmt>
        <c:idx val="7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19050">
            <a:solidFill>
              <a:schemeClr val="lt1"/>
            </a:solidFill>
          </a:ln>
          <a:effectLst/>
        </c:spPr>
      </c:pivotFmt>
      <c:pivotFmt>
        <c:idx val="80"/>
        <c:spPr>
          <a:solidFill>
            <a:schemeClr val="accent1"/>
          </a:solidFill>
          <a:ln w="19050">
            <a:solidFill>
              <a:schemeClr val="lt1"/>
            </a:solidFill>
          </a:ln>
          <a:effectLst/>
        </c:spPr>
      </c:pivotFmt>
      <c:pivotFmt>
        <c:idx val="81"/>
        <c:spPr>
          <a:solidFill>
            <a:schemeClr val="accent1"/>
          </a:solidFill>
          <a:ln w="19050">
            <a:solidFill>
              <a:schemeClr val="lt1"/>
            </a:solidFill>
          </a:ln>
          <a:effectLst/>
        </c:spPr>
      </c:pivotFmt>
      <c:pivotFmt>
        <c:idx val="82"/>
        <c:spPr>
          <a:solidFill>
            <a:schemeClr val="accent1"/>
          </a:solidFill>
          <a:ln w="19050">
            <a:solidFill>
              <a:schemeClr val="lt1"/>
            </a:solidFill>
          </a:ln>
          <a:effectLst/>
        </c:spPr>
      </c:pivotFmt>
      <c:pivotFmt>
        <c:idx val="83"/>
        <c:spPr>
          <a:solidFill>
            <a:schemeClr val="accent1"/>
          </a:solidFill>
          <a:ln w="19050">
            <a:solidFill>
              <a:schemeClr val="lt1"/>
            </a:solidFill>
          </a:ln>
          <a:effectLst/>
        </c:spPr>
      </c:pivotFmt>
      <c:pivotFmt>
        <c:idx val="84"/>
        <c:spPr>
          <a:solidFill>
            <a:schemeClr val="accent1"/>
          </a:solidFill>
          <a:ln w="19050">
            <a:solidFill>
              <a:schemeClr val="lt1"/>
            </a:solidFill>
          </a:ln>
          <a:effectLst/>
        </c:spPr>
      </c:pivotFmt>
      <c:pivotFmt>
        <c:idx val="85"/>
        <c:spPr>
          <a:solidFill>
            <a:schemeClr val="accent1"/>
          </a:solidFill>
          <a:ln w="19050">
            <a:solidFill>
              <a:schemeClr val="lt1"/>
            </a:solidFill>
          </a:ln>
          <a:effectLst/>
        </c:spPr>
      </c:pivotFmt>
      <c:pivotFmt>
        <c:idx val="86"/>
        <c:spPr>
          <a:solidFill>
            <a:schemeClr val="accent1"/>
          </a:solidFill>
          <a:ln w="19050">
            <a:solidFill>
              <a:schemeClr val="lt1"/>
            </a:solidFill>
          </a:ln>
          <a:effectLst/>
        </c:spPr>
      </c:pivotFmt>
      <c:pivotFmt>
        <c:idx val="87"/>
        <c:spPr>
          <a:solidFill>
            <a:schemeClr val="accent1"/>
          </a:solidFill>
          <a:ln w="19050">
            <a:solidFill>
              <a:schemeClr val="lt1"/>
            </a:solidFill>
          </a:ln>
          <a:effectLst/>
        </c:spPr>
      </c:pivotFmt>
      <c:pivotFmt>
        <c:idx val="88"/>
        <c:spPr>
          <a:solidFill>
            <a:schemeClr val="accent1"/>
          </a:solidFill>
          <a:ln w="19050">
            <a:solidFill>
              <a:schemeClr val="lt1"/>
            </a:solidFill>
          </a:ln>
          <a:effectLst/>
        </c:spPr>
      </c:pivotFmt>
      <c:pivotFmt>
        <c:idx val="89"/>
        <c:spPr>
          <a:solidFill>
            <a:schemeClr val="accent1"/>
          </a:solidFill>
          <a:ln w="19050">
            <a:solidFill>
              <a:schemeClr val="lt1"/>
            </a:solidFill>
          </a:ln>
          <a:effectLst/>
        </c:spPr>
      </c:pivotFmt>
      <c:pivotFmt>
        <c:idx val="90"/>
        <c:spPr>
          <a:solidFill>
            <a:schemeClr val="accent1"/>
          </a:solidFill>
          <a:ln w="19050">
            <a:solidFill>
              <a:schemeClr val="lt1"/>
            </a:solidFill>
          </a:ln>
          <a:effectLst/>
        </c:spPr>
      </c:pivotFmt>
      <c:pivotFmt>
        <c:idx val="91"/>
        <c:spPr>
          <a:solidFill>
            <a:schemeClr val="accent1"/>
          </a:solidFill>
          <a:ln w="19050">
            <a:solidFill>
              <a:schemeClr val="lt1"/>
            </a:solidFill>
          </a:ln>
          <a:effectLst/>
        </c:spPr>
      </c:pivotFmt>
      <c:pivotFmt>
        <c:idx val="92"/>
        <c:spPr>
          <a:solidFill>
            <a:schemeClr val="accent1"/>
          </a:solidFill>
          <a:ln w="19050">
            <a:solidFill>
              <a:schemeClr val="lt1"/>
            </a:solidFill>
          </a:ln>
          <a:effectLst/>
        </c:spPr>
      </c:pivotFmt>
    </c:pivotFmts>
    <c:plotArea>
      <c:layout/>
      <c:pieChart>
        <c:varyColors val="1"/>
        <c:ser>
          <c:idx val="0"/>
          <c:order val="0"/>
          <c:tx>
            <c:strRef>
              <c:f>'2019-2022 Data Averages'!$D$4</c:f>
              <c:strCache>
                <c:ptCount val="1"/>
                <c:pt idx="0">
                  <c:v>Average of Avg P Load lb/d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672-4A42-A8F3-FA972329AC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672-4A42-A8F3-FA972329AC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672-4A42-A8F3-FA972329AC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672-4A42-A8F3-FA972329AC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672-4A42-A8F3-FA972329AC9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672-4A42-A8F3-FA972329AC9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672-4A42-A8F3-FA972329AC9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672-4A42-A8F3-FA972329AC9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672-4A42-A8F3-FA972329AC9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672-4A42-A8F3-FA972329AC9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672-4A42-A8F3-FA972329AC9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2672-4A42-A8F3-FA972329AC9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2672-4A42-A8F3-FA972329AC97}"/>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2672-4A42-A8F3-FA972329AC97}"/>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Averages'!$D$5:$D$19</c:f>
              <c:numCache>
                <c:formatCode>General</c:formatCode>
                <c:ptCount val="14"/>
                <c:pt idx="0">
                  <c:v>299.91786494165422</c:v>
                </c:pt>
                <c:pt idx="1">
                  <c:v>104.54108026953659</c:v>
                </c:pt>
                <c:pt idx="2">
                  <c:v>229.09520487946403</c:v>
                </c:pt>
                <c:pt idx="3">
                  <c:v>17.832203342926828</c:v>
                </c:pt>
                <c:pt idx="4">
                  <c:v>16.689289138149185</c:v>
                </c:pt>
                <c:pt idx="5">
                  <c:v>18.052613823043906</c:v>
                </c:pt>
                <c:pt idx="6">
                  <c:v>22.096577070484795</c:v>
                </c:pt>
                <c:pt idx="7">
                  <c:v>27.180924733917077</c:v>
                </c:pt>
                <c:pt idx="8">
                  <c:v>509.30511567017561</c:v>
                </c:pt>
                <c:pt idx="9">
                  <c:v>27.634591878127317</c:v>
                </c:pt>
                <c:pt idx="10">
                  <c:v>6.1067061833204983</c:v>
                </c:pt>
                <c:pt idx="11">
                  <c:v>7.5019691637236932</c:v>
                </c:pt>
                <c:pt idx="12">
                  <c:v>10.871959376187805</c:v>
                </c:pt>
              </c:numCache>
            </c:numRef>
          </c:val>
          <c:extLst>
            <c:ext xmlns:c16="http://schemas.microsoft.com/office/drawing/2014/chart" uri="{C3380CC4-5D6E-409C-BE32-E72D297353CC}">
              <c16:uniqueId val="{0000001C-2672-4A42-A8F3-FA972329AC97}"/>
            </c:ext>
          </c:extLst>
        </c:ser>
        <c:ser>
          <c:idx val="1"/>
          <c:order val="1"/>
          <c:tx>
            <c:strRef>
              <c:f>'2019-2022 Data Averages'!$E$4</c:f>
              <c:strCache>
                <c:ptCount val="1"/>
                <c:pt idx="0">
                  <c:v>Average of Avg Flow MGD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E-2672-4A42-A8F3-FA972329AC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0-2672-4A42-A8F3-FA972329AC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2-2672-4A42-A8F3-FA972329AC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4-2672-4A42-A8F3-FA972329AC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6-2672-4A42-A8F3-FA972329AC9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8-2672-4A42-A8F3-FA972329AC9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A-2672-4A42-A8F3-FA972329AC9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C-2672-4A42-A8F3-FA972329AC9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E-2672-4A42-A8F3-FA972329AC9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0-2672-4A42-A8F3-FA972329AC9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2-2672-4A42-A8F3-FA972329AC9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4-2672-4A42-A8F3-FA972329AC9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36-2672-4A42-A8F3-FA972329AC97}"/>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38-2672-4A42-A8F3-FA972329AC97}"/>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Averages'!$E$5:$E$19</c:f>
              <c:numCache>
                <c:formatCode>General</c:formatCode>
                <c:ptCount val="14"/>
                <c:pt idx="0">
                  <c:v>20.715533658536582</c:v>
                </c:pt>
                <c:pt idx="1">
                  <c:v>8.2727241463414671</c:v>
                </c:pt>
                <c:pt idx="2">
                  <c:v>4.4245214390243914</c:v>
                </c:pt>
                <c:pt idx="3">
                  <c:v>3.4011707317073174</c:v>
                </c:pt>
                <c:pt idx="4">
                  <c:v>2.7858325749999997</c:v>
                </c:pt>
                <c:pt idx="5">
                  <c:v>2.7381558048780494</c:v>
                </c:pt>
                <c:pt idx="6">
                  <c:v>0.91516299999999984</c:v>
                </c:pt>
                <c:pt idx="7">
                  <c:v>1.6738668292682928</c:v>
                </c:pt>
                <c:pt idx="8">
                  <c:v>16.018406756097562</c:v>
                </c:pt>
                <c:pt idx="9">
                  <c:v>0.96390082926829268</c:v>
                </c:pt>
                <c:pt idx="10">
                  <c:v>1.1893380250000003</c:v>
                </c:pt>
                <c:pt idx="11">
                  <c:v>2.9311607560975608</c:v>
                </c:pt>
                <c:pt idx="12">
                  <c:v>0.81320165853658555</c:v>
                </c:pt>
              </c:numCache>
            </c:numRef>
          </c:val>
          <c:extLst>
            <c:ext xmlns:c16="http://schemas.microsoft.com/office/drawing/2014/chart" uri="{C3380CC4-5D6E-409C-BE32-E72D297353CC}">
              <c16:uniqueId val="{00000039-2672-4A42-A8F3-FA972329AC97}"/>
            </c:ext>
          </c:extLst>
        </c:ser>
        <c:ser>
          <c:idx val="2"/>
          <c:order val="2"/>
          <c:tx>
            <c:strRef>
              <c:f>'2019-2022 Data Averages'!$F$4</c:f>
              <c:strCache>
                <c:ptCount val="1"/>
                <c:pt idx="0">
                  <c:v>Average of Avg N Load lb/d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B-2672-4A42-A8F3-FA972329AC9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D-2672-4A42-A8F3-FA972329AC9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F-2672-4A42-A8F3-FA972329AC9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1-2672-4A42-A8F3-FA972329AC9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43-2672-4A42-A8F3-FA972329AC9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45-2672-4A42-A8F3-FA972329AC97}"/>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47-2672-4A42-A8F3-FA972329AC97}"/>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49-2672-4A42-A8F3-FA972329AC97}"/>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4B-2672-4A42-A8F3-FA972329AC97}"/>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4D-2672-4A42-A8F3-FA972329AC97}"/>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4F-2672-4A42-A8F3-FA972329AC97}"/>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51-2672-4A42-A8F3-FA972329AC97}"/>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53-2672-4A42-A8F3-FA972329AC97}"/>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55-2672-4A42-A8F3-FA972329AC97}"/>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Averages'!$F$5:$F$19</c:f>
              <c:numCache>
                <c:formatCode>General</c:formatCode>
                <c:ptCount val="14"/>
                <c:pt idx="0">
                  <c:v>2549.3372612751946</c:v>
                </c:pt>
                <c:pt idx="1">
                  <c:v>674.32577150344378</c:v>
                </c:pt>
                <c:pt idx="2">
                  <c:v>460.64797918031701</c:v>
                </c:pt>
                <c:pt idx="3">
                  <c:v>135.81963043463415</c:v>
                </c:pt>
                <c:pt idx="4">
                  <c:v>90.170595321753837</c:v>
                </c:pt>
                <c:pt idx="5">
                  <c:v>106.50223465232196</c:v>
                </c:pt>
                <c:pt idx="6">
                  <c:v>184.68810575536793</c:v>
                </c:pt>
                <c:pt idx="7">
                  <c:v>185.70165397969751</c:v>
                </c:pt>
                <c:pt idx="8">
                  <c:v>3379.6250075758535</c:v>
                </c:pt>
                <c:pt idx="9">
                  <c:v>43.789291848213665</c:v>
                </c:pt>
                <c:pt idx="10">
                  <c:v>66.20325468003</c:v>
                </c:pt>
                <c:pt idx="11">
                  <c:v>97.850925771295564</c:v>
                </c:pt>
                <c:pt idx="12">
                  <c:v>77.000110588239508</c:v>
                </c:pt>
              </c:numCache>
            </c:numRef>
          </c:val>
          <c:extLst>
            <c:ext xmlns:c16="http://schemas.microsoft.com/office/drawing/2014/chart" uri="{C3380CC4-5D6E-409C-BE32-E72D297353CC}">
              <c16:uniqueId val="{00000056-2672-4A42-A8F3-FA972329AC97}"/>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[2019-2022 Data fr Jacobs.xlsx]2019-2022 Data Averages!PivotTable3</c:name>
    <c:fmtId val="9"/>
  </c:pivotSource>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pivotFmt>
      <c:pivotFmt>
        <c:idx val="53"/>
        <c:spPr>
          <a:solidFill>
            <a:schemeClr val="accent1"/>
          </a:solidFill>
          <a:ln w="19050">
            <a:solidFill>
              <a:schemeClr val="lt1"/>
            </a:solidFill>
          </a:ln>
          <a:effectLst/>
        </c:spPr>
      </c:pivotFmt>
      <c:pivotFmt>
        <c:idx val="54"/>
        <c:spPr>
          <a:solidFill>
            <a:schemeClr val="accent1"/>
          </a:solidFill>
          <a:ln w="19050">
            <a:solidFill>
              <a:schemeClr val="lt1"/>
            </a:solidFill>
          </a:ln>
          <a:effectLst/>
        </c:spPr>
      </c:pivotFmt>
      <c:pivotFmt>
        <c:idx val="55"/>
        <c:spPr>
          <a:solidFill>
            <a:schemeClr val="accent1"/>
          </a:solidFill>
          <a:ln w="19050">
            <a:solidFill>
              <a:schemeClr val="lt1"/>
            </a:solidFill>
          </a:ln>
          <a:effectLst/>
        </c:spPr>
      </c:pivotFmt>
      <c:pivotFmt>
        <c:idx val="56"/>
        <c:spPr>
          <a:solidFill>
            <a:schemeClr val="accent1"/>
          </a:solidFill>
          <a:ln w="19050">
            <a:solidFill>
              <a:schemeClr val="lt1"/>
            </a:solidFill>
          </a:ln>
          <a:effectLst/>
        </c:spPr>
      </c:pivotFmt>
      <c:pivotFmt>
        <c:idx val="57"/>
        <c:spPr>
          <a:solidFill>
            <a:schemeClr val="accent1"/>
          </a:solidFill>
          <a:ln w="19050">
            <a:solidFill>
              <a:schemeClr val="lt1"/>
            </a:solidFill>
          </a:ln>
          <a:effectLst/>
        </c:spPr>
      </c:pivotFmt>
      <c:pivotFmt>
        <c:idx val="58"/>
        <c:spPr>
          <a:solidFill>
            <a:schemeClr val="accent1"/>
          </a:solidFill>
          <a:ln w="19050">
            <a:solidFill>
              <a:schemeClr val="lt1"/>
            </a:solidFill>
          </a:ln>
          <a:effectLst/>
        </c:spPr>
      </c:pivotFmt>
      <c:pivotFmt>
        <c:idx val="59"/>
        <c:spPr>
          <a:solidFill>
            <a:schemeClr val="accent1"/>
          </a:solidFill>
          <a:ln w="19050">
            <a:solidFill>
              <a:schemeClr val="lt1"/>
            </a:solidFill>
          </a:ln>
          <a:effectLst/>
        </c:spPr>
      </c:pivotFmt>
      <c:pivotFmt>
        <c:idx val="60"/>
        <c:spPr>
          <a:solidFill>
            <a:schemeClr val="accent1"/>
          </a:solidFill>
          <a:ln w="19050">
            <a:solidFill>
              <a:schemeClr val="lt1"/>
            </a:solidFill>
          </a:ln>
          <a:effectLst/>
        </c:spPr>
      </c:pivotFmt>
      <c:pivotFmt>
        <c:idx val="61"/>
        <c:spPr>
          <a:solidFill>
            <a:schemeClr val="accent1"/>
          </a:solidFill>
          <a:ln w="19050">
            <a:solidFill>
              <a:schemeClr val="lt1"/>
            </a:solidFill>
          </a:ln>
          <a:effectLst/>
        </c:spPr>
      </c:pivotFmt>
      <c:pivotFmt>
        <c:idx val="62"/>
        <c:spPr>
          <a:solidFill>
            <a:schemeClr val="accent1"/>
          </a:solidFill>
          <a:ln w="19050">
            <a:solidFill>
              <a:schemeClr val="lt1"/>
            </a:solidFill>
          </a:ln>
          <a:effectLst/>
        </c:spPr>
      </c:pivotFmt>
      <c:pivotFmt>
        <c:idx val="6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19050">
            <a:solidFill>
              <a:schemeClr val="lt1"/>
            </a:solidFill>
          </a:ln>
          <a:effectLst/>
        </c:spPr>
      </c:pivotFmt>
      <c:pivotFmt>
        <c:idx val="65"/>
        <c:spPr>
          <a:solidFill>
            <a:schemeClr val="accent1"/>
          </a:solidFill>
          <a:ln w="19050">
            <a:solidFill>
              <a:schemeClr val="lt1"/>
            </a:solidFill>
          </a:ln>
          <a:effectLst/>
        </c:spPr>
      </c:pivotFmt>
      <c:pivotFmt>
        <c:idx val="66"/>
        <c:spPr>
          <a:solidFill>
            <a:schemeClr val="accent1"/>
          </a:solidFill>
          <a:ln w="19050">
            <a:solidFill>
              <a:schemeClr val="lt1"/>
            </a:solidFill>
          </a:ln>
          <a:effectLst/>
        </c:spPr>
      </c:pivotFmt>
      <c:pivotFmt>
        <c:idx val="67"/>
        <c:spPr>
          <a:solidFill>
            <a:schemeClr val="accent1"/>
          </a:solidFill>
          <a:ln w="19050">
            <a:solidFill>
              <a:schemeClr val="lt1"/>
            </a:solidFill>
          </a:ln>
          <a:effectLst/>
        </c:spPr>
      </c:pivotFmt>
      <c:pivotFmt>
        <c:idx val="68"/>
        <c:spPr>
          <a:solidFill>
            <a:schemeClr val="accent1"/>
          </a:solidFill>
          <a:ln w="19050">
            <a:solidFill>
              <a:schemeClr val="lt1"/>
            </a:solidFill>
          </a:ln>
          <a:effectLst/>
        </c:spPr>
      </c:pivotFmt>
      <c:pivotFmt>
        <c:idx val="69"/>
        <c:spPr>
          <a:solidFill>
            <a:schemeClr val="accent1"/>
          </a:solidFill>
          <a:ln w="19050">
            <a:solidFill>
              <a:schemeClr val="lt1"/>
            </a:solidFill>
          </a:ln>
          <a:effectLst/>
        </c:spPr>
      </c:pivotFmt>
      <c:pivotFmt>
        <c:idx val="70"/>
        <c:spPr>
          <a:solidFill>
            <a:schemeClr val="accent1"/>
          </a:solidFill>
          <a:ln w="19050">
            <a:solidFill>
              <a:schemeClr val="lt1"/>
            </a:solidFill>
          </a:ln>
          <a:effectLst/>
        </c:spPr>
      </c:pivotFmt>
      <c:pivotFmt>
        <c:idx val="71"/>
        <c:spPr>
          <a:solidFill>
            <a:schemeClr val="accent1"/>
          </a:solidFill>
          <a:ln w="19050">
            <a:solidFill>
              <a:schemeClr val="lt1"/>
            </a:solidFill>
          </a:ln>
          <a:effectLst/>
        </c:spPr>
      </c:pivotFmt>
      <c:pivotFmt>
        <c:idx val="72"/>
        <c:spPr>
          <a:solidFill>
            <a:schemeClr val="accent1"/>
          </a:solidFill>
          <a:ln w="19050">
            <a:solidFill>
              <a:schemeClr val="lt1"/>
            </a:solidFill>
          </a:ln>
          <a:effectLst/>
        </c:spPr>
      </c:pivotFmt>
      <c:pivotFmt>
        <c:idx val="73"/>
        <c:spPr>
          <a:solidFill>
            <a:schemeClr val="accent1"/>
          </a:solidFill>
          <a:ln w="19050">
            <a:solidFill>
              <a:schemeClr val="lt1"/>
            </a:solidFill>
          </a:ln>
          <a:effectLst/>
        </c:spPr>
      </c:pivotFmt>
      <c:pivotFmt>
        <c:idx val="74"/>
        <c:spPr>
          <a:solidFill>
            <a:schemeClr val="accent1"/>
          </a:solidFill>
          <a:ln w="19050">
            <a:solidFill>
              <a:schemeClr val="lt1"/>
            </a:solidFill>
          </a:ln>
          <a:effectLst/>
        </c:spPr>
      </c:pivotFmt>
      <c:pivotFmt>
        <c:idx val="75"/>
        <c:spPr>
          <a:solidFill>
            <a:schemeClr val="accent1"/>
          </a:solidFill>
          <a:ln w="19050">
            <a:solidFill>
              <a:schemeClr val="lt1"/>
            </a:solidFill>
          </a:ln>
          <a:effectLst/>
        </c:spPr>
      </c:pivotFmt>
      <c:pivotFmt>
        <c:idx val="76"/>
        <c:spPr>
          <a:solidFill>
            <a:schemeClr val="accent1"/>
          </a:solidFill>
          <a:ln w="19050">
            <a:solidFill>
              <a:schemeClr val="lt1"/>
            </a:solidFill>
          </a:ln>
          <a:effectLst/>
        </c:spPr>
      </c:pivotFmt>
      <c:pivotFmt>
        <c:idx val="77"/>
        <c:spPr>
          <a:solidFill>
            <a:schemeClr val="accent1"/>
          </a:solidFill>
          <a:ln w="19050">
            <a:solidFill>
              <a:schemeClr val="lt1"/>
            </a:solidFill>
          </a:ln>
          <a:effectLst/>
        </c:spPr>
      </c:pivotFmt>
      <c:pivotFmt>
        <c:idx val="7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19050">
            <a:solidFill>
              <a:schemeClr val="lt1"/>
            </a:solidFill>
          </a:ln>
          <a:effectLst/>
        </c:spPr>
      </c:pivotFmt>
      <c:pivotFmt>
        <c:idx val="80"/>
        <c:spPr>
          <a:solidFill>
            <a:schemeClr val="accent1"/>
          </a:solidFill>
          <a:ln w="19050">
            <a:solidFill>
              <a:schemeClr val="lt1"/>
            </a:solidFill>
          </a:ln>
          <a:effectLst/>
        </c:spPr>
      </c:pivotFmt>
      <c:pivotFmt>
        <c:idx val="81"/>
        <c:spPr>
          <a:solidFill>
            <a:schemeClr val="accent1"/>
          </a:solidFill>
          <a:ln w="19050">
            <a:solidFill>
              <a:schemeClr val="lt1"/>
            </a:solidFill>
          </a:ln>
          <a:effectLst/>
        </c:spPr>
      </c:pivotFmt>
      <c:pivotFmt>
        <c:idx val="82"/>
        <c:spPr>
          <a:solidFill>
            <a:schemeClr val="accent1"/>
          </a:solidFill>
          <a:ln w="19050">
            <a:solidFill>
              <a:schemeClr val="lt1"/>
            </a:solidFill>
          </a:ln>
          <a:effectLst/>
        </c:spPr>
      </c:pivotFmt>
      <c:pivotFmt>
        <c:idx val="83"/>
        <c:spPr>
          <a:solidFill>
            <a:schemeClr val="accent1"/>
          </a:solidFill>
          <a:ln w="19050">
            <a:solidFill>
              <a:schemeClr val="lt1"/>
            </a:solidFill>
          </a:ln>
          <a:effectLst/>
        </c:spPr>
      </c:pivotFmt>
      <c:pivotFmt>
        <c:idx val="84"/>
        <c:spPr>
          <a:solidFill>
            <a:schemeClr val="accent1"/>
          </a:solidFill>
          <a:ln w="19050">
            <a:solidFill>
              <a:schemeClr val="lt1"/>
            </a:solidFill>
          </a:ln>
          <a:effectLst/>
        </c:spPr>
      </c:pivotFmt>
      <c:pivotFmt>
        <c:idx val="85"/>
        <c:spPr>
          <a:solidFill>
            <a:schemeClr val="accent1"/>
          </a:solidFill>
          <a:ln w="19050">
            <a:solidFill>
              <a:schemeClr val="lt1"/>
            </a:solidFill>
          </a:ln>
          <a:effectLst/>
        </c:spPr>
      </c:pivotFmt>
      <c:pivotFmt>
        <c:idx val="86"/>
        <c:spPr>
          <a:solidFill>
            <a:schemeClr val="accent1"/>
          </a:solidFill>
          <a:ln w="19050">
            <a:solidFill>
              <a:schemeClr val="lt1"/>
            </a:solidFill>
          </a:ln>
          <a:effectLst/>
        </c:spPr>
      </c:pivotFmt>
      <c:pivotFmt>
        <c:idx val="87"/>
        <c:spPr>
          <a:solidFill>
            <a:schemeClr val="accent1"/>
          </a:solidFill>
          <a:ln w="19050">
            <a:solidFill>
              <a:schemeClr val="lt1"/>
            </a:solidFill>
          </a:ln>
          <a:effectLst/>
        </c:spPr>
      </c:pivotFmt>
      <c:pivotFmt>
        <c:idx val="88"/>
        <c:spPr>
          <a:solidFill>
            <a:schemeClr val="accent1"/>
          </a:solidFill>
          <a:ln w="19050">
            <a:solidFill>
              <a:schemeClr val="lt1"/>
            </a:solidFill>
          </a:ln>
          <a:effectLst/>
        </c:spPr>
      </c:pivotFmt>
      <c:pivotFmt>
        <c:idx val="89"/>
        <c:spPr>
          <a:solidFill>
            <a:schemeClr val="accent1"/>
          </a:solidFill>
          <a:ln w="19050">
            <a:solidFill>
              <a:schemeClr val="lt1"/>
            </a:solidFill>
          </a:ln>
          <a:effectLst/>
        </c:spPr>
      </c:pivotFmt>
      <c:pivotFmt>
        <c:idx val="90"/>
        <c:spPr>
          <a:solidFill>
            <a:schemeClr val="accent1"/>
          </a:solidFill>
          <a:ln w="19050">
            <a:solidFill>
              <a:schemeClr val="lt1"/>
            </a:solidFill>
          </a:ln>
          <a:effectLst/>
        </c:spPr>
      </c:pivotFmt>
      <c:pivotFmt>
        <c:idx val="91"/>
        <c:spPr>
          <a:solidFill>
            <a:schemeClr val="accent1"/>
          </a:solidFill>
          <a:ln w="19050">
            <a:solidFill>
              <a:schemeClr val="lt1"/>
            </a:solidFill>
          </a:ln>
          <a:effectLst/>
        </c:spPr>
      </c:pivotFmt>
      <c:pivotFmt>
        <c:idx val="92"/>
        <c:spPr>
          <a:solidFill>
            <a:schemeClr val="accent1"/>
          </a:solidFill>
          <a:ln w="19050">
            <a:solidFill>
              <a:schemeClr val="lt1"/>
            </a:solidFill>
          </a:ln>
          <a:effectLst/>
        </c:spPr>
      </c:pivotFmt>
    </c:pivotFmts>
    <c:plotArea>
      <c:layout/>
      <c:pieChart>
        <c:varyColors val="1"/>
        <c:ser>
          <c:idx val="0"/>
          <c:order val="0"/>
          <c:tx>
            <c:strRef>
              <c:f>'2019-2022 Data Averages'!$D$4</c:f>
              <c:strCache>
                <c:ptCount val="1"/>
                <c:pt idx="0">
                  <c:v>Average of Avg Flow MGD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61D-41D9-BF9A-0D53958FF7A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61D-41D9-BF9A-0D53958FF7A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61D-41D9-BF9A-0D53958FF7A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61D-41D9-BF9A-0D53958FF7A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61D-41D9-BF9A-0D53958FF7A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61D-41D9-BF9A-0D53958FF7A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461D-41D9-BF9A-0D53958FF7A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461D-41D9-BF9A-0D53958FF7A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461D-41D9-BF9A-0D53958FF7A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461D-41D9-BF9A-0D53958FF7A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461D-41D9-BF9A-0D53958FF7A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461D-41D9-BF9A-0D53958FF7A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461D-41D9-BF9A-0D53958FF7A6}"/>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461D-41D9-BF9A-0D53958FF7A6}"/>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Averages'!$D$5:$D$19</c:f>
              <c:numCache>
                <c:formatCode>General</c:formatCode>
                <c:ptCount val="14"/>
                <c:pt idx="0">
                  <c:v>20.715533658536582</c:v>
                </c:pt>
                <c:pt idx="1">
                  <c:v>8.2727241463414671</c:v>
                </c:pt>
                <c:pt idx="2">
                  <c:v>4.4245214390243914</c:v>
                </c:pt>
                <c:pt idx="3">
                  <c:v>3.4011707317073174</c:v>
                </c:pt>
                <c:pt idx="4">
                  <c:v>2.7858325749999997</c:v>
                </c:pt>
                <c:pt idx="5">
                  <c:v>2.7381558048780494</c:v>
                </c:pt>
                <c:pt idx="6">
                  <c:v>0.91516299999999984</c:v>
                </c:pt>
                <c:pt idx="7">
                  <c:v>1.6738668292682928</c:v>
                </c:pt>
                <c:pt idx="8">
                  <c:v>16.018406756097562</c:v>
                </c:pt>
                <c:pt idx="9">
                  <c:v>0.96390082926829268</c:v>
                </c:pt>
                <c:pt idx="10">
                  <c:v>1.1893380250000003</c:v>
                </c:pt>
                <c:pt idx="11">
                  <c:v>2.9311607560975608</c:v>
                </c:pt>
                <c:pt idx="12">
                  <c:v>0.81320165853658555</c:v>
                </c:pt>
              </c:numCache>
            </c:numRef>
          </c:val>
          <c:extLst>
            <c:ext xmlns:c16="http://schemas.microsoft.com/office/drawing/2014/chart" uri="{C3380CC4-5D6E-409C-BE32-E72D297353CC}">
              <c16:uniqueId val="{0000001C-461D-41D9-BF9A-0D53958FF7A6}"/>
            </c:ext>
          </c:extLst>
        </c:ser>
        <c:ser>
          <c:idx val="1"/>
          <c:order val="1"/>
          <c:tx>
            <c:strRef>
              <c:f>'2019-2022 Data Averages'!$E$4</c:f>
              <c:strCache>
                <c:ptCount val="1"/>
                <c:pt idx="0">
                  <c:v>Average of Avg P Load lb/d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E-461D-41D9-BF9A-0D53958FF7A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0-461D-41D9-BF9A-0D53958FF7A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2-461D-41D9-BF9A-0D53958FF7A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4-461D-41D9-BF9A-0D53958FF7A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6-461D-41D9-BF9A-0D53958FF7A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8-461D-41D9-BF9A-0D53958FF7A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A-461D-41D9-BF9A-0D53958FF7A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C-461D-41D9-BF9A-0D53958FF7A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E-461D-41D9-BF9A-0D53958FF7A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0-461D-41D9-BF9A-0D53958FF7A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2-461D-41D9-BF9A-0D53958FF7A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4-461D-41D9-BF9A-0D53958FF7A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36-461D-41D9-BF9A-0D53958FF7A6}"/>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38-461D-41D9-BF9A-0D53958FF7A6}"/>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Averages'!$E$5:$E$19</c:f>
              <c:numCache>
                <c:formatCode>General</c:formatCode>
                <c:ptCount val="14"/>
                <c:pt idx="0">
                  <c:v>299.91786494165422</c:v>
                </c:pt>
                <c:pt idx="1">
                  <c:v>104.54108026953659</c:v>
                </c:pt>
                <c:pt idx="2">
                  <c:v>229.09520487946403</c:v>
                </c:pt>
                <c:pt idx="3">
                  <c:v>17.832203342926828</c:v>
                </c:pt>
                <c:pt idx="4">
                  <c:v>16.689289138149185</c:v>
                </c:pt>
                <c:pt idx="5">
                  <c:v>18.052613823043906</c:v>
                </c:pt>
                <c:pt idx="6">
                  <c:v>22.096577070484795</c:v>
                </c:pt>
                <c:pt idx="7">
                  <c:v>27.180924733917077</c:v>
                </c:pt>
                <c:pt idx="8">
                  <c:v>509.30511567017561</c:v>
                </c:pt>
                <c:pt idx="9">
                  <c:v>27.634591878127317</c:v>
                </c:pt>
                <c:pt idx="10">
                  <c:v>6.1067061833204983</c:v>
                </c:pt>
                <c:pt idx="11">
                  <c:v>7.5019691637236932</c:v>
                </c:pt>
                <c:pt idx="12">
                  <c:v>10.871959376187805</c:v>
                </c:pt>
              </c:numCache>
            </c:numRef>
          </c:val>
          <c:extLst>
            <c:ext xmlns:c16="http://schemas.microsoft.com/office/drawing/2014/chart" uri="{C3380CC4-5D6E-409C-BE32-E72D297353CC}">
              <c16:uniqueId val="{00000039-461D-41D9-BF9A-0D53958FF7A6}"/>
            </c:ext>
          </c:extLst>
        </c:ser>
        <c:ser>
          <c:idx val="2"/>
          <c:order val="2"/>
          <c:tx>
            <c:strRef>
              <c:f>'2019-2022 Data Averages'!$F$4</c:f>
              <c:strCache>
                <c:ptCount val="1"/>
                <c:pt idx="0">
                  <c:v>Average of Avg N Load lb/d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B-461D-41D9-BF9A-0D53958FF7A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D-461D-41D9-BF9A-0D53958FF7A6}"/>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F-461D-41D9-BF9A-0D53958FF7A6}"/>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1-461D-41D9-BF9A-0D53958FF7A6}"/>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43-461D-41D9-BF9A-0D53958FF7A6}"/>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45-461D-41D9-BF9A-0D53958FF7A6}"/>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47-461D-41D9-BF9A-0D53958FF7A6}"/>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49-461D-41D9-BF9A-0D53958FF7A6}"/>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4B-461D-41D9-BF9A-0D53958FF7A6}"/>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4D-461D-41D9-BF9A-0D53958FF7A6}"/>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4F-461D-41D9-BF9A-0D53958FF7A6}"/>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51-461D-41D9-BF9A-0D53958FF7A6}"/>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53-461D-41D9-BF9A-0D53958FF7A6}"/>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55-461D-41D9-BF9A-0D53958FF7A6}"/>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Averages'!$F$5:$F$19</c:f>
              <c:numCache>
                <c:formatCode>General</c:formatCode>
                <c:ptCount val="14"/>
                <c:pt idx="0">
                  <c:v>2549.3372612751946</c:v>
                </c:pt>
                <c:pt idx="1">
                  <c:v>674.32577150344378</c:v>
                </c:pt>
                <c:pt idx="2">
                  <c:v>460.64797918031701</c:v>
                </c:pt>
                <c:pt idx="3">
                  <c:v>135.81963043463415</c:v>
                </c:pt>
                <c:pt idx="4">
                  <c:v>90.170595321753837</c:v>
                </c:pt>
                <c:pt idx="5">
                  <c:v>106.50223465232196</c:v>
                </c:pt>
                <c:pt idx="6">
                  <c:v>184.68810575536793</c:v>
                </c:pt>
                <c:pt idx="7">
                  <c:v>185.70165397969751</c:v>
                </c:pt>
                <c:pt idx="8">
                  <c:v>3379.6250075758535</c:v>
                </c:pt>
                <c:pt idx="9">
                  <c:v>43.789291848213665</c:v>
                </c:pt>
                <c:pt idx="10">
                  <c:v>66.20325468003</c:v>
                </c:pt>
                <c:pt idx="11">
                  <c:v>97.850925771295564</c:v>
                </c:pt>
                <c:pt idx="12">
                  <c:v>77.000110588239508</c:v>
                </c:pt>
              </c:numCache>
            </c:numRef>
          </c:val>
          <c:extLst>
            <c:ext xmlns:c16="http://schemas.microsoft.com/office/drawing/2014/chart" uri="{C3380CC4-5D6E-409C-BE32-E72D297353CC}">
              <c16:uniqueId val="{00000056-461D-41D9-BF9A-0D53958FF7A6}"/>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[2019-2022 Data fr Jacobs.xlsx]2019-2022 Data Averages!PivotTable3</c:name>
    <c:fmtId val="12"/>
  </c:pivotSource>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ivotFmts>
      <c:pivotFmt>
        <c:idx val="0"/>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2"/>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
        <c:spPr>
          <a:solidFill>
            <a:schemeClr val="accent1"/>
          </a:solidFill>
          <a:ln w="19050">
            <a:solidFill>
              <a:schemeClr val="lt1"/>
            </a:solidFill>
          </a:ln>
          <a:effectLst/>
        </c:spPr>
      </c:pivotFmt>
      <c:pivotFmt>
        <c:idx val="5"/>
        <c:spPr>
          <a:solidFill>
            <a:schemeClr val="accent1"/>
          </a:solidFill>
          <a:ln w="19050">
            <a:solidFill>
              <a:schemeClr val="lt1"/>
            </a:solidFill>
          </a:ln>
          <a:effectLst/>
        </c:spPr>
      </c:pivotFmt>
      <c:pivotFmt>
        <c:idx val="6"/>
        <c:spPr>
          <a:solidFill>
            <a:schemeClr val="accent1"/>
          </a:solidFill>
          <a:ln w="19050">
            <a:solidFill>
              <a:schemeClr val="lt1"/>
            </a:solidFill>
          </a:ln>
          <a:effectLst/>
        </c:spPr>
      </c:pivotFmt>
      <c:pivotFmt>
        <c:idx val="7"/>
        <c:spPr>
          <a:solidFill>
            <a:schemeClr val="accent1"/>
          </a:solidFill>
          <a:ln w="19050">
            <a:solidFill>
              <a:schemeClr val="lt1"/>
            </a:solidFill>
          </a:ln>
          <a:effectLst/>
        </c:spPr>
      </c:pivotFmt>
      <c:pivotFmt>
        <c:idx val="8"/>
        <c:spPr>
          <a:solidFill>
            <a:schemeClr val="accent1"/>
          </a:solidFill>
          <a:ln w="19050">
            <a:solidFill>
              <a:schemeClr val="lt1"/>
            </a:solidFill>
          </a:ln>
          <a:effectLst/>
        </c:spPr>
      </c:pivotFmt>
      <c:pivotFmt>
        <c:idx val="9"/>
        <c:spPr>
          <a:solidFill>
            <a:schemeClr val="accent1"/>
          </a:solidFill>
          <a:ln w="19050">
            <a:solidFill>
              <a:schemeClr val="lt1"/>
            </a:solidFill>
          </a:ln>
          <a:effectLst/>
        </c:spPr>
      </c:pivotFmt>
      <c:pivotFmt>
        <c:idx val="10"/>
        <c:spPr>
          <a:solidFill>
            <a:schemeClr val="accent1"/>
          </a:solidFill>
          <a:ln w="19050">
            <a:solidFill>
              <a:schemeClr val="lt1"/>
            </a:solidFill>
          </a:ln>
          <a:effectLst/>
        </c:spPr>
      </c:pivotFmt>
      <c:pivotFmt>
        <c:idx val="11"/>
        <c:spPr>
          <a:solidFill>
            <a:schemeClr val="accent1"/>
          </a:solidFill>
          <a:ln w="19050">
            <a:solidFill>
              <a:schemeClr val="lt1"/>
            </a:solidFill>
          </a:ln>
          <a:effectLst/>
        </c:spPr>
      </c:pivotFmt>
      <c:pivotFmt>
        <c:idx val="12"/>
        <c:spPr>
          <a:solidFill>
            <a:schemeClr val="accent1"/>
          </a:solidFill>
          <a:ln w="19050">
            <a:solidFill>
              <a:schemeClr val="lt1"/>
            </a:solidFill>
          </a:ln>
          <a:effectLst/>
        </c:spPr>
      </c:pivotFmt>
      <c:pivotFmt>
        <c:idx val="13"/>
        <c:spPr>
          <a:solidFill>
            <a:schemeClr val="accent1"/>
          </a:solidFill>
          <a:ln w="19050">
            <a:solidFill>
              <a:schemeClr val="lt1"/>
            </a:solidFill>
          </a:ln>
          <a:effectLst/>
        </c:spPr>
      </c:pivotFmt>
      <c:pivotFmt>
        <c:idx val="14"/>
        <c:spPr>
          <a:solidFill>
            <a:schemeClr val="accent1"/>
          </a:solidFill>
          <a:ln w="19050">
            <a:solidFill>
              <a:schemeClr val="lt1"/>
            </a:solidFill>
          </a:ln>
          <a:effectLst/>
        </c:spPr>
      </c:pivotFmt>
      <c:pivotFmt>
        <c:idx val="15"/>
        <c:spPr>
          <a:solidFill>
            <a:schemeClr val="accent1"/>
          </a:solidFill>
          <a:ln w="19050">
            <a:solidFill>
              <a:schemeClr val="lt1"/>
            </a:solidFill>
          </a:ln>
          <a:effectLst/>
        </c:spPr>
      </c:pivotFmt>
      <c:pivotFmt>
        <c:idx val="16"/>
        <c:spPr>
          <a:solidFill>
            <a:schemeClr val="accent1"/>
          </a:solidFill>
          <a:ln w="19050">
            <a:solidFill>
              <a:schemeClr val="lt1"/>
            </a:solidFill>
          </a:ln>
          <a:effectLst/>
        </c:spPr>
      </c:pivotFmt>
      <c:pivotFmt>
        <c:idx val="17"/>
        <c:spPr>
          <a:solidFill>
            <a:schemeClr val="accent1"/>
          </a:solidFill>
          <a:ln w="19050">
            <a:solidFill>
              <a:schemeClr val="lt1"/>
            </a:solidFill>
          </a:ln>
          <a:effectLst/>
        </c:spPr>
      </c:pivotFmt>
      <c:pivotFmt>
        <c:idx val="1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19"/>
        <c:spPr>
          <a:solidFill>
            <a:schemeClr val="accent1"/>
          </a:solidFill>
          <a:ln w="19050">
            <a:solidFill>
              <a:schemeClr val="lt1"/>
            </a:solidFill>
          </a:ln>
          <a:effectLst/>
        </c:spPr>
      </c:pivotFmt>
      <c:pivotFmt>
        <c:idx val="20"/>
        <c:spPr>
          <a:solidFill>
            <a:schemeClr val="accent1"/>
          </a:solidFill>
          <a:ln w="19050">
            <a:solidFill>
              <a:schemeClr val="lt1"/>
            </a:solidFill>
          </a:ln>
          <a:effectLst/>
        </c:spPr>
      </c:pivotFmt>
      <c:pivotFmt>
        <c:idx val="21"/>
        <c:spPr>
          <a:solidFill>
            <a:schemeClr val="accent1"/>
          </a:solidFill>
          <a:ln w="19050">
            <a:solidFill>
              <a:schemeClr val="lt1"/>
            </a:solidFill>
          </a:ln>
          <a:effectLst/>
        </c:spPr>
      </c:pivotFmt>
      <c:pivotFmt>
        <c:idx val="22"/>
        <c:spPr>
          <a:solidFill>
            <a:schemeClr val="accent1"/>
          </a:solidFill>
          <a:ln w="19050">
            <a:solidFill>
              <a:schemeClr val="lt1"/>
            </a:solidFill>
          </a:ln>
          <a:effectLst/>
        </c:spPr>
      </c:pivotFmt>
      <c:pivotFmt>
        <c:idx val="23"/>
        <c:spPr>
          <a:solidFill>
            <a:schemeClr val="accent1"/>
          </a:solidFill>
          <a:ln w="19050">
            <a:solidFill>
              <a:schemeClr val="lt1"/>
            </a:solidFill>
          </a:ln>
          <a:effectLst/>
        </c:spPr>
      </c:pivotFmt>
      <c:pivotFmt>
        <c:idx val="24"/>
        <c:spPr>
          <a:solidFill>
            <a:schemeClr val="accent1"/>
          </a:solidFill>
          <a:ln w="19050">
            <a:solidFill>
              <a:schemeClr val="lt1"/>
            </a:solidFill>
          </a:ln>
          <a:effectLst/>
        </c:spPr>
      </c:pivotFmt>
      <c:pivotFmt>
        <c:idx val="25"/>
        <c:spPr>
          <a:solidFill>
            <a:schemeClr val="accent1"/>
          </a:solidFill>
          <a:ln w="19050">
            <a:solidFill>
              <a:schemeClr val="lt1"/>
            </a:solidFill>
          </a:ln>
          <a:effectLst/>
        </c:spPr>
      </c:pivotFmt>
      <c:pivotFmt>
        <c:idx val="26"/>
        <c:spPr>
          <a:solidFill>
            <a:schemeClr val="accent1"/>
          </a:solidFill>
          <a:ln w="19050">
            <a:solidFill>
              <a:schemeClr val="lt1"/>
            </a:solidFill>
          </a:ln>
          <a:effectLst/>
        </c:spPr>
      </c:pivotFmt>
      <c:pivotFmt>
        <c:idx val="27"/>
        <c:spPr>
          <a:solidFill>
            <a:schemeClr val="accent1"/>
          </a:solidFill>
          <a:ln w="19050">
            <a:solidFill>
              <a:schemeClr val="lt1"/>
            </a:solidFill>
          </a:ln>
          <a:effectLst/>
        </c:spPr>
      </c:pivotFmt>
      <c:pivotFmt>
        <c:idx val="28"/>
        <c:spPr>
          <a:solidFill>
            <a:schemeClr val="accent1"/>
          </a:solidFill>
          <a:ln w="19050">
            <a:solidFill>
              <a:schemeClr val="lt1"/>
            </a:solidFill>
          </a:ln>
          <a:effectLst/>
        </c:spPr>
      </c:pivotFmt>
      <c:pivotFmt>
        <c:idx val="29"/>
        <c:spPr>
          <a:solidFill>
            <a:schemeClr val="accent1"/>
          </a:solidFill>
          <a:ln w="19050">
            <a:solidFill>
              <a:schemeClr val="lt1"/>
            </a:solidFill>
          </a:ln>
          <a:effectLst/>
        </c:spPr>
      </c:pivotFmt>
      <c:pivotFmt>
        <c:idx val="30"/>
        <c:spPr>
          <a:solidFill>
            <a:schemeClr val="accent1"/>
          </a:solidFill>
          <a:ln w="19050">
            <a:solidFill>
              <a:schemeClr val="lt1"/>
            </a:solidFill>
          </a:ln>
          <a:effectLst/>
        </c:spPr>
      </c:pivotFmt>
      <c:pivotFmt>
        <c:idx val="31"/>
        <c:spPr>
          <a:solidFill>
            <a:schemeClr val="accent1"/>
          </a:solidFill>
          <a:ln w="19050">
            <a:solidFill>
              <a:schemeClr val="lt1"/>
            </a:solidFill>
          </a:ln>
          <a:effectLst/>
        </c:spPr>
      </c:pivotFmt>
      <c:pivotFmt>
        <c:idx val="32"/>
        <c:spPr>
          <a:solidFill>
            <a:schemeClr val="accent1"/>
          </a:solidFill>
          <a:ln w="19050">
            <a:solidFill>
              <a:schemeClr val="lt1"/>
            </a:solidFill>
          </a:ln>
          <a:effectLst/>
        </c:spPr>
      </c:pivotFmt>
      <c:pivotFmt>
        <c:idx val="3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34"/>
        <c:spPr>
          <a:solidFill>
            <a:schemeClr val="accent1"/>
          </a:solidFill>
          <a:ln w="19050">
            <a:solidFill>
              <a:schemeClr val="lt1"/>
            </a:solidFill>
          </a:ln>
          <a:effectLst/>
        </c:spPr>
      </c:pivotFmt>
      <c:pivotFmt>
        <c:idx val="35"/>
        <c:spPr>
          <a:solidFill>
            <a:schemeClr val="accent1"/>
          </a:solidFill>
          <a:ln w="19050">
            <a:solidFill>
              <a:schemeClr val="lt1"/>
            </a:solidFill>
          </a:ln>
          <a:effectLst/>
        </c:spPr>
      </c:pivotFmt>
      <c:pivotFmt>
        <c:idx val="36"/>
        <c:spPr>
          <a:solidFill>
            <a:schemeClr val="accent1"/>
          </a:solidFill>
          <a:ln w="19050">
            <a:solidFill>
              <a:schemeClr val="lt1"/>
            </a:solidFill>
          </a:ln>
          <a:effectLst/>
        </c:spPr>
      </c:pivotFmt>
      <c:pivotFmt>
        <c:idx val="37"/>
        <c:spPr>
          <a:solidFill>
            <a:schemeClr val="accent1"/>
          </a:solidFill>
          <a:ln w="19050">
            <a:solidFill>
              <a:schemeClr val="lt1"/>
            </a:solidFill>
          </a:ln>
          <a:effectLst/>
        </c:spPr>
      </c:pivotFmt>
      <c:pivotFmt>
        <c:idx val="38"/>
        <c:spPr>
          <a:solidFill>
            <a:schemeClr val="accent1"/>
          </a:solidFill>
          <a:ln w="19050">
            <a:solidFill>
              <a:schemeClr val="lt1"/>
            </a:solidFill>
          </a:ln>
          <a:effectLst/>
        </c:spPr>
      </c:pivotFmt>
      <c:pivotFmt>
        <c:idx val="39"/>
        <c:spPr>
          <a:solidFill>
            <a:schemeClr val="accent1"/>
          </a:solidFill>
          <a:ln w="19050">
            <a:solidFill>
              <a:schemeClr val="lt1"/>
            </a:solidFill>
          </a:ln>
          <a:effectLst/>
        </c:spPr>
      </c:pivotFmt>
      <c:pivotFmt>
        <c:idx val="40"/>
        <c:spPr>
          <a:solidFill>
            <a:schemeClr val="accent1"/>
          </a:solidFill>
          <a:ln w="19050">
            <a:solidFill>
              <a:schemeClr val="lt1"/>
            </a:solidFill>
          </a:ln>
          <a:effectLst/>
        </c:spPr>
      </c:pivotFmt>
      <c:pivotFmt>
        <c:idx val="41"/>
        <c:spPr>
          <a:solidFill>
            <a:schemeClr val="accent1"/>
          </a:solidFill>
          <a:ln w="19050">
            <a:solidFill>
              <a:schemeClr val="lt1"/>
            </a:solidFill>
          </a:ln>
          <a:effectLst/>
        </c:spPr>
      </c:pivotFmt>
      <c:pivotFmt>
        <c:idx val="42"/>
        <c:spPr>
          <a:solidFill>
            <a:schemeClr val="accent1"/>
          </a:solidFill>
          <a:ln w="19050">
            <a:solidFill>
              <a:schemeClr val="lt1"/>
            </a:solidFill>
          </a:ln>
          <a:effectLst/>
        </c:spPr>
      </c:pivotFmt>
      <c:pivotFmt>
        <c:idx val="43"/>
        <c:spPr>
          <a:solidFill>
            <a:schemeClr val="accent1"/>
          </a:solidFill>
          <a:ln w="19050">
            <a:solidFill>
              <a:schemeClr val="lt1"/>
            </a:solidFill>
          </a:ln>
          <a:effectLst/>
        </c:spPr>
      </c:pivotFmt>
      <c:pivotFmt>
        <c:idx val="44"/>
        <c:spPr>
          <a:solidFill>
            <a:schemeClr val="accent1"/>
          </a:solidFill>
          <a:ln w="19050">
            <a:solidFill>
              <a:schemeClr val="lt1"/>
            </a:solidFill>
          </a:ln>
          <a:effectLst/>
        </c:spPr>
      </c:pivotFmt>
      <c:pivotFmt>
        <c:idx val="45"/>
        <c:spPr>
          <a:solidFill>
            <a:schemeClr val="accent1"/>
          </a:solidFill>
          <a:ln w="19050">
            <a:solidFill>
              <a:schemeClr val="lt1"/>
            </a:solidFill>
          </a:ln>
          <a:effectLst/>
        </c:spPr>
      </c:pivotFmt>
      <c:pivotFmt>
        <c:idx val="46"/>
        <c:spPr>
          <a:solidFill>
            <a:schemeClr val="accent1"/>
          </a:solidFill>
          <a:ln w="19050">
            <a:solidFill>
              <a:schemeClr val="lt1"/>
            </a:solidFill>
          </a:ln>
          <a:effectLst/>
        </c:spPr>
      </c:pivotFmt>
      <c:pivotFmt>
        <c:idx val="47"/>
        <c:spPr>
          <a:solidFill>
            <a:schemeClr val="accent1"/>
          </a:solidFill>
          <a:ln w="19050">
            <a:solidFill>
              <a:schemeClr val="lt1"/>
            </a:solidFill>
          </a:ln>
          <a:effectLst/>
        </c:spPr>
      </c:pivotFmt>
      <c:pivotFmt>
        <c:idx val="4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49"/>
        <c:spPr>
          <a:solidFill>
            <a:schemeClr val="accent1"/>
          </a:solidFill>
          <a:ln w="19050">
            <a:solidFill>
              <a:schemeClr val="lt1"/>
            </a:solidFill>
          </a:ln>
          <a:effectLst/>
        </c:spPr>
      </c:pivotFmt>
      <c:pivotFmt>
        <c:idx val="50"/>
        <c:spPr>
          <a:solidFill>
            <a:schemeClr val="accent1"/>
          </a:solidFill>
          <a:ln w="19050">
            <a:solidFill>
              <a:schemeClr val="lt1"/>
            </a:solidFill>
          </a:ln>
          <a:effectLst/>
        </c:spPr>
      </c:pivotFmt>
      <c:pivotFmt>
        <c:idx val="51"/>
        <c:spPr>
          <a:solidFill>
            <a:schemeClr val="accent1"/>
          </a:solidFill>
          <a:ln w="19050">
            <a:solidFill>
              <a:schemeClr val="lt1"/>
            </a:solidFill>
          </a:ln>
          <a:effectLst/>
        </c:spPr>
      </c:pivotFmt>
      <c:pivotFmt>
        <c:idx val="52"/>
        <c:spPr>
          <a:solidFill>
            <a:schemeClr val="accent1"/>
          </a:solidFill>
          <a:ln w="19050">
            <a:solidFill>
              <a:schemeClr val="lt1"/>
            </a:solidFill>
          </a:ln>
          <a:effectLst/>
        </c:spPr>
      </c:pivotFmt>
      <c:pivotFmt>
        <c:idx val="53"/>
        <c:spPr>
          <a:solidFill>
            <a:schemeClr val="accent1"/>
          </a:solidFill>
          <a:ln w="19050">
            <a:solidFill>
              <a:schemeClr val="lt1"/>
            </a:solidFill>
          </a:ln>
          <a:effectLst/>
        </c:spPr>
      </c:pivotFmt>
      <c:pivotFmt>
        <c:idx val="54"/>
        <c:spPr>
          <a:solidFill>
            <a:schemeClr val="accent1"/>
          </a:solidFill>
          <a:ln w="19050">
            <a:solidFill>
              <a:schemeClr val="lt1"/>
            </a:solidFill>
          </a:ln>
          <a:effectLst/>
        </c:spPr>
      </c:pivotFmt>
      <c:pivotFmt>
        <c:idx val="55"/>
        <c:spPr>
          <a:solidFill>
            <a:schemeClr val="accent1"/>
          </a:solidFill>
          <a:ln w="19050">
            <a:solidFill>
              <a:schemeClr val="lt1"/>
            </a:solidFill>
          </a:ln>
          <a:effectLst/>
        </c:spPr>
      </c:pivotFmt>
      <c:pivotFmt>
        <c:idx val="56"/>
        <c:spPr>
          <a:solidFill>
            <a:schemeClr val="accent1"/>
          </a:solidFill>
          <a:ln w="19050">
            <a:solidFill>
              <a:schemeClr val="lt1"/>
            </a:solidFill>
          </a:ln>
          <a:effectLst/>
        </c:spPr>
      </c:pivotFmt>
      <c:pivotFmt>
        <c:idx val="57"/>
        <c:spPr>
          <a:solidFill>
            <a:schemeClr val="accent1"/>
          </a:solidFill>
          <a:ln w="19050">
            <a:solidFill>
              <a:schemeClr val="lt1"/>
            </a:solidFill>
          </a:ln>
          <a:effectLst/>
        </c:spPr>
      </c:pivotFmt>
      <c:pivotFmt>
        <c:idx val="58"/>
        <c:spPr>
          <a:solidFill>
            <a:schemeClr val="accent1"/>
          </a:solidFill>
          <a:ln w="19050">
            <a:solidFill>
              <a:schemeClr val="lt1"/>
            </a:solidFill>
          </a:ln>
          <a:effectLst/>
        </c:spPr>
      </c:pivotFmt>
      <c:pivotFmt>
        <c:idx val="59"/>
        <c:spPr>
          <a:solidFill>
            <a:schemeClr val="accent1"/>
          </a:solidFill>
          <a:ln w="19050">
            <a:solidFill>
              <a:schemeClr val="lt1"/>
            </a:solidFill>
          </a:ln>
          <a:effectLst/>
        </c:spPr>
      </c:pivotFmt>
      <c:pivotFmt>
        <c:idx val="60"/>
        <c:spPr>
          <a:solidFill>
            <a:schemeClr val="accent1"/>
          </a:solidFill>
          <a:ln w="19050">
            <a:solidFill>
              <a:schemeClr val="lt1"/>
            </a:solidFill>
          </a:ln>
          <a:effectLst/>
        </c:spPr>
      </c:pivotFmt>
      <c:pivotFmt>
        <c:idx val="61"/>
        <c:spPr>
          <a:solidFill>
            <a:schemeClr val="accent1"/>
          </a:solidFill>
          <a:ln w="19050">
            <a:solidFill>
              <a:schemeClr val="lt1"/>
            </a:solidFill>
          </a:ln>
          <a:effectLst/>
        </c:spPr>
      </c:pivotFmt>
      <c:pivotFmt>
        <c:idx val="62"/>
        <c:spPr>
          <a:solidFill>
            <a:schemeClr val="accent1"/>
          </a:solidFill>
          <a:ln w="19050">
            <a:solidFill>
              <a:schemeClr val="lt1"/>
            </a:solidFill>
          </a:ln>
          <a:effectLst/>
        </c:spPr>
      </c:pivotFmt>
      <c:pivotFmt>
        <c:idx val="63"/>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64"/>
        <c:spPr>
          <a:solidFill>
            <a:schemeClr val="accent1"/>
          </a:solidFill>
          <a:ln w="19050">
            <a:solidFill>
              <a:schemeClr val="lt1"/>
            </a:solidFill>
          </a:ln>
          <a:effectLst/>
        </c:spPr>
      </c:pivotFmt>
      <c:pivotFmt>
        <c:idx val="65"/>
        <c:spPr>
          <a:solidFill>
            <a:schemeClr val="accent1"/>
          </a:solidFill>
          <a:ln w="19050">
            <a:solidFill>
              <a:schemeClr val="lt1"/>
            </a:solidFill>
          </a:ln>
          <a:effectLst/>
        </c:spPr>
      </c:pivotFmt>
      <c:pivotFmt>
        <c:idx val="66"/>
        <c:spPr>
          <a:solidFill>
            <a:schemeClr val="accent1"/>
          </a:solidFill>
          <a:ln w="19050">
            <a:solidFill>
              <a:schemeClr val="lt1"/>
            </a:solidFill>
          </a:ln>
          <a:effectLst/>
        </c:spPr>
      </c:pivotFmt>
      <c:pivotFmt>
        <c:idx val="67"/>
        <c:spPr>
          <a:solidFill>
            <a:schemeClr val="accent1"/>
          </a:solidFill>
          <a:ln w="19050">
            <a:solidFill>
              <a:schemeClr val="lt1"/>
            </a:solidFill>
          </a:ln>
          <a:effectLst/>
        </c:spPr>
      </c:pivotFmt>
      <c:pivotFmt>
        <c:idx val="68"/>
        <c:spPr>
          <a:solidFill>
            <a:schemeClr val="accent1"/>
          </a:solidFill>
          <a:ln w="19050">
            <a:solidFill>
              <a:schemeClr val="lt1"/>
            </a:solidFill>
          </a:ln>
          <a:effectLst/>
        </c:spPr>
      </c:pivotFmt>
      <c:pivotFmt>
        <c:idx val="69"/>
        <c:spPr>
          <a:solidFill>
            <a:schemeClr val="accent1"/>
          </a:solidFill>
          <a:ln w="19050">
            <a:solidFill>
              <a:schemeClr val="lt1"/>
            </a:solidFill>
          </a:ln>
          <a:effectLst/>
        </c:spPr>
      </c:pivotFmt>
      <c:pivotFmt>
        <c:idx val="70"/>
        <c:spPr>
          <a:solidFill>
            <a:schemeClr val="accent1"/>
          </a:solidFill>
          <a:ln w="19050">
            <a:solidFill>
              <a:schemeClr val="lt1"/>
            </a:solidFill>
          </a:ln>
          <a:effectLst/>
        </c:spPr>
      </c:pivotFmt>
      <c:pivotFmt>
        <c:idx val="71"/>
        <c:spPr>
          <a:solidFill>
            <a:schemeClr val="accent1"/>
          </a:solidFill>
          <a:ln w="19050">
            <a:solidFill>
              <a:schemeClr val="lt1"/>
            </a:solidFill>
          </a:ln>
          <a:effectLst/>
        </c:spPr>
      </c:pivotFmt>
      <c:pivotFmt>
        <c:idx val="72"/>
        <c:spPr>
          <a:solidFill>
            <a:schemeClr val="accent1"/>
          </a:solidFill>
          <a:ln w="19050">
            <a:solidFill>
              <a:schemeClr val="lt1"/>
            </a:solidFill>
          </a:ln>
          <a:effectLst/>
        </c:spPr>
      </c:pivotFmt>
      <c:pivotFmt>
        <c:idx val="73"/>
        <c:spPr>
          <a:solidFill>
            <a:schemeClr val="accent1"/>
          </a:solidFill>
          <a:ln w="19050">
            <a:solidFill>
              <a:schemeClr val="lt1"/>
            </a:solidFill>
          </a:ln>
          <a:effectLst/>
        </c:spPr>
      </c:pivotFmt>
      <c:pivotFmt>
        <c:idx val="74"/>
        <c:spPr>
          <a:solidFill>
            <a:schemeClr val="accent1"/>
          </a:solidFill>
          <a:ln w="19050">
            <a:solidFill>
              <a:schemeClr val="lt1"/>
            </a:solidFill>
          </a:ln>
          <a:effectLst/>
        </c:spPr>
      </c:pivotFmt>
      <c:pivotFmt>
        <c:idx val="75"/>
        <c:spPr>
          <a:solidFill>
            <a:schemeClr val="accent1"/>
          </a:solidFill>
          <a:ln w="19050">
            <a:solidFill>
              <a:schemeClr val="lt1"/>
            </a:solidFill>
          </a:ln>
          <a:effectLst/>
        </c:spPr>
      </c:pivotFmt>
      <c:pivotFmt>
        <c:idx val="76"/>
        <c:spPr>
          <a:solidFill>
            <a:schemeClr val="accent1"/>
          </a:solidFill>
          <a:ln w="19050">
            <a:solidFill>
              <a:schemeClr val="lt1"/>
            </a:solidFill>
          </a:ln>
          <a:effectLst/>
        </c:spPr>
      </c:pivotFmt>
      <c:pivotFmt>
        <c:idx val="77"/>
        <c:spPr>
          <a:solidFill>
            <a:schemeClr val="accent1"/>
          </a:solidFill>
          <a:ln w="19050">
            <a:solidFill>
              <a:schemeClr val="lt1"/>
            </a:solidFill>
          </a:ln>
          <a:effectLst/>
        </c:spPr>
      </c:pivotFmt>
      <c:pivotFmt>
        <c:idx val="78"/>
        <c:spPr>
          <a:solidFill>
            <a:schemeClr val="accent1"/>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
      </c:pivotFmt>
      <c:pivotFmt>
        <c:idx val="79"/>
        <c:spPr>
          <a:solidFill>
            <a:schemeClr val="accent1"/>
          </a:solidFill>
          <a:ln w="19050">
            <a:solidFill>
              <a:schemeClr val="lt1"/>
            </a:solidFill>
          </a:ln>
          <a:effectLst/>
        </c:spPr>
      </c:pivotFmt>
      <c:pivotFmt>
        <c:idx val="80"/>
        <c:spPr>
          <a:solidFill>
            <a:schemeClr val="accent1"/>
          </a:solidFill>
          <a:ln w="19050">
            <a:solidFill>
              <a:schemeClr val="lt1"/>
            </a:solidFill>
          </a:ln>
          <a:effectLst/>
        </c:spPr>
      </c:pivotFmt>
      <c:pivotFmt>
        <c:idx val="81"/>
        <c:spPr>
          <a:solidFill>
            <a:schemeClr val="accent1"/>
          </a:solidFill>
          <a:ln w="19050">
            <a:solidFill>
              <a:schemeClr val="lt1"/>
            </a:solidFill>
          </a:ln>
          <a:effectLst/>
        </c:spPr>
      </c:pivotFmt>
      <c:pivotFmt>
        <c:idx val="82"/>
        <c:spPr>
          <a:solidFill>
            <a:schemeClr val="accent1"/>
          </a:solidFill>
          <a:ln w="19050">
            <a:solidFill>
              <a:schemeClr val="lt1"/>
            </a:solidFill>
          </a:ln>
          <a:effectLst/>
        </c:spPr>
      </c:pivotFmt>
      <c:pivotFmt>
        <c:idx val="83"/>
        <c:spPr>
          <a:solidFill>
            <a:schemeClr val="accent1"/>
          </a:solidFill>
          <a:ln w="19050">
            <a:solidFill>
              <a:schemeClr val="lt1"/>
            </a:solidFill>
          </a:ln>
          <a:effectLst/>
        </c:spPr>
      </c:pivotFmt>
      <c:pivotFmt>
        <c:idx val="84"/>
        <c:spPr>
          <a:solidFill>
            <a:schemeClr val="accent1"/>
          </a:solidFill>
          <a:ln w="19050">
            <a:solidFill>
              <a:schemeClr val="lt1"/>
            </a:solidFill>
          </a:ln>
          <a:effectLst/>
        </c:spPr>
      </c:pivotFmt>
      <c:pivotFmt>
        <c:idx val="85"/>
        <c:spPr>
          <a:solidFill>
            <a:schemeClr val="accent1"/>
          </a:solidFill>
          <a:ln w="19050">
            <a:solidFill>
              <a:schemeClr val="lt1"/>
            </a:solidFill>
          </a:ln>
          <a:effectLst/>
        </c:spPr>
      </c:pivotFmt>
      <c:pivotFmt>
        <c:idx val="86"/>
        <c:spPr>
          <a:solidFill>
            <a:schemeClr val="accent1"/>
          </a:solidFill>
          <a:ln w="19050">
            <a:solidFill>
              <a:schemeClr val="lt1"/>
            </a:solidFill>
          </a:ln>
          <a:effectLst/>
        </c:spPr>
      </c:pivotFmt>
      <c:pivotFmt>
        <c:idx val="87"/>
        <c:spPr>
          <a:solidFill>
            <a:schemeClr val="accent1"/>
          </a:solidFill>
          <a:ln w="19050">
            <a:solidFill>
              <a:schemeClr val="lt1"/>
            </a:solidFill>
          </a:ln>
          <a:effectLst/>
        </c:spPr>
      </c:pivotFmt>
      <c:pivotFmt>
        <c:idx val="88"/>
        <c:spPr>
          <a:solidFill>
            <a:schemeClr val="accent1"/>
          </a:solidFill>
          <a:ln w="19050">
            <a:solidFill>
              <a:schemeClr val="lt1"/>
            </a:solidFill>
          </a:ln>
          <a:effectLst/>
        </c:spPr>
      </c:pivotFmt>
      <c:pivotFmt>
        <c:idx val="89"/>
        <c:spPr>
          <a:solidFill>
            <a:schemeClr val="accent1"/>
          </a:solidFill>
          <a:ln w="19050">
            <a:solidFill>
              <a:schemeClr val="lt1"/>
            </a:solidFill>
          </a:ln>
          <a:effectLst/>
        </c:spPr>
      </c:pivotFmt>
      <c:pivotFmt>
        <c:idx val="90"/>
        <c:spPr>
          <a:solidFill>
            <a:schemeClr val="accent1"/>
          </a:solidFill>
          <a:ln w="19050">
            <a:solidFill>
              <a:schemeClr val="lt1"/>
            </a:solidFill>
          </a:ln>
          <a:effectLst/>
        </c:spPr>
      </c:pivotFmt>
      <c:pivotFmt>
        <c:idx val="91"/>
        <c:spPr>
          <a:solidFill>
            <a:schemeClr val="accent1"/>
          </a:solidFill>
          <a:ln w="19050">
            <a:solidFill>
              <a:schemeClr val="lt1"/>
            </a:solidFill>
          </a:ln>
          <a:effectLst/>
        </c:spPr>
      </c:pivotFmt>
      <c:pivotFmt>
        <c:idx val="92"/>
        <c:spPr>
          <a:solidFill>
            <a:schemeClr val="accent1"/>
          </a:solidFill>
          <a:ln w="19050">
            <a:solidFill>
              <a:schemeClr val="lt1"/>
            </a:solidFill>
          </a:ln>
          <a:effectLst/>
        </c:spPr>
      </c:pivotFmt>
    </c:pivotFmts>
    <c:plotArea>
      <c:layout/>
      <c:pieChart>
        <c:varyColors val="1"/>
        <c:ser>
          <c:idx val="0"/>
          <c:order val="0"/>
          <c:tx>
            <c:strRef>
              <c:f>'2019-2022 Data Averages'!$D$4</c:f>
              <c:strCache>
                <c:ptCount val="1"/>
                <c:pt idx="0">
                  <c:v>Average of Avg N Load lb/d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57-4F88-9AFB-55386E2233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57-4F88-9AFB-55386E2233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557-4F88-9AFB-55386E2233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557-4F88-9AFB-55386E2233F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8557-4F88-9AFB-55386E2233F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8557-4F88-9AFB-55386E2233F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8557-4F88-9AFB-55386E2233F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8557-4F88-9AFB-55386E2233F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8557-4F88-9AFB-55386E2233F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8557-4F88-9AFB-55386E2233F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8557-4F88-9AFB-55386E2233F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17-8557-4F88-9AFB-55386E2233F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19-8557-4F88-9AFB-55386E2233FD}"/>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1B-8557-4F88-9AFB-55386E2233FD}"/>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Averages'!$D$5:$D$19</c:f>
              <c:numCache>
                <c:formatCode>General</c:formatCode>
                <c:ptCount val="14"/>
                <c:pt idx="0">
                  <c:v>2549.3372612751946</c:v>
                </c:pt>
                <c:pt idx="1">
                  <c:v>674.32577150344378</c:v>
                </c:pt>
                <c:pt idx="2">
                  <c:v>460.64797918031701</c:v>
                </c:pt>
                <c:pt idx="3">
                  <c:v>135.81963043463415</c:v>
                </c:pt>
                <c:pt idx="4">
                  <c:v>90.170595321753837</c:v>
                </c:pt>
                <c:pt idx="5">
                  <c:v>106.50223465232196</c:v>
                </c:pt>
                <c:pt idx="6">
                  <c:v>184.68810575536793</c:v>
                </c:pt>
                <c:pt idx="7">
                  <c:v>185.70165397969751</c:v>
                </c:pt>
                <c:pt idx="8">
                  <c:v>3379.6250075758535</c:v>
                </c:pt>
                <c:pt idx="9">
                  <c:v>43.789291848213665</c:v>
                </c:pt>
                <c:pt idx="10">
                  <c:v>66.20325468003</c:v>
                </c:pt>
                <c:pt idx="11">
                  <c:v>97.850925771295564</c:v>
                </c:pt>
                <c:pt idx="12">
                  <c:v>77.000110588239508</c:v>
                </c:pt>
              </c:numCache>
            </c:numRef>
          </c:val>
          <c:extLst>
            <c:ext xmlns:c16="http://schemas.microsoft.com/office/drawing/2014/chart" uri="{C3380CC4-5D6E-409C-BE32-E72D297353CC}">
              <c16:uniqueId val="{0000001C-8557-4F88-9AFB-55386E2233FD}"/>
            </c:ext>
          </c:extLst>
        </c:ser>
        <c:ser>
          <c:idx val="1"/>
          <c:order val="1"/>
          <c:tx>
            <c:strRef>
              <c:f>'2019-2022 Data Averages'!$E$4</c:f>
              <c:strCache>
                <c:ptCount val="1"/>
                <c:pt idx="0">
                  <c:v>Average of Avg Flow MGD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1E-8557-4F88-9AFB-55386E2233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20-8557-4F88-9AFB-55386E2233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22-8557-4F88-9AFB-55386E2233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24-8557-4F88-9AFB-55386E2233F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26-8557-4F88-9AFB-55386E2233F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28-8557-4F88-9AFB-55386E2233F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2A-8557-4F88-9AFB-55386E2233F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2C-8557-4F88-9AFB-55386E2233F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2E-8557-4F88-9AFB-55386E2233F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30-8557-4F88-9AFB-55386E2233F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32-8557-4F88-9AFB-55386E2233F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34-8557-4F88-9AFB-55386E2233F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36-8557-4F88-9AFB-55386E2233FD}"/>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38-8557-4F88-9AFB-55386E2233FD}"/>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Averages'!$E$5:$E$19</c:f>
              <c:numCache>
                <c:formatCode>General</c:formatCode>
                <c:ptCount val="14"/>
                <c:pt idx="0">
                  <c:v>20.715533658536582</c:v>
                </c:pt>
                <c:pt idx="1">
                  <c:v>8.2727241463414671</c:v>
                </c:pt>
                <c:pt idx="2">
                  <c:v>4.4245214390243914</c:v>
                </c:pt>
                <c:pt idx="3">
                  <c:v>3.4011707317073174</c:v>
                </c:pt>
                <c:pt idx="4">
                  <c:v>2.7858325749999997</c:v>
                </c:pt>
                <c:pt idx="5">
                  <c:v>2.7381558048780494</c:v>
                </c:pt>
                <c:pt idx="6">
                  <c:v>0.91516299999999984</c:v>
                </c:pt>
                <c:pt idx="7">
                  <c:v>1.6738668292682928</c:v>
                </c:pt>
                <c:pt idx="8">
                  <c:v>16.018406756097562</c:v>
                </c:pt>
                <c:pt idx="9">
                  <c:v>0.96390082926829268</c:v>
                </c:pt>
                <c:pt idx="10">
                  <c:v>1.1893380250000003</c:v>
                </c:pt>
                <c:pt idx="11">
                  <c:v>2.9311607560975608</c:v>
                </c:pt>
                <c:pt idx="12">
                  <c:v>0.81320165853658555</c:v>
                </c:pt>
              </c:numCache>
            </c:numRef>
          </c:val>
          <c:extLst>
            <c:ext xmlns:c16="http://schemas.microsoft.com/office/drawing/2014/chart" uri="{C3380CC4-5D6E-409C-BE32-E72D297353CC}">
              <c16:uniqueId val="{00000039-8557-4F88-9AFB-55386E2233FD}"/>
            </c:ext>
          </c:extLst>
        </c:ser>
        <c:ser>
          <c:idx val="2"/>
          <c:order val="2"/>
          <c:tx>
            <c:strRef>
              <c:f>'2019-2022 Data Averages'!$F$4</c:f>
              <c:strCache>
                <c:ptCount val="1"/>
                <c:pt idx="0">
                  <c:v>Average of Avg P Load lb/d</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3B-8557-4F88-9AFB-55386E2233F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3D-8557-4F88-9AFB-55386E2233F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3F-8557-4F88-9AFB-55386E2233F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41-8557-4F88-9AFB-55386E2233FD}"/>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43-8557-4F88-9AFB-55386E2233FD}"/>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45-8557-4F88-9AFB-55386E2233FD}"/>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47-8557-4F88-9AFB-55386E2233FD}"/>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49-8557-4F88-9AFB-55386E2233FD}"/>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4B-8557-4F88-9AFB-55386E2233FD}"/>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4D-8557-4F88-9AFB-55386E2233FD}"/>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4F-8557-4F88-9AFB-55386E2233FD}"/>
              </c:ext>
            </c:extLst>
          </c:dPt>
          <c:dPt>
            <c:idx val="11"/>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51-8557-4F88-9AFB-55386E2233FD}"/>
              </c:ext>
            </c:extLst>
          </c:dPt>
          <c:dPt>
            <c:idx val="12"/>
            <c:bubble3D val="0"/>
            <c:spPr>
              <a:solidFill>
                <a:schemeClr val="accent1">
                  <a:lumMod val="80000"/>
                  <a:lumOff val="20000"/>
                </a:schemeClr>
              </a:solidFill>
              <a:ln w="19050">
                <a:solidFill>
                  <a:schemeClr val="lt1"/>
                </a:solidFill>
              </a:ln>
              <a:effectLst/>
            </c:spPr>
            <c:extLst>
              <c:ext xmlns:c16="http://schemas.microsoft.com/office/drawing/2014/chart" uri="{C3380CC4-5D6E-409C-BE32-E72D297353CC}">
                <c16:uniqueId val="{00000053-8557-4F88-9AFB-55386E2233FD}"/>
              </c:ext>
            </c:extLst>
          </c:dPt>
          <c:dPt>
            <c:idx val="13"/>
            <c:bubble3D val="0"/>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55-8557-4F88-9AFB-55386E2233FD}"/>
              </c:ext>
            </c:extLst>
          </c:dPt>
          <c:cat>
            <c:strRef>
              <c:f>'2019-2022 Data Averages'!$C$5:$C$19</c:f>
              <c:strCache>
                <c:ptCount val="14"/>
                <c:pt idx="0">
                  <c:v>Archie Elledge WWTP</c:v>
                </c:pt>
                <c:pt idx="1">
                  <c:v>City of Salisbury WWTP</c:v>
                </c:pt>
                <c:pt idx="2">
                  <c:v>Cub Creek WWTP</c:v>
                </c:pt>
                <c:pt idx="3">
                  <c:v>Fourth Creek WWTP</c:v>
                </c:pt>
                <c:pt idx="4">
                  <c:v>Hamby Creek WWTP</c:v>
                </c:pt>
                <c:pt idx="5">
                  <c:v>Lexington Regional WWTP</c:v>
                </c:pt>
                <c:pt idx="6">
                  <c:v>LP Roaring River WWTP</c:v>
                </c:pt>
                <c:pt idx="7">
                  <c:v>Mount Airy WWTP</c:v>
                </c:pt>
                <c:pt idx="8">
                  <c:v>Muddy Creek WWTP</c:v>
                </c:pt>
                <c:pt idx="9">
                  <c:v>Third Creek WWTP</c:v>
                </c:pt>
                <c:pt idx="10">
                  <c:v>Thurman Street WWTP</c:v>
                </c:pt>
                <c:pt idx="11">
                  <c:v>Westside WWTP</c:v>
                </c:pt>
                <c:pt idx="12">
                  <c:v>Yadkinville WWTP</c:v>
                </c:pt>
                <c:pt idx="13">
                  <c:v>(blank)</c:v>
                </c:pt>
              </c:strCache>
            </c:strRef>
          </c:cat>
          <c:val>
            <c:numRef>
              <c:f>'2019-2022 Data Averages'!$F$5:$F$19</c:f>
              <c:numCache>
                <c:formatCode>General</c:formatCode>
                <c:ptCount val="14"/>
                <c:pt idx="0">
                  <c:v>299.91786494165422</c:v>
                </c:pt>
                <c:pt idx="1">
                  <c:v>104.54108026953659</c:v>
                </c:pt>
                <c:pt idx="2">
                  <c:v>229.09520487946403</c:v>
                </c:pt>
                <c:pt idx="3">
                  <c:v>17.832203342926828</c:v>
                </c:pt>
                <c:pt idx="4">
                  <c:v>16.689289138149185</c:v>
                </c:pt>
                <c:pt idx="5">
                  <c:v>18.052613823043906</c:v>
                </c:pt>
                <c:pt idx="6">
                  <c:v>22.096577070484795</c:v>
                </c:pt>
                <c:pt idx="7">
                  <c:v>27.180924733917077</c:v>
                </c:pt>
                <c:pt idx="8">
                  <c:v>509.30511567017561</c:v>
                </c:pt>
                <c:pt idx="9">
                  <c:v>27.634591878127317</c:v>
                </c:pt>
                <c:pt idx="10">
                  <c:v>6.1067061833204983</c:v>
                </c:pt>
                <c:pt idx="11">
                  <c:v>7.5019691637236932</c:v>
                </c:pt>
                <c:pt idx="12">
                  <c:v>10.871959376187805</c:v>
                </c:pt>
              </c:numCache>
            </c:numRef>
          </c:val>
          <c:extLst>
            <c:ext xmlns:c16="http://schemas.microsoft.com/office/drawing/2014/chart" uri="{C3380CC4-5D6E-409C-BE32-E72D297353CC}">
              <c16:uniqueId val="{00000056-8557-4F88-9AFB-55386E2233FD}"/>
            </c:ext>
          </c:extLst>
        </c:ser>
        <c:dLbls>
          <c:showLegendKey val="0"/>
          <c:showVal val="0"/>
          <c:showCatName val="0"/>
          <c:showSerName val="0"/>
          <c:showPercent val="0"/>
          <c:showBubbleSize val="0"/>
          <c:showLeaderLines val="1"/>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standard"/>
        <c:varyColors val="0"/>
        <c:ser>
          <c:idx val="1"/>
          <c:order val="0"/>
          <c:tx>
            <c:strRef>
              <c:f>AnnualLoading_HRL_Dischargers_3!$B$2</c:f>
              <c:strCache>
                <c:ptCount val="1"/>
                <c:pt idx="0">
                  <c:v>Lissara WWTP</c:v>
                </c:pt>
              </c:strCache>
            </c:strRef>
          </c:tx>
          <c:spPr>
            <a:solidFill>
              <a:schemeClr val="accent2"/>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AnnualLoading_HRL_Dischargers_3!$B$3:$B$30</c:f>
              <c:numCache>
                <c:formatCode>General</c:formatCode>
                <c:ptCount val="28"/>
                <c:pt idx="21">
                  <c:v>9</c:v>
                </c:pt>
                <c:pt idx="22">
                  <c:v>23</c:v>
                </c:pt>
                <c:pt idx="23">
                  <c:v>32</c:v>
                </c:pt>
                <c:pt idx="24">
                  <c:v>110</c:v>
                </c:pt>
                <c:pt idx="25">
                  <c:v>41</c:v>
                </c:pt>
                <c:pt idx="26">
                  <c:v>17</c:v>
                </c:pt>
                <c:pt idx="27">
                  <c:v>32</c:v>
                </c:pt>
              </c:numCache>
            </c:numRef>
          </c:val>
          <c:extLst>
            <c:ext xmlns:c16="http://schemas.microsoft.com/office/drawing/2014/chart" uri="{C3380CC4-5D6E-409C-BE32-E72D297353CC}">
              <c16:uniqueId val="{00000000-44F1-4CF8-ABA4-E8F6679E0FA4}"/>
            </c:ext>
          </c:extLst>
        </c:ser>
        <c:ser>
          <c:idx val="2"/>
          <c:order val="1"/>
          <c:tx>
            <c:strRef>
              <c:f>AnnualLoading_HRL_Dischargers_3!$C$2</c:f>
              <c:strCache>
                <c:ptCount val="1"/>
                <c:pt idx="0">
                  <c:v>Dobson WWTP</c:v>
                </c:pt>
              </c:strCache>
            </c:strRef>
          </c:tx>
          <c:spPr>
            <a:solidFill>
              <a:schemeClr val="accent3"/>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AnnualLoading_HRL_Dischargers_3!$C$3:$C$30</c:f>
              <c:numCache>
                <c:formatCode>General</c:formatCode>
                <c:ptCount val="28"/>
                <c:pt idx="0">
                  <c:v>108</c:v>
                </c:pt>
                <c:pt idx="1">
                  <c:v>655</c:v>
                </c:pt>
                <c:pt idx="2">
                  <c:v>605</c:v>
                </c:pt>
                <c:pt idx="3">
                  <c:v>696</c:v>
                </c:pt>
                <c:pt idx="4">
                  <c:v>318</c:v>
                </c:pt>
                <c:pt idx="5">
                  <c:v>232</c:v>
                </c:pt>
                <c:pt idx="6">
                  <c:v>890</c:v>
                </c:pt>
                <c:pt idx="7">
                  <c:v>669</c:v>
                </c:pt>
                <c:pt idx="8">
                  <c:v>718</c:v>
                </c:pt>
                <c:pt idx="9">
                  <c:v>980</c:v>
                </c:pt>
                <c:pt idx="10">
                  <c:v>517</c:v>
                </c:pt>
                <c:pt idx="11">
                  <c:v>550</c:v>
                </c:pt>
                <c:pt idx="12">
                  <c:v>406</c:v>
                </c:pt>
                <c:pt idx="13">
                  <c:v>365</c:v>
                </c:pt>
                <c:pt idx="14">
                  <c:v>441</c:v>
                </c:pt>
                <c:pt idx="15">
                  <c:v>370</c:v>
                </c:pt>
                <c:pt idx="16">
                  <c:v>490</c:v>
                </c:pt>
                <c:pt idx="17">
                  <c:v>445</c:v>
                </c:pt>
                <c:pt idx="18">
                  <c:v>289</c:v>
                </c:pt>
                <c:pt idx="19">
                  <c:v>311</c:v>
                </c:pt>
                <c:pt idx="20">
                  <c:v>712</c:v>
                </c:pt>
                <c:pt idx="21">
                  <c:v>959</c:v>
                </c:pt>
                <c:pt idx="22">
                  <c:v>1266</c:v>
                </c:pt>
                <c:pt idx="23">
                  <c:v>1133</c:v>
                </c:pt>
                <c:pt idx="24">
                  <c:v>1526</c:v>
                </c:pt>
                <c:pt idx="25">
                  <c:v>899</c:v>
                </c:pt>
                <c:pt idx="26">
                  <c:v>905</c:v>
                </c:pt>
                <c:pt idx="27">
                  <c:v>415</c:v>
                </c:pt>
              </c:numCache>
            </c:numRef>
          </c:val>
          <c:extLst>
            <c:ext xmlns:c16="http://schemas.microsoft.com/office/drawing/2014/chart" uri="{C3380CC4-5D6E-409C-BE32-E72D297353CC}">
              <c16:uniqueId val="{00000001-44F1-4CF8-ABA4-E8F6679E0FA4}"/>
            </c:ext>
          </c:extLst>
        </c:ser>
        <c:ser>
          <c:idx val="3"/>
          <c:order val="2"/>
          <c:tx>
            <c:strRef>
              <c:f>AnnualLoading_HRL_Dischargers_3!$D$2</c:f>
              <c:strCache>
                <c:ptCount val="1"/>
                <c:pt idx="0">
                  <c:v>Boonville WWTP</c:v>
                </c:pt>
              </c:strCache>
            </c:strRef>
          </c:tx>
          <c:spPr>
            <a:solidFill>
              <a:schemeClr val="accent4"/>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AnnualLoading_HRL_Dischargers_3!$D$3:$D$30</c:f>
              <c:numCache>
                <c:formatCode>General</c:formatCode>
                <c:ptCount val="28"/>
                <c:pt idx="0">
                  <c:v>229</c:v>
                </c:pt>
                <c:pt idx="1">
                  <c:v>326</c:v>
                </c:pt>
                <c:pt idx="2">
                  <c:v>142</c:v>
                </c:pt>
                <c:pt idx="3">
                  <c:v>422</c:v>
                </c:pt>
                <c:pt idx="4">
                  <c:v>275</c:v>
                </c:pt>
                <c:pt idx="5">
                  <c:v>582</c:v>
                </c:pt>
                <c:pt idx="6">
                  <c:v>1475</c:v>
                </c:pt>
                <c:pt idx="7">
                  <c:v>940</c:v>
                </c:pt>
                <c:pt idx="8">
                  <c:v>1613</c:v>
                </c:pt>
                <c:pt idx="9">
                  <c:v>1077</c:v>
                </c:pt>
                <c:pt idx="10">
                  <c:v>1537</c:v>
                </c:pt>
                <c:pt idx="11">
                  <c:v>589</c:v>
                </c:pt>
                <c:pt idx="12">
                  <c:v>586</c:v>
                </c:pt>
                <c:pt idx="13">
                  <c:v>1261</c:v>
                </c:pt>
                <c:pt idx="14">
                  <c:v>1119</c:v>
                </c:pt>
                <c:pt idx="15">
                  <c:v>3514</c:v>
                </c:pt>
                <c:pt idx="16">
                  <c:v>1187</c:v>
                </c:pt>
                <c:pt idx="17">
                  <c:v>1125</c:v>
                </c:pt>
                <c:pt idx="18">
                  <c:v>984</c:v>
                </c:pt>
                <c:pt idx="19">
                  <c:v>962</c:v>
                </c:pt>
                <c:pt idx="20">
                  <c:v>1071</c:v>
                </c:pt>
                <c:pt idx="21">
                  <c:v>818</c:v>
                </c:pt>
                <c:pt idx="22">
                  <c:v>711</c:v>
                </c:pt>
                <c:pt idx="23">
                  <c:v>664</c:v>
                </c:pt>
                <c:pt idx="24">
                  <c:v>737</c:v>
                </c:pt>
                <c:pt idx="25">
                  <c:v>1099</c:v>
                </c:pt>
                <c:pt idx="26">
                  <c:v>406</c:v>
                </c:pt>
                <c:pt idx="27">
                  <c:v>34</c:v>
                </c:pt>
              </c:numCache>
            </c:numRef>
          </c:val>
          <c:extLst>
            <c:ext xmlns:c16="http://schemas.microsoft.com/office/drawing/2014/chart" uri="{C3380CC4-5D6E-409C-BE32-E72D297353CC}">
              <c16:uniqueId val="{00000002-44F1-4CF8-ABA4-E8F6679E0FA4}"/>
            </c:ext>
          </c:extLst>
        </c:ser>
        <c:ser>
          <c:idx val="4"/>
          <c:order val="3"/>
          <c:tx>
            <c:strRef>
              <c:f>AnnualLoading_HRL_Dischargers_3!$E$2</c:f>
              <c:strCache>
                <c:ptCount val="1"/>
                <c:pt idx="0">
                  <c:v>Yadkin Valley Sewer Authority WWTP</c:v>
                </c:pt>
              </c:strCache>
            </c:strRef>
          </c:tx>
          <c:spPr>
            <a:solidFill>
              <a:schemeClr val="accent5"/>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AnnualLoading_HRL_Dischargers_3!$E$3:$E$30</c:f>
              <c:numCache>
                <c:formatCode>General</c:formatCode>
                <c:ptCount val="28"/>
                <c:pt idx="0">
                  <c:v>7485</c:v>
                </c:pt>
                <c:pt idx="1">
                  <c:v>6034</c:v>
                </c:pt>
                <c:pt idx="2">
                  <c:v>4237</c:v>
                </c:pt>
                <c:pt idx="3">
                  <c:v>3404</c:v>
                </c:pt>
                <c:pt idx="4">
                  <c:v>5548</c:v>
                </c:pt>
                <c:pt idx="5">
                  <c:v>2817</c:v>
                </c:pt>
                <c:pt idx="6">
                  <c:v>3173</c:v>
                </c:pt>
                <c:pt idx="7">
                  <c:v>2860</c:v>
                </c:pt>
                <c:pt idx="8">
                  <c:v>1968</c:v>
                </c:pt>
                <c:pt idx="9">
                  <c:v>2676</c:v>
                </c:pt>
                <c:pt idx="10">
                  <c:v>2216</c:v>
                </c:pt>
                <c:pt idx="11">
                  <c:v>2668</c:v>
                </c:pt>
                <c:pt idx="12">
                  <c:v>2471</c:v>
                </c:pt>
                <c:pt idx="13">
                  <c:v>2807</c:v>
                </c:pt>
                <c:pt idx="14">
                  <c:v>2949</c:v>
                </c:pt>
                <c:pt idx="15">
                  <c:v>2522</c:v>
                </c:pt>
                <c:pt idx="16">
                  <c:v>2272</c:v>
                </c:pt>
                <c:pt idx="17">
                  <c:v>2359</c:v>
                </c:pt>
                <c:pt idx="18">
                  <c:v>1119</c:v>
                </c:pt>
                <c:pt idx="19">
                  <c:v>771</c:v>
                </c:pt>
                <c:pt idx="20">
                  <c:v>1547</c:v>
                </c:pt>
                <c:pt idx="21">
                  <c:v>664</c:v>
                </c:pt>
                <c:pt idx="22">
                  <c:v>797</c:v>
                </c:pt>
                <c:pt idx="23">
                  <c:v>780</c:v>
                </c:pt>
                <c:pt idx="24">
                  <c:v>1434</c:v>
                </c:pt>
                <c:pt idx="25">
                  <c:v>707</c:v>
                </c:pt>
                <c:pt idx="26">
                  <c:v>918</c:v>
                </c:pt>
                <c:pt idx="27">
                  <c:v>828</c:v>
                </c:pt>
              </c:numCache>
            </c:numRef>
          </c:val>
          <c:extLst>
            <c:ext xmlns:c16="http://schemas.microsoft.com/office/drawing/2014/chart" uri="{C3380CC4-5D6E-409C-BE32-E72D297353CC}">
              <c16:uniqueId val="{00000003-44F1-4CF8-ABA4-E8F6679E0FA4}"/>
            </c:ext>
          </c:extLst>
        </c:ser>
        <c:ser>
          <c:idx val="5"/>
          <c:order val="4"/>
          <c:tx>
            <c:strRef>
              <c:f>AnnualLoading_HRL_Dischargers_3!$F$2</c:f>
              <c:strCache>
                <c:ptCount val="1"/>
                <c:pt idx="0">
                  <c:v>Thurman Street WWTP</c:v>
                </c:pt>
              </c:strCache>
            </c:strRef>
          </c:tx>
          <c:spPr>
            <a:solidFill>
              <a:schemeClr val="accent6"/>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AnnualLoading_HRL_Dischargers_3!$F$3:$F$30</c:f>
              <c:numCache>
                <c:formatCode>General</c:formatCode>
                <c:ptCount val="28"/>
                <c:pt idx="0">
                  <c:v>3311</c:v>
                </c:pt>
                <c:pt idx="1">
                  <c:v>3093</c:v>
                </c:pt>
                <c:pt idx="2">
                  <c:v>842</c:v>
                </c:pt>
                <c:pt idx="3">
                  <c:v>532</c:v>
                </c:pt>
                <c:pt idx="4">
                  <c:v>1355</c:v>
                </c:pt>
                <c:pt idx="5">
                  <c:v>4179</c:v>
                </c:pt>
                <c:pt idx="6">
                  <c:v>5318</c:v>
                </c:pt>
                <c:pt idx="7">
                  <c:v>4158</c:v>
                </c:pt>
                <c:pt idx="8">
                  <c:v>4834</c:v>
                </c:pt>
                <c:pt idx="9">
                  <c:v>4115</c:v>
                </c:pt>
                <c:pt idx="10">
                  <c:v>4105</c:v>
                </c:pt>
                <c:pt idx="11">
                  <c:v>3797</c:v>
                </c:pt>
                <c:pt idx="12">
                  <c:v>5644</c:v>
                </c:pt>
                <c:pt idx="13">
                  <c:v>4271</c:v>
                </c:pt>
                <c:pt idx="14">
                  <c:v>3735</c:v>
                </c:pt>
                <c:pt idx="15">
                  <c:v>4390</c:v>
                </c:pt>
                <c:pt idx="16">
                  <c:v>4515</c:v>
                </c:pt>
                <c:pt idx="17">
                  <c:v>1809</c:v>
                </c:pt>
                <c:pt idx="18">
                  <c:v>2216</c:v>
                </c:pt>
                <c:pt idx="19">
                  <c:v>2200</c:v>
                </c:pt>
                <c:pt idx="20">
                  <c:v>2060</c:v>
                </c:pt>
                <c:pt idx="21">
                  <c:v>3897</c:v>
                </c:pt>
                <c:pt idx="22">
                  <c:v>4763</c:v>
                </c:pt>
                <c:pt idx="23">
                  <c:v>1710</c:v>
                </c:pt>
                <c:pt idx="24">
                  <c:v>1584</c:v>
                </c:pt>
                <c:pt idx="25">
                  <c:v>2628</c:v>
                </c:pt>
                <c:pt idx="26">
                  <c:v>1696</c:v>
                </c:pt>
                <c:pt idx="27">
                  <c:v>2501</c:v>
                </c:pt>
              </c:numCache>
            </c:numRef>
          </c:val>
          <c:extLst>
            <c:ext xmlns:c16="http://schemas.microsoft.com/office/drawing/2014/chart" uri="{C3380CC4-5D6E-409C-BE32-E72D297353CC}">
              <c16:uniqueId val="{00000004-44F1-4CF8-ABA4-E8F6679E0FA4}"/>
            </c:ext>
          </c:extLst>
        </c:ser>
        <c:ser>
          <c:idx val="6"/>
          <c:order val="5"/>
          <c:tx>
            <c:strRef>
              <c:f>AnnualLoading_HRL_Dischargers_3!$G$2</c:f>
              <c:strCache>
                <c:ptCount val="1"/>
                <c:pt idx="0">
                  <c:v>Cooleemee WWTP</c:v>
                </c:pt>
              </c:strCache>
            </c:strRef>
          </c:tx>
          <c:spPr>
            <a:solidFill>
              <a:schemeClr val="accent1">
                <a:lumMod val="6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AnnualLoading_HRL_Dischargers_3!$G$3:$G$30</c:f>
              <c:numCache>
                <c:formatCode>General</c:formatCode>
                <c:ptCount val="28"/>
                <c:pt idx="0">
                  <c:v>1188</c:v>
                </c:pt>
                <c:pt idx="1">
                  <c:v>2454</c:v>
                </c:pt>
                <c:pt idx="2">
                  <c:v>2904</c:v>
                </c:pt>
                <c:pt idx="3">
                  <c:v>3619</c:v>
                </c:pt>
                <c:pt idx="4">
                  <c:v>2784</c:v>
                </c:pt>
                <c:pt idx="5">
                  <c:v>4197</c:v>
                </c:pt>
                <c:pt idx="6">
                  <c:v>6272</c:v>
                </c:pt>
                <c:pt idx="7">
                  <c:v>5382</c:v>
                </c:pt>
                <c:pt idx="8">
                  <c:v>5723</c:v>
                </c:pt>
                <c:pt idx="9">
                  <c:v>3115</c:v>
                </c:pt>
                <c:pt idx="10">
                  <c:v>2115</c:v>
                </c:pt>
                <c:pt idx="11">
                  <c:v>1970</c:v>
                </c:pt>
                <c:pt idx="12">
                  <c:v>2441</c:v>
                </c:pt>
                <c:pt idx="13">
                  <c:v>2245</c:v>
                </c:pt>
                <c:pt idx="14">
                  <c:v>2529</c:v>
                </c:pt>
                <c:pt idx="15">
                  <c:v>3086</c:v>
                </c:pt>
                <c:pt idx="16">
                  <c:v>3376</c:v>
                </c:pt>
                <c:pt idx="17">
                  <c:v>2654</c:v>
                </c:pt>
                <c:pt idx="18">
                  <c:v>3157</c:v>
                </c:pt>
                <c:pt idx="19">
                  <c:v>6102</c:v>
                </c:pt>
                <c:pt idx="20">
                  <c:v>3840</c:v>
                </c:pt>
                <c:pt idx="21">
                  <c:v>3011</c:v>
                </c:pt>
                <c:pt idx="22">
                  <c:v>4612</c:v>
                </c:pt>
                <c:pt idx="23">
                  <c:v>3990</c:v>
                </c:pt>
                <c:pt idx="24">
                  <c:v>2991</c:v>
                </c:pt>
                <c:pt idx="25">
                  <c:v>2233</c:v>
                </c:pt>
                <c:pt idx="26">
                  <c:v>2759</c:v>
                </c:pt>
                <c:pt idx="27">
                  <c:v>1136</c:v>
                </c:pt>
              </c:numCache>
            </c:numRef>
          </c:val>
          <c:extLst>
            <c:ext xmlns:c16="http://schemas.microsoft.com/office/drawing/2014/chart" uri="{C3380CC4-5D6E-409C-BE32-E72D297353CC}">
              <c16:uniqueId val="{00000005-44F1-4CF8-ABA4-E8F6679E0FA4}"/>
            </c:ext>
          </c:extLst>
        </c:ser>
        <c:ser>
          <c:idx val="7"/>
          <c:order val="6"/>
          <c:tx>
            <c:strRef>
              <c:f>AnnualLoading_HRL_Dischargers_3!$H$2</c:f>
              <c:strCache>
                <c:ptCount val="1"/>
                <c:pt idx="0">
                  <c:v>Pilot Mountain WWTP</c:v>
                </c:pt>
              </c:strCache>
            </c:strRef>
          </c:tx>
          <c:spPr>
            <a:solidFill>
              <a:schemeClr val="accent2">
                <a:lumMod val="6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AnnualLoading_HRL_Dischargers_3!$H$3:$H$30</c:f>
              <c:numCache>
                <c:formatCode>General</c:formatCode>
                <c:ptCount val="28"/>
                <c:pt idx="0">
                  <c:v>13639</c:v>
                </c:pt>
                <c:pt idx="1">
                  <c:v>15343</c:v>
                </c:pt>
                <c:pt idx="2">
                  <c:v>9939</c:v>
                </c:pt>
                <c:pt idx="3">
                  <c:v>9467</c:v>
                </c:pt>
                <c:pt idx="4">
                  <c:v>8045</c:v>
                </c:pt>
                <c:pt idx="5">
                  <c:v>6410</c:v>
                </c:pt>
                <c:pt idx="6">
                  <c:v>5458</c:v>
                </c:pt>
                <c:pt idx="7">
                  <c:v>5739</c:v>
                </c:pt>
                <c:pt idx="8">
                  <c:v>2521</c:v>
                </c:pt>
                <c:pt idx="9">
                  <c:v>3803</c:v>
                </c:pt>
                <c:pt idx="10">
                  <c:v>4076</c:v>
                </c:pt>
                <c:pt idx="11">
                  <c:v>2803</c:v>
                </c:pt>
                <c:pt idx="12">
                  <c:v>3029</c:v>
                </c:pt>
                <c:pt idx="13">
                  <c:v>2883</c:v>
                </c:pt>
                <c:pt idx="14">
                  <c:v>2198</c:v>
                </c:pt>
                <c:pt idx="15">
                  <c:v>2465</c:v>
                </c:pt>
                <c:pt idx="16">
                  <c:v>1970</c:v>
                </c:pt>
                <c:pt idx="17">
                  <c:v>3534</c:v>
                </c:pt>
                <c:pt idx="18">
                  <c:v>2795</c:v>
                </c:pt>
                <c:pt idx="19">
                  <c:v>2199</c:v>
                </c:pt>
                <c:pt idx="20">
                  <c:v>677</c:v>
                </c:pt>
                <c:pt idx="21">
                  <c:v>538</c:v>
                </c:pt>
                <c:pt idx="22">
                  <c:v>818</c:v>
                </c:pt>
                <c:pt idx="23">
                  <c:v>871</c:v>
                </c:pt>
                <c:pt idx="24">
                  <c:v>1292</c:v>
                </c:pt>
                <c:pt idx="25">
                  <c:v>1190</c:v>
                </c:pt>
                <c:pt idx="26">
                  <c:v>1072</c:v>
                </c:pt>
                <c:pt idx="27">
                  <c:v>887</c:v>
                </c:pt>
              </c:numCache>
            </c:numRef>
          </c:val>
          <c:extLst>
            <c:ext xmlns:c16="http://schemas.microsoft.com/office/drawing/2014/chart" uri="{C3380CC4-5D6E-409C-BE32-E72D297353CC}">
              <c16:uniqueId val="{00000006-44F1-4CF8-ABA4-E8F6679E0FA4}"/>
            </c:ext>
          </c:extLst>
        </c:ser>
        <c:ser>
          <c:idx val="8"/>
          <c:order val="7"/>
          <c:tx>
            <c:strRef>
              <c:f>AnnualLoading_HRL_Dischargers_3!$I$2</c:f>
              <c:strCache>
                <c:ptCount val="1"/>
                <c:pt idx="0">
                  <c:v>Duvaltex</c:v>
                </c:pt>
              </c:strCache>
            </c:strRef>
          </c:tx>
          <c:spPr>
            <a:solidFill>
              <a:schemeClr val="accent3">
                <a:lumMod val="6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AnnualLoading_HRL_Dischargers_3!$I$3:$I$30</c:f>
              <c:numCache>
                <c:formatCode>General</c:formatCode>
                <c:ptCount val="28"/>
                <c:pt idx="0">
                  <c:v>43536</c:v>
                </c:pt>
                <c:pt idx="1">
                  <c:v>9963</c:v>
                </c:pt>
                <c:pt idx="2">
                  <c:v>13384</c:v>
                </c:pt>
                <c:pt idx="3">
                  <c:v>15323</c:v>
                </c:pt>
                <c:pt idx="4">
                  <c:v>5105</c:v>
                </c:pt>
                <c:pt idx="5">
                  <c:v>2834</c:v>
                </c:pt>
                <c:pt idx="6">
                  <c:v>4962</c:v>
                </c:pt>
                <c:pt idx="7">
                  <c:v>3022</c:v>
                </c:pt>
                <c:pt idx="8">
                  <c:v>4100</c:v>
                </c:pt>
                <c:pt idx="9">
                  <c:v>6916</c:v>
                </c:pt>
                <c:pt idx="10">
                  <c:v>2619</c:v>
                </c:pt>
                <c:pt idx="11">
                  <c:v>1146</c:v>
                </c:pt>
                <c:pt idx="12">
                  <c:v>1889</c:v>
                </c:pt>
                <c:pt idx="13">
                  <c:v>1701</c:v>
                </c:pt>
                <c:pt idx="14">
                  <c:v>1653</c:v>
                </c:pt>
                <c:pt idx="15">
                  <c:v>879</c:v>
                </c:pt>
                <c:pt idx="16">
                  <c:v>141</c:v>
                </c:pt>
                <c:pt idx="17">
                  <c:v>210</c:v>
                </c:pt>
                <c:pt idx="18">
                  <c:v>266</c:v>
                </c:pt>
                <c:pt idx="19">
                  <c:v>681</c:v>
                </c:pt>
                <c:pt idx="20">
                  <c:v>679</c:v>
                </c:pt>
                <c:pt idx="21">
                  <c:v>901</c:v>
                </c:pt>
                <c:pt idx="22">
                  <c:v>659</c:v>
                </c:pt>
                <c:pt idx="23">
                  <c:v>521</c:v>
                </c:pt>
                <c:pt idx="24">
                  <c:v>743</c:v>
                </c:pt>
                <c:pt idx="25">
                  <c:v>349</c:v>
                </c:pt>
                <c:pt idx="26">
                  <c:v>39</c:v>
                </c:pt>
                <c:pt idx="27">
                  <c:v>2</c:v>
                </c:pt>
              </c:numCache>
            </c:numRef>
          </c:val>
          <c:extLst>
            <c:ext xmlns:c16="http://schemas.microsoft.com/office/drawing/2014/chart" uri="{C3380CC4-5D6E-409C-BE32-E72D297353CC}">
              <c16:uniqueId val="{00000007-44F1-4CF8-ABA4-E8F6679E0FA4}"/>
            </c:ext>
          </c:extLst>
        </c:ser>
        <c:ser>
          <c:idx val="9"/>
          <c:order val="8"/>
          <c:tx>
            <c:strRef>
              <c:f>AnnualLoading_HRL_Dischargers_3!$J$2</c:f>
              <c:strCache>
                <c:ptCount val="1"/>
                <c:pt idx="0">
                  <c:v>Yadkinville WWTP</c:v>
                </c:pt>
              </c:strCache>
            </c:strRef>
          </c:tx>
          <c:spPr>
            <a:solidFill>
              <a:schemeClr val="accent4">
                <a:lumMod val="6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AnnualLoading_HRL_Dischargers_3!$J$3:$J$30</c:f>
              <c:numCache>
                <c:formatCode>General</c:formatCode>
                <c:ptCount val="28"/>
                <c:pt idx="0">
                  <c:v>1538</c:v>
                </c:pt>
                <c:pt idx="1">
                  <c:v>1361</c:v>
                </c:pt>
                <c:pt idx="2">
                  <c:v>1374</c:v>
                </c:pt>
                <c:pt idx="3">
                  <c:v>4712</c:v>
                </c:pt>
                <c:pt idx="4">
                  <c:v>7481</c:v>
                </c:pt>
                <c:pt idx="5">
                  <c:v>7304</c:v>
                </c:pt>
                <c:pt idx="6">
                  <c:v>11580</c:v>
                </c:pt>
                <c:pt idx="7">
                  <c:v>8330</c:v>
                </c:pt>
                <c:pt idx="8">
                  <c:v>6852</c:v>
                </c:pt>
                <c:pt idx="9">
                  <c:v>7595</c:v>
                </c:pt>
                <c:pt idx="10">
                  <c:v>8521</c:v>
                </c:pt>
                <c:pt idx="11">
                  <c:v>9398</c:v>
                </c:pt>
                <c:pt idx="12">
                  <c:v>8613</c:v>
                </c:pt>
                <c:pt idx="13">
                  <c:v>11057</c:v>
                </c:pt>
                <c:pt idx="14">
                  <c:v>9607</c:v>
                </c:pt>
                <c:pt idx="15">
                  <c:v>7677</c:v>
                </c:pt>
                <c:pt idx="16">
                  <c:v>7112</c:v>
                </c:pt>
                <c:pt idx="17">
                  <c:v>9312</c:v>
                </c:pt>
                <c:pt idx="18">
                  <c:v>8604</c:v>
                </c:pt>
                <c:pt idx="19">
                  <c:v>8025</c:v>
                </c:pt>
                <c:pt idx="20">
                  <c:v>8750</c:v>
                </c:pt>
                <c:pt idx="21">
                  <c:v>8454</c:v>
                </c:pt>
                <c:pt idx="22">
                  <c:v>5668</c:v>
                </c:pt>
                <c:pt idx="23">
                  <c:v>5711</c:v>
                </c:pt>
                <c:pt idx="24">
                  <c:v>5527</c:v>
                </c:pt>
                <c:pt idx="25">
                  <c:v>4982</c:v>
                </c:pt>
                <c:pt idx="26">
                  <c:v>3560</c:v>
                </c:pt>
                <c:pt idx="27">
                  <c:v>3559</c:v>
                </c:pt>
              </c:numCache>
            </c:numRef>
          </c:val>
          <c:extLst>
            <c:ext xmlns:c16="http://schemas.microsoft.com/office/drawing/2014/chart" uri="{C3380CC4-5D6E-409C-BE32-E72D297353CC}">
              <c16:uniqueId val="{00000008-44F1-4CF8-ABA4-E8F6679E0FA4}"/>
            </c:ext>
          </c:extLst>
        </c:ser>
        <c:ser>
          <c:idx val="10"/>
          <c:order val="9"/>
          <c:tx>
            <c:strRef>
              <c:f>AnnualLoading_HRL_Dischargers_3!$K$2</c:f>
              <c:strCache>
                <c:ptCount val="1"/>
                <c:pt idx="0">
                  <c:v>Hamby Creek WWTP</c:v>
                </c:pt>
              </c:strCache>
            </c:strRef>
          </c:tx>
          <c:spPr>
            <a:solidFill>
              <a:schemeClr val="accent5">
                <a:lumMod val="6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AnnualLoading_HRL_Dischargers_3!$K$3:$K$30</c:f>
              <c:numCache>
                <c:formatCode>General</c:formatCode>
                <c:ptCount val="28"/>
                <c:pt idx="0">
                  <c:v>26400</c:v>
                </c:pt>
                <c:pt idx="1">
                  <c:v>28364</c:v>
                </c:pt>
                <c:pt idx="2">
                  <c:v>30044</c:v>
                </c:pt>
                <c:pt idx="3">
                  <c:v>26737</c:v>
                </c:pt>
                <c:pt idx="4">
                  <c:v>18636</c:v>
                </c:pt>
                <c:pt idx="5">
                  <c:v>27952</c:v>
                </c:pt>
                <c:pt idx="6">
                  <c:v>29190</c:v>
                </c:pt>
                <c:pt idx="7">
                  <c:v>24232</c:v>
                </c:pt>
                <c:pt idx="8">
                  <c:v>22175</c:v>
                </c:pt>
                <c:pt idx="9">
                  <c:v>16096</c:v>
                </c:pt>
                <c:pt idx="10">
                  <c:v>15708</c:v>
                </c:pt>
                <c:pt idx="11">
                  <c:v>14263</c:v>
                </c:pt>
                <c:pt idx="12">
                  <c:v>19404</c:v>
                </c:pt>
                <c:pt idx="13">
                  <c:v>22517</c:v>
                </c:pt>
                <c:pt idx="14">
                  <c:v>10366</c:v>
                </c:pt>
                <c:pt idx="15">
                  <c:v>2078</c:v>
                </c:pt>
                <c:pt idx="16">
                  <c:v>895</c:v>
                </c:pt>
                <c:pt idx="17">
                  <c:v>887</c:v>
                </c:pt>
                <c:pt idx="18">
                  <c:v>730</c:v>
                </c:pt>
                <c:pt idx="19">
                  <c:v>699</c:v>
                </c:pt>
                <c:pt idx="20">
                  <c:v>585</c:v>
                </c:pt>
                <c:pt idx="21">
                  <c:v>1753</c:v>
                </c:pt>
              </c:numCache>
            </c:numRef>
          </c:val>
          <c:extLst>
            <c:ext xmlns:c16="http://schemas.microsoft.com/office/drawing/2014/chart" uri="{C3380CC4-5D6E-409C-BE32-E72D297353CC}">
              <c16:uniqueId val="{00000009-44F1-4CF8-ABA4-E8F6679E0FA4}"/>
            </c:ext>
          </c:extLst>
        </c:ser>
        <c:ser>
          <c:idx val="11"/>
          <c:order val="10"/>
          <c:tx>
            <c:strRef>
              <c:f>AnnualLoading_HRL_Dischargers_3!$L$2</c:f>
              <c:strCache>
                <c:ptCount val="1"/>
                <c:pt idx="0">
                  <c:v>Lexington Regional WWTP</c:v>
                </c:pt>
              </c:strCache>
            </c:strRef>
          </c:tx>
          <c:spPr>
            <a:solidFill>
              <a:schemeClr val="accent6">
                <a:lumMod val="6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AnnualLoading_HRL_Dischargers_3!$L$3:$L$30</c:f>
              <c:numCache>
                <c:formatCode>General</c:formatCode>
                <c:ptCount val="28"/>
                <c:pt idx="0">
                  <c:v>28106</c:v>
                </c:pt>
                <c:pt idx="1">
                  <c:v>27085</c:v>
                </c:pt>
                <c:pt idx="2">
                  <c:v>27965</c:v>
                </c:pt>
                <c:pt idx="3">
                  <c:v>23081</c:v>
                </c:pt>
                <c:pt idx="4">
                  <c:v>22838</c:v>
                </c:pt>
                <c:pt idx="5">
                  <c:v>20872</c:v>
                </c:pt>
                <c:pt idx="6">
                  <c:v>23830</c:v>
                </c:pt>
                <c:pt idx="7">
                  <c:v>28251</c:v>
                </c:pt>
                <c:pt idx="8">
                  <c:v>26456</c:v>
                </c:pt>
                <c:pt idx="9">
                  <c:v>22193</c:v>
                </c:pt>
                <c:pt idx="10">
                  <c:v>18560</c:v>
                </c:pt>
                <c:pt idx="11">
                  <c:v>3235</c:v>
                </c:pt>
                <c:pt idx="12">
                  <c:v>5364</c:v>
                </c:pt>
                <c:pt idx="13">
                  <c:v>5677</c:v>
                </c:pt>
                <c:pt idx="14">
                  <c:v>5404</c:v>
                </c:pt>
                <c:pt idx="15">
                  <c:v>6850</c:v>
                </c:pt>
                <c:pt idx="16">
                  <c:v>6138</c:v>
                </c:pt>
                <c:pt idx="17">
                  <c:v>4925</c:v>
                </c:pt>
                <c:pt idx="18">
                  <c:v>4678</c:v>
                </c:pt>
                <c:pt idx="19">
                  <c:v>5733</c:v>
                </c:pt>
                <c:pt idx="20">
                  <c:v>4017</c:v>
                </c:pt>
                <c:pt idx="21">
                  <c:v>5086</c:v>
                </c:pt>
                <c:pt idx="22">
                  <c:v>9022</c:v>
                </c:pt>
                <c:pt idx="23">
                  <c:v>5354</c:v>
                </c:pt>
                <c:pt idx="24">
                  <c:v>4009</c:v>
                </c:pt>
                <c:pt idx="25">
                  <c:v>5680</c:v>
                </c:pt>
                <c:pt idx="26">
                  <c:v>9144</c:v>
                </c:pt>
                <c:pt idx="27">
                  <c:v>5743</c:v>
                </c:pt>
              </c:numCache>
            </c:numRef>
          </c:val>
          <c:extLst>
            <c:ext xmlns:c16="http://schemas.microsoft.com/office/drawing/2014/chart" uri="{C3380CC4-5D6E-409C-BE32-E72D297353CC}">
              <c16:uniqueId val="{0000000A-44F1-4CF8-ABA4-E8F6679E0FA4}"/>
            </c:ext>
          </c:extLst>
        </c:ser>
        <c:ser>
          <c:idx val="12"/>
          <c:order val="11"/>
          <c:tx>
            <c:strRef>
              <c:f>AnnualLoading_HRL_Dischargers_3!$M$2</c:f>
              <c:strCache>
                <c:ptCount val="1"/>
                <c:pt idx="0">
                  <c:v>Westside WWTP</c:v>
                </c:pt>
              </c:strCache>
            </c:strRef>
          </c:tx>
          <c:spPr>
            <a:solidFill>
              <a:schemeClr val="accent1">
                <a:lumMod val="80000"/>
                <a:lumOff val="2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AnnualLoading_HRL_Dischargers_3!$M$3:$M$30</c:f>
              <c:numCache>
                <c:formatCode>General</c:formatCode>
                <c:ptCount val="28"/>
                <c:pt idx="0">
                  <c:v>57802</c:v>
                </c:pt>
                <c:pt idx="1">
                  <c:v>60537</c:v>
                </c:pt>
                <c:pt idx="2">
                  <c:v>62639</c:v>
                </c:pt>
                <c:pt idx="3">
                  <c:v>32937</c:v>
                </c:pt>
                <c:pt idx="4">
                  <c:v>19981</c:v>
                </c:pt>
                <c:pt idx="5">
                  <c:v>12610</c:v>
                </c:pt>
                <c:pt idx="6">
                  <c:v>15637</c:v>
                </c:pt>
                <c:pt idx="7">
                  <c:v>13132</c:v>
                </c:pt>
                <c:pt idx="8">
                  <c:v>15719</c:v>
                </c:pt>
                <c:pt idx="9">
                  <c:v>14276</c:v>
                </c:pt>
                <c:pt idx="10">
                  <c:v>16045</c:v>
                </c:pt>
                <c:pt idx="11">
                  <c:v>8324</c:v>
                </c:pt>
                <c:pt idx="12">
                  <c:v>8737</c:v>
                </c:pt>
                <c:pt idx="13">
                  <c:v>9623</c:v>
                </c:pt>
                <c:pt idx="14">
                  <c:v>7743</c:v>
                </c:pt>
                <c:pt idx="15">
                  <c:v>8091</c:v>
                </c:pt>
                <c:pt idx="16">
                  <c:v>9434</c:v>
                </c:pt>
                <c:pt idx="17">
                  <c:v>7567</c:v>
                </c:pt>
                <c:pt idx="18">
                  <c:v>4871</c:v>
                </c:pt>
                <c:pt idx="19">
                  <c:v>4724</c:v>
                </c:pt>
                <c:pt idx="20">
                  <c:v>7577</c:v>
                </c:pt>
                <c:pt idx="21">
                  <c:v>8359</c:v>
                </c:pt>
                <c:pt idx="22">
                  <c:v>7190</c:v>
                </c:pt>
                <c:pt idx="23">
                  <c:v>3724</c:v>
                </c:pt>
                <c:pt idx="24">
                  <c:v>7191</c:v>
                </c:pt>
                <c:pt idx="25">
                  <c:v>1189</c:v>
                </c:pt>
                <c:pt idx="26">
                  <c:v>2612</c:v>
                </c:pt>
                <c:pt idx="27">
                  <c:v>3027</c:v>
                </c:pt>
              </c:numCache>
            </c:numRef>
          </c:val>
          <c:extLst>
            <c:ext xmlns:c16="http://schemas.microsoft.com/office/drawing/2014/chart" uri="{C3380CC4-5D6E-409C-BE32-E72D297353CC}">
              <c16:uniqueId val="{0000000B-44F1-4CF8-ABA4-E8F6679E0FA4}"/>
            </c:ext>
          </c:extLst>
        </c:ser>
        <c:ser>
          <c:idx val="13"/>
          <c:order val="12"/>
          <c:tx>
            <c:strRef>
              <c:f>AnnualLoading_HRL_Dischargers_3!$N$2</c:f>
              <c:strCache>
                <c:ptCount val="1"/>
                <c:pt idx="0">
                  <c:v>Third Creek WWTP</c:v>
                </c:pt>
              </c:strCache>
            </c:strRef>
          </c:tx>
          <c:spPr>
            <a:solidFill>
              <a:schemeClr val="accent2">
                <a:lumMod val="80000"/>
                <a:lumOff val="2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AnnualLoading_HRL_Dischargers_3!$N$3:$N$30</c:f>
              <c:numCache>
                <c:formatCode>General</c:formatCode>
                <c:ptCount val="28"/>
                <c:pt idx="0">
                  <c:v>14139</c:v>
                </c:pt>
                <c:pt idx="1">
                  <c:v>14427</c:v>
                </c:pt>
                <c:pt idx="2">
                  <c:v>12168</c:v>
                </c:pt>
                <c:pt idx="3">
                  <c:v>25022</c:v>
                </c:pt>
                <c:pt idx="4">
                  <c:v>25070</c:v>
                </c:pt>
                <c:pt idx="5">
                  <c:v>27401</c:v>
                </c:pt>
                <c:pt idx="6">
                  <c:v>27714</c:v>
                </c:pt>
                <c:pt idx="7">
                  <c:v>28598</c:v>
                </c:pt>
                <c:pt idx="8">
                  <c:v>23026</c:v>
                </c:pt>
                <c:pt idx="9">
                  <c:v>16313</c:v>
                </c:pt>
                <c:pt idx="10">
                  <c:v>21360</c:v>
                </c:pt>
                <c:pt idx="11">
                  <c:v>17346</c:v>
                </c:pt>
                <c:pt idx="12">
                  <c:v>15553</c:v>
                </c:pt>
                <c:pt idx="13">
                  <c:v>15142</c:v>
                </c:pt>
                <c:pt idx="14">
                  <c:v>14989</c:v>
                </c:pt>
                <c:pt idx="15">
                  <c:v>11156</c:v>
                </c:pt>
                <c:pt idx="16">
                  <c:v>12461</c:v>
                </c:pt>
                <c:pt idx="17">
                  <c:v>10434</c:v>
                </c:pt>
                <c:pt idx="18">
                  <c:v>8492</c:v>
                </c:pt>
                <c:pt idx="19">
                  <c:v>11585</c:v>
                </c:pt>
                <c:pt idx="20">
                  <c:v>10267</c:v>
                </c:pt>
                <c:pt idx="21">
                  <c:v>10074</c:v>
                </c:pt>
                <c:pt idx="22">
                  <c:v>12764</c:v>
                </c:pt>
                <c:pt idx="23">
                  <c:v>10771</c:v>
                </c:pt>
                <c:pt idx="24">
                  <c:v>12018</c:v>
                </c:pt>
                <c:pt idx="25">
                  <c:v>11310</c:v>
                </c:pt>
                <c:pt idx="26">
                  <c:v>11013</c:v>
                </c:pt>
                <c:pt idx="27">
                  <c:v>9559</c:v>
                </c:pt>
              </c:numCache>
            </c:numRef>
          </c:val>
          <c:extLst>
            <c:ext xmlns:c16="http://schemas.microsoft.com/office/drawing/2014/chart" uri="{C3380CC4-5D6E-409C-BE32-E72D297353CC}">
              <c16:uniqueId val="{0000000C-44F1-4CF8-ABA4-E8F6679E0FA4}"/>
            </c:ext>
          </c:extLst>
        </c:ser>
        <c:ser>
          <c:idx val="14"/>
          <c:order val="13"/>
          <c:tx>
            <c:strRef>
              <c:f>AnnualLoading_HRL_Dischargers_3!$O$2</c:f>
              <c:strCache>
                <c:ptCount val="1"/>
                <c:pt idx="0">
                  <c:v>Fourth Creek WWTP</c:v>
                </c:pt>
              </c:strCache>
            </c:strRef>
          </c:tx>
          <c:spPr>
            <a:solidFill>
              <a:schemeClr val="accent3">
                <a:lumMod val="80000"/>
                <a:lumOff val="2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AnnualLoading_HRL_Dischargers_3!$O$3:$O$30</c:f>
              <c:numCache>
                <c:formatCode>General</c:formatCode>
                <c:ptCount val="28"/>
                <c:pt idx="0">
                  <c:v>18513</c:v>
                </c:pt>
                <c:pt idx="1">
                  <c:v>20233</c:v>
                </c:pt>
                <c:pt idx="2">
                  <c:v>17526</c:v>
                </c:pt>
                <c:pt idx="3">
                  <c:v>24611</c:v>
                </c:pt>
                <c:pt idx="4">
                  <c:v>30416</c:v>
                </c:pt>
                <c:pt idx="5">
                  <c:v>45210</c:v>
                </c:pt>
                <c:pt idx="6">
                  <c:v>36106</c:v>
                </c:pt>
                <c:pt idx="7">
                  <c:v>22628</c:v>
                </c:pt>
                <c:pt idx="8">
                  <c:v>19874</c:v>
                </c:pt>
                <c:pt idx="9">
                  <c:v>18939</c:v>
                </c:pt>
                <c:pt idx="10">
                  <c:v>12827</c:v>
                </c:pt>
                <c:pt idx="11">
                  <c:v>14874</c:v>
                </c:pt>
                <c:pt idx="12">
                  <c:v>18736</c:v>
                </c:pt>
                <c:pt idx="13">
                  <c:v>20788</c:v>
                </c:pt>
                <c:pt idx="14">
                  <c:v>21804</c:v>
                </c:pt>
                <c:pt idx="15">
                  <c:v>13435</c:v>
                </c:pt>
                <c:pt idx="16">
                  <c:v>16774</c:v>
                </c:pt>
                <c:pt idx="17">
                  <c:v>15545</c:v>
                </c:pt>
                <c:pt idx="18">
                  <c:v>14074</c:v>
                </c:pt>
                <c:pt idx="19">
                  <c:v>12986</c:v>
                </c:pt>
                <c:pt idx="20">
                  <c:v>9814</c:v>
                </c:pt>
                <c:pt idx="21">
                  <c:v>9091</c:v>
                </c:pt>
                <c:pt idx="22">
                  <c:v>8045</c:v>
                </c:pt>
                <c:pt idx="23">
                  <c:v>8945</c:v>
                </c:pt>
                <c:pt idx="24">
                  <c:v>7401</c:v>
                </c:pt>
                <c:pt idx="25">
                  <c:v>6099</c:v>
                </c:pt>
                <c:pt idx="26">
                  <c:v>6818</c:v>
                </c:pt>
                <c:pt idx="27">
                  <c:v>4978</c:v>
                </c:pt>
              </c:numCache>
            </c:numRef>
          </c:val>
          <c:extLst>
            <c:ext xmlns:c16="http://schemas.microsoft.com/office/drawing/2014/chart" uri="{C3380CC4-5D6E-409C-BE32-E72D297353CC}">
              <c16:uniqueId val="{0000000D-44F1-4CF8-ABA4-E8F6679E0FA4}"/>
            </c:ext>
          </c:extLst>
        </c:ser>
        <c:ser>
          <c:idx val="15"/>
          <c:order val="14"/>
          <c:tx>
            <c:strRef>
              <c:f>AnnualLoading_HRL_Dischargers_3!$P$2</c:f>
              <c:strCache>
                <c:ptCount val="1"/>
                <c:pt idx="0">
                  <c:v>Dobson Plant</c:v>
                </c:pt>
              </c:strCache>
            </c:strRef>
          </c:tx>
          <c:spPr>
            <a:solidFill>
              <a:schemeClr val="accent4">
                <a:lumMod val="80000"/>
                <a:lumOff val="2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AnnualLoading_HRL_Dischargers_3!$P$3:$P$30</c:f>
              <c:numCache>
                <c:formatCode>General</c:formatCode>
                <c:ptCount val="28"/>
                <c:pt idx="1">
                  <c:v>1979</c:v>
                </c:pt>
                <c:pt idx="2">
                  <c:v>11711</c:v>
                </c:pt>
                <c:pt idx="3">
                  <c:v>7211</c:v>
                </c:pt>
                <c:pt idx="4">
                  <c:v>3539</c:v>
                </c:pt>
                <c:pt idx="5">
                  <c:v>8812</c:v>
                </c:pt>
                <c:pt idx="6">
                  <c:v>16525</c:v>
                </c:pt>
                <c:pt idx="7">
                  <c:v>12778</c:v>
                </c:pt>
                <c:pt idx="8">
                  <c:v>9270</c:v>
                </c:pt>
                <c:pt idx="9">
                  <c:v>21847</c:v>
                </c:pt>
                <c:pt idx="10">
                  <c:v>19256</c:v>
                </c:pt>
                <c:pt idx="11">
                  <c:v>19543</c:v>
                </c:pt>
                <c:pt idx="12">
                  <c:v>17234</c:v>
                </c:pt>
                <c:pt idx="13">
                  <c:v>17699</c:v>
                </c:pt>
                <c:pt idx="14">
                  <c:v>17950</c:v>
                </c:pt>
                <c:pt idx="15">
                  <c:v>17219</c:v>
                </c:pt>
                <c:pt idx="16">
                  <c:v>17225</c:v>
                </c:pt>
                <c:pt idx="17">
                  <c:v>23458</c:v>
                </c:pt>
                <c:pt idx="18">
                  <c:v>24663</c:v>
                </c:pt>
                <c:pt idx="19">
                  <c:v>25727</c:v>
                </c:pt>
                <c:pt idx="20">
                  <c:v>29364</c:v>
                </c:pt>
                <c:pt idx="21">
                  <c:v>22356</c:v>
                </c:pt>
                <c:pt idx="22">
                  <c:v>20490</c:v>
                </c:pt>
                <c:pt idx="23">
                  <c:v>31083</c:v>
                </c:pt>
                <c:pt idx="24">
                  <c:v>34731</c:v>
                </c:pt>
                <c:pt idx="25">
                  <c:v>36954</c:v>
                </c:pt>
                <c:pt idx="26">
                  <c:v>34780</c:v>
                </c:pt>
                <c:pt idx="27">
                  <c:v>38786</c:v>
                </c:pt>
              </c:numCache>
            </c:numRef>
          </c:val>
          <c:extLst>
            <c:ext xmlns:c16="http://schemas.microsoft.com/office/drawing/2014/chart" uri="{C3380CC4-5D6E-409C-BE32-E72D297353CC}">
              <c16:uniqueId val="{0000000E-44F1-4CF8-ABA4-E8F6679E0FA4}"/>
            </c:ext>
          </c:extLst>
        </c:ser>
        <c:ser>
          <c:idx val="16"/>
          <c:order val="15"/>
          <c:tx>
            <c:strRef>
              <c:f>AnnualLoading_HRL_Dischargers_3!$Q$2</c:f>
              <c:strCache>
                <c:ptCount val="1"/>
                <c:pt idx="0">
                  <c:v>Mount Airy WWTP</c:v>
                </c:pt>
              </c:strCache>
            </c:strRef>
          </c:tx>
          <c:spPr>
            <a:solidFill>
              <a:schemeClr val="accent5">
                <a:lumMod val="80000"/>
                <a:lumOff val="2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AnnualLoading_HRL_Dischargers_3!$Q$3:$Q$30</c:f>
              <c:numCache>
                <c:formatCode>General</c:formatCode>
                <c:ptCount val="28"/>
                <c:pt idx="0">
                  <c:v>62772</c:v>
                </c:pt>
                <c:pt idx="1">
                  <c:v>45630</c:v>
                </c:pt>
                <c:pt idx="2">
                  <c:v>49092</c:v>
                </c:pt>
                <c:pt idx="3">
                  <c:v>42965</c:v>
                </c:pt>
                <c:pt idx="4">
                  <c:v>46049</c:v>
                </c:pt>
                <c:pt idx="5">
                  <c:v>36784</c:v>
                </c:pt>
                <c:pt idx="6">
                  <c:v>34297</c:v>
                </c:pt>
                <c:pt idx="7">
                  <c:v>32710</c:v>
                </c:pt>
                <c:pt idx="8">
                  <c:v>30503</c:v>
                </c:pt>
                <c:pt idx="9">
                  <c:v>24887</c:v>
                </c:pt>
                <c:pt idx="10">
                  <c:v>29439</c:v>
                </c:pt>
                <c:pt idx="11">
                  <c:v>11922</c:v>
                </c:pt>
                <c:pt idx="12">
                  <c:v>33520</c:v>
                </c:pt>
                <c:pt idx="13">
                  <c:v>18044</c:v>
                </c:pt>
                <c:pt idx="14">
                  <c:v>16534</c:v>
                </c:pt>
                <c:pt idx="15">
                  <c:v>12680</c:v>
                </c:pt>
                <c:pt idx="16">
                  <c:v>17987</c:v>
                </c:pt>
                <c:pt idx="17">
                  <c:v>22956</c:v>
                </c:pt>
                <c:pt idx="18">
                  <c:v>8329</c:v>
                </c:pt>
                <c:pt idx="19">
                  <c:v>14325</c:v>
                </c:pt>
                <c:pt idx="20">
                  <c:v>13308</c:v>
                </c:pt>
                <c:pt idx="21">
                  <c:v>8648</c:v>
                </c:pt>
                <c:pt idx="22">
                  <c:v>12523</c:v>
                </c:pt>
                <c:pt idx="23">
                  <c:v>9079</c:v>
                </c:pt>
                <c:pt idx="24">
                  <c:v>11124</c:v>
                </c:pt>
                <c:pt idx="25">
                  <c:v>13440</c:v>
                </c:pt>
                <c:pt idx="26">
                  <c:v>7250</c:v>
                </c:pt>
                <c:pt idx="27">
                  <c:v>8720</c:v>
                </c:pt>
              </c:numCache>
            </c:numRef>
          </c:val>
          <c:extLst>
            <c:ext xmlns:c16="http://schemas.microsoft.com/office/drawing/2014/chart" uri="{C3380CC4-5D6E-409C-BE32-E72D297353CC}">
              <c16:uniqueId val="{0000000F-44F1-4CF8-ABA4-E8F6679E0FA4}"/>
            </c:ext>
          </c:extLst>
        </c:ser>
        <c:ser>
          <c:idx val="17"/>
          <c:order val="16"/>
          <c:tx>
            <c:strRef>
              <c:f>AnnualLoading_HRL_Dischargers_3!$R$2</c:f>
              <c:strCache>
                <c:ptCount val="1"/>
                <c:pt idx="0">
                  <c:v>Rocky River WWTP</c:v>
                </c:pt>
              </c:strCache>
            </c:strRef>
          </c:tx>
          <c:spPr>
            <a:solidFill>
              <a:schemeClr val="accent6">
                <a:lumMod val="80000"/>
                <a:lumOff val="2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AnnualLoading_HRL_Dischargers_3!$R$3:$R$30</c:f>
              <c:numCache>
                <c:formatCode>General</c:formatCode>
                <c:ptCount val="28"/>
                <c:pt idx="0">
                  <c:v>35389</c:v>
                </c:pt>
                <c:pt idx="1">
                  <c:v>30505</c:v>
                </c:pt>
                <c:pt idx="2">
                  <c:v>45479</c:v>
                </c:pt>
                <c:pt idx="3">
                  <c:v>53026</c:v>
                </c:pt>
                <c:pt idx="4">
                  <c:v>42108</c:v>
                </c:pt>
                <c:pt idx="5">
                  <c:v>12547</c:v>
                </c:pt>
                <c:pt idx="6">
                  <c:v>14710</c:v>
                </c:pt>
                <c:pt idx="7">
                  <c:v>18066</c:v>
                </c:pt>
                <c:pt idx="8">
                  <c:v>27804</c:v>
                </c:pt>
                <c:pt idx="9">
                  <c:v>11705</c:v>
                </c:pt>
                <c:pt idx="10">
                  <c:v>20693</c:v>
                </c:pt>
                <c:pt idx="11">
                  <c:v>19008</c:v>
                </c:pt>
                <c:pt idx="12">
                  <c:v>24713</c:v>
                </c:pt>
                <c:pt idx="13">
                  <c:v>26416</c:v>
                </c:pt>
                <c:pt idx="14">
                  <c:v>17770</c:v>
                </c:pt>
                <c:pt idx="15">
                  <c:v>16640</c:v>
                </c:pt>
                <c:pt idx="16">
                  <c:v>12506</c:v>
                </c:pt>
                <c:pt idx="17">
                  <c:v>19415</c:v>
                </c:pt>
                <c:pt idx="18">
                  <c:v>23448</c:v>
                </c:pt>
                <c:pt idx="19">
                  <c:v>25930</c:v>
                </c:pt>
                <c:pt idx="20">
                  <c:v>24502</c:v>
                </c:pt>
                <c:pt idx="21">
                  <c:v>24702</c:v>
                </c:pt>
                <c:pt idx="22">
                  <c:v>30513</c:v>
                </c:pt>
                <c:pt idx="23">
                  <c:v>35793</c:v>
                </c:pt>
                <c:pt idx="24">
                  <c:v>28745</c:v>
                </c:pt>
                <c:pt idx="25">
                  <c:v>21608</c:v>
                </c:pt>
                <c:pt idx="26">
                  <c:v>21784</c:v>
                </c:pt>
                <c:pt idx="27">
                  <c:v>28278</c:v>
                </c:pt>
              </c:numCache>
            </c:numRef>
          </c:val>
          <c:extLst>
            <c:ext xmlns:c16="http://schemas.microsoft.com/office/drawing/2014/chart" uri="{C3380CC4-5D6E-409C-BE32-E72D297353CC}">
              <c16:uniqueId val="{00000010-44F1-4CF8-ABA4-E8F6679E0FA4}"/>
            </c:ext>
          </c:extLst>
        </c:ser>
        <c:ser>
          <c:idx val="18"/>
          <c:order val="17"/>
          <c:tx>
            <c:strRef>
              <c:f>AnnualLoading_HRL_Dischargers_3!$S$2</c:f>
              <c:strCache>
                <c:ptCount val="1"/>
                <c:pt idx="0">
                  <c:v>City of Salisbury WWTP</c:v>
                </c:pt>
              </c:strCache>
            </c:strRef>
          </c:tx>
          <c:spPr>
            <a:solidFill>
              <a:schemeClr val="accent1">
                <a:lumMod val="8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AnnualLoading_HRL_Dischargers_3!$S$3:$S$30</c:f>
              <c:numCache>
                <c:formatCode>General</c:formatCode>
                <c:ptCount val="28"/>
                <c:pt idx="0">
                  <c:v>214272</c:v>
                </c:pt>
                <c:pt idx="1">
                  <c:v>32871</c:v>
                </c:pt>
                <c:pt idx="2">
                  <c:v>25241</c:v>
                </c:pt>
                <c:pt idx="3">
                  <c:v>24442</c:v>
                </c:pt>
                <c:pt idx="4">
                  <c:v>16598</c:v>
                </c:pt>
                <c:pt idx="5">
                  <c:v>20982</c:v>
                </c:pt>
                <c:pt idx="6">
                  <c:v>26906</c:v>
                </c:pt>
                <c:pt idx="7">
                  <c:v>42060</c:v>
                </c:pt>
                <c:pt idx="8">
                  <c:v>46374</c:v>
                </c:pt>
                <c:pt idx="9">
                  <c:v>52677</c:v>
                </c:pt>
                <c:pt idx="10">
                  <c:v>49172</c:v>
                </c:pt>
                <c:pt idx="11">
                  <c:v>51375</c:v>
                </c:pt>
                <c:pt idx="12">
                  <c:v>58803</c:v>
                </c:pt>
                <c:pt idx="13">
                  <c:v>62713</c:v>
                </c:pt>
                <c:pt idx="14">
                  <c:v>62049</c:v>
                </c:pt>
                <c:pt idx="15">
                  <c:v>54822</c:v>
                </c:pt>
                <c:pt idx="16">
                  <c:v>45768</c:v>
                </c:pt>
                <c:pt idx="17">
                  <c:v>48369</c:v>
                </c:pt>
                <c:pt idx="18">
                  <c:v>52414</c:v>
                </c:pt>
                <c:pt idx="19">
                  <c:v>47335</c:v>
                </c:pt>
                <c:pt idx="20">
                  <c:v>42946</c:v>
                </c:pt>
                <c:pt idx="21">
                  <c:v>56011</c:v>
                </c:pt>
                <c:pt idx="22">
                  <c:v>60782</c:v>
                </c:pt>
                <c:pt idx="23">
                  <c:v>56007</c:v>
                </c:pt>
                <c:pt idx="24">
                  <c:v>53394</c:v>
                </c:pt>
                <c:pt idx="25">
                  <c:v>45842</c:v>
                </c:pt>
                <c:pt idx="26">
                  <c:v>34112</c:v>
                </c:pt>
                <c:pt idx="27">
                  <c:v>36084</c:v>
                </c:pt>
              </c:numCache>
            </c:numRef>
          </c:val>
          <c:extLst>
            <c:ext xmlns:c16="http://schemas.microsoft.com/office/drawing/2014/chart" uri="{C3380CC4-5D6E-409C-BE32-E72D297353CC}">
              <c16:uniqueId val="{00000011-44F1-4CF8-ABA4-E8F6679E0FA4}"/>
            </c:ext>
          </c:extLst>
        </c:ser>
        <c:ser>
          <c:idx val="19"/>
          <c:order val="18"/>
          <c:tx>
            <c:strRef>
              <c:f>AnnualLoading_HRL_Dischargers_3!$T$2</c:f>
              <c:strCache>
                <c:ptCount val="1"/>
                <c:pt idx="0">
                  <c:v>Cub Creek WWTP</c:v>
                </c:pt>
              </c:strCache>
            </c:strRef>
          </c:tx>
          <c:spPr>
            <a:solidFill>
              <a:schemeClr val="accent2">
                <a:lumMod val="8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AnnualLoading_HRL_Dischargers_3!$T$3:$T$30</c:f>
              <c:numCache>
                <c:formatCode>General</c:formatCode>
                <c:ptCount val="28"/>
                <c:pt idx="0">
                  <c:v>123454</c:v>
                </c:pt>
                <c:pt idx="1">
                  <c:v>119113</c:v>
                </c:pt>
                <c:pt idx="2">
                  <c:v>93320</c:v>
                </c:pt>
                <c:pt idx="3">
                  <c:v>110214</c:v>
                </c:pt>
                <c:pt idx="4">
                  <c:v>113711</c:v>
                </c:pt>
                <c:pt idx="5">
                  <c:v>113562</c:v>
                </c:pt>
                <c:pt idx="6">
                  <c:v>114231</c:v>
                </c:pt>
                <c:pt idx="7">
                  <c:v>109387</c:v>
                </c:pt>
                <c:pt idx="8">
                  <c:v>125146</c:v>
                </c:pt>
                <c:pt idx="9">
                  <c:v>153487</c:v>
                </c:pt>
                <c:pt idx="10">
                  <c:v>146395</c:v>
                </c:pt>
                <c:pt idx="11">
                  <c:v>155967</c:v>
                </c:pt>
                <c:pt idx="12">
                  <c:v>144338</c:v>
                </c:pt>
                <c:pt idx="13">
                  <c:v>142198</c:v>
                </c:pt>
                <c:pt idx="14">
                  <c:v>108271</c:v>
                </c:pt>
                <c:pt idx="15">
                  <c:v>81303</c:v>
                </c:pt>
                <c:pt idx="16">
                  <c:v>78592</c:v>
                </c:pt>
                <c:pt idx="17">
                  <c:v>85300</c:v>
                </c:pt>
                <c:pt idx="18">
                  <c:v>102333</c:v>
                </c:pt>
                <c:pt idx="19">
                  <c:v>103213</c:v>
                </c:pt>
                <c:pt idx="20">
                  <c:v>107979</c:v>
                </c:pt>
                <c:pt idx="21">
                  <c:v>119109</c:v>
                </c:pt>
                <c:pt idx="22">
                  <c:v>108243</c:v>
                </c:pt>
                <c:pt idx="23">
                  <c:v>132276</c:v>
                </c:pt>
                <c:pt idx="24">
                  <c:v>109989</c:v>
                </c:pt>
                <c:pt idx="25">
                  <c:v>90924</c:v>
                </c:pt>
                <c:pt idx="26">
                  <c:v>88691</c:v>
                </c:pt>
                <c:pt idx="27">
                  <c:v>83597</c:v>
                </c:pt>
              </c:numCache>
            </c:numRef>
          </c:val>
          <c:extLst>
            <c:ext xmlns:c16="http://schemas.microsoft.com/office/drawing/2014/chart" uri="{C3380CC4-5D6E-409C-BE32-E72D297353CC}">
              <c16:uniqueId val="{00000012-44F1-4CF8-ABA4-E8F6679E0FA4}"/>
            </c:ext>
          </c:extLst>
        </c:ser>
        <c:ser>
          <c:idx val="20"/>
          <c:order val="19"/>
          <c:tx>
            <c:strRef>
              <c:f>AnnualLoading_HRL_Dischargers_3!$U$2</c:f>
              <c:strCache>
                <c:ptCount val="1"/>
                <c:pt idx="0">
                  <c:v>Muddy Creek WWTP</c:v>
                </c:pt>
              </c:strCache>
            </c:strRef>
          </c:tx>
          <c:spPr>
            <a:solidFill>
              <a:schemeClr val="accent3">
                <a:lumMod val="8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AnnualLoading_HRL_Dischargers_3!$U$3:$U$30</c:f>
              <c:numCache>
                <c:formatCode>General</c:formatCode>
                <c:ptCount val="28"/>
                <c:pt idx="0">
                  <c:v>111316</c:v>
                </c:pt>
                <c:pt idx="1">
                  <c:v>128842</c:v>
                </c:pt>
                <c:pt idx="2">
                  <c:v>131244</c:v>
                </c:pt>
                <c:pt idx="3">
                  <c:v>103218</c:v>
                </c:pt>
                <c:pt idx="4">
                  <c:v>115550</c:v>
                </c:pt>
                <c:pt idx="5">
                  <c:v>146424</c:v>
                </c:pt>
                <c:pt idx="6">
                  <c:v>146582</c:v>
                </c:pt>
                <c:pt idx="7">
                  <c:v>127398</c:v>
                </c:pt>
                <c:pt idx="8">
                  <c:v>135914</c:v>
                </c:pt>
                <c:pt idx="9">
                  <c:v>166626</c:v>
                </c:pt>
                <c:pt idx="10">
                  <c:v>154839</c:v>
                </c:pt>
                <c:pt idx="11">
                  <c:v>165694</c:v>
                </c:pt>
                <c:pt idx="12">
                  <c:v>169268</c:v>
                </c:pt>
                <c:pt idx="13">
                  <c:v>158628</c:v>
                </c:pt>
                <c:pt idx="14">
                  <c:v>158619</c:v>
                </c:pt>
                <c:pt idx="15">
                  <c:v>140377</c:v>
                </c:pt>
                <c:pt idx="16">
                  <c:v>140745</c:v>
                </c:pt>
                <c:pt idx="17">
                  <c:v>149799</c:v>
                </c:pt>
                <c:pt idx="18">
                  <c:v>170189</c:v>
                </c:pt>
                <c:pt idx="19">
                  <c:v>163628</c:v>
                </c:pt>
                <c:pt idx="20">
                  <c:v>155900</c:v>
                </c:pt>
                <c:pt idx="21">
                  <c:v>201491</c:v>
                </c:pt>
                <c:pt idx="22">
                  <c:v>184567</c:v>
                </c:pt>
                <c:pt idx="23">
                  <c:v>178341</c:v>
                </c:pt>
                <c:pt idx="24">
                  <c:v>188144</c:v>
                </c:pt>
                <c:pt idx="25">
                  <c:v>186302</c:v>
                </c:pt>
                <c:pt idx="26">
                  <c:v>178380</c:v>
                </c:pt>
                <c:pt idx="27">
                  <c:v>175099</c:v>
                </c:pt>
              </c:numCache>
            </c:numRef>
          </c:val>
          <c:extLst>
            <c:ext xmlns:c16="http://schemas.microsoft.com/office/drawing/2014/chart" uri="{C3380CC4-5D6E-409C-BE32-E72D297353CC}">
              <c16:uniqueId val="{00000013-44F1-4CF8-ABA4-E8F6679E0FA4}"/>
            </c:ext>
          </c:extLst>
        </c:ser>
        <c:ser>
          <c:idx val="21"/>
          <c:order val="20"/>
          <c:tx>
            <c:strRef>
              <c:f>AnnualLoading_HRL_Dischargers_3!$V$2</c:f>
              <c:strCache>
                <c:ptCount val="1"/>
                <c:pt idx="0">
                  <c:v>Archie Elledge WWTP</c:v>
                </c:pt>
              </c:strCache>
            </c:strRef>
          </c:tx>
          <c:spPr>
            <a:solidFill>
              <a:schemeClr val="accent4">
                <a:lumMod val="80000"/>
              </a:schemeClr>
            </a:solidFill>
            <a:ln>
              <a:noFill/>
            </a:ln>
            <a:effectLst/>
            <a:sp3d/>
          </c:spPr>
          <c:invertIfNegative val="0"/>
          <c:cat>
            <c:numRef>
              <c:f>AnnualLoading_HRL_Dischargers_3!$A$3:$A$30</c:f>
              <c:numCache>
                <c:formatCode>General</c:formatCode>
                <c:ptCount val="28"/>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pt idx="17">
                  <c:v>2011</c:v>
                </c:pt>
                <c:pt idx="18">
                  <c:v>2012</c:v>
                </c:pt>
                <c:pt idx="19">
                  <c:v>2013</c:v>
                </c:pt>
                <c:pt idx="20">
                  <c:v>2014</c:v>
                </c:pt>
                <c:pt idx="21">
                  <c:v>2015</c:v>
                </c:pt>
                <c:pt idx="22">
                  <c:v>2016</c:v>
                </c:pt>
                <c:pt idx="23">
                  <c:v>2017</c:v>
                </c:pt>
                <c:pt idx="24">
                  <c:v>2018</c:v>
                </c:pt>
                <c:pt idx="25">
                  <c:v>2019</c:v>
                </c:pt>
                <c:pt idx="26">
                  <c:v>2020</c:v>
                </c:pt>
                <c:pt idx="27">
                  <c:v>2021</c:v>
                </c:pt>
              </c:numCache>
            </c:numRef>
          </c:cat>
          <c:val>
            <c:numRef>
              <c:f>AnnualLoading_HRL_Dischargers_3!$V$3:$V$30</c:f>
              <c:numCache>
                <c:formatCode>General</c:formatCode>
                <c:ptCount val="28"/>
                <c:pt idx="0">
                  <c:v>253763</c:v>
                </c:pt>
                <c:pt idx="1">
                  <c:v>241819</c:v>
                </c:pt>
                <c:pt idx="2">
                  <c:v>100473</c:v>
                </c:pt>
                <c:pt idx="3">
                  <c:v>121228</c:v>
                </c:pt>
                <c:pt idx="4">
                  <c:v>178695</c:v>
                </c:pt>
                <c:pt idx="5">
                  <c:v>178183</c:v>
                </c:pt>
                <c:pt idx="6">
                  <c:v>169182</c:v>
                </c:pt>
                <c:pt idx="7">
                  <c:v>195876</c:v>
                </c:pt>
                <c:pt idx="8">
                  <c:v>155635</c:v>
                </c:pt>
                <c:pt idx="9">
                  <c:v>236959</c:v>
                </c:pt>
                <c:pt idx="10">
                  <c:v>210654</c:v>
                </c:pt>
                <c:pt idx="11">
                  <c:v>278831</c:v>
                </c:pt>
                <c:pt idx="12">
                  <c:v>203865</c:v>
                </c:pt>
                <c:pt idx="13">
                  <c:v>222710</c:v>
                </c:pt>
                <c:pt idx="14">
                  <c:v>159356</c:v>
                </c:pt>
                <c:pt idx="15">
                  <c:v>204912</c:v>
                </c:pt>
                <c:pt idx="16">
                  <c:v>194738</c:v>
                </c:pt>
                <c:pt idx="17">
                  <c:v>161196</c:v>
                </c:pt>
                <c:pt idx="18">
                  <c:v>136871</c:v>
                </c:pt>
                <c:pt idx="19">
                  <c:v>161483</c:v>
                </c:pt>
                <c:pt idx="20">
                  <c:v>172786</c:v>
                </c:pt>
                <c:pt idx="21">
                  <c:v>116198</c:v>
                </c:pt>
                <c:pt idx="22">
                  <c:v>143442</c:v>
                </c:pt>
                <c:pt idx="23">
                  <c:v>110620</c:v>
                </c:pt>
                <c:pt idx="24">
                  <c:v>137012</c:v>
                </c:pt>
                <c:pt idx="25">
                  <c:v>147689</c:v>
                </c:pt>
                <c:pt idx="26">
                  <c:v>86849</c:v>
                </c:pt>
                <c:pt idx="27">
                  <c:v>93091</c:v>
                </c:pt>
              </c:numCache>
            </c:numRef>
          </c:val>
          <c:extLst>
            <c:ext xmlns:c16="http://schemas.microsoft.com/office/drawing/2014/chart" uri="{C3380CC4-5D6E-409C-BE32-E72D297353CC}">
              <c16:uniqueId val="{00000014-44F1-4CF8-ABA4-E8F6679E0FA4}"/>
            </c:ext>
          </c:extLst>
        </c:ser>
        <c:dLbls>
          <c:showLegendKey val="0"/>
          <c:showVal val="0"/>
          <c:showCatName val="0"/>
          <c:showSerName val="0"/>
          <c:showPercent val="0"/>
          <c:showBubbleSize val="0"/>
        </c:dLbls>
        <c:gapWidth val="150"/>
        <c:shape val="box"/>
        <c:axId val="461712448"/>
        <c:axId val="461712776"/>
        <c:axId val="467394568"/>
      </c:bar3DChart>
      <c:catAx>
        <c:axId val="461712448"/>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712776"/>
        <c:crosses val="autoZero"/>
        <c:auto val="1"/>
        <c:lblAlgn val="ctr"/>
        <c:lblOffset val="100"/>
        <c:noMultiLvlLbl val="0"/>
      </c:catAx>
      <c:valAx>
        <c:axId val="461712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1712448"/>
        <c:crosses val="autoZero"/>
        <c:crossBetween val="between"/>
      </c:valAx>
      <c:serAx>
        <c:axId val="467394568"/>
        <c:scaling>
          <c:orientation val="minMax"/>
        </c:scaling>
        <c:delete val="1"/>
        <c:axPos val="b"/>
        <c:majorTickMark val="none"/>
        <c:minorTickMark val="none"/>
        <c:tickLblPos val="nextTo"/>
        <c:crossAx val="461712776"/>
        <c:crosses val="autoZero"/>
      </c:ser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A08E56-1A45-40DF-9089-039C1B8C004C}"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en-US"/>
        </a:p>
      </dgm:t>
    </dgm:pt>
    <dgm:pt modelId="{58A67735-8A78-4F02-882B-55BCB0545265}">
      <dgm:prSet phldrT="[Text]"/>
      <dgm:spPr/>
      <dgm:t>
        <a:bodyPr/>
        <a:lstStyle/>
        <a:p>
          <a:r>
            <a:rPr lang="en-US" dirty="0"/>
            <a:t>All Stakeholders</a:t>
          </a:r>
        </a:p>
      </dgm:t>
    </dgm:pt>
    <dgm:pt modelId="{2D42970E-624C-444D-BBE3-8B13B881B9B9}" type="parTrans" cxnId="{67877F3E-43F9-4625-9C6B-798A02E6AA31}">
      <dgm:prSet/>
      <dgm:spPr/>
      <dgm:t>
        <a:bodyPr/>
        <a:lstStyle/>
        <a:p>
          <a:endParaRPr lang="en-US"/>
        </a:p>
      </dgm:t>
    </dgm:pt>
    <dgm:pt modelId="{C88C9426-E919-4B54-9A7E-DE0E170C43FA}" type="sibTrans" cxnId="{67877F3E-43F9-4625-9C6B-798A02E6AA31}">
      <dgm:prSet/>
      <dgm:spPr/>
      <dgm:t>
        <a:bodyPr/>
        <a:lstStyle/>
        <a:p>
          <a:endParaRPr lang="en-US"/>
        </a:p>
      </dgm:t>
    </dgm:pt>
    <dgm:pt modelId="{FAAE10CD-B956-4AB7-929F-BF45A8B97BD6}">
      <dgm:prSet phldrT="[Text]"/>
      <dgm:spPr/>
      <dgm:t>
        <a:bodyPr/>
        <a:lstStyle/>
        <a:p>
          <a:r>
            <a:rPr lang="en-US" dirty="0"/>
            <a:t>Steering Committee</a:t>
          </a:r>
        </a:p>
      </dgm:t>
    </dgm:pt>
    <dgm:pt modelId="{E8F901A7-51B7-4B5B-9898-A93554A6FB47}" type="parTrans" cxnId="{480BF513-01E6-417C-8F6A-20F0106DC362}">
      <dgm:prSet/>
      <dgm:spPr/>
      <dgm:t>
        <a:bodyPr/>
        <a:lstStyle/>
        <a:p>
          <a:endParaRPr lang="en-US"/>
        </a:p>
      </dgm:t>
    </dgm:pt>
    <dgm:pt modelId="{08D50336-9033-4D18-BB83-774A0C804A35}" type="sibTrans" cxnId="{480BF513-01E6-417C-8F6A-20F0106DC362}">
      <dgm:prSet/>
      <dgm:spPr/>
      <dgm:t>
        <a:bodyPr/>
        <a:lstStyle/>
        <a:p>
          <a:endParaRPr lang="en-US"/>
        </a:p>
      </dgm:t>
    </dgm:pt>
    <dgm:pt modelId="{4627DF7A-B43A-4C3A-88CF-E7CE68A14264}">
      <dgm:prSet phldrT="[Text]"/>
      <dgm:spPr/>
      <dgm:t>
        <a:bodyPr/>
        <a:lstStyle/>
        <a:p>
          <a:r>
            <a:rPr lang="en-US" dirty="0"/>
            <a:t>Technical Advisory Groups</a:t>
          </a:r>
        </a:p>
      </dgm:t>
    </dgm:pt>
    <dgm:pt modelId="{B1D2FEBA-01E0-48A2-93FF-B2E72AAC2C53}" type="parTrans" cxnId="{B6E4847F-DB0C-46B0-8A8E-BBFDDDDA5AC9}">
      <dgm:prSet/>
      <dgm:spPr/>
      <dgm:t>
        <a:bodyPr/>
        <a:lstStyle/>
        <a:p>
          <a:endParaRPr lang="en-US"/>
        </a:p>
      </dgm:t>
    </dgm:pt>
    <dgm:pt modelId="{0E10A398-1F7A-4D3B-A041-4A3C4EBC4709}" type="sibTrans" cxnId="{B6E4847F-DB0C-46B0-8A8E-BBFDDDDA5AC9}">
      <dgm:prSet/>
      <dgm:spPr/>
      <dgm:t>
        <a:bodyPr/>
        <a:lstStyle/>
        <a:p>
          <a:endParaRPr lang="en-US"/>
        </a:p>
      </dgm:t>
    </dgm:pt>
    <dgm:pt modelId="{B32BF7E8-3BFE-4914-A2E0-D825A1B76FB7}">
      <dgm:prSet phldrT="[Text]"/>
      <dgm:spPr/>
      <dgm:t>
        <a:bodyPr/>
        <a:lstStyle/>
        <a:p>
          <a:r>
            <a:rPr lang="en-US" dirty="0">
              <a:solidFill>
                <a:schemeClr val="bg1">
                  <a:lumMod val="50000"/>
                </a:schemeClr>
              </a:solidFill>
            </a:rPr>
            <a:t>Final Report</a:t>
          </a:r>
        </a:p>
      </dgm:t>
    </dgm:pt>
    <dgm:pt modelId="{8480A437-DC45-46D3-B3A5-85FC507C5CFB}" type="parTrans" cxnId="{B3EE3E76-D424-4B7A-92C7-809053E736BA}">
      <dgm:prSet/>
      <dgm:spPr/>
      <dgm:t>
        <a:bodyPr/>
        <a:lstStyle/>
        <a:p>
          <a:endParaRPr lang="en-US"/>
        </a:p>
      </dgm:t>
    </dgm:pt>
    <dgm:pt modelId="{A0D4338C-C36D-4FEF-9FFC-D11D580340F9}" type="sibTrans" cxnId="{B3EE3E76-D424-4B7A-92C7-809053E736BA}">
      <dgm:prSet/>
      <dgm:spPr/>
      <dgm:t>
        <a:bodyPr/>
        <a:lstStyle/>
        <a:p>
          <a:endParaRPr lang="en-US"/>
        </a:p>
      </dgm:t>
    </dgm:pt>
    <dgm:pt modelId="{D08E97FE-0031-406C-848C-8F2BD33A941A}" type="pres">
      <dgm:prSet presAssocID="{66A08E56-1A45-40DF-9089-039C1B8C004C}" presName="Name0" presStyleCnt="0">
        <dgm:presLayoutVars>
          <dgm:chMax val="4"/>
          <dgm:resizeHandles val="exact"/>
        </dgm:presLayoutVars>
      </dgm:prSet>
      <dgm:spPr/>
    </dgm:pt>
    <dgm:pt modelId="{EE5CBDBE-B0B7-4BAA-A6E7-D6F0388FA4AD}" type="pres">
      <dgm:prSet presAssocID="{66A08E56-1A45-40DF-9089-039C1B8C004C}" presName="ellipse" presStyleLbl="trBgShp" presStyleIdx="0" presStyleCnt="1"/>
      <dgm:spPr/>
    </dgm:pt>
    <dgm:pt modelId="{EA8026BD-805F-4488-ABDA-ACDA92A07925}" type="pres">
      <dgm:prSet presAssocID="{66A08E56-1A45-40DF-9089-039C1B8C004C}" presName="arrow1" presStyleLbl="fgShp" presStyleIdx="0" presStyleCnt="1"/>
      <dgm:spPr/>
    </dgm:pt>
    <dgm:pt modelId="{E8239E2A-3EF7-4F5E-8639-EF088BFFD99A}" type="pres">
      <dgm:prSet presAssocID="{66A08E56-1A45-40DF-9089-039C1B8C004C}" presName="rectangle" presStyleLbl="revTx" presStyleIdx="0" presStyleCnt="1">
        <dgm:presLayoutVars>
          <dgm:bulletEnabled val="1"/>
        </dgm:presLayoutVars>
      </dgm:prSet>
      <dgm:spPr/>
    </dgm:pt>
    <dgm:pt modelId="{D61165B4-10AA-4F5A-988A-3DCA4C61E8BE}" type="pres">
      <dgm:prSet presAssocID="{FAAE10CD-B956-4AB7-929F-BF45A8B97BD6}" presName="item1" presStyleLbl="node1" presStyleIdx="0" presStyleCnt="3">
        <dgm:presLayoutVars>
          <dgm:bulletEnabled val="1"/>
        </dgm:presLayoutVars>
      </dgm:prSet>
      <dgm:spPr/>
    </dgm:pt>
    <dgm:pt modelId="{0FD3033E-FBA4-40EB-B0C2-75FD860E2752}" type="pres">
      <dgm:prSet presAssocID="{4627DF7A-B43A-4C3A-88CF-E7CE68A14264}" presName="item2" presStyleLbl="node1" presStyleIdx="1" presStyleCnt="3">
        <dgm:presLayoutVars>
          <dgm:bulletEnabled val="1"/>
        </dgm:presLayoutVars>
      </dgm:prSet>
      <dgm:spPr/>
    </dgm:pt>
    <dgm:pt modelId="{D3964C3C-79FE-4915-9D7B-CEC53C2AA8F0}" type="pres">
      <dgm:prSet presAssocID="{B32BF7E8-3BFE-4914-A2E0-D825A1B76FB7}" presName="item3" presStyleLbl="node1" presStyleIdx="2" presStyleCnt="3">
        <dgm:presLayoutVars>
          <dgm:bulletEnabled val="1"/>
        </dgm:presLayoutVars>
      </dgm:prSet>
      <dgm:spPr/>
    </dgm:pt>
    <dgm:pt modelId="{25B36118-AC93-4967-92E0-2FC3364DB79E}" type="pres">
      <dgm:prSet presAssocID="{66A08E56-1A45-40DF-9089-039C1B8C004C}" presName="funnel" presStyleLbl="trAlignAcc1" presStyleIdx="0" presStyleCnt="1"/>
      <dgm:spPr/>
    </dgm:pt>
  </dgm:ptLst>
  <dgm:cxnLst>
    <dgm:cxn modelId="{55235505-B60F-4B1E-BE60-D385205773A0}" type="presOf" srcId="{58A67735-8A78-4F02-882B-55BCB0545265}" destId="{D3964C3C-79FE-4915-9D7B-CEC53C2AA8F0}" srcOrd="0" destOrd="0" presId="urn:microsoft.com/office/officeart/2005/8/layout/funnel1"/>
    <dgm:cxn modelId="{CF380E06-8335-47D5-A81A-7D266C266B0A}" type="presOf" srcId="{66A08E56-1A45-40DF-9089-039C1B8C004C}" destId="{D08E97FE-0031-406C-848C-8F2BD33A941A}" srcOrd="0" destOrd="0" presId="urn:microsoft.com/office/officeart/2005/8/layout/funnel1"/>
    <dgm:cxn modelId="{480BF513-01E6-417C-8F6A-20F0106DC362}" srcId="{66A08E56-1A45-40DF-9089-039C1B8C004C}" destId="{FAAE10CD-B956-4AB7-929F-BF45A8B97BD6}" srcOrd="1" destOrd="0" parTransId="{E8F901A7-51B7-4B5B-9898-A93554A6FB47}" sibTransId="{08D50336-9033-4D18-BB83-774A0C804A35}"/>
    <dgm:cxn modelId="{67877F3E-43F9-4625-9C6B-798A02E6AA31}" srcId="{66A08E56-1A45-40DF-9089-039C1B8C004C}" destId="{58A67735-8A78-4F02-882B-55BCB0545265}" srcOrd="0" destOrd="0" parTransId="{2D42970E-624C-444D-BBE3-8B13B881B9B9}" sibTransId="{C88C9426-E919-4B54-9A7E-DE0E170C43FA}"/>
    <dgm:cxn modelId="{5714CC5C-0DDE-4C1E-BB36-72F8388E922D}" type="presOf" srcId="{B32BF7E8-3BFE-4914-A2E0-D825A1B76FB7}" destId="{E8239E2A-3EF7-4F5E-8639-EF088BFFD99A}" srcOrd="0" destOrd="0" presId="urn:microsoft.com/office/officeart/2005/8/layout/funnel1"/>
    <dgm:cxn modelId="{B3EE3E76-D424-4B7A-92C7-809053E736BA}" srcId="{66A08E56-1A45-40DF-9089-039C1B8C004C}" destId="{B32BF7E8-3BFE-4914-A2E0-D825A1B76FB7}" srcOrd="3" destOrd="0" parTransId="{8480A437-DC45-46D3-B3A5-85FC507C5CFB}" sibTransId="{A0D4338C-C36D-4FEF-9FFC-D11D580340F9}"/>
    <dgm:cxn modelId="{B6E4847F-DB0C-46B0-8A8E-BBFDDDDA5AC9}" srcId="{66A08E56-1A45-40DF-9089-039C1B8C004C}" destId="{4627DF7A-B43A-4C3A-88CF-E7CE68A14264}" srcOrd="2" destOrd="0" parTransId="{B1D2FEBA-01E0-48A2-93FF-B2E72AAC2C53}" sibTransId="{0E10A398-1F7A-4D3B-A041-4A3C4EBC4709}"/>
    <dgm:cxn modelId="{86E535AA-4A51-48CC-8595-C9618E24BA10}" type="presOf" srcId="{4627DF7A-B43A-4C3A-88CF-E7CE68A14264}" destId="{D61165B4-10AA-4F5A-988A-3DCA4C61E8BE}" srcOrd="0" destOrd="0" presId="urn:microsoft.com/office/officeart/2005/8/layout/funnel1"/>
    <dgm:cxn modelId="{F62FDFC0-64A9-4182-A17F-4ED3D5FE5E76}" type="presOf" srcId="{FAAE10CD-B956-4AB7-929F-BF45A8B97BD6}" destId="{0FD3033E-FBA4-40EB-B0C2-75FD860E2752}" srcOrd="0" destOrd="0" presId="urn:microsoft.com/office/officeart/2005/8/layout/funnel1"/>
    <dgm:cxn modelId="{4A30842B-2209-4023-BD30-55FE3C072C0D}" type="presParOf" srcId="{D08E97FE-0031-406C-848C-8F2BD33A941A}" destId="{EE5CBDBE-B0B7-4BAA-A6E7-D6F0388FA4AD}" srcOrd="0" destOrd="0" presId="urn:microsoft.com/office/officeart/2005/8/layout/funnel1"/>
    <dgm:cxn modelId="{01591B25-90E9-4996-B923-7F43A0176FE2}" type="presParOf" srcId="{D08E97FE-0031-406C-848C-8F2BD33A941A}" destId="{EA8026BD-805F-4488-ABDA-ACDA92A07925}" srcOrd="1" destOrd="0" presId="urn:microsoft.com/office/officeart/2005/8/layout/funnel1"/>
    <dgm:cxn modelId="{990FE480-1C17-4E45-AEFD-20EF57AE6239}" type="presParOf" srcId="{D08E97FE-0031-406C-848C-8F2BD33A941A}" destId="{E8239E2A-3EF7-4F5E-8639-EF088BFFD99A}" srcOrd="2" destOrd="0" presId="urn:microsoft.com/office/officeart/2005/8/layout/funnel1"/>
    <dgm:cxn modelId="{D5DE9ABF-2F89-464B-BFC4-5490BE5372E9}" type="presParOf" srcId="{D08E97FE-0031-406C-848C-8F2BD33A941A}" destId="{D61165B4-10AA-4F5A-988A-3DCA4C61E8BE}" srcOrd="3" destOrd="0" presId="urn:microsoft.com/office/officeart/2005/8/layout/funnel1"/>
    <dgm:cxn modelId="{43C24C9F-5F97-4463-B7A3-5891FA9563B2}" type="presParOf" srcId="{D08E97FE-0031-406C-848C-8F2BD33A941A}" destId="{0FD3033E-FBA4-40EB-B0C2-75FD860E2752}" srcOrd="4" destOrd="0" presId="urn:microsoft.com/office/officeart/2005/8/layout/funnel1"/>
    <dgm:cxn modelId="{285BF99F-9368-4943-A191-E89B66746463}" type="presParOf" srcId="{D08E97FE-0031-406C-848C-8F2BD33A941A}" destId="{D3964C3C-79FE-4915-9D7B-CEC53C2AA8F0}" srcOrd="5" destOrd="0" presId="urn:microsoft.com/office/officeart/2005/8/layout/funnel1"/>
    <dgm:cxn modelId="{F6AA3256-0468-4A17-A286-FC1D20D9EF1B}" type="presParOf" srcId="{D08E97FE-0031-406C-848C-8F2BD33A941A}" destId="{25B36118-AC93-4967-92E0-2FC3364DB79E}"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CF2D527-0016-4FE5-98E3-09C4734B2BA2}"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US"/>
        </a:p>
      </dgm:t>
    </dgm:pt>
    <dgm:pt modelId="{2EC993C5-65DE-48F5-B4B5-7EBDF1E7BA1C}">
      <dgm:prSet phldrT="[Text]"/>
      <dgm:spPr/>
      <dgm:t>
        <a:bodyPr/>
        <a:lstStyle/>
        <a:p>
          <a:r>
            <a:rPr lang="en-US" dirty="0"/>
            <a:t>35ug/L seasonal geomean (1 year in 3 allowable exceedance)</a:t>
          </a:r>
        </a:p>
      </dgm:t>
    </dgm:pt>
    <dgm:pt modelId="{65CF5745-B71C-43CD-882F-DEC2CEA1F083}" type="parTrans" cxnId="{165D31D3-AFF1-4B6B-B081-2C835E4A24EB}">
      <dgm:prSet/>
      <dgm:spPr/>
      <dgm:t>
        <a:bodyPr/>
        <a:lstStyle/>
        <a:p>
          <a:endParaRPr lang="en-US"/>
        </a:p>
      </dgm:t>
    </dgm:pt>
    <dgm:pt modelId="{D3702682-602C-48C5-83EA-1BEA369E8F31}" type="sibTrans" cxnId="{165D31D3-AFF1-4B6B-B081-2C835E4A24EB}">
      <dgm:prSet/>
      <dgm:spPr/>
      <dgm:t>
        <a:bodyPr/>
        <a:lstStyle/>
        <a:p>
          <a:endParaRPr lang="en-US"/>
        </a:p>
      </dgm:t>
    </dgm:pt>
    <dgm:pt modelId="{EDCD3E88-4AEF-4372-928D-9D8AD63BB424}">
      <dgm:prSet phldrT="[Text]"/>
      <dgm:spPr/>
      <dgm:t>
        <a:bodyPr/>
        <a:lstStyle/>
        <a:p>
          <a:r>
            <a:rPr lang="en-US" dirty="0"/>
            <a:t>37% phosphorus reduction if nitrogen is held at baseline</a:t>
          </a:r>
        </a:p>
      </dgm:t>
    </dgm:pt>
    <dgm:pt modelId="{03265B02-7C3C-4069-B046-00B43A7442BA}" type="parTrans" cxnId="{A1C7E5B7-65E4-4AD7-993F-4804DADC5B5E}">
      <dgm:prSet/>
      <dgm:spPr/>
      <dgm:t>
        <a:bodyPr/>
        <a:lstStyle/>
        <a:p>
          <a:endParaRPr lang="en-US"/>
        </a:p>
      </dgm:t>
    </dgm:pt>
    <dgm:pt modelId="{F2ED6752-6E4A-4EB4-AC1E-494437405620}" type="sibTrans" cxnId="{A1C7E5B7-65E4-4AD7-993F-4804DADC5B5E}">
      <dgm:prSet/>
      <dgm:spPr/>
      <dgm:t>
        <a:bodyPr/>
        <a:lstStyle/>
        <a:p>
          <a:endParaRPr lang="en-US"/>
        </a:p>
      </dgm:t>
    </dgm:pt>
    <dgm:pt modelId="{719D86C3-342C-4B41-B685-5D3CFB9D565B}">
      <dgm:prSet phldrT="[Text]"/>
      <dgm:spPr/>
      <dgm:t>
        <a:bodyPr/>
        <a:lstStyle/>
        <a:p>
          <a:r>
            <a:rPr lang="en-US" dirty="0"/>
            <a:t>50% nitrogen reduction if phosphorus is held at baseline</a:t>
          </a:r>
        </a:p>
      </dgm:t>
    </dgm:pt>
    <dgm:pt modelId="{1CEF7A03-0E10-4A62-BE9A-4CD0C7089625}" type="parTrans" cxnId="{936A0340-76CA-4524-9A08-D4576CCA8F15}">
      <dgm:prSet/>
      <dgm:spPr/>
      <dgm:t>
        <a:bodyPr/>
        <a:lstStyle/>
        <a:p>
          <a:endParaRPr lang="en-US"/>
        </a:p>
      </dgm:t>
    </dgm:pt>
    <dgm:pt modelId="{E6E4A26C-360C-4F11-89E4-9A4DEE3A7D66}" type="sibTrans" cxnId="{936A0340-76CA-4524-9A08-D4576CCA8F15}">
      <dgm:prSet/>
      <dgm:spPr/>
      <dgm:t>
        <a:bodyPr/>
        <a:lstStyle/>
        <a:p>
          <a:endParaRPr lang="en-US"/>
        </a:p>
      </dgm:t>
    </dgm:pt>
    <dgm:pt modelId="{88A7B1D1-B563-4548-AFA4-E525B01A6468}" type="pres">
      <dgm:prSet presAssocID="{3CF2D527-0016-4FE5-98E3-09C4734B2BA2}" presName="diagram" presStyleCnt="0">
        <dgm:presLayoutVars>
          <dgm:chPref val="1"/>
          <dgm:dir/>
          <dgm:animOne val="branch"/>
          <dgm:animLvl val="lvl"/>
          <dgm:resizeHandles/>
        </dgm:presLayoutVars>
      </dgm:prSet>
      <dgm:spPr/>
    </dgm:pt>
    <dgm:pt modelId="{1D794DD7-F6A5-4C37-9356-233C81D1498D}" type="pres">
      <dgm:prSet presAssocID="{2EC993C5-65DE-48F5-B4B5-7EBDF1E7BA1C}" presName="root" presStyleCnt="0"/>
      <dgm:spPr/>
    </dgm:pt>
    <dgm:pt modelId="{20239ABD-218E-42A8-8433-259A847FE6E9}" type="pres">
      <dgm:prSet presAssocID="{2EC993C5-65DE-48F5-B4B5-7EBDF1E7BA1C}" presName="rootComposite" presStyleCnt="0"/>
      <dgm:spPr/>
    </dgm:pt>
    <dgm:pt modelId="{ED68ED2F-CB65-48FD-8045-CA9575855F3D}" type="pres">
      <dgm:prSet presAssocID="{2EC993C5-65DE-48F5-B4B5-7EBDF1E7BA1C}" presName="rootText" presStyleLbl="node1" presStyleIdx="0" presStyleCnt="1"/>
      <dgm:spPr/>
    </dgm:pt>
    <dgm:pt modelId="{5DF4EB21-5A21-430E-8ED5-A3D1B5E96471}" type="pres">
      <dgm:prSet presAssocID="{2EC993C5-65DE-48F5-B4B5-7EBDF1E7BA1C}" presName="rootConnector" presStyleLbl="node1" presStyleIdx="0" presStyleCnt="1"/>
      <dgm:spPr/>
    </dgm:pt>
    <dgm:pt modelId="{5C15E724-5C11-4DB9-B3A4-15626F999CD6}" type="pres">
      <dgm:prSet presAssocID="{2EC993C5-65DE-48F5-B4B5-7EBDF1E7BA1C}" presName="childShape" presStyleCnt="0"/>
      <dgm:spPr/>
    </dgm:pt>
    <dgm:pt modelId="{0FE2C737-C944-492F-AE78-C06AF39C4063}" type="pres">
      <dgm:prSet presAssocID="{03265B02-7C3C-4069-B046-00B43A7442BA}" presName="Name13" presStyleLbl="parChTrans1D2" presStyleIdx="0" presStyleCnt="2"/>
      <dgm:spPr/>
    </dgm:pt>
    <dgm:pt modelId="{6152FC35-8084-41C3-996F-614CDB763BA4}" type="pres">
      <dgm:prSet presAssocID="{EDCD3E88-4AEF-4372-928D-9D8AD63BB424}" presName="childText" presStyleLbl="bgAcc1" presStyleIdx="0" presStyleCnt="2">
        <dgm:presLayoutVars>
          <dgm:bulletEnabled val="1"/>
        </dgm:presLayoutVars>
      </dgm:prSet>
      <dgm:spPr/>
    </dgm:pt>
    <dgm:pt modelId="{052545B1-3302-4677-A396-E24F718E2964}" type="pres">
      <dgm:prSet presAssocID="{1CEF7A03-0E10-4A62-BE9A-4CD0C7089625}" presName="Name13" presStyleLbl="parChTrans1D2" presStyleIdx="1" presStyleCnt="2"/>
      <dgm:spPr/>
    </dgm:pt>
    <dgm:pt modelId="{A9DE8116-9C96-4EFF-8DC7-6A8BDB2C98A0}" type="pres">
      <dgm:prSet presAssocID="{719D86C3-342C-4B41-B685-5D3CFB9D565B}" presName="childText" presStyleLbl="bgAcc1" presStyleIdx="1" presStyleCnt="2">
        <dgm:presLayoutVars>
          <dgm:bulletEnabled val="1"/>
        </dgm:presLayoutVars>
      </dgm:prSet>
      <dgm:spPr/>
    </dgm:pt>
  </dgm:ptLst>
  <dgm:cxnLst>
    <dgm:cxn modelId="{B77C8C10-D5CD-4332-9771-BA1CC4BFF526}" type="presOf" srcId="{3CF2D527-0016-4FE5-98E3-09C4734B2BA2}" destId="{88A7B1D1-B563-4548-AFA4-E525B01A6468}" srcOrd="0" destOrd="0" presId="urn:microsoft.com/office/officeart/2005/8/layout/hierarchy3"/>
    <dgm:cxn modelId="{89354A14-9102-4FD8-A81F-0CF486ABA634}" type="presOf" srcId="{719D86C3-342C-4B41-B685-5D3CFB9D565B}" destId="{A9DE8116-9C96-4EFF-8DC7-6A8BDB2C98A0}" srcOrd="0" destOrd="0" presId="urn:microsoft.com/office/officeart/2005/8/layout/hierarchy3"/>
    <dgm:cxn modelId="{419F1E21-4630-4039-937A-16B62DA73670}" type="presOf" srcId="{EDCD3E88-4AEF-4372-928D-9D8AD63BB424}" destId="{6152FC35-8084-41C3-996F-614CDB763BA4}" srcOrd="0" destOrd="0" presId="urn:microsoft.com/office/officeart/2005/8/layout/hierarchy3"/>
    <dgm:cxn modelId="{936A0340-76CA-4524-9A08-D4576CCA8F15}" srcId="{2EC993C5-65DE-48F5-B4B5-7EBDF1E7BA1C}" destId="{719D86C3-342C-4B41-B685-5D3CFB9D565B}" srcOrd="1" destOrd="0" parTransId="{1CEF7A03-0E10-4A62-BE9A-4CD0C7089625}" sibTransId="{E6E4A26C-360C-4F11-89E4-9A4DEE3A7D66}"/>
    <dgm:cxn modelId="{C532C969-5E82-4806-9B48-BBA2F49A89A1}" type="presOf" srcId="{2EC993C5-65DE-48F5-B4B5-7EBDF1E7BA1C}" destId="{ED68ED2F-CB65-48FD-8045-CA9575855F3D}" srcOrd="0" destOrd="0" presId="urn:microsoft.com/office/officeart/2005/8/layout/hierarchy3"/>
    <dgm:cxn modelId="{1F4BF354-AB4E-4913-89B1-132539339720}" type="presOf" srcId="{2EC993C5-65DE-48F5-B4B5-7EBDF1E7BA1C}" destId="{5DF4EB21-5A21-430E-8ED5-A3D1B5E96471}" srcOrd="1" destOrd="0" presId="urn:microsoft.com/office/officeart/2005/8/layout/hierarchy3"/>
    <dgm:cxn modelId="{E5224DA6-5900-474F-9200-CB78A5CAE8CF}" type="presOf" srcId="{1CEF7A03-0E10-4A62-BE9A-4CD0C7089625}" destId="{052545B1-3302-4677-A396-E24F718E2964}" srcOrd="0" destOrd="0" presId="urn:microsoft.com/office/officeart/2005/8/layout/hierarchy3"/>
    <dgm:cxn modelId="{A1C7E5B7-65E4-4AD7-993F-4804DADC5B5E}" srcId="{2EC993C5-65DE-48F5-B4B5-7EBDF1E7BA1C}" destId="{EDCD3E88-4AEF-4372-928D-9D8AD63BB424}" srcOrd="0" destOrd="0" parTransId="{03265B02-7C3C-4069-B046-00B43A7442BA}" sibTransId="{F2ED6752-6E4A-4EB4-AC1E-494437405620}"/>
    <dgm:cxn modelId="{165D31D3-AFF1-4B6B-B081-2C835E4A24EB}" srcId="{3CF2D527-0016-4FE5-98E3-09C4734B2BA2}" destId="{2EC993C5-65DE-48F5-B4B5-7EBDF1E7BA1C}" srcOrd="0" destOrd="0" parTransId="{65CF5745-B71C-43CD-882F-DEC2CEA1F083}" sibTransId="{D3702682-602C-48C5-83EA-1BEA369E8F31}"/>
    <dgm:cxn modelId="{828F2CFB-3B4F-4962-9792-377C098035DB}" type="presOf" srcId="{03265B02-7C3C-4069-B046-00B43A7442BA}" destId="{0FE2C737-C944-492F-AE78-C06AF39C4063}" srcOrd="0" destOrd="0" presId="urn:microsoft.com/office/officeart/2005/8/layout/hierarchy3"/>
    <dgm:cxn modelId="{2E5429DC-992D-4829-9EA1-266D0F9671AE}" type="presParOf" srcId="{88A7B1D1-B563-4548-AFA4-E525B01A6468}" destId="{1D794DD7-F6A5-4C37-9356-233C81D1498D}" srcOrd="0" destOrd="0" presId="urn:microsoft.com/office/officeart/2005/8/layout/hierarchy3"/>
    <dgm:cxn modelId="{1F7F4F0E-88AF-49DB-AF1B-26D1F5BBDB99}" type="presParOf" srcId="{1D794DD7-F6A5-4C37-9356-233C81D1498D}" destId="{20239ABD-218E-42A8-8433-259A847FE6E9}" srcOrd="0" destOrd="0" presId="urn:microsoft.com/office/officeart/2005/8/layout/hierarchy3"/>
    <dgm:cxn modelId="{98B15B9A-057C-422B-A229-589EDB5DB23D}" type="presParOf" srcId="{20239ABD-218E-42A8-8433-259A847FE6E9}" destId="{ED68ED2F-CB65-48FD-8045-CA9575855F3D}" srcOrd="0" destOrd="0" presId="urn:microsoft.com/office/officeart/2005/8/layout/hierarchy3"/>
    <dgm:cxn modelId="{3776AD7F-35D5-4F14-AFA9-A9041F323C30}" type="presParOf" srcId="{20239ABD-218E-42A8-8433-259A847FE6E9}" destId="{5DF4EB21-5A21-430E-8ED5-A3D1B5E96471}" srcOrd="1" destOrd="0" presId="urn:microsoft.com/office/officeart/2005/8/layout/hierarchy3"/>
    <dgm:cxn modelId="{FF3749E4-43F0-4500-9CE6-DF0A4DD467C8}" type="presParOf" srcId="{1D794DD7-F6A5-4C37-9356-233C81D1498D}" destId="{5C15E724-5C11-4DB9-B3A4-15626F999CD6}" srcOrd="1" destOrd="0" presId="urn:microsoft.com/office/officeart/2005/8/layout/hierarchy3"/>
    <dgm:cxn modelId="{B64A2CC3-7728-41F3-9EE2-B1FD30A40E45}" type="presParOf" srcId="{5C15E724-5C11-4DB9-B3A4-15626F999CD6}" destId="{0FE2C737-C944-492F-AE78-C06AF39C4063}" srcOrd="0" destOrd="0" presId="urn:microsoft.com/office/officeart/2005/8/layout/hierarchy3"/>
    <dgm:cxn modelId="{B866AC5E-054C-4C37-BC31-B84A4C9C54A5}" type="presParOf" srcId="{5C15E724-5C11-4DB9-B3A4-15626F999CD6}" destId="{6152FC35-8084-41C3-996F-614CDB763BA4}" srcOrd="1" destOrd="0" presId="urn:microsoft.com/office/officeart/2005/8/layout/hierarchy3"/>
    <dgm:cxn modelId="{9B8F4264-6474-410A-B0E6-55B47C1A9B70}" type="presParOf" srcId="{5C15E724-5C11-4DB9-B3A4-15626F999CD6}" destId="{052545B1-3302-4677-A396-E24F718E2964}" srcOrd="2" destOrd="0" presId="urn:microsoft.com/office/officeart/2005/8/layout/hierarchy3"/>
    <dgm:cxn modelId="{94AD7C50-C257-4EC6-AF0A-443B27CC3A3C}" type="presParOf" srcId="{5C15E724-5C11-4DB9-B3A4-15626F999CD6}" destId="{A9DE8116-9C96-4EFF-8DC7-6A8BDB2C98A0}"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5CBDBE-B0B7-4BAA-A6E7-D6F0388FA4AD}">
      <dsp:nvSpPr>
        <dsp:cNvPr id="0" name=""/>
        <dsp:cNvSpPr/>
      </dsp:nvSpPr>
      <dsp:spPr>
        <a:xfrm>
          <a:off x="796111" y="719654"/>
          <a:ext cx="2909304" cy="1010362"/>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A8026BD-805F-4488-ABDA-ACDA92A07925}">
      <dsp:nvSpPr>
        <dsp:cNvPr id="0" name=""/>
        <dsp:cNvSpPr/>
      </dsp:nvSpPr>
      <dsp:spPr>
        <a:xfrm>
          <a:off x="1973365" y="3193690"/>
          <a:ext cx="563818" cy="360843"/>
        </a:xfrm>
        <a:prstGeom prst="down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8239E2A-3EF7-4F5E-8639-EF088BFFD99A}">
      <dsp:nvSpPr>
        <dsp:cNvPr id="0" name=""/>
        <dsp:cNvSpPr/>
      </dsp:nvSpPr>
      <dsp:spPr>
        <a:xfrm>
          <a:off x="902109" y="3482365"/>
          <a:ext cx="2706329" cy="676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n-US" sz="2400" kern="1200" dirty="0">
              <a:solidFill>
                <a:schemeClr val="bg1">
                  <a:lumMod val="50000"/>
                </a:schemeClr>
              </a:solidFill>
            </a:rPr>
            <a:t>Final Report</a:t>
          </a:r>
        </a:p>
      </dsp:txBody>
      <dsp:txXfrm>
        <a:off x="902109" y="3482365"/>
        <a:ext cx="2706329" cy="676582"/>
      </dsp:txXfrm>
    </dsp:sp>
    <dsp:sp modelId="{D61165B4-10AA-4F5A-988A-3DCA4C61E8BE}">
      <dsp:nvSpPr>
        <dsp:cNvPr id="0" name=""/>
        <dsp:cNvSpPr/>
      </dsp:nvSpPr>
      <dsp:spPr>
        <a:xfrm>
          <a:off x="1853835" y="1808049"/>
          <a:ext cx="1014873" cy="1014873"/>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Technical Advisory Groups</a:t>
          </a:r>
        </a:p>
      </dsp:txBody>
      <dsp:txXfrm>
        <a:off x="2002460" y="1956674"/>
        <a:ext cx="717623" cy="717623"/>
      </dsp:txXfrm>
    </dsp:sp>
    <dsp:sp modelId="{0FD3033E-FBA4-40EB-B0C2-75FD860E2752}">
      <dsp:nvSpPr>
        <dsp:cNvPr id="0" name=""/>
        <dsp:cNvSpPr/>
      </dsp:nvSpPr>
      <dsp:spPr>
        <a:xfrm>
          <a:off x="1127637" y="1046669"/>
          <a:ext cx="1014873" cy="1014873"/>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Steering Committee</a:t>
          </a:r>
        </a:p>
      </dsp:txBody>
      <dsp:txXfrm>
        <a:off x="1276262" y="1195294"/>
        <a:ext cx="717623" cy="717623"/>
      </dsp:txXfrm>
    </dsp:sp>
    <dsp:sp modelId="{D3964C3C-79FE-4915-9D7B-CEC53C2AA8F0}">
      <dsp:nvSpPr>
        <dsp:cNvPr id="0" name=""/>
        <dsp:cNvSpPr/>
      </dsp:nvSpPr>
      <dsp:spPr>
        <a:xfrm>
          <a:off x="2165063" y="801295"/>
          <a:ext cx="1014873" cy="1014873"/>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ct val="35000"/>
            </a:spcAft>
            <a:buNone/>
          </a:pPr>
          <a:r>
            <a:rPr lang="en-US" sz="1000" kern="1200" dirty="0"/>
            <a:t>All Stakeholders</a:t>
          </a:r>
        </a:p>
      </dsp:txBody>
      <dsp:txXfrm>
        <a:off x="2313688" y="949920"/>
        <a:ext cx="717623" cy="717623"/>
      </dsp:txXfrm>
    </dsp:sp>
    <dsp:sp modelId="{25B36118-AC93-4967-92E0-2FC3364DB79E}">
      <dsp:nvSpPr>
        <dsp:cNvPr id="0" name=""/>
        <dsp:cNvSpPr/>
      </dsp:nvSpPr>
      <dsp:spPr>
        <a:xfrm>
          <a:off x="676582" y="595614"/>
          <a:ext cx="3157384" cy="2525907"/>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68ED2F-CB65-48FD-8045-CA9575855F3D}">
      <dsp:nvSpPr>
        <dsp:cNvPr id="0" name=""/>
        <dsp:cNvSpPr/>
      </dsp:nvSpPr>
      <dsp:spPr>
        <a:xfrm>
          <a:off x="906509" y="1562"/>
          <a:ext cx="2715107" cy="135755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35ug/L seasonal geomean (1 year in 3 allowable exceedance)</a:t>
          </a:r>
        </a:p>
      </dsp:txBody>
      <dsp:txXfrm>
        <a:off x="946270" y="41323"/>
        <a:ext cx="2635585" cy="1278031"/>
      </dsp:txXfrm>
    </dsp:sp>
    <dsp:sp modelId="{0FE2C737-C944-492F-AE78-C06AF39C4063}">
      <dsp:nvSpPr>
        <dsp:cNvPr id="0" name=""/>
        <dsp:cNvSpPr/>
      </dsp:nvSpPr>
      <dsp:spPr>
        <a:xfrm>
          <a:off x="1178020" y="1359115"/>
          <a:ext cx="271510" cy="1018165"/>
        </a:xfrm>
        <a:custGeom>
          <a:avLst/>
          <a:gdLst/>
          <a:ahLst/>
          <a:cxnLst/>
          <a:rect l="0" t="0" r="0" b="0"/>
          <a:pathLst>
            <a:path>
              <a:moveTo>
                <a:pt x="0" y="0"/>
              </a:moveTo>
              <a:lnTo>
                <a:pt x="0" y="1018165"/>
              </a:lnTo>
              <a:lnTo>
                <a:pt x="271510" y="101816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52FC35-8084-41C3-996F-614CDB763BA4}">
      <dsp:nvSpPr>
        <dsp:cNvPr id="0" name=""/>
        <dsp:cNvSpPr/>
      </dsp:nvSpPr>
      <dsp:spPr>
        <a:xfrm>
          <a:off x="1449531" y="1698504"/>
          <a:ext cx="2172085" cy="13575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37% phosphorus reduction if nitrogen is held at baseline</a:t>
          </a:r>
        </a:p>
      </dsp:txBody>
      <dsp:txXfrm>
        <a:off x="1489292" y="1738265"/>
        <a:ext cx="2092563" cy="1278031"/>
      </dsp:txXfrm>
    </dsp:sp>
    <dsp:sp modelId="{052545B1-3302-4677-A396-E24F718E2964}">
      <dsp:nvSpPr>
        <dsp:cNvPr id="0" name=""/>
        <dsp:cNvSpPr/>
      </dsp:nvSpPr>
      <dsp:spPr>
        <a:xfrm>
          <a:off x="1178020" y="1359115"/>
          <a:ext cx="271510" cy="2715107"/>
        </a:xfrm>
        <a:custGeom>
          <a:avLst/>
          <a:gdLst/>
          <a:ahLst/>
          <a:cxnLst/>
          <a:rect l="0" t="0" r="0" b="0"/>
          <a:pathLst>
            <a:path>
              <a:moveTo>
                <a:pt x="0" y="0"/>
              </a:moveTo>
              <a:lnTo>
                <a:pt x="0" y="2715107"/>
              </a:lnTo>
              <a:lnTo>
                <a:pt x="271510" y="271510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9DE8116-9C96-4EFF-8DC7-6A8BDB2C98A0}">
      <dsp:nvSpPr>
        <dsp:cNvPr id="0" name=""/>
        <dsp:cNvSpPr/>
      </dsp:nvSpPr>
      <dsp:spPr>
        <a:xfrm>
          <a:off x="1449531" y="3395446"/>
          <a:ext cx="2172085" cy="1357553"/>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0005" tIns="26670" rIns="40005" bIns="26670" numCol="1" spcCol="1270" anchor="ctr" anchorCtr="0">
          <a:noAutofit/>
        </a:bodyPr>
        <a:lstStyle/>
        <a:p>
          <a:pPr marL="0" lvl="0" indent="0" algn="ctr" defTabSz="933450">
            <a:lnSpc>
              <a:spcPct val="90000"/>
            </a:lnSpc>
            <a:spcBef>
              <a:spcPct val="0"/>
            </a:spcBef>
            <a:spcAft>
              <a:spcPct val="35000"/>
            </a:spcAft>
            <a:buNone/>
          </a:pPr>
          <a:r>
            <a:rPr lang="en-US" sz="2100" kern="1200" dirty="0"/>
            <a:t>50% nitrogen reduction if phosphorus is held at baseline</a:t>
          </a:r>
        </a:p>
      </dsp:txBody>
      <dsp:txXfrm>
        <a:off x="1489292" y="3435207"/>
        <a:ext cx="2092563" cy="1278031"/>
      </dsp:txXfrm>
    </dsp:sp>
  </dsp:spTree>
</dsp:drawing>
</file>

<file path=ppt/diagrams/layout1.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82119"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898102" y="1"/>
            <a:ext cx="2982119" cy="466434"/>
          </a:xfrm>
          <a:prstGeom prst="rect">
            <a:avLst/>
          </a:prstGeom>
        </p:spPr>
        <p:txBody>
          <a:bodyPr vert="horz" lIns="92446" tIns="46223" rIns="92446" bIns="46223" rtlCol="0"/>
          <a:lstStyle>
            <a:lvl1pPr algn="r">
              <a:defRPr sz="1200"/>
            </a:lvl1pPr>
          </a:lstStyle>
          <a:p>
            <a:fld id="{C586D9D0-2E9B-4F2F-924A-B3B3E9CFCAEC}" type="datetimeFigureOut">
              <a:rPr lang="en-US" smtClean="0"/>
              <a:t>12/12/2022</a:t>
            </a:fld>
            <a:endParaRPr lang="en-US"/>
          </a:p>
        </p:txBody>
      </p:sp>
      <p:sp>
        <p:nvSpPr>
          <p:cNvPr id="4" name="Slide Image Placeholder 3"/>
          <p:cNvSpPr>
            <a:spLocks noGrp="1" noRot="1" noChangeAspect="1"/>
          </p:cNvSpPr>
          <p:nvPr>
            <p:ph type="sldImg" idx="2"/>
          </p:nvPr>
        </p:nvSpPr>
        <p:spPr>
          <a:xfrm>
            <a:off x="654050" y="1162050"/>
            <a:ext cx="5575300"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688182" y="4473892"/>
            <a:ext cx="5505450" cy="3660459"/>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2982119"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898102" y="8829967"/>
            <a:ext cx="2982119" cy="466433"/>
          </a:xfrm>
          <a:prstGeom prst="rect">
            <a:avLst/>
          </a:prstGeom>
        </p:spPr>
        <p:txBody>
          <a:bodyPr vert="horz" lIns="92446" tIns="46223" rIns="92446" bIns="46223" rtlCol="0" anchor="b"/>
          <a:lstStyle>
            <a:lvl1pPr algn="r">
              <a:defRPr sz="1200"/>
            </a:lvl1pPr>
          </a:lstStyle>
          <a:p>
            <a:fld id="{456C487D-E38B-444A-A8D9-A3853809DE05}" type="slidenum">
              <a:rPr lang="en-US" smtClean="0"/>
              <a:t>‹#›</a:t>
            </a:fld>
            <a:endParaRPr lang="en-US"/>
          </a:p>
        </p:txBody>
      </p:sp>
    </p:spTree>
    <p:extLst>
      <p:ext uri="{BB962C8B-B14F-4D97-AF65-F5344CB8AC3E}">
        <p14:creationId xmlns:p14="http://schemas.microsoft.com/office/powerpoint/2010/main" val="18368724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a:t>
            </a:fld>
            <a:endParaRPr lang="en-US"/>
          </a:p>
        </p:txBody>
      </p:sp>
    </p:spTree>
    <p:extLst>
      <p:ext uri="{BB962C8B-B14F-4D97-AF65-F5344CB8AC3E}">
        <p14:creationId xmlns:p14="http://schemas.microsoft.com/office/powerpoint/2010/main" val="1187998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456C487D-E38B-444A-A8D9-A3853809DE05}" type="slidenum">
              <a:rPr lang="en-US">
                <a:solidFill>
                  <a:prstClr val="black"/>
                </a:solidFill>
                <a:latin typeface="Calibri" panose="020F0502020204030204"/>
              </a:rPr>
              <a:pPr defTabSz="924458">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26416290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458">
              <a:defRPr/>
            </a:pPr>
            <a:fld id="{456C487D-E38B-444A-A8D9-A3853809DE05}" type="slidenum">
              <a:rPr lang="en-US">
                <a:solidFill>
                  <a:prstClr val="black"/>
                </a:solidFill>
                <a:latin typeface="Calibri" panose="020F0502020204030204"/>
              </a:rPr>
              <a:pPr defTabSz="924458">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28806807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9</a:t>
            </a:fld>
            <a:endParaRPr lang="en-US"/>
          </a:p>
        </p:txBody>
      </p:sp>
    </p:spTree>
    <p:extLst>
      <p:ext uri="{BB962C8B-B14F-4D97-AF65-F5344CB8AC3E}">
        <p14:creationId xmlns:p14="http://schemas.microsoft.com/office/powerpoint/2010/main" val="24878251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6C487D-E38B-444A-A8D9-A3853809DE05}" type="slidenum">
              <a:rPr lang="en-US" smtClean="0"/>
              <a:t>13</a:t>
            </a:fld>
            <a:endParaRPr lang="en-US"/>
          </a:p>
        </p:txBody>
      </p:sp>
    </p:spTree>
    <p:extLst>
      <p:ext uri="{BB962C8B-B14F-4D97-AF65-F5344CB8AC3E}">
        <p14:creationId xmlns:p14="http://schemas.microsoft.com/office/powerpoint/2010/main" val="3230907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6C487D-E38B-444A-A8D9-A3853809DE05}" type="slidenum">
              <a:rPr lang="en-US" smtClean="0"/>
              <a:t>19</a:t>
            </a:fld>
            <a:endParaRPr lang="en-US"/>
          </a:p>
        </p:txBody>
      </p:sp>
    </p:spTree>
    <p:extLst>
      <p:ext uri="{BB962C8B-B14F-4D97-AF65-F5344CB8AC3E}">
        <p14:creationId xmlns:p14="http://schemas.microsoft.com/office/powerpoint/2010/main" val="25424285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 Slide - Lighthouse, Mountains, Full Logo, Title and Subtitl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5634453" y="3235764"/>
            <a:ext cx="5865181" cy="713497"/>
          </a:xfrm>
        </p:spPr>
        <p:txBody>
          <a:bodyPr anchor="ctr">
            <a:normAutofit/>
          </a:bodyPr>
          <a:lstStyle>
            <a:lvl1pPr algn="r">
              <a:defRPr sz="28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Subtitle 2"/>
          <p:cNvSpPr>
            <a:spLocks noGrp="1"/>
          </p:cNvSpPr>
          <p:nvPr>
            <p:ph type="subTitle" idx="1" hasCustomPrompt="1"/>
          </p:nvPr>
        </p:nvSpPr>
        <p:spPr>
          <a:xfrm>
            <a:off x="7010492" y="2928374"/>
            <a:ext cx="4489142" cy="614779"/>
          </a:xfrm>
        </p:spPr>
        <p:txBody>
          <a:bodyPr anchor="ctr">
            <a:normAutofit/>
          </a:bodyPr>
          <a:lstStyle>
            <a:lvl1pPr marL="0" indent="0" algn="r">
              <a:buNone/>
              <a:defRPr sz="200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Master subtitle style (date)</a:t>
            </a:r>
          </a:p>
        </p:txBody>
      </p:sp>
      <p:sp>
        <p:nvSpPr>
          <p:cNvPr id="8" name="Rectangle 7">
            <a:extLst>
              <a:ext uri="{FF2B5EF4-FFF2-40B4-BE49-F238E27FC236}">
                <a16:creationId xmlns:a16="http://schemas.microsoft.com/office/drawing/2014/main" id="{89EE5989-A237-44ED-9A46-F3D25882883F}"/>
              </a:ext>
            </a:extLst>
          </p:cNvPr>
          <p:cNvSpPr/>
          <p:nvPr userDrawn="1"/>
        </p:nvSpPr>
        <p:spPr>
          <a:xfrm>
            <a:off x="383177" y="2473234"/>
            <a:ext cx="3553097" cy="20029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854721FC-AE4F-47E8-AF8D-F2ABF799D36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07401" y="5331820"/>
            <a:ext cx="3676650" cy="1311157"/>
          </a:xfrm>
          <a:prstGeom prst="rect">
            <a:avLst/>
          </a:prstGeom>
        </p:spPr>
      </p:pic>
    </p:spTree>
    <p:extLst>
      <p:ext uri="{BB962C8B-B14F-4D97-AF65-F5344CB8AC3E}">
        <p14:creationId xmlns:p14="http://schemas.microsoft.com/office/powerpoint/2010/main" val="2632887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Slide - Manufacturing 2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633346" y="159510"/>
            <a:ext cx="7181469"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633346" y="517741"/>
            <a:ext cx="7181469"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8080EEC0-8F06-4C02-AFF7-E86E2E05940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888094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Slide - Title, Long Text, Bar">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pPr lvl="0"/>
            <a:r>
              <a:rPr lang="en-US" dirty="0"/>
              <a:t>Text slide – long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8" name="Content Placeholder 6">
            <a:extLst>
              <a:ext uri="{FF2B5EF4-FFF2-40B4-BE49-F238E27FC236}">
                <a16:creationId xmlns:a16="http://schemas.microsoft.com/office/drawing/2014/main" id="{FF078F1F-003F-4D18-8150-5C6E4C0814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10942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Slide - Title, Small Char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5" name="Chart Placeholder 4"/>
          <p:cNvSpPr>
            <a:spLocks noGrp="1"/>
          </p:cNvSpPr>
          <p:nvPr>
            <p:ph type="chart" sz="quarter" idx="13" hasCustomPrompt="1"/>
          </p:nvPr>
        </p:nvSpPr>
        <p:spPr>
          <a:xfrm>
            <a:off x="838200" y="1228727"/>
            <a:ext cx="10515600" cy="4174280"/>
          </a:xfrm>
        </p:spPr>
        <p:txBody>
          <a:bodyPr/>
          <a:lstStyle>
            <a:lvl1pPr>
              <a:defRPr>
                <a:solidFill>
                  <a:srgbClr val="778591"/>
                </a:solidFill>
              </a:defRPr>
            </a:lvl1pPr>
          </a:lstStyle>
          <a:p>
            <a:r>
              <a:rPr lang="en-US" dirty="0"/>
              <a:t>Small Chart</a:t>
            </a:r>
          </a:p>
        </p:txBody>
      </p:sp>
      <p:pic>
        <p:nvPicPr>
          <p:cNvPr id="8" name="Content Placeholder 6">
            <a:extLst>
              <a:ext uri="{FF2B5EF4-FFF2-40B4-BE49-F238E27FC236}">
                <a16:creationId xmlns:a16="http://schemas.microsoft.com/office/drawing/2014/main" id="{4EA28A69-0CF2-4EB4-A15C-B526D23FCD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61564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Slide - Title, Large Chart,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9" name="Chart Placeholder 4"/>
          <p:cNvSpPr>
            <a:spLocks noGrp="1"/>
          </p:cNvSpPr>
          <p:nvPr>
            <p:ph type="chart" sz="quarter" idx="13" hasCustomPrompt="1"/>
          </p:nvPr>
        </p:nvSpPr>
        <p:spPr>
          <a:xfrm>
            <a:off x="838200" y="1228726"/>
            <a:ext cx="10515600" cy="5172073"/>
          </a:xfrm>
        </p:spPr>
        <p:txBody>
          <a:bodyPr/>
          <a:lstStyle>
            <a:lvl1pPr>
              <a:defRPr>
                <a:solidFill>
                  <a:srgbClr val="778591"/>
                </a:solidFill>
              </a:defRPr>
            </a:lvl1pPr>
          </a:lstStyle>
          <a:p>
            <a:r>
              <a:rPr lang="en-US" dirty="0"/>
              <a:t>Large Chart</a:t>
            </a:r>
          </a:p>
        </p:txBody>
      </p:sp>
      <p:pic>
        <p:nvPicPr>
          <p:cNvPr id="8" name="Content Placeholder 6">
            <a:extLst>
              <a:ext uri="{FF2B5EF4-FFF2-40B4-BE49-F238E27FC236}">
                <a16:creationId xmlns:a16="http://schemas.microsoft.com/office/drawing/2014/main" id="{E0B4E534-5AC3-45F1-82DE-75EF5CA0973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771267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Content Slide - Title, Small SmartArt, Logo, Bar">
    <p:spTree>
      <p:nvGrpSpPr>
        <p:cNvPr id="1" name=""/>
        <p:cNvGrpSpPr/>
        <p:nvPr/>
      </p:nvGrpSpPr>
      <p:grpSpPr>
        <a:xfrm>
          <a:off x="0" y="0"/>
          <a:ext cx="0" cy="0"/>
          <a:chOff x="0" y="0"/>
          <a:chExt cx="0" cy="0"/>
        </a:xfrm>
      </p:grpSpPr>
      <p:sp>
        <p:nvSpPr>
          <p:cNvPr id="8" name="SmartArt Placeholder 7"/>
          <p:cNvSpPr>
            <a:spLocks noGrp="1"/>
          </p:cNvSpPr>
          <p:nvPr>
            <p:ph type="dgm" sz="quarter" idx="15" hasCustomPrompt="1"/>
          </p:nvPr>
        </p:nvSpPr>
        <p:spPr>
          <a:xfrm>
            <a:off x="838200" y="1225550"/>
            <a:ext cx="10515600" cy="4189413"/>
          </a:xfrm>
        </p:spPr>
        <p:txBody>
          <a:bodyPr/>
          <a:lstStyle>
            <a:lvl1pPr>
              <a:defRPr>
                <a:solidFill>
                  <a:srgbClr val="728591"/>
                </a:solidFill>
              </a:defRPr>
            </a:lvl1pPr>
          </a:lstStyle>
          <a:p>
            <a:r>
              <a:rPr lang="en-US" dirty="0"/>
              <a:t>Small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A47C3337-32D4-4B55-AC32-EEEC9AF47F0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6634010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ntent Slide - Title, Large SmartArt, Bar">
    <p:spTree>
      <p:nvGrpSpPr>
        <p:cNvPr id="1" name=""/>
        <p:cNvGrpSpPr/>
        <p:nvPr/>
      </p:nvGrpSpPr>
      <p:grpSpPr>
        <a:xfrm>
          <a:off x="0" y="0"/>
          <a:ext cx="0" cy="0"/>
          <a:chOff x="0" y="0"/>
          <a:chExt cx="0" cy="0"/>
        </a:xfrm>
      </p:grpSpPr>
      <p:sp>
        <p:nvSpPr>
          <p:cNvPr id="7" name="SmartArt Placeholder 6"/>
          <p:cNvSpPr>
            <a:spLocks noGrp="1"/>
          </p:cNvSpPr>
          <p:nvPr>
            <p:ph type="dgm" sz="quarter" idx="15" hasCustomPrompt="1"/>
          </p:nvPr>
        </p:nvSpPr>
        <p:spPr>
          <a:xfrm>
            <a:off x="838200" y="1228725"/>
            <a:ext cx="10515600" cy="5172075"/>
          </a:xfrm>
        </p:spPr>
        <p:txBody>
          <a:bodyPr/>
          <a:lstStyle>
            <a:lvl1pPr>
              <a:defRPr>
                <a:solidFill>
                  <a:srgbClr val="728591"/>
                </a:solidFill>
              </a:defRPr>
            </a:lvl1pPr>
          </a:lstStyle>
          <a:p>
            <a:r>
              <a:rPr lang="en-US" dirty="0"/>
              <a:t>Large SmartArt Graphic</a:t>
            </a:r>
          </a:p>
        </p:txBody>
      </p:sp>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9" name="Content Placeholder 6">
            <a:extLst>
              <a:ext uri="{FF2B5EF4-FFF2-40B4-BE49-F238E27FC236}">
                <a16:creationId xmlns:a16="http://schemas.microsoft.com/office/drawing/2014/main" id="{3B68D82E-C6BB-490E-B359-B8BFE222818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412152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Slide - Small Image,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7"/>
            <a:ext cx="10515600" cy="4174280"/>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pic>
        <p:nvPicPr>
          <p:cNvPr id="9" name="Content Placeholder 6">
            <a:extLst>
              <a:ext uri="{FF2B5EF4-FFF2-40B4-BE49-F238E27FC236}">
                <a16:creationId xmlns:a16="http://schemas.microsoft.com/office/drawing/2014/main" id="{8AAC2A07-D2B6-402A-A29D-3F0F24B0F68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4981700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and Content Slide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186523" y="1775339"/>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5539666" y="1281613"/>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9E4304EF-BBE9-4AC9-9D15-EA2DD76BFA4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1823345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and Content Slide 2 - Small Image, Text, Title, Bar, Logo">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6776990" y="1896631"/>
            <a:ext cx="5157834" cy="3130208"/>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Small Image</a:t>
            </a:r>
          </a:p>
        </p:txBody>
      </p:sp>
      <p:sp>
        <p:nvSpPr>
          <p:cNvPr id="8" name="Content Placeholder 2"/>
          <p:cNvSpPr>
            <a:spLocks noGrp="1"/>
          </p:cNvSpPr>
          <p:nvPr>
            <p:ph idx="1" hasCustomPrompt="1"/>
          </p:nvPr>
        </p:nvSpPr>
        <p:spPr>
          <a:xfrm>
            <a:off x="177553" y="1360900"/>
            <a:ext cx="6395158" cy="4201670"/>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B29E7BF0-E323-44E1-85A4-893F4FC60A7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45777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 Medium Image,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838200" y="1228726"/>
            <a:ext cx="10515600" cy="5191123"/>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pic>
        <p:nvPicPr>
          <p:cNvPr id="9" name="Content Placeholder 6">
            <a:extLst>
              <a:ext uri="{FF2B5EF4-FFF2-40B4-BE49-F238E27FC236}">
                <a16:creationId xmlns:a16="http://schemas.microsoft.com/office/drawing/2014/main" id="{50270092-A1BE-4459-879D-2641BABAF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7218668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 Title, Short Text, Logo,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228727"/>
            <a:ext cx="10515600" cy="5019673"/>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pic>
        <p:nvPicPr>
          <p:cNvPr id="10" name="Content Placeholder 6">
            <a:extLst>
              <a:ext uri="{FF2B5EF4-FFF2-40B4-BE49-F238E27FC236}">
                <a16:creationId xmlns:a16="http://schemas.microsoft.com/office/drawing/2014/main" id="{A071A617-FAF4-4AE3-B69C-134347C5350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5012620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Content Slide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208718" y="1290869"/>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5370990" y="1290987"/>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DFD6FD7A-8297-4AC3-83A8-06C00B36C7B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3705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and Content Slide 2 - Medium Image, Text, Title, Bar">
    <p:spTree>
      <p:nvGrpSpPr>
        <p:cNvPr id="1" name=""/>
        <p:cNvGrpSpPr/>
        <p:nvPr/>
      </p:nvGrpSpPr>
      <p:grpSpPr>
        <a:xfrm>
          <a:off x="0" y="0"/>
          <a:ext cx="0" cy="0"/>
          <a:chOff x="0" y="0"/>
          <a:chExt cx="0" cy="0"/>
        </a:xfrm>
      </p:grpSpPr>
      <p:sp>
        <p:nvSpPr>
          <p:cNvPr id="7" name="Rectangle 6"/>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4" name="Picture Placeholder 3"/>
          <p:cNvSpPr>
            <a:spLocks noGrp="1"/>
          </p:cNvSpPr>
          <p:nvPr>
            <p:ph type="pic" sz="quarter" idx="13" hasCustomPrompt="1"/>
          </p:nvPr>
        </p:nvSpPr>
        <p:spPr>
          <a:xfrm>
            <a:off x="7035646" y="1311318"/>
            <a:ext cx="4975842" cy="512768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Medium Image</a:t>
            </a:r>
          </a:p>
        </p:txBody>
      </p:sp>
      <p:sp>
        <p:nvSpPr>
          <p:cNvPr id="8" name="Content Placeholder 2"/>
          <p:cNvSpPr>
            <a:spLocks noGrp="1"/>
          </p:cNvSpPr>
          <p:nvPr>
            <p:ph idx="1" hasCustomPrompt="1"/>
          </p:nvPr>
        </p:nvSpPr>
        <p:spPr>
          <a:xfrm>
            <a:off x="177553" y="1311318"/>
            <a:ext cx="6688121" cy="5127568"/>
          </a:xfrm>
        </p:spPr>
        <p:txBody>
          <a:bodyPr>
            <a:normAutofit/>
          </a:bodyPr>
          <a:lstStyle>
            <a:lvl1pPr>
              <a:defRPr sz="2000" baseline="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medium amount of copy</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0" name="Content Placeholder 6">
            <a:extLst>
              <a:ext uri="{FF2B5EF4-FFF2-40B4-BE49-F238E27FC236}">
                <a16:creationId xmlns:a16="http://schemas.microsoft.com/office/drawing/2014/main" id="{781F9065-5FEC-4FE3-9D8A-330CE9DB31F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41418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 Large Image, Title">
    <p:spTree>
      <p:nvGrpSpPr>
        <p:cNvPr id="1" name=""/>
        <p:cNvGrpSpPr/>
        <p:nvPr/>
      </p:nvGrpSpPr>
      <p:grpSpPr>
        <a:xfrm>
          <a:off x="0" y="0"/>
          <a:ext cx="0" cy="0"/>
          <a:chOff x="0" y="0"/>
          <a:chExt cx="0" cy="0"/>
        </a:xfrm>
      </p:grpSpPr>
      <p:sp>
        <p:nvSpPr>
          <p:cNvPr id="6" name="Slide Number Placeholder 5"/>
          <p:cNvSpPr txBox="1">
            <a:spLocks/>
          </p:cNvSpPr>
          <p:nvPr userDrawn="1"/>
        </p:nvSpPr>
        <p:spPr>
          <a:xfrm>
            <a:off x="104775" y="6650830"/>
            <a:ext cx="2743200" cy="138112"/>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2"/>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1F27F3A-B3E9-41ED-AF8F-A365F10BB65F}" type="slidenum">
              <a:rPr lang="en-US" smtClean="0"/>
              <a:pPr/>
              <a:t>‹#›</a:t>
            </a:fld>
            <a:endParaRPr lang="en-US"/>
          </a:p>
        </p:txBody>
      </p:sp>
      <p:sp>
        <p:nvSpPr>
          <p:cNvPr id="8" name="Picture Placeholder 3"/>
          <p:cNvSpPr>
            <a:spLocks noGrp="1"/>
          </p:cNvSpPr>
          <p:nvPr>
            <p:ph type="pic" sz="quarter" idx="13" hasCustomPrompt="1"/>
          </p:nvPr>
        </p:nvSpPr>
        <p:spPr>
          <a:xfrm>
            <a:off x="838200" y="1228726"/>
            <a:ext cx="10515600" cy="5560216"/>
          </a:xfrm>
          <a:effectLst>
            <a:outerShdw blurRad="50800" dist="38100" dir="2700000" algn="tl" rotWithShape="0">
              <a:prstClr val="black">
                <a:alpha val="40000"/>
              </a:prstClr>
            </a:outerShdw>
          </a:effectLst>
        </p:spPr>
        <p:txBody>
          <a:bodyPr/>
          <a:lstStyle>
            <a:lvl1pPr>
              <a:defRPr>
                <a:solidFill>
                  <a:srgbClr val="778591"/>
                </a:solidFill>
              </a:defRPr>
            </a:lvl1pPr>
          </a:lstStyle>
          <a:p>
            <a:r>
              <a:rPr lang="en-US" dirty="0"/>
              <a:t>Large Image</a:t>
            </a:r>
          </a:p>
        </p:txBody>
      </p:sp>
      <p:sp>
        <p:nvSpPr>
          <p:cNvPr id="5" name="Title 1"/>
          <p:cNvSpPr>
            <a:spLocks noGrp="1"/>
          </p:cNvSpPr>
          <p:nvPr>
            <p:ph type="title"/>
          </p:nvPr>
        </p:nvSpPr>
        <p:spPr>
          <a:xfrm>
            <a:off x="838200" y="98426"/>
            <a:ext cx="10515600" cy="1061245"/>
          </a:xfrm>
        </p:spPr>
        <p:txBody>
          <a:bodyPr>
            <a:normAutofit/>
          </a:bodyPr>
          <a:lstStyle>
            <a:lvl1pPr algn="ctr">
              <a:defRPr sz="36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9" name="Content Placeholder 6">
            <a:extLst>
              <a:ext uri="{FF2B5EF4-FFF2-40B4-BE49-F238E27FC236}">
                <a16:creationId xmlns:a16="http://schemas.microsoft.com/office/drawing/2014/main" id="{1BB4DF0E-D8B2-43C0-80CD-7C5F5813498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41369519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Divider Slide - Logo, Bar, No Image">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baseline="0">
                <a:solidFill>
                  <a:schemeClr val="bg1"/>
                </a:solidFill>
                <a:latin typeface="Times New Roman" panose="02020603050405020304" pitchFamily="18" charset="0"/>
                <a:cs typeface="Times New Roman" panose="02020603050405020304" pitchFamily="18" charset="0"/>
              </a:defRPr>
            </a:lvl1pPr>
          </a:lstStyle>
          <a:p>
            <a:r>
              <a:rPr lang="en-US" dirty="0"/>
              <a:t>Section Divider No Image</a:t>
            </a:r>
          </a:p>
        </p:txBody>
      </p:sp>
      <p:pic>
        <p:nvPicPr>
          <p:cNvPr id="9" name="Content Placeholder 6">
            <a:extLst>
              <a:ext uri="{FF2B5EF4-FFF2-40B4-BE49-F238E27FC236}">
                <a16:creationId xmlns:a16="http://schemas.microsoft.com/office/drawing/2014/main" id="{69E6E0FD-A059-46B5-8E97-756E86E813D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3012000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4085058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B5FC3-2B4F-E06F-6A70-65A82EAA7A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FA0C42E-7ED9-6FFF-3758-A27C423CAE8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49E3ACC-FA81-6822-AAAF-672E3555FBEA}"/>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751B1FE-4FCC-C5A6-ACBF-3805E8DA78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CA63029-85DB-7435-A77D-32DF90D93B8C}"/>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492040824"/>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1A-C9AA-E2C6-2E9E-50399F7602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95DE0EE-2C34-396A-B1DE-8B23125B9C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D6F864-B554-1CC3-9410-A6D5D4E547D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62B596A7-1310-27CF-469D-7FA6405F7F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15DC3C-F515-E84D-FE24-9AE459F5A1E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850901920"/>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E6DEE-B7B3-9AD9-69F3-D3E2DE72C3E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BEC01-C24D-FECA-F230-2C6EB50349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EC838EE-EB92-FD6B-DB65-04D30DF04438}"/>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756FFCF-4686-684D-EB1D-4C41017E5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8F38A-37A5-200D-2AE0-FC0A7DCE98A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65267927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A2293-A2D0-1EB5-36CC-2C69CBF97B3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86BEEB-666E-5C77-E0EB-1C0108CBEF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AD0772F-89C3-3DF9-297F-7ED100DC6B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972E2EF-0BCA-7D29-E618-4C8FAA7F6C1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1B68DBAC-D0C9-C27A-525D-78E84BBC37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F0F2C2-49B7-34C4-1250-3F389BE05977}"/>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48781645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C477-BAC8-1ED2-6477-17C73A532D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6A1E3-5AC3-1DCA-B34C-7ACC2A6297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2570A9C-8B60-6A33-74BD-4C628C5297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B8387C7-44A7-6114-A4CC-569AC047D38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000A15-57A4-0F99-592D-97988AF96C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C687853-17CF-006D-F1DD-E6ABEF261108}"/>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9A879E59-18DD-8E31-C265-5994BEE4300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D1DD2C-076A-647A-3849-6D028BA65551}"/>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57513683"/>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Slide - Pottery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832"/>
            <a:ext cx="12192000" cy="1333500"/>
          </a:xfrm>
          <a:prstGeom prst="rect">
            <a:avLst/>
          </a:prstGeom>
        </p:spPr>
      </p:pic>
      <p:sp>
        <p:nvSpPr>
          <p:cNvPr id="2" name="Title 1"/>
          <p:cNvSpPr>
            <a:spLocks noGrp="1"/>
          </p:cNvSpPr>
          <p:nvPr>
            <p:ph type="title"/>
          </p:nvPr>
        </p:nvSpPr>
        <p:spPr>
          <a:xfrm>
            <a:off x="1238250" y="229933"/>
            <a:ext cx="73723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38250" y="577599"/>
            <a:ext cx="73723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3" name="Content Placeholder 6">
            <a:extLst>
              <a:ext uri="{FF2B5EF4-FFF2-40B4-BE49-F238E27FC236}">
                <a16:creationId xmlns:a16="http://schemas.microsoft.com/office/drawing/2014/main" id="{1C54A845-0B0C-407F-9ECC-AF75B7B9D5C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54493866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20C54B-0CBF-791D-9CDE-0016A5D9DD2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1485EEA-A2AD-E856-0BD9-B18194D94194}"/>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1CE26EF6-1AA3-8F72-36C7-2843E320AD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01A47EA-07B4-3F39-5382-58D498261AB3}"/>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20120284"/>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1EF139-0483-CA83-4252-C63EC0A2F52A}"/>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61329F26-7249-2B29-840F-496D578AF6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7D3C651-49FA-CF3F-A107-DAC311DAA576}"/>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417740768"/>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66B3B-1DA4-27A1-BE1F-504ADADBCB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3C0E7F-D6E3-13B8-D1E6-F6ECE14E38F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7E8D05-98C0-678C-FDC6-BE15C29632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2AB7149-2DE0-4D08-A4B3-FB1F46765FA1}"/>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C1EFF47-24BA-83F5-3A3B-EF54D9C6B5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346D9F-DCB8-600A-4E18-8FF8F46AF0DE}"/>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2317143608"/>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BD875-E80D-CF5A-E69F-EA91F9F707C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ECC1B5C-BBF5-0BA5-6765-8C694A79E0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E29E288-5E65-EA1B-73C5-894EEF1DFF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50737B-4683-6E40-B8B7-C7D6B872DA29}"/>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B9587C00-C09A-DF24-41EC-B3C5E4BA10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5F9674-2744-8E06-3DC8-C2F48A549762}"/>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1153582100"/>
      </p:ext>
    </p:extLst>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E3E17-E914-D928-D150-397BC50175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3FE7B7-3E48-4542-6D7E-EE88DC49A2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EA88BB4-5F3E-7EDC-2682-1180B2BE2EC9}"/>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F0BCCE5B-B4F2-DBC5-9D44-3D34590CE2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71E630-AC83-59A3-4F46-6368882795FD}"/>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3198895717"/>
      </p:ext>
    </p:extLst>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ACD8DE-ACD7-5CBC-E5B2-D3204032E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12ABF5-C3B9-6EB3-E890-CD48F234CB7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19320F-42C7-A6C1-F1A2-3ACB3BA411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A3AB9CB-8850-C5A3-20A2-3223AC0032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15BF4-4A5B-B949-6EE9-A75724DADBB9}"/>
              </a:ext>
            </a:extLst>
          </p:cNvPr>
          <p:cNvSpPr>
            <a:spLocks noGrp="1"/>
          </p:cNvSpPr>
          <p:nvPr>
            <p:ph type="sldNum" sz="quarter" idx="12"/>
          </p:nvPr>
        </p:nvSpPr>
        <p:spPr/>
        <p:txBody>
          <a:bodyPr/>
          <a:lstStyle/>
          <a:p>
            <a:fld id="{11F27F3A-B3E9-41ED-AF8F-A365F10BB65F}" type="slidenum">
              <a:rPr lang="en-US" smtClean="0"/>
              <a:t>‹#›</a:t>
            </a:fld>
            <a:endParaRPr lang="en-US"/>
          </a:p>
        </p:txBody>
      </p:sp>
    </p:spTree>
    <p:extLst>
      <p:ext uri="{BB962C8B-B14F-4D97-AF65-F5344CB8AC3E}">
        <p14:creationId xmlns:p14="http://schemas.microsoft.com/office/powerpoint/2010/main" val="835410040"/>
      </p:ext>
    </p:extLst>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Section Divider Slide - Logo, Bar, Image">
    <p:spTree>
      <p:nvGrpSpPr>
        <p:cNvPr id="1" name=""/>
        <p:cNvGrpSpPr/>
        <p:nvPr/>
      </p:nvGrpSpPr>
      <p:grpSpPr>
        <a:xfrm>
          <a:off x="0" y="0"/>
          <a:ext cx="0" cy="0"/>
          <a:chOff x="0" y="0"/>
          <a:chExt cx="0" cy="0"/>
        </a:xfrm>
      </p:grpSpPr>
      <p:sp>
        <p:nvSpPr>
          <p:cNvPr id="12" name="Rectangle 11"/>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7" name="Rectangle 6"/>
          <p:cNvSpPr/>
          <p:nvPr userDrawn="1"/>
        </p:nvSpPr>
        <p:spPr>
          <a:xfrm>
            <a:off x="0" y="609998"/>
            <a:ext cx="12192000" cy="894952"/>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10" name="Title 1"/>
          <p:cNvSpPr>
            <a:spLocks noGrp="1"/>
          </p:cNvSpPr>
          <p:nvPr>
            <p:ph type="ctrTitle" hasCustomPrompt="1"/>
          </p:nvPr>
        </p:nvSpPr>
        <p:spPr>
          <a:xfrm>
            <a:off x="190500" y="609998"/>
            <a:ext cx="11811000" cy="894952"/>
          </a:xfrm>
        </p:spPr>
        <p:txBody>
          <a:bodyPr anchor="ctr">
            <a:normAutofit/>
          </a:bodyPr>
          <a:lstStyle>
            <a:lvl1pPr algn="l">
              <a:defRPr sz="2800" i="1">
                <a:solidFill>
                  <a:schemeClr val="bg1"/>
                </a:solidFill>
                <a:latin typeface="Times New Roman" panose="02020603050405020304" pitchFamily="18" charset="0"/>
                <a:cs typeface="Times New Roman" panose="02020603050405020304" pitchFamily="18" charset="0"/>
              </a:defRPr>
            </a:lvl1pPr>
          </a:lstStyle>
          <a:p>
            <a:r>
              <a:rPr lang="en-US" dirty="0"/>
              <a:t>Section Divider Image</a:t>
            </a:r>
          </a:p>
        </p:txBody>
      </p:sp>
      <p:sp>
        <p:nvSpPr>
          <p:cNvPr id="11" name="Picture Placeholder 3"/>
          <p:cNvSpPr>
            <a:spLocks noGrp="1"/>
          </p:cNvSpPr>
          <p:nvPr>
            <p:ph type="pic" sz="quarter" idx="13"/>
          </p:nvPr>
        </p:nvSpPr>
        <p:spPr>
          <a:xfrm>
            <a:off x="0" y="1574006"/>
            <a:ext cx="12192000" cy="3829001"/>
          </a:xfrm>
          <a:effectLst>
            <a:outerShdw blurRad="50800" dist="38100" dir="2700000" algn="tl" rotWithShape="0">
              <a:prstClr val="black">
                <a:alpha val="40000"/>
              </a:prstClr>
            </a:outerShdw>
          </a:effectLst>
        </p:spPr>
        <p:txBody>
          <a:bodyPr/>
          <a:lstStyle>
            <a:lvl1pPr>
              <a:defRPr>
                <a:solidFill>
                  <a:srgbClr val="778591"/>
                </a:solidFill>
              </a:defRPr>
            </a:lvl1pPr>
          </a:lstStyle>
          <a:p>
            <a:endParaRPr lang="en-US"/>
          </a:p>
        </p:txBody>
      </p:sp>
      <p:pic>
        <p:nvPicPr>
          <p:cNvPr id="9" name="Content Placeholder 6">
            <a:extLst>
              <a:ext uri="{FF2B5EF4-FFF2-40B4-BE49-F238E27FC236}">
                <a16:creationId xmlns:a16="http://schemas.microsoft.com/office/drawing/2014/main" id="{A2F88A14-F15D-4FD9-9539-5E152F9CB1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030545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83210751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32077027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Slide - Pharma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514475" y="201358"/>
            <a:ext cx="70675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514475" y="549024"/>
            <a:ext cx="70675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4A4B1867-30C5-42EA-8C67-EF3037147A5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16935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Slide - Mtns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02932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02932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DD08425C-57D8-4808-9CF0-226279E52BB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664479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Slide - Seaport Industrial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1581"/>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199323" y="205230"/>
            <a:ext cx="6195776"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199323" y="563461"/>
            <a:ext cx="619577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A7C37735-4226-42C3-94CC-25BEB31BC539}"/>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65889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Slide - Coast Image Title/Subtitle Area, Short Text, Logo, Bar">
    <p:spTree>
      <p:nvGrpSpPr>
        <p:cNvPr id="1" name=""/>
        <p:cNvGrpSpPr/>
        <p:nvPr/>
      </p:nvGrpSpPr>
      <p:grpSpPr>
        <a:xfrm>
          <a:off x="0" y="0"/>
          <a:ext cx="0" cy="0"/>
          <a:chOff x="0" y="0"/>
          <a:chExt cx="0" cy="0"/>
        </a:xfrm>
      </p:grpSpPr>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2" name="Title 1"/>
          <p:cNvSpPr>
            <a:spLocks noGrp="1"/>
          </p:cNvSpPr>
          <p:nvPr>
            <p:ph type="title"/>
          </p:nvPr>
        </p:nvSpPr>
        <p:spPr>
          <a:xfrm>
            <a:off x="1057275" y="205230"/>
            <a:ext cx="62674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5" y="563461"/>
            <a:ext cx="62674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2E4C30BD-13EE-44A0-BA1B-4719408705E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1107440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Slide - Aviation Image Title/Subtitle Area, Short Text, Logo, Ba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057274" y="205230"/>
            <a:ext cx="7323245"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057274" y="563461"/>
            <a:ext cx="7323245"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CF5D5B17-164A-4AD7-B23D-9DFBCBBD61C8}"/>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8617420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Slide - Manufacturing Image Title/Subtitle Area, Short Text, Logo, Bar">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1333500"/>
          </a:xfrm>
          <a:prstGeom prst="rect">
            <a:avLst/>
          </a:prstGeom>
        </p:spPr>
      </p:pic>
      <p:sp>
        <p:nvSpPr>
          <p:cNvPr id="11" name="Rectangle 10"/>
          <p:cNvSpPr/>
          <p:nvPr userDrawn="1"/>
        </p:nvSpPr>
        <p:spPr>
          <a:xfrm>
            <a:off x="0" y="6590652"/>
            <a:ext cx="12192000" cy="276225"/>
          </a:xfrm>
          <a:prstGeom prst="rect">
            <a:avLst/>
          </a:prstGeom>
          <a:gradFill flip="none" rotWithShape="1">
            <a:gsLst>
              <a:gs pos="35000">
                <a:srgbClr val="4F745E"/>
              </a:gs>
              <a:gs pos="0">
                <a:schemeClr val="accent1"/>
              </a:gs>
              <a:gs pos="100000">
                <a:schemeClr val="tx2">
                  <a:lumMod val="77000"/>
                </a:schemeClr>
              </a:gs>
            </a:gsLst>
            <a:lin ang="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p:nvPr>
        </p:nvSpPr>
        <p:spPr>
          <a:xfrm>
            <a:off x="1221867" y="205230"/>
            <a:ext cx="6449950" cy="557215"/>
          </a:xfrm>
        </p:spPr>
        <p:txBody>
          <a:bodyPr>
            <a:normAutofit/>
          </a:bodyPr>
          <a:lstStyle>
            <a:lvl1pPr algn="l">
              <a:defRPr sz="3200" i="1">
                <a:solidFill>
                  <a:srgbClr val="288DC2"/>
                </a:solidFill>
                <a:latin typeface="Times New Roman" panose="02020603050405020304" pitchFamily="18" charset="0"/>
                <a:cs typeface="Times New Roman" panose="02020603050405020304" pitchFamily="18" charset="0"/>
              </a:defRPr>
            </a:lvl1pPr>
          </a:lstStyle>
          <a:p>
            <a:r>
              <a:rPr lang="en-US" dirty="0"/>
              <a:t>Click to edit Master title style</a:t>
            </a:r>
          </a:p>
        </p:txBody>
      </p:sp>
      <p:sp>
        <p:nvSpPr>
          <p:cNvPr id="3" name="Content Placeholder 2"/>
          <p:cNvSpPr>
            <a:spLocks noGrp="1"/>
          </p:cNvSpPr>
          <p:nvPr>
            <p:ph idx="1" hasCustomPrompt="1"/>
          </p:nvPr>
        </p:nvSpPr>
        <p:spPr>
          <a:xfrm>
            <a:off x="838200" y="1493045"/>
            <a:ext cx="10515600" cy="4755355"/>
          </a:xfrm>
        </p:spPr>
        <p:txBody>
          <a:bodyPr>
            <a:normAutofit/>
          </a:bodyPr>
          <a:lstStyle>
            <a:lvl1pPr>
              <a:defRPr sz="2000">
                <a:solidFill>
                  <a:srgbClr val="778591"/>
                </a:solidFill>
                <a:latin typeface="Arial" panose="020B0604020202020204" pitchFamily="34" charset="0"/>
                <a:cs typeface="Arial" panose="020B0604020202020204" pitchFamily="34" charset="0"/>
              </a:defRPr>
            </a:lvl1pPr>
            <a:lvl2pPr>
              <a:defRPr sz="1800">
                <a:solidFill>
                  <a:srgbClr val="778591"/>
                </a:solidFill>
                <a:latin typeface="Arial" panose="020B0604020202020204" pitchFamily="34" charset="0"/>
                <a:cs typeface="Arial" panose="020B0604020202020204" pitchFamily="34" charset="0"/>
              </a:defRPr>
            </a:lvl2pPr>
            <a:lvl3pPr>
              <a:defRPr sz="1600">
                <a:solidFill>
                  <a:srgbClr val="778591"/>
                </a:solidFill>
                <a:latin typeface="Arial" panose="020B0604020202020204" pitchFamily="34" charset="0"/>
                <a:cs typeface="Arial" panose="020B0604020202020204" pitchFamily="34" charset="0"/>
              </a:defRPr>
            </a:lvl3pPr>
            <a:lvl4pPr>
              <a:defRPr sz="1400">
                <a:solidFill>
                  <a:srgbClr val="778591"/>
                </a:solidFill>
                <a:latin typeface="Arial" panose="020B0604020202020204" pitchFamily="34" charset="0"/>
                <a:cs typeface="Arial" panose="020B0604020202020204" pitchFamily="34" charset="0"/>
              </a:defRPr>
            </a:lvl4pPr>
            <a:lvl5pPr>
              <a:defRPr sz="1400">
                <a:solidFill>
                  <a:srgbClr val="778591"/>
                </a:solidFill>
                <a:latin typeface="Arial" panose="020B0604020202020204" pitchFamily="34" charset="0"/>
                <a:cs typeface="Arial" panose="020B0604020202020204" pitchFamily="34" charset="0"/>
              </a:defRPr>
            </a:lvl5pPr>
          </a:lstStyle>
          <a:p>
            <a:r>
              <a:rPr lang="en-US" dirty="0"/>
              <a:t>Text slide – small amount of copy</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a:xfrm>
            <a:off x="104775" y="6650830"/>
            <a:ext cx="2743200" cy="138112"/>
          </a:xfrm>
        </p:spPr>
        <p:txBody>
          <a:bodyPr/>
          <a:lstStyle>
            <a:lvl1pPr algn="l">
              <a:defRPr>
                <a:solidFill>
                  <a:schemeClr val="tx2"/>
                </a:solidFill>
              </a:defRPr>
            </a:lvl1pPr>
          </a:lstStyle>
          <a:p>
            <a:fld id="{11F27F3A-B3E9-41ED-AF8F-A365F10BB65F}" type="slidenum">
              <a:rPr lang="en-US" smtClean="0"/>
              <a:pPr/>
              <a:t>‹#›</a:t>
            </a:fld>
            <a:endParaRPr lang="en-US"/>
          </a:p>
        </p:txBody>
      </p:sp>
      <p:sp>
        <p:nvSpPr>
          <p:cNvPr id="10" name="Subtitle 2"/>
          <p:cNvSpPr>
            <a:spLocks noGrp="1"/>
          </p:cNvSpPr>
          <p:nvPr>
            <p:ph type="subTitle" idx="13"/>
          </p:nvPr>
        </p:nvSpPr>
        <p:spPr>
          <a:xfrm>
            <a:off x="1221867" y="563461"/>
            <a:ext cx="6449950" cy="571353"/>
          </a:xfrm>
        </p:spPr>
        <p:txBody>
          <a:bodyPr anchor="ctr">
            <a:normAutofit/>
          </a:bodyPr>
          <a:lstStyle>
            <a:lvl1pPr marL="0" indent="0" algn="l">
              <a:buNone/>
              <a:defRPr sz="1600" baseline="0">
                <a:solidFill>
                  <a:schemeClr val="tx2"/>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Content Placeholder 6">
            <a:extLst>
              <a:ext uri="{FF2B5EF4-FFF2-40B4-BE49-F238E27FC236}">
                <a16:creationId xmlns:a16="http://schemas.microsoft.com/office/drawing/2014/main" id="{9B5D2C21-24F8-476D-A65E-BD841626C8A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367013" y="5499554"/>
            <a:ext cx="2647188" cy="944902"/>
          </a:xfrm>
          <a:prstGeom prst="rect">
            <a:avLst/>
          </a:prstGeom>
        </p:spPr>
      </p:pic>
    </p:spTree>
    <p:extLst>
      <p:ext uri="{BB962C8B-B14F-4D97-AF65-F5344CB8AC3E}">
        <p14:creationId xmlns:p14="http://schemas.microsoft.com/office/powerpoint/2010/main" val="279261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4514606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90" r:id="rId4"/>
    <p:sldLayoutId id="2147483678" r:id="rId5"/>
    <p:sldLayoutId id="2147483691" r:id="rId6"/>
    <p:sldLayoutId id="2147483679" r:id="rId7"/>
    <p:sldLayoutId id="2147483692" r:id="rId8"/>
    <p:sldLayoutId id="2147483693" r:id="rId9"/>
    <p:sldLayoutId id="2147483694" r:id="rId10"/>
    <p:sldLayoutId id="2147483680" r:id="rId11"/>
    <p:sldLayoutId id="2147483681" r:id="rId12"/>
    <p:sldLayoutId id="2147483682" r:id="rId13"/>
    <p:sldLayoutId id="2147483688" r:id="rId14"/>
    <p:sldLayoutId id="2147483689" r:id="rId15"/>
    <p:sldLayoutId id="2147483683" r:id="rId16"/>
    <p:sldLayoutId id="2147483695" r:id="rId17"/>
    <p:sldLayoutId id="2147483696" r:id="rId18"/>
    <p:sldLayoutId id="2147483684" r:id="rId19"/>
    <p:sldLayoutId id="2147483697" r:id="rId20"/>
    <p:sldLayoutId id="2147483698" r:id="rId21"/>
    <p:sldLayoutId id="2147483685" r:id="rId22"/>
    <p:sldLayoutId id="2147483686" r:id="rId23"/>
    <p:sldLayoutId id="2147483687" r:id="rId2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A501FBC-3BAE-8CEF-1E51-9C791154F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086CD17-89F5-CC28-8206-697492CF37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8F668A-1675-3AF2-4D01-8F6D6B66C3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F3FEFEF1-36C7-9A7B-B5AD-1CED3CCBFC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17A4837-2F84-D956-5CFB-4F622D06EF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1F27F3A-B3E9-41ED-AF8F-A365F10BB65F}" type="slidenum">
              <a:rPr lang="en-US" smtClean="0"/>
              <a:t>‹#›</a:t>
            </a:fld>
            <a:endParaRPr lang="en-US"/>
          </a:p>
        </p:txBody>
      </p:sp>
    </p:spTree>
    <p:extLst>
      <p:ext uri="{BB962C8B-B14F-4D97-AF65-F5344CB8AC3E}">
        <p14:creationId xmlns:p14="http://schemas.microsoft.com/office/powerpoint/2010/main" val="302336118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4"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38.xml"/><Relationship Id="rId4" Type="http://schemas.openxmlformats.org/officeDocument/2006/relationships/chart" Target="../charts/chart3.xml"/></Relationships>
</file>

<file path=ppt/slides/_rels/slide11.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37.xml"/><Relationship Id="rId5" Type="http://schemas.openxmlformats.org/officeDocument/2006/relationships/image" Target="../media/image17.jpe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6.xml"/><Relationship Id="rId4" Type="http://schemas.openxmlformats.org/officeDocument/2006/relationships/hyperlink" Target="mailto:Joey.hester@ncdenr.gov" TargetMode="Externa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6.xml"/><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Department of Environmental Quality</a:t>
            </a:r>
          </a:p>
        </p:txBody>
      </p:sp>
      <p:sp>
        <p:nvSpPr>
          <p:cNvPr id="3" name="Subtitle 2"/>
          <p:cNvSpPr>
            <a:spLocks noGrp="1"/>
          </p:cNvSpPr>
          <p:nvPr>
            <p:ph type="subTitle" idx="1"/>
          </p:nvPr>
        </p:nvSpPr>
        <p:spPr/>
        <p:txBody>
          <a:bodyPr/>
          <a:lstStyle/>
          <a:p>
            <a:r>
              <a:rPr lang="en-US" dirty="0"/>
              <a:t>December 12, 2022</a:t>
            </a:r>
          </a:p>
        </p:txBody>
      </p:sp>
      <p:sp>
        <p:nvSpPr>
          <p:cNvPr id="4" name="TextBox 3">
            <a:extLst>
              <a:ext uri="{FF2B5EF4-FFF2-40B4-BE49-F238E27FC236}">
                <a16:creationId xmlns:a16="http://schemas.microsoft.com/office/drawing/2014/main" id="{DA0C5B1B-CCC7-6B89-2B21-D21D7613C367}"/>
              </a:ext>
            </a:extLst>
          </p:cNvPr>
          <p:cNvSpPr txBox="1"/>
          <p:nvPr/>
        </p:nvSpPr>
        <p:spPr>
          <a:xfrm>
            <a:off x="255017" y="2564266"/>
            <a:ext cx="4060727" cy="2062103"/>
          </a:xfrm>
          <a:prstGeom prst="rect">
            <a:avLst/>
          </a:prstGeom>
          <a:noFill/>
        </p:spPr>
        <p:txBody>
          <a:bodyPr wrap="none" rtlCol="0">
            <a:spAutoFit/>
          </a:bodyPr>
          <a:lstStyle/>
          <a:p>
            <a:r>
              <a:rPr lang="en-US" sz="3200" b="1" i="1" dirty="0">
                <a:latin typeface="+mj-lt"/>
              </a:rPr>
              <a:t>High Rock Lake</a:t>
            </a:r>
          </a:p>
          <a:p>
            <a:r>
              <a:rPr lang="en-US" sz="3200" b="1" i="1" dirty="0">
                <a:latin typeface="+mj-lt"/>
              </a:rPr>
              <a:t>Nutrient Management </a:t>
            </a:r>
          </a:p>
          <a:p>
            <a:r>
              <a:rPr lang="en-US" sz="3200" b="1" i="1" dirty="0">
                <a:latin typeface="+mj-lt"/>
              </a:rPr>
              <a:t>Wastewater Technical </a:t>
            </a:r>
          </a:p>
          <a:p>
            <a:r>
              <a:rPr lang="en-US" sz="3200" b="1" i="1" dirty="0">
                <a:latin typeface="+mj-lt"/>
              </a:rPr>
              <a:t>Advisory Group</a:t>
            </a:r>
          </a:p>
        </p:txBody>
      </p:sp>
    </p:spTree>
    <p:extLst>
      <p:ext uri="{BB962C8B-B14F-4D97-AF65-F5344CB8AC3E}">
        <p14:creationId xmlns:p14="http://schemas.microsoft.com/office/powerpoint/2010/main" val="2863659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2BB879-15BB-2477-1609-2256028A382B}"/>
              </a:ext>
            </a:extLst>
          </p:cNvPr>
          <p:cNvSpPr>
            <a:spLocks noGrp="1"/>
          </p:cNvSpPr>
          <p:nvPr>
            <p:ph type="title"/>
          </p:nvPr>
        </p:nvSpPr>
        <p:spPr/>
        <p:txBody>
          <a:bodyPr/>
          <a:lstStyle/>
          <a:p>
            <a:r>
              <a:rPr lang="en-US" dirty="0"/>
              <a:t>Discharge by Facility</a:t>
            </a:r>
          </a:p>
        </p:txBody>
      </p:sp>
      <p:sp>
        <p:nvSpPr>
          <p:cNvPr id="4" name="Slide Number Placeholder 3">
            <a:extLst>
              <a:ext uri="{FF2B5EF4-FFF2-40B4-BE49-F238E27FC236}">
                <a16:creationId xmlns:a16="http://schemas.microsoft.com/office/drawing/2014/main" id="{F6022AEC-10AC-5AA4-EA6E-8A30983AFEC8}"/>
              </a:ext>
            </a:extLst>
          </p:cNvPr>
          <p:cNvSpPr>
            <a:spLocks noGrp="1"/>
          </p:cNvSpPr>
          <p:nvPr>
            <p:ph type="sldNum" sz="quarter" idx="12"/>
          </p:nvPr>
        </p:nvSpPr>
        <p:spPr/>
        <p:txBody>
          <a:bodyPr/>
          <a:lstStyle/>
          <a:p>
            <a:fld id="{11F27F3A-B3E9-41ED-AF8F-A365F10BB65F}" type="slidenum">
              <a:rPr lang="en-US" smtClean="0"/>
              <a:pPr/>
              <a:t>10</a:t>
            </a:fld>
            <a:endParaRPr lang="en-US"/>
          </a:p>
        </p:txBody>
      </p:sp>
      <p:sp>
        <p:nvSpPr>
          <p:cNvPr id="5" name="Subtitle 4">
            <a:extLst>
              <a:ext uri="{FF2B5EF4-FFF2-40B4-BE49-F238E27FC236}">
                <a16:creationId xmlns:a16="http://schemas.microsoft.com/office/drawing/2014/main" id="{2C25BA35-27D0-5AAA-349C-0778E905ECA3}"/>
              </a:ext>
            </a:extLst>
          </p:cNvPr>
          <p:cNvSpPr>
            <a:spLocks noGrp="1"/>
          </p:cNvSpPr>
          <p:nvPr>
            <p:ph type="subTitle" idx="13"/>
          </p:nvPr>
        </p:nvSpPr>
        <p:spPr/>
        <p:txBody>
          <a:bodyPr/>
          <a:lstStyle/>
          <a:p>
            <a:r>
              <a:rPr lang="en-US" dirty="0"/>
              <a:t>2019-2022</a:t>
            </a:r>
          </a:p>
        </p:txBody>
      </p:sp>
      <p:graphicFrame>
        <p:nvGraphicFramePr>
          <p:cNvPr id="12" name="Chart 11">
            <a:extLst>
              <a:ext uri="{FF2B5EF4-FFF2-40B4-BE49-F238E27FC236}">
                <a16:creationId xmlns:a16="http://schemas.microsoft.com/office/drawing/2014/main" id="{35E45A7A-1110-8DFA-8A44-1299D3A36519}"/>
              </a:ext>
            </a:extLst>
          </p:cNvPr>
          <p:cNvGraphicFramePr>
            <a:graphicFrameLocks/>
          </p:cNvGraphicFramePr>
          <p:nvPr>
            <p:extLst>
              <p:ext uri="{D42A27DB-BD31-4B8C-83A1-F6EECF244321}">
                <p14:modId xmlns:p14="http://schemas.microsoft.com/office/powerpoint/2010/main" val="2876541085"/>
              </p:ext>
            </p:extLst>
          </p:nvPr>
        </p:nvGraphicFramePr>
        <p:xfrm>
          <a:off x="7777019" y="1320800"/>
          <a:ext cx="4193308" cy="346363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Chart 12">
            <a:extLst>
              <a:ext uri="{FF2B5EF4-FFF2-40B4-BE49-F238E27FC236}">
                <a16:creationId xmlns:a16="http://schemas.microsoft.com/office/drawing/2014/main" id="{35E45A7A-1110-8DFA-8A44-1299D3A36519}"/>
              </a:ext>
            </a:extLst>
          </p:cNvPr>
          <p:cNvGraphicFramePr>
            <a:graphicFrameLocks/>
          </p:cNvGraphicFramePr>
          <p:nvPr>
            <p:extLst>
              <p:ext uri="{D42A27DB-BD31-4B8C-83A1-F6EECF244321}">
                <p14:modId xmlns:p14="http://schemas.microsoft.com/office/powerpoint/2010/main" val="3341005914"/>
              </p:ext>
            </p:extLst>
          </p:nvPr>
        </p:nvGraphicFramePr>
        <p:xfrm>
          <a:off x="221673" y="1311563"/>
          <a:ext cx="4193308" cy="346363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Chart 13">
            <a:extLst>
              <a:ext uri="{FF2B5EF4-FFF2-40B4-BE49-F238E27FC236}">
                <a16:creationId xmlns:a16="http://schemas.microsoft.com/office/drawing/2014/main" id="{35E45A7A-1110-8DFA-8A44-1299D3A36519}"/>
              </a:ext>
            </a:extLst>
          </p:cNvPr>
          <p:cNvGraphicFramePr>
            <a:graphicFrameLocks/>
          </p:cNvGraphicFramePr>
          <p:nvPr>
            <p:extLst>
              <p:ext uri="{D42A27DB-BD31-4B8C-83A1-F6EECF244321}">
                <p14:modId xmlns:p14="http://schemas.microsoft.com/office/powerpoint/2010/main" val="4066826374"/>
              </p:ext>
            </p:extLst>
          </p:nvPr>
        </p:nvGraphicFramePr>
        <p:xfrm>
          <a:off x="3999346" y="3387436"/>
          <a:ext cx="4193308" cy="3084946"/>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77333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2D011-5E9D-10AC-3E92-211483B15158}"/>
              </a:ext>
            </a:extLst>
          </p:cNvPr>
          <p:cNvSpPr>
            <a:spLocks noGrp="1"/>
          </p:cNvSpPr>
          <p:nvPr>
            <p:ph type="title"/>
          </p:nvPr>
        </p:nvSpPr>
        <p:spPr/>
        <p:txBody>
          <a:bodyPr/>
          <a:lstStyle/>
          <a:p>
            <a:r>
              <a:rPr lang="en-US" dirty="0"/>
              <a:t>Annual P Loading by Facility</a:t>
            </a:r>
          </a:p>
        </p:txBody>
      </p:sp>
      <p:sp>
        <p:nvSpPr>
          <p:cNvPr id="4" name="Slide Number Placeholder 3">
            <a:extLst>
              <a:ext uri="{FF2B5EF4-FFF2-40B4-BE49-F238E27FC236}">
                <a16:creationId xmlns:a16="http://schemas.microsoft.com/office/drawing/2014/main" id="{779C2C43-A9FE-D060-16B9-371D5FAD138B}"/>
              </a:ext>
            </a:extLst>
          </p:cNvPr>
          <p:cNvSpPr>
            <a:spLocks noGrp="1"/>
          </p:cNvSpPr>
          <p:nvPr>
            <p:ph type="sldNum" sz="quarter" idx="12"/>
          </p:nvPr>
        </p:nvSpPr>
        <p:spPr/>
        <p:txBody>
          <a:bodyPr/>
          <a:lstStyle/>
          <a:p>
            <a:fld id="{11F27F3A-B3E9-41ED-AF8F-A365F10BB65F}" type="slidenum">
              <a:rPr lang="en-US" smtClean="0"/>
              <a:pPr/>
              <a:t>11</a:t>
            </a:fld>
            <a:endParaRPr lang="en-US"/>
          </a:p>
        </p:txBody>
      </p:sp>
      <p:sp>
        <p:nvSpPr>
          <p:cNvPr id="5" name="Subtitle 4">
            <a:extLst>
              <a:ext uri="{FF2B5EF4-FFF2-40B4-BE49-F238E27FC236}">
                <a16:creationId xmlns:a16="http://schemas.microsoft.com/office/drawing/2014/main" id="{04E6EBE7-7ADC-770E-46FF-A59D6D5DC28D}"/>
              </a:ext>
            </a:extLst>
          </p:cNvPr>
          <p:cNvSpPr>
            <a:spLocks noGrp="1"/>
          </p:cNvSpPr>
          <p:nvPr>
            <p:ph type="subTitle" idx="13"/>
          </p:nvPr>
        </p:nvSpPr>
        <p:spPr/>
        <p:txBody>
          <a:bodyPr/>
          <a:lstStyle/>
          <a:p>
            <a:endParaRPr lang="en-US"/>
          </a:p>
        </p:txBody>
      </p:sp>
      <p:graphicFrame>
        <p:nvGraphicFramePr>
          <p:cNvPr id="8" name="Chart 7">
            <a:extLst>
              <a:ext uri="{FF2B5EF4-FFF2-40B4-BE49-F238E27FC236}">
                <a16:creationId xmlns:a16="http://schemas.microsoft.com/office/drawing/2014/main" id="{20FEAE1C-8A39-C27B-25F5-9716BC5A425F}"/>
              </a:ext>
            </a:extLst>
          </p:cNvPr>
          <p:cNvGraphicFramePr>
            <a:graphicFrameLocks/>
          </p:cNvGraphicFramePr>
          <p:nvPr>
            <p:extLst>
              <p:ext uri="{D42A27DB-BD31-4B8C-83A1-F6EECF244321}">
                <p14:modId xmlns:p14="http://schemas.microsoft.com/office/powerpoint/2010/main" val="2976988193"/>
              </p:ext>
            </p:extLst>
          </p:nvPr>
        </p:nvGraphicFramePr>
        <p:xfrm>
          <a:off x="644894" y="69058"/>
          <a:ext cx="10613656" cy="640317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315358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20D26-9DC1-8A4B-6E47-8960738E9F28}"/>
              </a:ext>
            </a:extLst>
          </p:cNvPr>
          <p:cNvSpPr>
            <a:spLocks noGrp="1"/>
          </p:cNvSpPr>
          <p:nvPr>
            <p:ph type="title"/>
          </p:nvPr>
        </p:nvSpPr>
        <p:spPr/>
        <p:txBody>
          <a:bodyPr/>
          <a:lstStyle/>
          <a:p>
            <a:r>
              <a:rPr lang="en-US" dirty="0"/>
              <a:t>Additional Industrial Discharges</a:t>
            </a:r>
          </a:p>
        </p:txBody>
      </p:sp>
      <p:graphicFrame>
        <p:nvGraphicFramePr>
          <p:cNvPr id="6" name="Table 6">
            <a:extLst>
              <a:ext uri="{FF2B5EF4-FFF2-40B4-BE49-F238E27FC236}">
                <a16:creationId xmlns:a16="http://schemas.microsoft.com/office/drawing/2014/main" id="{2E6013DE-C4FD-7710-D718-D634F80D68F9}"/>
              </a:ext>
            </a:extLst>
          </p:cNvPr>
          <p:cNvGraphicFramePr>
            <a:graphicFrameLocks noGrp="1"/>
          </p:cNvGraphicFramePr>
          <p:nvPr>
            <p:ph idx="1"/>
            <p:extLst>
              <p:ext uri="{D42A27DB-BD31-4B8C-83A1-F6EECF244321}">
                <p14:modId xmlns:p14="http://schemas.microsoft.com/office/powerpoint/2010/main" val="573046248"/>
              </p:ext>
            </p:extLst>
          </p:nvPr>
        </p:nvGraphicFramePr>
        <p:xfrm>
          <a:off x="838200" y="1493838"/>
          <a:ext cx="10515596" cy="2865120"/>
        </p:xfrm>
        <a:graphic>
          <a:graphicData uri="http://schemas.openxmlformats.org/drawingml/2006/table">
            <a:tbl>
              <a:tblPr firstRow="1" bandRow="1">
                <a:tableStyleId>{5C22544A-7EE6-4342-B048-85BDC9FD1C3A}</a:tableStyleId>
              </a:tblPr>
              <a:tblGrid>
                <a:gridCol w="2628899">
                  <a:extLst>
                    <a:ext uri="{9D8B030D-6E8A-4147-A177-3AD203B41FA5}">
                      <a16:colId xmlns:a16="http://schemas.microsoft.com/office/drawing/2014/main" val="1232669910"/>
                    </a:ext>
                  </a:extLst>
                </a:gridCol>
                <a:gridCol w="2628899">
                  <a:extLst>
                    <a:ext uri="{9D8B030D-6E8A-4147-A177-3AD203B41FA5}">
                      <a16:colId xmlns:a16="http://schemas.microsoft.com/office/drawing/2014/main" val="3295233707"/>
                    </a:ext>
                  </a:extLst>
                </a:gridCol>
                <a:gridCol w="2628899">
                  <a:extLst>
                    <a:ext uri="{9D8B030D-6E8A-4147-A177-3AD203B41FA5}">
                      <a16:colId xmlns:a16="http://schemas.microsoft.com/office/drawing/2014/main" val="4114592493"/>
                    </a:ext>
                  </a:extLst>
                </a:gridCol>
                <a:gridCol w="2628899">
                  <a:extLst>
                    <a:ext uri="{9D8B030D-6E8A-4147-A177-3AD203B41FA5}">
                      <a16:colId xmlns:a16="http://schemas.microsoft.com/office/drawing/2014/main" val="437623365"/>
                    </a:ext>
                  </a:extLst>
                </a:gridCol>
              </a:tblGrid>
              <a:tr h="370840">
                <a:tc>
                  <a:txBody>
                    <a:bodyPr/>
                    <a:lstStyle/>
                    <a:p>
                      <a:r>
                        <a:rPr lang="en-US" dirty="0"/>
                        <a:t>Facility Name</a:t>
                      </a:r>
                    </a:p>
                  </a:txBody>
                  <a:tcPr/>
                </a:tc>
                <a:tc>
                  <a:txBody>
                    <a:bodyPr/>
                    <a:lstStyle/>
                    <a:p>
                      <a:r>
                        <a:rPr lang="en-US" dirty="0"/>
                        <a:t>1994</a:t>
                      </a:r>
                    </a:p>
                  </a:txBody>
                  <a:tcPr/>
                </a:tc>
                <a:tc>
                  <a:txBody>
                    <a:bodyPr/>
                    <a:lstStyle/>
                    <a:p>
                      <a:r>
                        <a:rPr lang="en-US" dirty="0"/>
                        <a:t>2006 Baseline</a:t>
                      </a:r>
                    </a:p>
                  </a:txBody>
                  <a:tcPr/>
                </a:tc>
                <a:tc>
                  <a:txBody>
                    <a:bodyPr/>
                    <a:lstStyle/>
                    <a:p>
                      <a:r>
                        <a:rPr lang="en-US" dirty="0"/>
                        <a:t>2019</a:t>
                      </a:r>
                    </a:p>
                  </a:txBody>
                  <a:tcPr/>
                </a:tc>
                <a:extLst>
                  <a:ext uri="{0D108BD9-81ED-4DB2-BD59-A6C34878D82A}">
                    <a16:rowId xmlns:a16="http://schemas.microsoft.com/office/drawing/2014/main" val="413911374"/>
                  </a:ext>
                </a:extLst>
              </a:tr>
              <a:tr h="370840">
                <a:tc>
                  <a:txBody>
                    <a:bodyPr/>
                    <a:lstStyle/>
                    <a:p>
                      <a:r>
                        <a:rPr lang="en-US" dirty="0"/>
                        <a:t>Buck Steam Station</a:t>
                      </a:r>
                    </a:p>
                  </a:txBody>
                  <a:tcPr/>
                </a:tc>
                <a:tc>
                  <a:txBody>
                    <a:bodyPr/>
                    <a:lstStyle/>
                    <a:p>
                      <a:r>
                        <a:rPr lang="en-US" dirty="0"/>
                        <a:t>71.9</a:t>
                      </a:r>
                    </a:p>
                  </a:txBody>
                  <a:tcPr/>
                </a:tc>
                <a:tc>
                  <a:txBody>
                    <a:bodyPr/>
                    <a:lstStyle/>
                    <a:p>
                      <a:r>
                        <a:rPr lang="en-US" dirty="0"/>
                        <a:t>270.9</a:t>
                      </a:r>
                    </a:p>
                  </a:txBody>
                  <a:tcPr/>
                </a:tc>
                <a:tc>
                  <a:txBody>
                    <a:bodyPr/>
                    <a:lstStyle/>
                    <a:p>
                      <a:r>
                        <a:rPr lang="en-US" dirty="0"/>
                        <a:t>0.60</a:t>
                      </a:r>
                    </a:p>
                  </a:txBody>
                  <a:tcPr/>
                </a:tc>
                <a:extLst>
                  <a:ext uri="{0D108BD9-81ED-4DB2-BD59-A6C34878D82A}">
                    <a16:rowId xmlns:a16="http://schemas.microsoft.com/office/drawing/2014/main" val="3448936170"/>
                  </a:ext>
                </a:extLst>
              </a:tr>
              <a:tr h="370840">
                <a:tc>
                  <a:txBody>
                    <a:bodyPr/>
                    <a:lstStyle/>
                    <a:p>
                      <a:r>
                        <a:rPr lang="en-US" dirty="0"/>
                        <a:t>PPG Industries Fiber Glass Products Inc.</a:t>
                      </a:r>
                    </a:p>
                  </a:txBody>
                  <a:tcPr/>
                </a:tc>
                <a:tc>
                  <a:txBody>
                    <a:bodyPr/>
                    <a:lstStyle/>
                    <a:p>
                      <a:r>
                        <a:rPr lang="en-US" dirty="0"/>
                        <a:t>0.37</a:t>
                      </a:r>
                    </a:p>
                  </a:txBody>
                  <a:tcPr/>
                </a:tc>
                <a:tc>
                  <a:txBody>
                    <a:bodyPr/>
                    <a:lstStyle/>
                    <a:p>
                      <a:r>
                        <a:rPr lang="en-US" dirty="0"/>
                        <a:t>0.34</a:t>
                      </a:r>
                    </a:p>
                  </a:txBody>
                  <a:tcPr/>
                </a:tc>
                <a:tc>
                  <a:txBody>
                    <a:bodyPr/>
                    <a:lstStyle/>
                    <a:p>
                      <a:r>
                        <a:rPr lang="en-US" dirty="0"/>
                        <a:t>0.45</a:t>
                      </a:r>
                    </a:p>
                  </a:txBody>
                  <a:tcPr/>
                </a:tc>
                <a:extLst>
                  <a:ext uri="{0D108BD9-81ED-4DB2-BD59-A6C34878D82A}">
                    <a16:rowId xmlns:a16="http://schemas.microsoft.com/office/drawing/2014/main" val="3383431359"/>
                  </a:ext>
                </a:extLst>
              </a:tr>
              <a:tr h="370840">
                <a:tc>
                  <a:txBody>
                    <a:bodyPr/>
                    <a:lstStyle/>
                    <a:p>
                      <a:r>
                        <a:rPr lang="en-US" dirty="0"/>
                        <a:t>Linwood Yard</a:t>
                      </a:r>
                    </a:p>
                  </a:txBody>
                  <a:tcPr/>
                </a:tc>
                <a:tc>
                  <a:txBody>
                    <a:bodyPr/>
                    <a:lstStyle/>
                    <a:p>
                      <a:r>
                        <a:rPr lang="en-US" dirty="0"/>
                        <a:t>0.08</a:t>
                      </a:r>
                    </a:p>
                  </a:txBody>
                  <a:tcPr/>
                </a:tc>
                <a:tc>
                  <a:txBody>
                    <a:bodyPr/>
                    <a:lstStyle/>
                    <a:p>
                      <a:r>
                        <a:rPr lang="en-US" dirty="0"/>
                        <a:t>0.11</a:t>
                      </a:r>
                    </a:p>
                  </a:txBody>
                  <a:tcPr/>
                </a:tc>
                <a:tc>
                  <a:txBody>
                    <a:bodyPr/>
                    <a:lstStyle/>
                    <a:p>
                      <a:r>
                        <a:rPr lang="en-US" dirty="0"/>
                        <a:t>0.22</a:t>
                      </a:r>
                    </a:p>
                  </a:txBody>
                  <a:tcPr/>
                </a:tc>
                <a:extLst>
                  <a:ext uri="{0D108BD9-81ED-4DB2-BD59-A6C34878D82A}">
                    <a16:rowId xmlns:a16="http://schemas.microsoft.com/office/drawing/2014/main" val="412122715"/>
                  </a:ext>
                </a:extLst>
              </a:tr>
              <a:tr h="370840">
                <a:tc>
                  <a:txBody>
                    <a:bodyPr/>
                    <a:lstStyle/>
                    <a:p>
                      <a:r>
                        <a:rPr lang="en-US" dirty="0"/>
                        <a:t>Patterson Mill</a:t>
                      </a:r>
                    </a:p>
                  </a:txBody>
                  <a:tcPr/>
                </a:tc>
                <a:tc>
                  <a:txBody>
                    <a:bodyPr/>
                    <a:lstStyle/>
                    <a:p>
                      <a:r>
                        <a:rPr lang="en-US" dirty="0"/>
                        <a:t>0.05</a:t>
                      </a:r>
                    </a:p>
                  </a:txBody>
                  <a:tcPr/>
                </a:tc>
                <a:tc>
                  <a:txBody>
                    <a:bodyPr/>
                    <a:lstStyle/>
                    <a:p>
                      <a:r>
                        <a:rPr lang="en-US" dirty="0"/>
                        <a:t>0.14</a:t>
                      </a:r>
                    </a:p>
                  </a:txBody>
                  <a:tcPr/>
                </a:tc>
                <a:tc>
                  <a:txBody>
                    <a:bodyPr/>
                    <a:lstStyle/>
                    <a:p>
                      <a:r>
                        <a:rPr lang="en-US" dirty="0"/>
                        <a:t>0.21</a:t>
                      </a:r>
                    </a:p>
                  </a:txBody>
                  <a:tcPr/>
                </a:tc>
                <a:extLst>
                  <a:ext uri="{0D108BD9-81ED-4DB2-BD59-A6C34878D82A}">
                    <a16:rowId xmlns:a16="http://schemas.microsoft.com/office/drawing/2014/main" val="3693437978"/>
                  </a:ext>
                </a:extLst>
              </a:tr>
              <a:tr h="370840">
                <a:tc>
                  <a:txBody>
                    <a:bodyPr/>
                    <a:lstStyle/>
                    <a:p>
                      <a:r>
                        <a:rPr lang="en-US" dirty="0"/>
                        <a:t>Tyson Farms Inc.</a:t>
                      </a:r>
                    </a:p>
                  </a:txBody>
                  <a:tcPr/>
                </a:tc>
                <a:tc>
                  <a:txBody>
                    <a:bodyPr/>
                    <a:lstStyle/>
                    <a:p>
                      <a:r>
                        <a:rPr lang="en-US" dirty="0"/>
                        <a:t>0.22</a:t>
                      </a:r>
                    </a:p>
                  </a:txBody>
                  <a:tcPr/>
                </a:tc>
                <a:tc>
                  <a:txBody>
                    <a:bodyPr/>
                    <a:lstStyle/>
                    <a:p>
                      <a:r>
                        <a:rPr lang="en-US" dirty="0"/>
                        <a:t>0.15</a:t>
                      </a:r>
                    </a:p>
                  </a:txBody>
                  <a:tcPr/>
                </a:tc>
                <a:tc>
                  <a:txBody>
                    <a:bodyPr/>
                    <a:lstStyle/>
                    <a:p>
                      <a:r>
                        <a:rPr lang="en-US" dirty="0"/>
                        <a:t>0.17</a:t>
                      </a:r>
                    </a:p>
                  </a:txBody>
                  <a:tcPr/>
                </a:tc>
                <a:extLst>
                  <a:ext uri="{0D108BD9-81ED-4DB2-BD59-A6C34878D82A}">
                    <a16:rowId xmlns:a16="http://schemas.microsoft.com/office/drawing/2014/main" val="2293896744"/>
                  </a:ext>
                </a:extLst>
              </a:tr>
              <a:tr h="370840">
                <a:tc>
                  <a:txBody>
                    <a:bodyPr/>
                    <a:lstStyle/>
                    <a:p>
                      <a:r>
                        <a:rPr lang="en-US" dirty="0"/>
                        <a:t>Edge Water Treating LLC</a:t>
                      </a:r>
                    </a:p>
                  </a:txBody>
                  <a:tcPr/>
                </a:tc>
                <a:tc>
                  <a:txBody>
                    <a:bodyPr/>
                    <a:lstStyle/>
                    <a:p>
                      <a:r>
                        <a:rPr lang="en-US" dirty="0"/>
                        <a:t>1.05</a:t>
                      </a:r>
                    </a:p>
                  </a:txBody>
                  <a:tcPr/>
                </a:tc>
                <a:tc>
                  <a:txBody>
                    <a:bodyPr/>
                    <a:lstStyle/>
                    <a:p>
                      <a:r>
                        <a:rPr lang="en-US" dirty="0"/>
                        <a:t>0.59</a:t>
                      </a:r>
                    </a:p>
                  </a:txBody>
                  <a:tcPr/>
                </a:tc>
                <a:tc>
                  <a:txBody>
                    <a:bodyPr/>
                    <a:lstStyle/>
                    <a:p>
                      <a:r>
                        <a:rPr lang="en-US" dirty="0"/>
                        <a:t>0.13</a:t>
                      </a:r>
                    </a:p>
                  </a:txBody>
                  <a:tcPr/>
                </a:tc>
                <a:extLst>
                  <a:ext uri="{0D108BD9-81ED-4DB2-BD59-A6C34878D82A}">
                    <a16:rowId xmlns:a16="http://schemas.microsoft.com/office/drawing/2014/main" val="9279778"/>
                  </a:ext>
                </a:extLst>
              </a:tr>
            </a:tbl>
          </a:graphicData>
        </a:graphic>
      </p:graphicFrame>
      <p:sp>
        <p:nvSpPr>
          <p:cNvPr id="4" name="Slide Number Placeholder 3">
            <a:extLst>
              <a:ext uri="{FF2B5EF4-FFF2-40B4-BE49-F238E27FC236}">
                <a16:creationId xmlns:a16="http://schemas.microsoft.com/office/drawing/2014/main" id="{F9221FE5-C047-9FD4-7B0D-0BC4C1B7666F}"/>
              </a:ext>
            </a:extLst>
          </p:cNvPr>
          <p:cNvSpPr>
            <a:spLocks noGrp="1"/>
          </p:cNvSpPr>
          <p:nvPr>
            <p:ph type="sldNum" sz="quarter" idx="12"/>
          </p:nvPr>
        </p:nvSpPr>
        <p:spPr/>
        <p:txBody>
          <a:bodyPr/>
          <a:lstStyle/>
          <a:p>
            <a:fld id="{11F27F3A-B3E9-41ED-AF8F-A365F10BB65F}" type="slidenum">
              <a:rPr lang="en-US" smtClean="0"/>
              <a:pPr/>
              <a:t>12</a:t>
            </a:fld>
            <a:endParaRPr lang="en-US"/>
          </a:p>
        </p:txBody>
      </p:sp>
      <p:sp>
        <p:nvSpPr>
          <p:cNvPr id="5" name="Subtitle 4">
            <a:extLst>
              <a:ext uri="{FF2B5EF4-FFF2-40B4-BE49-F238E27FC236}">
                <a16:creationId xmlns:a16="http://schemas.microsoft.com/office/drawing/2014/main" id="{880D594B-3EE9-4C23-2781-01659B83A7C6}"/>
              </a:ext>
            </a:extLst>
          </p:cNvPr>
          <p:cNvSpPr>
            <a:spLocks noGrp="1"/>
          </p:cNvSpPr>
          <p:nvPr>
            <p:ph type="subTitle" idx="13"/>
          </p:nvPr>
        </p:nvSpPr>
        <p:spPr/>
        <p:txBody>
          <a:bodyPr/>
          <a:lstStyle/>
          <a:p>
            <a:r>
              <a:rPr lang="en-US" dirty="0"/>
              <a:t>Average Annual Flow in MGD</a:t>
            </a:r>
          </a:p>
        </p:txBody>
      </p:sp>
    </p:spTree>
    <p:extLst>
      <p:ext uri="{BB962C8B-B14F-4D97-AF65-F5344CB8AC3E}">
        <p14:creationId xmlns:p14="http://schemas.microsoft.com/office/powerpoint/2010/main" val="21562603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9CFD6-79A7-DB15-58F8-34326D138DAA}"/>
              </a:ext>
            </a:extLst>
          </p:cNvPr>
          <p:cNvSpPr>
            <a:spLocks noGrp="1"/>
          </p:cNvSpPr>
          <p:nvPr>
            <p:ph type="title"/>
          </p:nvPr>
        </p:nvSpPr>
        <p:spPr/>
        <p:txBody>
          <a:bodyPr/>
          <a:lstStyle/>
          <a:p>
            <a:r>
              <a:rPr lang="en-US" dirty="0"/>
              <a:t>Spatial Dynamics in Nutrient Loading</a:t>
            </a:r>
          </a:p>
        </p:txBody>
      </p:sp>
      <p:sp>
        <p:nvSpPr>
          <p:cNvPr id="4" name="Slide Number Placeholder 3">
            <a:extLst>
              <a:ext uri="{FF2B5EF4-FFF2-40B4-BE49-F238E27FC236}">
                <a16:creationId xmlns:a16="http://schemas.microsoft.com/office/drawing/2014/main" id="{A3AF08DD-D707-2BD8-A02C-528B512B3E52}"/>
              </a:ext>
            </a:extLst>
          </p:cNvPr>
          <p:cNvSpPr>
            <a:spLocks noGrp="1"/>
          </p:cNvSpPr>
          <p:nvPr>
            <p:ph type="sldNum" sz="quarter" idx="12"/>
          </p:nvPr>
        </p:nvSpPr>
        <p:spPr/>
        <p:txBody>
          <a:bodyPr/>
          <a:lstStyle/>
          <a:p>
            <a:fld id="{11F27F3A-B3E9-41ED-AF8F-A365F10BB65F}" type="slidenum">
              <a:rPr lang="en-US" smtClean="0"/>
              <a:pPr/>
              <a:t>13</a:t>
            </a:fld>
            <a:endParaRPr lang="en-US"/>
          </a:p>
        </p:txBody>
      </p:sp>
      <p:sp>
        <p:nvSpPr>
          <p:cNvPr id="5" name="Subtitle 4">
            <a:extLst>
              <a:ext uri="{FF2B5EF4-FFF2-40B4-BE49-F238E27FC236}">
                <a16:creationId xmlns:a16="http://schemas.microsoft.com/office/drawing/2014/main" id="{FF6C8E57-9D58-2DCA-AB8A-0C83BC07ACEA}"/>
              </a:ext>
            </a:extLst>
          </p:cNvPr>
          <p:cNvSpPr>
            <a:spLocks noGrp="1"/>
          </p:cNvSpPr>
          <p:nvPr>
            <p:ph type="subTitle" idx="13"/>
          </p:nvPr>
        </p:nvSpPr>
        <p:spPr/>
        <p:txBody>
          <a:bodyPr/>
          <a:lstStyle/>
          <a:p>
            <a:endParaRPr lang="en-US" dirty="0"/>
          </a:p>
        </p:txBody>
      </p:sp>
      <p:pic>
        <p:nvPicPr>
          <p:cNvPr id="8" name="Content Placeholder 7">
            <a:extLst>
              <a:ext uri="{FF2B5EF4-FFF2-40B4-BE49-F238E27FC236}">
                <a16:creationId xmlns:a16="http://schemas.microsoft.com/office/drawing/2014/main" id="{5FAB8F46-A85B-9802-6508-98431F320A88}"/>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001952" y="1161003"/>
            <a:ext cx="4064943" cy="5260849"/>
          </a:xfrm>
          <a:prstGeom prst="rect">
            <a:avLst/>
          </a:prstGeom>
          <a:noFill/>
          <a:ln>
            <a:noFill/>
          </a:ln>
        </p:spPr>
      </p:pic>
      <p:pic>
        <p:nvPicPr>
          <p:cNvPr id="9" name="Picture 8">
            <a:extLst>
              <a:ext uri="{FF2B5EF4-FFF2-40B4-BE49-F238E27FC236}">
                <a16:creationId xmlns:a16="http://schemas.microsoft.com/office/drawing/2014/main" id="{D11A7828-7BAD-262F-37D7-4545E6F19C5F}"/>
              </a:ext>
            </a:extLst>
          </p:cNvPr>
          <p:cNvPicPr>
            <a:picLocks noChangeAspect="1"/>
          </p:cNvPicPr>
          <p:nvPr/>
        </p:nvPicPr>
        <p:blipFill>
          <a:blip r:embed="rId4"/>
          <a:stretch>
            <a:fillRect/>
          </a:stretch>
        </p:blipFill>
        <p:spPr>
          <a:xfrm>
            <a:off x="8066895" y="1468043"/>
            <a:ext cx="4064943" cy="2430129"/>
          </a:xfrm>
          <a:prstGeom prst="rect">
            <a:avLst/>
          </a:prstGeom>
        </p:spPr>
      </p:pic>
      <p:pic>
        <p:nvPicPr>
          <p:cNvPr id="7" name="Picture 6">
            <a:extLst>
              <a:ext uri="{FF2B5EF4-FFF2-40B4-BE49-F238E27FC236}">
                <a16:creationId xmlns:a16="http://schemas.microsoft.com/office/drawing/2014/main" id="{7CC8D5FF-2AF5-F048-9F84-1FBFF96EFE5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1161003"/>
            <a:ext cx="4064943" cy="5260106"/>
          </a:xfrm>
          <a:prstGeom prst="rect">
            <a:avLst/>
          </a:prstGeom>
          <a:noFill/>
          <a:ln>
            <a:noFill/>
          </a:ln>
        </p:spPr>
      </p:pic>
    </p:spTree>
    <p:extLst>
      <p:ext uri="{BB962C8B-B14F-4D97-AF65-F5344CB8AC3E}">
        <p14:creationId xmlns:p14="http://schemas.microsoft.com/office/powerpoint/2010/main" val="722796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35A2-F18F-0A66-EF5D-010BEE485EC8}"/>
              </a:ext>
            </a:extLst>
          </p:cNvPr>
          <p:cNvSpPr>
            <a:spLocks noGrp="1"/>
          </p:cNvSpPr>
          <p:nvPr>
            <p:ph type="title"/>
          </p:nvPr>
        </p:nvSpPr>
        <p:spPr/>
        <p:txBody>
          <a:bodyPr/>
          <a:lstStyle/>
          <a:p>
            <a:r>
              <a:rPr lang="en-US" dirty="0"/>
              <a:t>TAG Charge</a:t>
            </a:r>
          </a:p>
        </p:txBody>
      </p:sp>
      <p:sp>
        <p:nvSpPr>
          <p:cNvPr id="3" name="Content Placeholder 2">
            <a:extLst>
              <a:ext uri="{FF2B5EF4-FFF2-40B4-BE49-F238E27FC236}">
                <a16:creationId xmlns:a16="http://schemas.microsoft.com/office/drawing/2014/main" id="{3690AFDC-7C94-81B7-15AB-A0978C083869}"/>
              </a:ext>
            </a:extLst>
          </p:cNvPr>
          <p:cNvSpPr>
            <a:spLocks noGrp="1"/>
          </p:cNvSpPr>
          <p:nvPr>
            <p:ph idx="1"/>
          </p:nvPr>
        </p:nvSpPr>
        <p:spPr/>
        <p:txBody>
          <a:bodyPr>
            <a:normAutofit fontScale="92500" lnSpcReduction="10000"/>
          </a:bodyPr>
          <a:lstStyle/>
          <a:p>
            <a:r>
              <a:rPr lang="en-US" dirty="0"/>
              <a:t>What specific management improvements has your sector already implemented for nutrient control since 2006?</a:t>
            </a:r>
          </a:p>
          <a:p>
            <a:r>
              <a:rPr lang="en-US" dirty="0"/>
              <a:t>What further nutrient reduction management steps can you take that would make sense? Consider both examples of more easily attainable and effective opportunities, as well as more long-term or challenging opportunities for your sector.</a:t>
            </a:r>
          </a:p>
          <a:p>
            <a:r>
              <a:rPr lang="en-US" dirty="0"/>
              <a:t>What initiation and full implementation timeframes would be needed for each type of management step, roughly speaking?</a:t>
            </a:r>
          </a:p>
          <a:p>
            <a:pPr lvl="1"/>
            <a:r>
              <a:rPr lang="en-US" dirty="0"/>
              <a:t>Are there trends or changes on the horizon in your sector that could affect these timeframes?</a:t>
            </a:r>
          </a:p>
          <a:p>
            <a:r>
              <a:rPr lang="en-US" dirty="0"/>
              <a:t>Barriers/challenges and possible responses:</a:t>
            </a:r>
          </a:p>
          <a:p>
            <a:pPr lvl="1"/>
            <a:r>
              <a:rPr lang="en-US" dirty="0"/>
              <a:t>What are barriers or challenges to these steps? Consider legal barriers, financial barriers, social barriers, equity barriers.</a:t>
            </a:r>
          </a:p>
          <a:p>
            <a:pPr lvl="1"/>
            <a:r>
              <a:rPr lang="en-US" dirty="0"/>
              <a:t>What could be done to address these challenges and increase buy-in and support for these steps?</a:t>
            </a:r>
          </a:p>
          <a:p>
            <a:pPr lvl="1"/>
            <a:r>
              <a:rPr lang="en-US" dirty="0"/>
              <a:t>Do you think forming partnerships with other groups/sectors could lead to implementation opportunities and positive changes?  If so, what opportunities can you envision?</a:t>
            </a:r>
          </a:p>
          <a:p>
            <a:r>
              <a:rPr lang="en-US" dirty="0"/>
              <a:t>Would nitrogen and/or phosphorus be most cost-effective for your sector to manage, reduce, monitor, and report?  Why, and what are the limitations of each? Can you give rough proportions and scales for the kinds of reductions you think could be achieved?</a:t>
            </a:r>
          </a:p>
          <a:p>
            <a:endParaRPr lang="en-US" dirty="0"/>
          </a:p>
        </p:txBody>
      </p:sp>
      <p:sp>
        <p:nvSpPr>
          <p:cNvPr id="4" name="Slide Number Placeholder 3">
            <a:extLst>
              <a:ext uri="{FF2B5EF4-FFF2-40B4-BE49-F238E27FC236}">
                <a16:creationId xmlns:a16="http://schemas.microsoft.com/office/drawing/2014/main" id="{82B4BE35-230A-3111-B531-4280C9952173}"/>
              </a:ext>
            </a:extLst>
          </p:cNvPr>
          <p:cNvSpPr>
            <a:spLocks noGrp="1"/>
          </p:cNvSpPr>
          <p:nvPr>
            <p:ph type="sldNum" sz="quarter" idx="12"/>
          </p:nvPr>
        </p:nvSpPr>
        <p:spPr/>
        <p:txBody>
          <a:bodyPr/>
          <a:lstStyle/>
          <a:p>
            <a:fld id="{11F27F3A-B3E9-41ED-AF8F-A365F10BB65F}" type="slidenum">
              <a:rPr lang="en-US" smtClean="0"/>
              <a:pPr/>
              <a:t>14</a:t>
            </a:fld>
            <a:endParaRPr lang="en-US"/>
          </a:p>
        </p:txBody>
      </p:sp>
      <p:sp>
        <p:nvSpPr>
          <p:cNvPr id="5" name="Subtitle 4">
            <a:extLst>
              <a:ext uri="{FF2B5EF4-FFF2-40B4-BE49-F238E27FC236}">
                <a16:creationId xmlns:a16="http://schemas.microsoft.com/office/drawing/2014/main" id="{3580F0AE-CC8C-BC34-C6FD-683D5D332841}"/>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8760099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35A2-F18F-0A66-EF5D-010BEE485EC8}"/>
              </a:ext>
            </a:extLst>
          </p:cNvPr>
          <p:cNvSpPr>
            <a:spLocks noGrp="1"/>
          </p:cNvSpPr>
          <p:nvPr>
            <p:ph type="title"/>
          </p:nvPr>
        </p:nvSpPr>
        <p:spPr/>
        <p:txBody>
          <a:bodyPr/>
          <a:lstStyle/>
          <a:p>
            <a:r>
              <a:rPr lang="en-US" dirty="0"/>
              <a:t>TAG Charge</a:t>
            </a:r>
          </a:p>
        </p:txBody>
      </p:sp>
      <p:sp>
        <p:nvSpPr>
          <p:cNvPr id="3" name="Content Placeholder 2">
            <a:extLst>
              <a:ext uri="{FF2B5EF4-FFF2-40B4-BE49-F238E27FC236}">
                <a16:creationId xmlns:a16="http://schemas.microsoft.com/office/drawing/2014/main" id="{3690AFDC-7C94-81B7-15AB-A0978C083869}"/>
              </a:ext>
            </a:extLst>
          </p:cNvPr>
          <p:cNvSpPr>
            <a:spLocks noGrp="1"/>
          </p:cNvSpPr>
          <p:nvPr>
            <p:ph idx="1"/>
          </p:nvPr>
        </p:nvSpPr>
        <p:spPr/>
        <p:txBody>
          <a:bodyPr>
            <a:normAutofit fontScale="92500" lnSpcReduction="10000"/>
          </a:bodyPr>
          <a:lstStyle/>
          <a:p>
            <a:r>
              <a:rPr lang="en-US" dirty="0">
                <a:highlight>
                  <a:srgbClr val="FFFF00"/>
                </a:highlight>
              </a:rPr>
              <a:t>What specific management improvements has your sector already implemented for nutrient control since 2006?</a:t>
            </a:r>
          </a:p>
          <a:p>
            <a:r>
              <a:rPr lang="en-US" dirty="0">
                <a:highlight>
                  <a:srgbClr val="FFFF00"/>
                </a:highlight>
              </a:rPr>
              <a:t>What further nutrient reduction management steps can you take that would make sense? Consider both examples of more easily attainable and effective opportunities, as well as more long-term or challenging opportunities for your sector.</a:t>
            </a:r>
          </a:p>
          <a:p>
            <a:r>
              <a:rPr lang="en-US" dirty="0"/>
              <a:t>What initiation and full implementation timeframes would be needed for each type of management step, roughly speaking?</a:t>
            </a:r>
          </a:p>
          <a:p>
            <a:pPr lvl="1"/>
            <a:r>
              <a:rPr lang="en-US" dirty="0"/>
              <a:t>Are there trends or changes on the horizon in your sector that could affect these timeframes?</a:t>
            </a:r>
          </a:p>
          <a:p>
            <a:r>
              <a:rPr lang="en-US" dirty="0"/>
              <a:t>Barriers/challenges and possible responses:</a:t>
            </a:r>
          </a:p>
          <a:p>
            <a:pPr lvl="1"/>
            <a:r>
              <a:rPr lang="en-US" dirty="0"/>
              <a:t>What are barriers or challenges to these steps? Consider legal barriers, financial barriers, social barriers, equity barriers.</a:t>
            </a:r>
          </a:p>
          <a:p>
            <a:pPr lvl="1"/>
            <a:r>
              <a:rPr lang="en-US" dirty="0"/>
              <a:t>What could be done to address these challenges and increase buy-in and support for these steps?</a:t>
            </a:r>
          </a:p>
          <a:p>
            <a:pPr lvl="1"/>
            <a:r>
              <a:rPr lang="en-US" dirty="0"/>
              <a:t>Do you think forming partnerships with other groups/sectors could lead to implementation opportunities and positive changes?  If so, what opportunities can you envision?</a:t>
            </a:r>
          </a:p>
          <a:p>
            <a:r>
              <a:rPr lang="en-US" dirty="0"/>
              <a:t>Would nitrogen and/or phosphorus be most cost-effective for your sector to manage, reduce, monitor, and report?  Why, and what are the limitations of each? Can you give rough proportions and scales for the kinds of reductions you think could be achieved?</a:t>
            </a:r>
          </a:p>
          <a:p>
            <a:endParaRPr lang="en-US" dirty="0"/>
          </a:p>
        </p:txBody>
      </p:sp>
      <p:sp>
        <p:nvSpPr>
          <p:cNvPr id="4" name="Slide Number Placeholder 3">
            <a:extLst>
              <a:ext uri="{FF2B5EF4-FFF2-40B4-BE49-F238E27FC236}">
                <a16:creationId xmlns:a16="http://schemas.microsoft.com/office/drawing/2014/main" id="{82B4BE35-230A-3111-B531-4280C9952173}"/>
              </a:ext>
            </a:extLst>
          </p:cNvPr>
          <p:cNvSpPr>
            <a:spLocks noGrp="1"/>
          </p:cNvSpPr>
          <p:nvPr>
            <p:ph type="sldNum" sz="quarter" idx="12"/>
          </p:nvPr>
        </p:nvSpPr>
        <p:spPr/>
        <p:txBody>
          <a:bodyPr/>
          <a:lstStyle/>
          <a:p>
            <a:fld id="{11F27F3A-B3E9-41ED-AF8F-A365F10BB65F}" type="slidenum">
              <a:rPr lang="en-US" smtClean="0"/>
              <a:pPr/>
              <a:t>15</a:t>
            </a:fld>
            <a:endParaRPr lang="en-US"/>
          </a:p>
        </p:txBody>
      </p:sp>
      <p:sp>
        <p:nvSpPr>
          <p:cNvPr id="5" name="Subtitle 4">
            <a:extLst>
              <a:ext uri="{FF2B5EF4-FFF2-40B4-BE49-F238E27FC236}">
                <a16:creationId xmlns:a16="http://schemas.microsoft.com/office/drawing/2014/main" id="{3580F0AE-CC8C-BC34-C6FD-683D5D332841}"/>
              </a:ext>
            </a:extLst>
          </p:cNvPr>
          <p:cNvSpPr>
            <a:spLocks noGrp="1"/>
          </p:cNvSpPr>
          <p:nvPr>
            <p:ph type="subTitle" idx="13"/>
          </p:nvPr>
        </p:nvSpPr>
        <p:spPr/>
        <p:txBody>
          <a:bodyPr/>
          <a:lstStyle/>
          <a:p>
            <a:endParaRPr lang="en-US"/>
          </a:p>
        </p:txBody>
      </p:sp>
      <p:sp>
        <p:nvSpPr>
          <p:cNvPr id="6" name="Rectangle 5">
            <a:extLst>
              <a:ext uri="{FF2B5EF4-FFF2-40B4-BE49-F238E27FC236}">
                <a16:creationId xmlns:a16="http://schemas.microsoft.com/office/drawing/2014/main" id="{883A58B4-618F-2822-746C-3A806896071A}"/>
              </a:ext>
            </a:extLst>
          </p:cNvPr>
          <p:cNvSpPr/>
          <p:nvPr/>
        </p:nvSpPr>
        <p:spPr>
          <a:xfrm>
            <a:off x="3499231" y="561477"/>
            <a:ext cx="5193538" cy="923330"/>
          </a:xfrm>
          <a:prstGeom prst="rect">
            <a:avLst/>
          </a:prstGeom>
          <a:solidFill>
            <a:schemeClr val="bg1"/>
          </a:solid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Feb 15</a:t>
            </a:r>
            <a:r>
              <a:rPr lang="en-US" sz="5400" b="1" cap="none" spc="0" baseline="30000" dirty="0">
                <a:ln w="22225">
                  <a:solidFill>
                    <a:schemeClr val="accent2"/>
                  </a:solidFill>
                  <a:prstDash val="solid"/>
                </a:ln>
                <a:solidFill>
                  <a:schemeClr val="accent2">
                    <a:lumMod val="40000"/>
                    <a:lumOff val="60000"/>
                  </a:schemeClr>
                </a:solidFill>
                <a:effectLst/>
              </a:rPr>
              <a:t>th</a:t>
            </a:r>
            <a:r>
              <a:rPr lang="en-US" sz="5400" b="1" cap="none" spc="0" dirty="0">
                <a:ln w="22225">
                  <a:solidFill>
                    <a:schemeClr val="accent2"/>
                  </a:solidFill>
                  <a:prstDash val="solid"/>
                </a:ln>
                <a:solidFill>
                  <a:schemeClr val="accent2">
                    <a:lumMod val="40000"/>
                    <a:lumOff val="60000"/>
                  </a:schemeClr>
                </a:solidFill>
                <a:effectLst/>
              </a:rPr>
              <a:t> Deadline</a:t>
            </a:r>
          </a:p>
        </p:txBody>
      </p:sp>
    </p:spTree>
    <p:extLst>
      <p:ext uri="{BB962C8B-B14F-4D97-AF65-F5344CB8AC3E}">
        <p14:creationId xmlns:p14="http://schemas.microsoft.com/office/powerpoint/2010/main" val="80733093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35A2-F18F-0A66-EF5D-010BEE485EC8}"/>
              </a:ext>
            </a:extLst>
          </p:cNvPr>
          <p:cNvSpPr>
            <a:spLocks noGrp="1"/>
          </p:cNvSpPr>
          <p:nvPr>
            <p:ph type="title"/>
          </p:nvPr>
        </p:nvSpPr>
        <p:spPr/>
        <p:txBody>
          <a:bodyPr/>
          <a:lstStyle/>
          <a:p>
            <a:r>
              <a:rPr lang="en-US" dirty="0"/>
              <a:t>TAG Charge</a:t>
            </a:r>
          </a:p>
        </p:txBody>
      </p:sp>
      <p:sp>
        <p:nvSpPr>
          <p:cNvPr id="3" name="Content Placeholder 2">
            <a:extLst>
              <a:ext uri="{FF2B5EF4-FFF2-40B4-BE49-F238E27FC236}">
                <a16:creationId xmlns:a16="http://schemas.microsoft.com/office/drawing/2014/main" id="{3690AFDC-7C94-81B7-15AB-A0978C083869}"/>
              </a:ext>
            </a:extLst>
          </p:cNvPr>
          <p:cNvSpPr>
            <a:spLocks noGrp="1"/>
          </p:cNvSpPr>
          <p:nvPr>
            <p:ph idx="1"/>
          </p:nvPr>
        </p:nvSpPr>
        <p:spPr/>
        <p:txBody>
          <a:bodyPr>
            <a:normAutofit fontScale="92500" lnSpcReduction="10000"/>
          </a:bodyPr>
          <a:lstStyle/>
          <a:p>
            <a:r>
              <a:rPr lang="en-US" dirty="0"/>
              <a:t>What specific management improvements has your sector already implemented for nutrient control since 2006?</a:t>
            </a:r>
          </a:p>
          <a:p>
            <a:r>
              <a:rPr lang="en-US" dirty="0"/>
              <a:t>What further nutrient reduction management steps can you take that would make sense? Consider both examples of more easily attainable and effective opportunities, as well as more long-term or challenging opportunities for your sector.</a:t>
            </a:r>
          </a:p>
          <a:p>
            <a:r>
              <a:rPr lang="en-US" dirty="0">
                <a:highlight>
                  <a:srgbClr val="00FFFF"/>
                </a:highlight>
              </a:rPr>
              <a:t>What initiation and full implementation timeframes would be needed for each type of management step, roughly speaking?</a:t>
            </a:r>
          </a:p>
          <a:p>
            <a:pPr lvl="1"/>
            <a:r>
              <a:rPr lang="en-US" dirty="0">
                <a:highlight>
                  <a:srgbClr val="00FFFF"/>
                </a:highlight>
              </a:rPr>
              <a:t>Are there trends or changes on the horizon in your sector that could affect these timeframes?</a:t>
            </a:r>
          </a:p>
          <a:p>
            <a:r>
              <a:rPr lang="en-US" dirty="0">
                <a:highlight>
                  <a:srgbClr val="00FFFF"/>
                </a:highlight>
              </a:rPr>
              <a:t>Barriers/challenges and possible responses:</a:t>
            </a:r>
          </a:p>
          <a:p>
            <a:pPr lvl="1"/>
            <a:r>
              <a:rPr lang="en-US" dirty="0">
                <a:highlight>
                  <a:srgbClr val="00FFFF"/>
                </a:highlight>
              </a:rPr>
              <a:t>What are barriers or challenges to these steps? Consider legal barriers, financial barriers, social barriers, equity barriers.</a:t>
            </a:r>
          </a:p>
          <a:p>
            <a:pPr lvl="1"/>
            <a:r>
              <a:rPr lang="en-US" dirty="0">
                <a:highlight>
                  <a:srgbClr val="00FFFF"/>
                </a:highlight>
              </a:rPr>
              <a:t>What could be done to address these challenges and increase buy-in and support for these steps?</a:t>
            </a:r>
          </a:p>
          <a:p>
            <a:pPr lvl="1"/>
            <a:r>
              <a:rPr lang="en-US" dirty="0">
                <a:highlight>
                  <a:srgbClr val="00FFFF"/>
                </a:highlight>
              </a:rPr>
              <a:t>Do you think forming partnerships with other groups/sectors could lead to implementation opportunities and positive changes?  If so, what opportunities can you envision?</a:t>
            </a:r>
          </a:p>
          <a:p>
            <a:r>
              <a:rPr lang="en-US" dirty="0"/>
              <a:t>Would nitrogen and/or phosphorus be most cost-effective for your sector to manage, reduce, monitor, and report?  Why, and what are the limitations of each? Can you give rough proportions and scales for the kinds of reductions you think could be achieved?</a:t>
            </a:r>
          </a:p>
          <a:p>
            <a:endParaRPr lang="en-US" dirty="0"/>
          </a:p>
        </p:txBody>
      </p:sp>
      <p:sp>
        <p:nvSpPr>
          <p:cNvPr id="4" name="Slide Number Placeholder 3">
            <a:extLst>
              <a:ext uri="{FF2B5EF4-FFF2-40B4-BE49-F238E27FC236}">
                <a16:creationId xmlns:a16="http://schemas.microsoft.com/office/drawing/2014/main" id="{82B4BE35-230A-3111-B531-4280C9952173}"/>
              </a:ext>
            </a:extLst>
          </p:cNvPr>
          <p:cNvSpPr>
            <a:spLocks noGrp="1"/>
          </p:cNvSpPr>
          <p:nvPr>
            <p:ph type="sldNum" sz="quarter" idx="12"/>
          </p:nvPr>
        </p:nvSpPr>
        <p:spPr/>
        <p:txBody>
          <a:bodyPr/>
          <a:lstStyle/>
          <a:p>
            <a:fld id="{11F27F3A-B3E9-41ED-AF8F-A365F10BB65F}" type="slidenum">
              <a:rPr lang="en-US" smtClean="0"/>
              <a:pPr/>
              <a:t>16</a:t>
            </a:fld>
            <a:endParaRPr lang="en-US"/>
          </a:p>
        </p:txBody>
      </p:sp>
      <p:sp>
        <p:nvSpPr>
          <p:cNvPr id="5" name="Subtitle 4">
            <a:extLst>
              <a:ext uri="{FF2B5EF4-FFF2-40B4-BE49-F238E27FC236}">
                <a16:creationId xmlns:a16="http://schemas.microsoft.com/office/drawing/2014/main" id="{3580F0AE-CC8C-BC34-C6FD-683D5D332841}"/>
              </a:ext>
            </a:extLst>
          </p:cNvPr>
          <p:cNvSpPr>
            <a:spLocks noGrp="1"/>
          </p:cNvSpPr>
          <p:nvPr>
            <p:ph type="subTitle" idx="13"/>
          </p:nvPr>
        </p:nvSpPr>
        <p:spPr/>
        <p:txBody>
          <a:bodyPr/>
          <a:lstStyle/>
          <a:p>
            <a:endParaRPr lang="en-US"/>
          </a:p>
        </p:txBody>
      </p:sp>
      <p:sp>
        <p:nvSpPr>
          <p:cNvPr id="6" name="Rectangle 5">
            <a:extLst>
              <a:ext uri="{FF2B5EF4-FFF2-40B4-BE49-F238E27FC236}">
                <a16:creationId xmlns:a16="http://schemas.microsoft.com/office/drawing/2014/main" id="{95EDAD8E-EE54-96C6-B772-1805EEB42280}"/>
              </a:ext>
            </a:extLst>
          </p:cNvPr>
          <p:cNvSpPr/>
          <p:nvPr/>
        </p:nvSpPr>
        <p:spPr>
          <a:xfrm>
            <a:off x="3323445" y="1960606"/>
            <a:ext cx="5545109" cy="923330"/>
          </a:xfrm>
          <a:prstGeom prst="rect">
            <a:avLst/>
          </a:prstGeom>
          <a:solidFill>
            <a:schemeClr val="bg1"/>
          </a:solid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April 15</a:t>
            </a:r>
            <a:r>
              <a:rPr lang="en-US" sz="5400" b="1" cap="none" spc="0" baseline="30000" dirty="0">
                <a:ln w="22225">
                  <a:solidFill>
                    <a:schemeClr val="accent2"/>
                  </a:solidFill>
                  <a:prstDash val="solid"/>
                </a:ln>
                <a:solidFill>
                  <a:schemeClr val="accent2">
                    <a:lumMod val="40000"/>
                    <a:lumOff val="60000"/>
                  </a:schemeClr>
                </a:solidFill>
                <a:effectLst/>
              </a:rPr>
              <a:t>th</a:t>
            </a:r>
            <a:r>
              <a:rPr lang="en-US" sz="5400" b="1" cap="none" spc="0" dirty="0">
                <a:ln w="22225">
                  <a:solidFill>
                    <a:schemeClr val="accent2"/>
                  </a:solidFill>
                  <a:prstDash val="solid"/>
                </a:ln>
                <a:solidFill>
                  <a:schemeClr val="accent2">
                    <a:lumMod val="40000"/>
                    <a:lumOff val="60000"/>
                  </a:schemeClr>
                </a:solidFill>
                <a:effectLst/>
              </a:rPr>
              <a:t> Deadline</a:t>
            </a:r>
          </a:p>
        </p:txBody>
      </p:sp>
    </p:spTree>
    <p:extLst>
      <p:ext uri="{BB962C8B-B14F-4D97-AF65-F5344CB8AC3E}">
        <p14:creationId xmlns:p14="http://schemas.microsoft.com/office/powerpoint/2010/main" val="12171056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35A2-F18F-0A66-EF5D-010BEE485EC8}"/>
              </a:ext>
            </a:extLst>
          </p:cNvPr>
          <p:cNvSpPr>
            <a:spLocks noGrp="1"/>
          </p:cNvSpPr>
          <p:nvPr>
            <p:ph type="title"/>
          </p:nvPr>
        </p:nvSpPr>
        <p:spPr/>
        <p:txBody>
          <a:bodyPr/>
          <a:lstStyle/>
          <a:p>
            <a:r>
              <a:rPr lang="en-US" dirty="0"/>
              <a:t>TAG Charge</a:t>
            </a:r>
          </a:p>
        </p:txBody>
      </p:sp>
      <p:sp>
        <p:nvSpPr>
          <p:cNvPr id="3" name="Content Placeholder 2">
            <a:extLst>
              <a:ext uri="{FF2B5EF4-FFF2-40B4-BE49-F238E27FC236}">
                <a16:creationId xmlns:a16="http://schemas.microsoft.com/office/drawing/2014/main" id="{3690AFDC-7C94-81B7-15AB-A0978C083869}"/>
              </a:ext>
            </a:extLst>
          </p:cNvPr>
          <p:cNvSpPr>
            <a:spLocks noGrp="1"/>
          </p:cNvSpPr>
          <p:nvPr>
            <p:ph idx="1"/>
          </p:nvPr>
        </p:nvSpPr>
        <p:spPr/>
        <p:txBody>
          <a:bodyPr>
            <a:normAutofit fontScale="92500" lnSpcReduction="10000"/>
          </a:bodyPr>
          <a:lstStyle/>
          <a:p>
            <a:r>
              <a:rPr lang="en-US" dirty="0"/>
              <a:t>What specific management improvements has your sector already implemented for nutrient control since 2006?</a:t>
            </a:r>
          </a:p>
          <a:p>
            <a:r>
              <a:rPr lang="en-US" dirty="0"/>
              <a:t>What further nutrient reduction management steps can you take that would make sense? Consider both examples of more easily attainable and effective opportunities, as well as more long-term or challenging opportunities for your sector.</a:t>
            </a:r>
          </a:p>
          <a:p>
            <a:r>
              <a:rPr lang="en-US" dirty="0"/>
              <a:t>What initiation and full implementation timeframes would be needed for each type of management step, roughly speaking?</a:t>
            </a:r>
          </a:p>
          <a:p>
            <a:pPr lvl="1"/>
            <a:r>
              <a:rPr lang="en-US" dirty="0"/>
              <a:t>Are there trends or changes on the horizon in your sector that could affect these timeframes?</a:t>
            </a:r>
          </a:p>
          <a:p>
            <a:r>
              <a:rPr lang="en-US" dirty="0"/>
              <a:t>Barriers/challenges and possible responses:</a:t>
            </a:r>
          </a:p>
          <a:p>
            <a:pPr lvl="1"/>
            <a:r>
              <a:rPr lang="en-US" dirty="0"/>
              <a:t>What are barriers or challenges to these steps? Consider legal barriers, financial barriers, social barriers, equity barriers.</a:t>
            </a:r>
          </a:p>
          <a:p>
            <a:pPr lvl="1"/>
            <a:r>
              <a:rPr lang="en-US" dirty="0"/>
              <a:t>What could be done to address these challenges and increase buy-in and support for these steps?</a:t>
            </a:r>
          </a:p>
          <a:p>
            <a:pPr lvl="1"/>
            <a:r>
              <a:rPr lang="en-US" dirty="0"/>
              <a:t>Do you think forming partnerships with other groups/sectors could lead to implementation opportunities and positive changes?  If so, what opportunities can you envision?</a:t>
            </a:r>
          </a:p>
          <a:p>
            <a:r>
              <a:rPr lang="en-US" dirty="0">
                <a:highlight>
                  <a:srgbClr val="00FF00"/>
                </a:highlight>
              </a:rPr>
              <a:t>Would nitrogen and/or phosphorus be most cost-effective for your sector to manage, reduce, monitor, and report?  Why, and what are the limitations of each? Can you give rough proportions and scales for the kinds of reductions you think could be achieved?</a:t>
            </a:r>
          </a:p>
          <a:p>
            <a:endParaRPr lang="en-US" dirty="0"/>
          </a:p>
        </p:txBody>
      </p:sp>
      <p:sp>
        <p:nvSpPr>
          <p:cNvPr id="4" name="Slide Number Placeholder 3">
            <a:extLst>
              <a:ext uri="{FF2B5EF4-FFF2-40B4-BE49-F238E27FC236}">
                <a16:creationId xmlns:a16="http://schemas.microsoft.com/office/drawing/2014/main" id="{82B4BE35-230A-3111-B531-4280C9952173}"/>
              </a:ext>
            </a:extLst>
          </p:cNvPr>
          <p:cNvSpPr>
            <a:spLocks noGrp="1"/>
          </p:cNvSpPr>
          <p:nvPr>
            <p:ph type="sldNum" sz="quarter" idx="12"/>
          </p:nvPr>
        </p:nvSpPr>
        <p:spPr/>
        <p:txBody>
          <a:bodyPr/>
          <a:lstStyle/>
          <a:p>
            <a:fld id="{11F27F3A-B3E9-41ED-AF8F-A365F10BB65F}" type="slidenum">
              <a:rPr lang="en-US" smtClean="0"/>
              <a:pPr/>
              <a:t>17</a:t>
            </a:fld>
            <a:endParaRPr lang="en-US"/>
          </a:p>
        </p:txBody>
      </p:sp>
      <p:sp>
        <p:nvSpPr>
          <p:cNvPr id="5" name="Subtitle 4">
            <a:extLst>
              <a:ext uri="{FF2B5EF4-FFF2-40B4-BE49-F238E27FC236}">
                <a16:creationId xmlns:a16="http://schemas.microsoft.com/office/drawing/2014/main" id="{3580F0AE-CC8C-BC34-C6FD-683D5D332841}"/>
              </a:ext>
            </a:extLst>
          </p:cNvPr>
          <p:cNvSpPr>
            <a:spLocks noGrp="1"/>
          </p:cNvSpPr>
          <p:nvPr>
            <p:ph type="subTitle" idx="13"/>
          </p:nvPr>
        </p:nvSpPr>
        <p:spPr/>
        <p:txBody>
          <a:bodyPr/>
          <a:lstStyle/>
          <a:p>
            <a:endParaRPr lang="en-US"/>
          </a:p>
        </p:txBody>
      </p:sp>
      <p:sp>
        <p:nvSpPr>
          <p:cNvPr id="6" name="Rectangle 5">
            <a:extLst>
              <a:ext uri="{FF2B5EF4-FFF2-40B4-BE49-F238E27FC236}">
                <a16:creationId xmlns:a16="http://schemas.microsoft.com/office/drawing/2014/main" id="{627BA32C-6E3B-9FF5-FBAC-FEE68D924F62}"/>
              </a:ext>
            </a:extLst>
          </p:cNvPr>
          <p:cNvSpPr/>
          <p:nvPr/>
        </p:nvSpPr>
        <p:spPr>
          <a:xfrm>
            <a:off x="3380993" y="4362061"/>
            <a:ext cx="5430013" cy="923330"/>
          </a:xfrm>
          <a:prstGeom prst="rect">
            <a:avLst/>
          </a:prstGeom>
          <a:solidFill>
            <a:schemeClr val="bg1"/>
          </a:solidFill>
        </p:spPr>
        <p:txBody>
          <a:bodyPr wrap="non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May 15</a:t>
            </a:r>
            <a:r>
              <a:rPr lang="en-US" sz="5400" b="1" cap="none" spc="0" baseline="30000" dirty="0">
                <a:ln w="22225">
                  <a:solidFill>
                    <a:schemeClr val="accent2"/>
                  </a:solidFill>
                  <a:prstDash val="solid"/>
                </a:ln>
                <a:solidFill>
                  <a:schemeClr val="accent2">
                    <a:lumMod val="40000"/>
                    <a:lumOff val="60000"/>
                  </a:schemeClr>
                </a:solidFill>
                <a:effectLst/>
              </a:rPr>
              <a:t>th</a:t>
            </a:r>
            <a:r>
              <a:rPr lang="en-US" sz="5400" b="1" cap="none" spc="0" dirty="0">
                <a:ln w="22225">
                  <a:solidFill>
                    <a:schemeClr val="accent2"/>
                  </a:solidFill>
                  <a:prstDash val="solid"/>
                </a:ln>
                <a:solidFill>
                  <a:schemeClr val="accent2">
                    <a:lumMod val="40000"/>
                    <a:lumOff val="60000"/>
                  </a:schemeClr>
                </a:solidFill>
                <a:effectLst/>
              </a:rPr>
              <a:t> Deadline</a:t>
            </a:r>
          </a:p>
        </p:txBody>
      </p:sp>
    </p:spTree>
    <p:extLst>
      <p:ext uri="{BB962C8B-B14F-4D97-AF65-F5344CB8AC3E}">
        <p14:creationId xmlns:p14="http://schemas.microsoft.com/office/powerpoint/2010/main" val="21536859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35A2-F18F-0A66-EF5D-010BEE485EC8}"/>
              </a:ext>
            </a:extLst>
          </p:cNvPr>
          <p:cNvSpPr>
            <a:spLocks noGrp="1"/>
          </p:cNvSpPr>
          <p:nvPr>
            <p:ph type="title"/>
          </p:nvPr>
        </p:nvSpPr>
        <p:spPr/>
        <p:txBody>
          <a:bodyPr/>
          <a:lstStyle/>
          <a:p>
            <a:r>
              <a:rPr lang="en-US" dirty="0"/>
              <a:t>TAG Charge</a:t>
            </a:r>
          </a:p>
        </p:txBody>
      </p:sp>
      <p:sp>
        <p:nvSpPr>
          <p:cNvPr id="3" name="Content Placeholder 2">
            <a:extLst>
              <a:ext uri="{FF2B5EF4-FFF2-40B4-BE49-F238E27FC236}">
                <a16:creationId xmlns:a16="http://schemas.microsoft.com/office/drawing/2014/main" id="{3690AFDC-7C94-81B7-15AB-A0978C083869}"/>
              </a:ext>
            </a:extLst>
          </p:cNvPr>
          <p:cNvSpPr>
            <a:spLocks noGrp="1"/>
          </p:cNvSpPr>
          <p:nvPr>
            <p:ph idx="1"/>
          </p:nvPr>
        </p:nvSpPr>
        <p:spPr/>
        <p:txBody>
          <a:bodyPr>
            <a:normAutofit/>
          </a:bodyPr>
          <a:lstStyle/>
          <a:p>
            <a:r>
              <a:rPr lang="en-US" dirty="0"/>
              <a:t>What specific management improvements has your sector already implemented for nutrient control since 2006?</a:t>
            </a:r>
          </a:p>
          <a:p>
            <a:r>
              <a:rPr lang="en-US" dirty="0"/>
              <a:t>What further nutrient reduction management steps can you take that would make sense? Consider both examples of more easily attainable and effective opportunities, as well as more long-term or challenging opportunities for your sector.</a:t>
            </a:r>
          </a:p>
          <a:p>
            <a:r>
              <a:rPr lang="en-US" dirty="0">
                <a:solidFill>
                  <a:schemeClr val="bg1">
                    <a:lumMod val="75000"/>
                  </a:schemeClr>
                </a:solidFill>
              </a:rPr>
              <a:t>[If possible] What initiation and full implementation timeframes would be needed for each type of management step, roughly speaking?</a:t>
            </a:r>
          </a:p>
          <a:p>
            <a:pPr lvl="1"/>
            <a:r>
              <a:rPr lang="en-US" dirty="0">
                <a:solidFill>
                  <a:schemeClr val="bg1">
                    <a:lumMod val="75000"/>
                  </a:schemeClr>
                </a:solidFill>
              </a:rPr>
              <a:t>Are there trends or changes on the horizon in your sector that could affect these timeframes?</a:t>
            </a:r>
          </a:p>
          <a:p>
            <a:pPr marL="0" indent="0">
              <a:buNone/>
            </a:pPr>
            <a:endParaRPr lang="en-US" dirty="0"/>
          </a:p>
        </p:txBody>
      </p:sp>
      <p:sp>
        <p:nvSpPr>
          <p:cNvPr id="4" name="Slide Number Placeholder 3">
            <a:extLst>
              <a:ext uri="{FF2B5EF4-FFF2-40B4-BE49-F238E27FC236}">
                <a16:creationId xmlns:a16="http://schemas.microsoft.com/office/drawing/2014/main" id="{82B4BE35-230A-3111-B531-4280C9952173}"/>
              </a:ext>
            </a:extLst>
          </p:cNvPr>
          <p:cNvSpPr>
            <a:spLocks noGrp="1"/>
          </p:cNvSpPr>
          <p:nvPr>
            <p:ph type="sldNum" sz="quarter" idx="12"/>
          </p:nvPr>
        </p:nvSpPr>
        <p:spPr/>
        <p:txBody>
          <a:bodyPr/>
          <a:lstStyle/>
          <a:p>
            <a:fld id="{11F27F3A-B3E9-41ED-AF8F-A365F10BB65F}" type="slidenum">
              <a:rPr lang="en-US" smtClean="0"/>
              <a:pPr/>
              <a:t>18</a:t>
            </a:fld>
            <a:endParaRPr lang="en-US"/>
          </a:p>
        </p:txBody>
      </p:sp>
      <p:sp>
        <p:nvSpPr>
          <p:cNvPr id="5" name="Subtitle 4">
            <a:extLst>
              <a:ext uri="{FF2B5EF4-FFF2-40B4-BE49-F238E27FC236}">
                <a16:creationId xmlns:a16="http://schemas.microsoft.com/office/drawing/2014/main" id="{3580F0AE-CC8C-BC34-C6FD-683D5D332841}"/>
              </a:ext>
            </a:extLst>
          </p:cNvPr>
          <p:cNvSpPr>
            <a:spLocks noGrp="1"/>
          </p:cNvSpPr>
          <p:nvPr>
            <p:ph type="subTitle" idx="13"/>
          </p:nvPr>
        </p:nvSpPr>
        <p:spPr/>
        <p:txBody>
          <a:bodyPr/>
          <a:lstStyle/>
          <a:p>
            <a:r>
              <a:rPr lang="en-US" dirty="0"/>
              <a:t>Today’s Discussion</a:t>
            </a:r>
          </a:p>
        </p:txBody>
      </p:sp>
    </p:spTree>
    <p:extLst>
      <p:ext uri="{BB962C8B-B14F-4D97-AF65-F5344CB8AC3E}">
        <p14:creationId xmlns:p14="http://schemas.microsoft.com/office/powerpoint/2010/main" val="4068174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1F27F3A-B3E9-41ED-AF8F-A365F10BB65F}" type="slidenum">
              <a:rPr lang="en-US" smtClean="0"/>
              <a:pPr/>
              <a:t>19</a:t>
            </a:fld>
            <a:endParaRPr lang="en-US"/>
          </a:p>
        </p:txBody>
      </p:sp>
      <p:sp>
        <p:nvSpPr>
          <p:cNvPr id="3" name="Title 2"/>
          <p:cNvSpPr>
            <a:spLocks noGrp="1"/>
          </p:cNvSpPr>
          <p:nvPr>
            <p:ph type="ctrTitle"/>
          </p:nvPr>
        </p:nvSpPr>
        <p:spPr/>
        <p:txBody>
          <a:bodyPr/>
          <a:lstStyle/>
          <a:p>
            <a:r>
              <a:rPr lang="en-US" dirty="0"/>
              <a:t>Discussion</a:t>
            </a:r>
          </a:p>
        </p:txBody>
      </p:sp>
      <p:pic>
        <p:nvPicPr>
          <p:cNvPr id="2" name="Picture Placeholder 1"/>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26177" b="26177"/>
          <a:stretch>
            <a:fillRect/>
          </a:stretch>
        </p:blipFill>
        <p:spPr/>
      </p:pic>
      <p:sp>
        <p:nvSpPr>
          <p:cNvPr id="5"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6" name="TextBox 5">
            <a:extLst>
              <a:ext uri="{FF2B5EF4-FFF2-40B4-BE49-F238E27FC236}">
                <a16:creationId xmlns:a16="http://schemas.microsoft.com/office/drawing/2014/main" id="{D3745CB9-3DF0-499D-839E-9B24C24549AE}"/>
              </a:ext>
            </a:extLst>
          </p:cNvPr>
          <p:cNvSpPr txBox="1"/>
          <p:nvPr/>
        </p:nvSpPr>
        <p:spPr>
          <a:xfrm>
            <a:off x="7627455" y="3568823"/>
            <a:ext cx="4374045" cy="1569660"/>
          </a:xfrm>
          <a:prstGeom prst="rect">
            <a:avLst/>
          </a:prstGeom>
          <a:noFill/>
        </p:spPr>
        <p:txBody>
          <a:bodyPr wrap="square" rtlCol="0">
            <a:spAutoFit/>
          </a:bodyPr>
          <a:lstStyle/>
          <a:p>
            <a:r>
              <a:rPr lang="en-US" sz="2400" b="1" dirty="0">
                <a:solidFill>
                  <a:schemeClr val="bg1"/>
                </a:solidFill>
              </a:rPr>
              <a:t>Joey Hester</a:t>
            </a:r>
          </a:p>
          <a:p>
            <a:r>
              <a:rPr lang="en-US" sz="2400" dirty="0">
                <a:solidFill>
                  <a:schemeClr val="bg1"/>
                </a:solidFill>
                <a:hlinkClick r:id="rId4"/>
              </a:rPr>
              <a:t>Joey.hester@ncdenr.gov</a:t>
            </a:r>
            <a:endParaRPr lang="en-US" sz="2400" dirty="0">
              <a:solidFill>
                <a:schemeClr val="bg1"/>
              </a:solidFill>
            </a:endParaRPr>
          </a:p>
          <a:p>
            <a:r>
              <a:rPr lang="en-US" sz="2400" dirty="0">
                <a:solidFill>
                  <a:schemeClr val="bg1"/>
                </a:solidFill>
              </a:rPr>
              <a:t>O: 919-707-3675</a:t>
            </a:r>
          </a:p>
          <a:p>
            <a:r>
              <a:rPr lang="en-US" sz="2400" dirty="0">
                <a:solidFill>
                  <a:schemeClr val="bg1"/>
                </a:solidFill>
              </a:rPr>
              <a:t>C: 919-418-5712</a:t>
            </a:r>
          </a:p>
        </p:txBody>
      </p:sp>
    </p:spTree>
    <p:extLst>
      <p:ext uri="{BB962C8B-B14F-4D97-AF65-F5344CB8AC3E}">
        <p14:creationId xmlns:p14="http://schemas.microsoft.com/office/powerpoint/2010/main" val="3265762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B939A-EAD1-AD0D-7DA9-48C03B20B920}"/>
              </a:ext>
            </a:extLst>
          </p:cNvPr>
          <p:cNvSpPr>
            <a:spLocks noGrp="1"/>
          </p:cNvSpPr>
          <p:nvPr>
            <p:ph type="title"/>
          </p:nvPr>
        </p:nvSpPr>
        <p:spPr/>
        <p:txBody>
          <a:bodyPr/>
          <a:lstStyle/>
          <a:p>
            <a:r>
              <a:rPr lang="en-US" dirty="0"/>
              <a:t>HRL Informal Stakeholder Process</a:t>
            </a:r>
          </a:p>
        </p:txBody>
      </p:sp>
      <p:sp>
        <p:nvSpPr>
          <p:cNvPr id="3" name="Content Placeholder 2">
            <a:extLst>
              <a:ext uri="{FF2B5EF4-FFF2-40B4-BE49-F238E27FC236}">
                <a16:creationId xmlns:a16="http://schemas.microsoft.com/office/drawing/2014/main" id="{7F1919BE-0B8D-7408-3B63-F4C7B0F2FAAB}"/>
              </a:ext>
            </a:extLst>
          </p:cNvPr>
          <p:cNvSpPr>
            <a:spLocks noGrp="1"/>
          </p:cNvSpPr>
          <p:nvPr>
            <p:ph idx="1"/>
          </p:nvPr>
        </p:nvSpPr>
        <p:spPr>
          <a:xfrm>
            <a:off x="838200" y="1493045"/>
            <a:ext cx="5257800" cy="4755355"/>
          </a:xfrm>
        </p:spPr>
        <p:txBody>
          <a:bodyPr/>
          <a:lstStyle/>
          <a:p>
            <a:r>
              <a:rPr lang="en-US" dirty="0"/>
              <a:t>September 2022 – December 2023</a:t>
            </a:r>
          </a:p>
          <a:p>
            <a:r>
              <a:rPr lang="en-US" dirty="0"/>
              <a:t>Six Steering Committee (SC) meetings (more if necessary)</a:t>
            </a:r>
          </a:p>
          <a:p>
            <a:r>
              <a:rPr lang="en-US" dirty="0"/>
              <a:t>Four All Stakeholder meetings</a:t>
            </a:r>
          </a:p>
          <a:p>
            <a:r>
              <a:rPr lang="en-US" dirty="0"/>
              <a:t>Five to six Technical Advisory Group (TAG) meetings (more if necessary)</a:t>
            </a:r>
          </a:p>
          <a:p>
            <a:r>
              <a:rPr lang="en-US" dirty="0"/>
              <a:t>SC submits final report to DWR</a:t>
            </a:r>
          </a:p>
          <a:p>
            <a:r>
              <a:rPr lang="en-US" dirty="0"/>
              <a:t>DWR considers final report in drafting rules</a:t>
            </a:r>
          </a:p>
          <a:p>
            <a:r>
              <a:rPr lang="en-US" dirty="0"/>
              <a:t>SC, TAGs, and stakeholders review draft rules and provide feedback</a:t>
            </a:r>
          </a:p>
          <a:p>
            <a:r>
              <a:rPr lang="en-US" dirty="0"/>
              <a:t>DWR finalizes draft rules considering feedback </a:t>
            </a:r>
          </a:p>
        </p:txBody>
      </p:sp>
      <p:sp>
        <p:nvSpPr>
          <p:cNvPr id="4" name="Slide Number Placeholder 3">
            <a:extLst>
              <a:ext uri="{FF2B5EF4-FFF2-40B4-BE49-F238E27FC236}">
                <a16:creationId xmlns:a16="http://schemas.microsoft.com/office/drawing/2014/main" id="{D688DCB3-1EEE-7D74-6CB6-C44E963C8816}"/>
              </a:ext>
            </a:extLst>
          </p:cNvPr>
          <p:cNvSpPr>
            <a:spLocks noGrp="1"/>
          </p:cNvSpPr>
          <p:nvPr>
            <p:ph type="sldNum" sz="quarter" idx="12"/>
          </p:nvPr>
        </p:nvSpPr>
        <p:spPr/>
        <p:txBody>
          <a:bodyPr/>
          <a:lstStyle/>
          <a:p>
            <a:fld id="{11F27F3A-B3E9-41ED-AF8F-A365F10BB65F}" type="slidenum">
              <a:rPr lang="en-US" smtClean="0"/>
              <a:pPr/>
              <a:t>2</a:t>
            </a:fld>
            <a:endParaRPr lang="en-US"/>
          </a:p>
        </p:txBody>
      </p:sp>
      <p:sp>
        <p:nvSpPr>
          <p:cNvPr id="5" name="Subtitle 4">
            <a:extLst>
              <a:ext uri="{FF2B5EF4-FFF2-40B4-BE49-F238E27FC236}">
                <a16:creationId xmlns:a16="http://schemas.microsoft.com/office/drawing/2014/main" id="{9F49DA34-BD8C-7C2C-455F-5F6344DCD617}"/>
              </a:ext>
            </a:extLst>
          </p:cNvPr>
          <p:cNvSpPr>
            <a:spLocks noGrp="1"/>
          </p:cNvSpPr>
          <p:nvPr>
            <p:ph type="subTitle" idx="13"/>
          </p:nvPr>
        </p:nvSpPr>
        <p:spPr/>
        <p:txBody>
          <a:bodyPr/>
          <a:lstStyle/>
          <a:p>
            <a:endParaRPr lang="en-US" dirty="0"/>
          </a:p>
        </p:txBody>
      </p:sp>
      <p:graphicFrame>
        <p:nvGraphicFramePr>
          <p:cNvPr id="6" name="Content Placeholder 5">
            <a:extLst>
              <a:ext uri="{FF2B5EF4-FFF2-40B4-BE49-F238E27FC236}">
                <a16:creationId xmlns:a16="http://schemas.microsoft.com/office/drawing/2014/main" id="{F2C6AF14-B8F3-D472-C2D7-5CB0D5A95650}"/>
              </a:ext>
            </a:extLst>
          </p:cNvPr>
          <p:cNvGraphicFramePr>
            <a:graphicFrameLocks/>
          </p:cNvGraphicFramePr>
          <p:nvPr>
            <p:extLst>
              <p:ext uri="{D42A27DB-BD31-4B8C-83A1-F6EECF244321}">
                <p14:modId xmlns:p14="http://schemas.microsoft.com/office/powerpoint/2010/main" val="1461869545"/>
              </p:ext>
            </p:extLst>
          </p:nvPr>
        </p:nvGraphicFramePr>
        <p:xfrm>
          <a:off x="7209503" y="1134814"/>
          <a:ext cx="4510549" cy="4754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99507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00DF29-9D92-FB37-6E82-C3E8F102F018}"/>
              </a:ext>
            </a:extLst>
          </p:cNvPr>
          <p:cNvSpPr>
            <a:spLocks noGrp="1"/>
          </p:cNvSpPr>
          <p:nvPr>
            <p:ph type="title"/>
          </p:nvPr>
        </p:nvSpPr>
        <p:spPr/>
        <p:txBody>
          <a:bodyPr/>
          <a:lstStyle/>
          <a:p>
            <a:r>
              <a:rPr lang="en-US" dirty="0"/>
              <a:t>Public Participation</a:t>
            </a:r>
          </a:p>
        </p:txBody>
      </p:sp>
      <p:sp>
        <p:nvSpPr>
          <p:cNvPr id="4" name="Slide Number Placeholder 3">
            <a:extLst>
              <a:ext uri="{FF2B5EF4-FFF2-40B4-BE49-F238E27FC236}">
                <a16:creationId xmlns:a16="http://schemas.microsoft.com/office/drawing/2014/main" id="{8F87E8A1-7745-070C-601E-3814E913D9CF}"/>
              </a:ext>
            </a:extLst>
          </p:cNvPr>
          <p:cNvSpPr>
            <a:spLocks noGrp="1"/>
          </p:cNvSpPr>
          <p:nvPr>
            <p:ph type="sldNum" sz="quarter" idx="12"/>
          </p:nvPr>
        </p:nvSpPr>
        <p:spPr/>
        <p:txBody>
          <a:bodyPr/>
          <a:lstStyle/>
          <a:p>
            <a:fld id="{11F27F3A-B3E9-41ED-AF8F-A365F10BB65F}" type="slidenum">
              <a:rPr lang="en-US" smtClean="0"/>
              <a:pPr/>
              <a:t>3</a:t>
            </a:fld>
            <a:endParaRPr lang="en-US"/>
          </a:p>
        </p:txBody>
      </p:sp>
      <p:sp>
        <p:nvSpPr>
          <p:cNvPr id="5" name="Subtitle 4">
            <a:extLst>
              <a:ext uri="{FF2B5EF4-FFF2-40B4-BE49-F238E27FC236}">
                <a16:creationId xmlns:a16="http://schemas.microsoft.com/office/drawing/2014/main" id="{7840D18A-EA4D-20D2-616B-D2D6C7F7A3B2}"/>
              </a:ext>
            </a:extLst>
          </p:cNvPr>
          <p:cNvSpPr>
            <a:spLocks noGrp="1"/>
          </p:cNvSpPr>
          <p:nvPr>
            <p:ph type="subTitle" idx="13"/>
          </p:nvPr>
        </p:nvSpPr>
        <p:spPr/>
        <p:txBody>
          <a:bodyPr/>
          <a:lstStyle/>
          <a:p>
            <a:endParaRPr lang="en-US" dirty="0"/>
          </a:p>
        </p:txBody>
      </p:sp>
      <p:pic>
        <p:nvPicPr>
          <p:cNvPr id="1026" name="Picture 2">
            <a:extLst>
              <a:ext uri="{FF2B5EF4-FFF2-40B4-BE49-F238E27FC236}">
                <a16:creationId xmlns:a16="http://schemas.microsoft.com/office/drawing/2014/main" id="{3D67A1CA-D754-47C5-C04E-B22E8C8FC7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8682" y="1493045"/>
            <a:ext cx="10834389" cy="374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1531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C35A2-F18F-0A66-EF5D-010BEE485EC8}"/>
              </a:ext>
            </a:extLst>
          </p:cNvPr>
          <p:cNvSpPr>
            <a:spLocks noGrp="1"/>
          </p:cNvSpPr>
          <p:nvPr>
            <p:ph type="title"/>
          </p:nvPr>
        </p:nvSpPr>
        <p:spPr/>
        <p:txBody>
          <a:bodyPr/>
          <a:lstStyle/>
          <a:p>
            <a:r>
              <a:rPr lang="en-US" dirty="0"/>
              <a:t>TAG Charge</a:t>
            </a:r>
          </a:p>
        </p:txBody>
      </p:sp>
      <p:sp>
        <p:nvSpPr>
          <p:cNvPr id="3" name="Content Placeholder 2">
            <a:extLst>
              <a:ext uri="{FF2B5EF4-FFF2-40B4-BE49-F238E27FC236}">
                <a16:creationId xmlns:a16="http://schemas.microsoft.com/office/drawing/2014/main" id="{3690AFDC-7C94-81B7-15AB-A0978C083869}"/>
              </a:ext>
            </a:extLst>
          </p:cNvPr>
          <p:cNvSpPr>
            <a:spLocks noGrp="1"/>
          </p:cNvSpPr>
          <p:nvPr>
            <p:ph idx="1"/>
          </p:nvPr>
        </p:nvSpPr>
        <p:spPr>
          <a:solidFill>
            <a:schemeClr val="bg1"/>
          </a:solidFill>
        </p:spPr>
        <p:txBody>
          <a:bodyPr>
            <a:normAutofit fontScale="92500" lnSpcReduction="10000"/>
          </a:bodyPr>
          <a:lstStyle/>
          <a:p>
            <a:r>
              <a:rPr lang="en-US" dirty="0"/>
              <a:t>What specific management improvements has your sector already implemented for nutrient control since 2006?</a:t>
            </a:r>
          </a:p>
          <a:p>
            <a:r>
              <a:rPr lang="en-US" dirty="0"/>
              <a:t>What further nutrient reduction management steps can you take that would make sense? Consider both examples of more easily attainable and effective opportunities, as well as more long-term or challenging opportunities for your sector.</a:t>
            </a:r>
          </a:p>
          <a:p>
            <a:r>
              <a:rPr lang="en-US" dirty="0"/>
              <a:t>What initiation and full implementation timeframes would be needed for each type of management step, roughly speaking?</a:t>
            </a:r>
          </a:p>
          <a:p>
            <a:pPr lvl="1"/>
            <a:r>
              <a:rPr lang="en-US" dirty="0"/>
              <a:t>Are there trends or changes on the horizon in your sector that could affect these timeframes?</a:t>
            </a:r>
          </a:p>
          <a:p>
            <a:r>
              <a:rPr lang="en-US" dirty="0"/>
              <a:t>Barriers/challenges and possible responses:</a:t>
            </a:r>
          </a:p>
          <a:p>
            <a:pPr lvl="1"/>
            <a:r>
              <a:rPr lang="en-US" dirty="0"/>
              <a:t>What are barriers or challenges to these steps? Consider legal barriers, financial barriers, social barriers, equity barriers.</a:t>
            </a:r>
          </a:p>
          <a:p>
            <a:pPr lvl="1"/>
            <a:r>
              <a:rPr lang="en-US" dirty="0"/>
              <a:t>What could be done to address these challenges and increase buy-in and support for these steps?</a:t>
            </a:r>
          </a:p>
          <a:p>
            <a:pPr lvl="1"/>
            <a:r>
              <a:rPr lang="en-US" dirty="0"/>
              <a:t>Do you think forming partnerships with other groups/sectors could lead to implementation opportunities and positive changes?  If so, what opportunities can you envision?</a:t>
            </a:r>
          </a:p>
          <a:p>
            <a:r>
              <a:rPr lang="en-US" dirty="0"/>
              <a:t>Would nitrogen and/or phosphorus be most cost-effective for your sector to manage, reduce, monitor, and report?  Why, and what are the limitations of each? Can you give rough proportions and scales for the kinds of reductions you think could be achieved?</a:t>
            </a:r>
          </a:p>
          <a:p>
            <a:endParaRPr lang="en-US" dirty="0"/>
          </a:p>
        </p:txBody>
      </p:sp>
      <p:sp>
        <p:nvSpPr>
          <p:cNvPr id="4" name="Slide Number Placeholder 3">
            <a:extLst>
              <a:ext uri="{FF2B5EF4-FFF2-40B4-BE49-F238E27FC236}">
                <a16:creationId xmlns:a16="http://schemas.microsoft.com/office/drawing/2014/main" id="{82B4BE35-230A-3111-B531-4280C9952173}"/>
              </a:ext>
            </a:extLst>
          </p:cNvPr>
          <p:cNvSpPr>
            <a:spLocks noGrp="1"/>
          </p:cNvSpPr>
          <p:nvPr>
            <p:ph type="sldNum" sz="quarter" idx="12"/>
          </p:nvPr>
        </p:nvSpPr>
        <p:spPr/>
        <p:txBody>
          <a:bodyPr/>
          <a:lstStyle/>
          <a:p>
            <a:fld id="{11F27F3A-B3E9-41ED-AF8F-A365F10BB65F}" type="slidenum">
              <a:rPr lang="en-US" smtClean="0"/>
              <a:pPr/>
              <a:t>4</a:t>
            </a:fld>
            <a:endParaRPr lang="en-US"/>
          </a:p>
        </p:txBody>
      </p:sp>
      <p:sp>
        <p:nvSpPr>
          <p:cNvPr id="5" name="Subtitle 4">
            <a:extLst>
              <a:ext uri="{FF2B5EF4-FFF2-40B4-BE49-F238E27FC236}">
                <a16:creationId xmlns:a16="http://schemas.microsoft.com/office/drawing/2014/main" id="{3580F0AE-CC8C-BC34-C6FD-683D5D332841}"/>
              </a:ext>
            </a:extLst>
          </p:cNvPr>
          <p:cNvSpPr>
            <a:spLocks noGrp="1"/>
          </p:cNvSpPr>
          <p:nvPr>
            <p:ph type="subTitle" idx="13"/>
          </p:nvPr>
        </p:nvSpPr>
        <p:spPr/>
        <p:txBody>
          <a:bodyPr/>
          <a:lstStyle/>
          <a:p>
            <a:endParaRPr lang="en-US"/>
          </a:p>
        </p:txBody>
      </p:sp>
    </p:spTree>
    <p:extLst>
      <p:ext uri="{BB962C8B-B14F-4D97-AF65-F5344CB8AC3E}">
        <p14:creationId xmlns:p14="http://schemas.microsoft.com/office/powerpoint/2010/main" val="1540639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51748-6BB2-343B-9C14-29D766F36E31}"/>
              </a:ext>
            </a:extLst>
          </p:cNvPr>
          <p:cNvSpPr>
            <a:spLocks noGrp="1"/>
          </p:cNvSpPr>
          <p:nvPr>
            <p:ph type="title"/>
          </p:nvPr>
        </p:nvSpPr>
        <p:spPr/>
        <p:txBody>
          <a:bodyPr/>
          <a:lstStyle/>
          <a:p>
            <a:r>
              <a:rPr lang="en-US" dirty="0"/>
              <a:t>Load Reduction Needs</a:t>
            </a:r>
          </a:p>
        </p:txBody>
      </p:sp>
      <p:graphicFrame>
        <p:nvGraphicFramePr>
          <p:cNvPr id="6" name="Content Placeholder 5">
            <a:extLst>
              <a:ext uri="{FF2B5EF4-FFF2-40B4-BE49-F238E27FC236}">
                <a16:creationId xmlns:a16="http://schemas.microsoft.com/office/drawing/2014/main" id="{D2184FD4-2362-573F-9821-D7F72E8F4FD8}"/>
              </a:ext>
            </a:extLst>
          </p:cNvPr>
          <p:cNvGraphicFramePr>
            <a:graphicFrameLocks noGrp="1"/>
          </p:cNvGraphicFramePr>
          <p:nvPr>
            <p:ph idx="1"/>
            <p:extLst>
              <p:ext uri="{D42A27DB-BD31-4B8C-83A1-F6EECF244321}">
                <p14:modId xmlns:p14="http://schemas.microsoft.com/office/powerpoint/2010/main" val="4066864956"/>
              </p:ext>
            </p:extLst>
          </p:nvPr>
        </p:nvGraphicFramePr>
        <p:xfrm>
          <a:off x="838200" y="1493838"/>
          <a:ext cx="4528127" cy="47545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BB4846D-6ABF-FB1B-B88B-42DAA229F46C}"/>
              </a:ext>
            </a:extLst>
          </p:cNvPr>
          <p:cNvSpPr>
            <a:spLocks noGrp="1"/>
          </p:cNvSpPr>
          <p:nvPr>
            <p:ph type="sldNum" sz="quarter" idx="12"/>
          </p:nvPr>
        </p:nvSpPr>
        <p:spPr/>
        <p:txBody>
          <a:bodyPr/>
          <a:lstStyle/>
          <a:p>
            <a:fld id="{11F27F3A-B3E9-41ED-AF8F-A365F10BB65F}" type="slidenum">
              <a:rPr lang="en-US" smtClean="0"/>
              <a:pPr/>
              <a:t>5</a:t>
            </a:fld>
            <a:endParaRPr lang="en-US"/>
          </a:p>
        </p:txBody>
      </p:sp>
      <p:sp>
        <p:nvSpPr>
          <p:cNvPr id="5" name="Subtitle 4">
            <a:extLst>
              <a:ext uri="{FF2B5EF4-FFF2-40B4-BE49-F238E27FC236}">
                <a16:creationId xmlns:a16="http://schemas.microsoft.com/office/drawing/2014/main" id="{65BBFC18-7368-8C23-64F6-AF0F0246F3C5}"/>
              </a:ext>
            </a:extLst>
          </p:cNvPr>
          <p:cNvSpPr>
            <a:spLocks noGrp="1"/>
          </p:cNvSpPr>
          <p:nvPr>
            <p:ph type="subTitle" idx="13"/>
          </p:nvPr>
        </p:nvSpPr>
        <p:spPr/>
        <p:txBody>
          <a:bodyPr/>
          <a:lstStyle/>
          <a:p>
            <a:endParaRPr lang="en-US"/>
          </a:p>
        </p:txBody>
      </p:sp>
      <p:sp>
        <p:nvSpPr>
          <p:cNvPr id="9" name="TextBox 8">
            <a:extLst>
              <a:ext uri="{FF2B5EF4-FFF2-40B4-BE49-F238E27FC236}">
                <a16:creationId xmlns:a16="http://schemas.microsoft.com/office/drawing/2014/main" id="{68282133-1F0E-6563-974F-B28D1FFDD89B}"/>
              </a:ext>
            </a:extLst>
          </p:cNvPr>
          <p:cNvSpPr txBox="1"/>
          <p:nvPr/>
        </p:nvSpPr>
        <p:spPr>
          <a:xfrm>
            <a:off x="5726545" y="1958108"/>
            <a:ext cx="4638792" cy="2308324"/>
          </a:xfrm>
          <a:prstGeom prst="rect">
            <a:avLst/>
          </a:prstGeom>
          <a:noFill/>
        </p:spPr>
        <p:txBody>
          <a:bodyPr wrap="square" rtlCol="0">
            <a:spAutoFit/>
          </a:bodyPr>
          <a:lstStyle/>
          <a:p>
            <a:pPr marL="285750" indent="-285750">
              <a:buFont typeface="Arial" panose="020B0604020202020204" pitchFamily="34" charset="0"/>
              <a:buChar char="•"/>
            </a:pPr>
            <a:r>
              <a:rPr lang="en-US" dirty="0"/>
              <a:t>EPA approved HRL site-specific chlorophyll-a standard on 12/7/2022</a:t>
            </a:r>
          </a:p>
          <a:p>
            <a:pPr marL="285750" indent="-285750">
              <a:buFont typeface="Arial" panose="020B0604020202020204" pitchFamily="34" charset="0"/>
              <a:buChar char="•"/>
            </a:pPr>
            <a:r>
              <a:rPr lang="en-US" dirty="0"/>
              <a:t>Modelers have proposed 2006 as baseline</a:t>
            </a:r>
          </a:p>
          <a:p>
            <a:pPr marL="285750" indent="-285750">
              <a:buFont typeface="Arial" panose="020B0604020202020204" pitchFamily="34" charset="0"/>
              <a:buChar char="•"/>
            </a:pPr>
            <a:r>
              <a:rPr lang="en-US" dirty="0"/>
              <a:t>A combination of N and P may allow lower % reductions</a:t>
            </a:r>
          </a:p>
          <a:p>
            <a:pPr marL="285750" indent="-285750">
              <a:buFont typeface="Arial" panose="020B0604020202020204" pitchFamily="34" charset="0"/>
              <a:buChar char="•"/>
            </a:pPr>
            <a:r>
              <a:rPr lang="en-US" dirty="0"/>
              <a:t>% reductions are for </a:t>
            </a:r>
            <a:r>
              <a:rPr lang="en-US" u="sng" dirty="0"/>
              <a:t>delivered</a:t>
            </a:r>
            <a:r>
              <a:rPr lang="en-US" dirty="0"/>
              <a:t> loads</a:t>
            </a:r>
          </a:p>
          <a:p>
            <a:pPr marL="285750" indent="-285750">
              <a:buFont typeface="Arial" panose="020B0604020202020204" pitchFamily="34" charset="0"/>
              <a:buChar char="•"/>
            </a:pPr>
            <a:r>
              <a:rPr lang="en-US" dirty="0"/>
              <a:t>Permit limits are on </a:t>
            </a:r>
            <a:r>
              <a:rPr lang="en-US" u="sng" dirty="0"/>
              <a:t>discharged</a:t>
            </a:r>
            <a:r>
              <a:rPr lang="en-US" dirty="0"/>
              <a:t> loads</a:t>
            </a:r>
          </a:p>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42317030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AA00A-7830-26C2-745E-EA703935E01F}"/>
              </a:ext>
            </a:extLst>
          </p:cNvPr>
          <p:cNvSpPr>
            <a:spLocks noGrp="1"/>
          </p:cNvSpPr>
          <p:nvPr>
            <p:ph type="title"/>
          </p:nvPr>
        </p:nvSpPr>
        <p:spPr/>
        <p:txBody>
          <a:bodyPr/>
          <a:lstStyle/>
          <a:p>
            <a:r>
              <a:rPr lang="en-US" dirty="0"/>
              <a:t>Derivation of Nutrient Allocations</a:t>
            </a:r>
          </a:p>
        </p:txBody>
      </p:sp>
      <p:sp>
        <p:nvSpPr>
          <p:cNvPr id="3" name="Content Placeholder 2">
            <a:extLst>
              <a:ext uri="{FF2B5EF4-FFF2-40B4-BE49-F238E27FC236}">
                <a16:creationId xmlns:a16="http://schemas.microsoft.com/office/drawing/2014/main" id="{B589C738-D0D5-EE26-3809-00A21CB66E0F}"/>
              </a:ext>
            </a:extLst>
          </p:cNvPr>
          <p:cNvSpPr>
            <a:spLocks noGrp="1"/>
          </p:cNvSpPr>
          <p:nvPr>
            <p:ph idx="1"/>
          </p:nvPr>
        </p:nvSpPr>
        <p:spPr/>
        <p:txBody>
          <a:bodyPr/>
          <a:lstStyle/>
          <a:p>
            <a:r>
              <a:rPr lang="en-US" sz="2800" dirty="0">
                <a:solidFill>
                  <a:schemeClr val="tx1"/>
                </a:solidFill>
                <a:latin typeface="+mn-lt"/>
              </a:rPr>
              <a:t>Limits are key part of strategy and are based on allocations</a:t>
            </a:r>
          </a:p>
          <a:p>
            <a:r>
              <a:rPr lang="en-US" sz="2800" dirty="0">
                <a:solidFill>
                  <a:schemeClr val="tx1"/>
                </a:solidFill>
                <a:latin typeface="+mn-lt"/>
              </a:rPr>
              <a:t>The entire WLA is divided among the</a:t>
            </a:r>
            <a:r>
              <a:rPr lang="en-US" sz="2800" dirty="0">
                <a:solidFill>
                  <a:schemeClr val="tx1"/>
                </a:solidFill>
                <a:latin typeface="+mn-lt"/>
                <a:cs typeface="Calibri" panose="020F0502020204030204" pitchFamily="34" charset="0"/>
              </a:rPr>
              <a:t> existing discharges – no reserve for growth</a:t>
            </a:r>
          </a:p>
          <a:p>
            <a:r>
              <a:rPr lang="en-US" sz="2800" dirty="0">
                <a:solidFill>
                  <a:schemeClr val="tx1"/>
                </a:solidFill>
                <a:cs typeface="Calibri" panose="020F0502020204030204" pitchFamily="34" charset="0"/>
              </a:rPr>
              <a:t>Goal is “fair and equitable” distribution – like limits for like facilities, i.e., based on same equivalent concentrations at EOP</a:t>
            </a:r>
          </a:p>
          <a:p>
            <a:r>
              <a:rPr lang="en-US" sz="2800" dirty="0">
                <a:solidFill>
                  <a:schemeClr val="tx1"/>
                </a:solidFill>
                <a:cs typeface="Calibri" panose="020F0502020204030204" pitchFamily="34" charset="0"/>
              </a:rPr>
              <a:t>Equivalent concentrations can vary by facility type and size:  e.g., POTWs, Industrial WWTPs, 100% Domestic WWTPs</a:t>
            </a:r>
          </a:p>
          <a:p>
            <a:r>
              <a:rPr lang="en-US" sz="2800" dirty="0">
                <a:solidFill>
                  <a:schemeClr val="tx1"/>
                </a:solidFill>
                <a:cs typeface="Calibri" panose="020F0502020204030204" pitchFamily="34" charset="0"/>
              </a:rPr>
              <a:t>All nutrient-bearing discharges are assigned allocations; only those above X MGD receive limits</a:t>
            </a:r>
          </a:p>
          <a:p>
            <a:pPr lvl="1"/>
            <a:r>
              <a:rPr lang="en-US" sz="2400" dirty="0">
                <a:solidFill>
                  <a:schemeClr val="tx1"/>
                </a:solidFill>
                <a:latin typeface="+mn-lt"/>
                <a:cs typeface="Calibri" panose="020F0502020204030204" pitchFamily="34" charset="0"/>
              </a:rPr>
              <a:t>Threshold has ranged from 0.1 to 0.5 MGD</a:t>
            </a:r>
          </a:p>
          <a:p>
            <a:endParaRPr lang="en-US" dirty="0"/>
          </a:p>
        </p:txBody>
      </p:sp>
      <p:sp>
        <p:nvSpPr>
          <p:cNvPr id="4" name="Slide Number Placeholder 3">
            <a:extLst>
              <a:ext uri="{FF2B5EF4-FFF2-40B4-BE49-F238E27FC236}">
                <a16:creationId xmlns:a16="http://schemas.microsoft.com/office/drawing/2014/main" id="{D7EC583B-6CE9-76FB-09A7-2CC717EC19A5}"/>
              </a:ext>
            </a:extLst>
          </p:cNvPr>
          <p:cNvSpPr>
            <a:spLocks noGrp="1"/>
          </p:cNvSpPr>
          <p:nvPr>
            <p:ph type="sldNum" sz="quarter" idx="12"/>
          </p:nvPr>
        </p:nvSpPr>
        <p:spPr/>
        <p:txBody>
          <a:bodyPr/>
          <a:lstStyle/>
          <a:p>
            <a:fld id="{11F27F3A-B3E9-41ED-AF8F-A365F10BB65F}" type="slidenum">
              <a:rPr lang="en-US" smtClean="0"/>
              <a:pPr/>
              <a:t>6</a:t>
            </a:fld>
            <a:endParaRPr lang="en-US"/>
          </a:p>
        </p:txBody>
      </p:sp>
      <p:sp>
        <p:nvSpPr>
          <p:cNvPr id="5" name="Subtitle 4">
            <a:extLst>
              <a:ext uri="{FF2B5EF4-FFF2-40B4-BE49-F238E27FC236}">
                <a16:creationId xmlns:a16="http://schemas.microsoft.com/office/drawing/2014/main" id="{8EA2C8B5-4B56-888E-9F96-6E49D72CDE09}"/>
              </a:ext>
            </a:extLst>
          </p:cNvPr>
          <p:cNvSpPr>
            <a:spLocks noGrp="1"/>
          </p:cNvSpPr>
          <p:nvPr>
            <p:ph type="subTitle" idx="13"/>
          </p:nvPr>
        </p:nvSpPr>
        <p:spPr/>
        <p:txBody>
          <a:bodyPr/>
          <a:lstStyle/>
          <a:p>
            <a:r>
              <a:rPr lang="en-US" dirty="0"/>
              <a:t>Borrowed from Mike Templeton, August 2020</a:t>
            </a:r>
          </a:p>
        </p:txBody>
      </p:sp>
    </p:spTree>
    <p:extLst>
      <p:ext uri="{BB962C8B-B14F-4D97-AF65-F5344CB8AC3E}">
        <p14:creationId xmlns:p14="http://schemas.microsoft.com/office/powerpoint/2010/main" val="2018098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Annual Nutrient Loading</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pic>
        <p:nvPicPr>
          <p:cNvPr id="12" name="Picture 11">
            <a:extLst>
              <a:ext uri="{FF2B5EF4-FFF2-40B4-BE49-F238E27FC236}">
                <a16:creationId xmlns:a16="http://schemas.microsoft.com/office/drawing/2014/main" id="{D2645E61-194C-7B19-57A8-E5B08FB368D1}"/>
              </a:ext>
            </a:extLst>
          </p:cNvPr>
          <p:cNvPicPr>
            <a:picLocks noChangeAspect="1"/>
          </p:cNvPicPr>
          <p:nvPr/>
        </p:nvPicPr>
        <p:blipFill>
          <a:blip r:embed="rId3"/>
          <a:stretch>
            <a:fillRect/>
          </a:stretch>
        </p:blipFill>
        <p:spPr>
          <a:xfrm>
            <a:off x="6096000" y="1660632"/>
            <a:ext cx="5285872" cy="2866541"/>
          </a:xfrm>
          <a:prstGeom prst="rect">
            <a:avLst/>
          </a:prstGeom>
        </p:spPr>
      </p:pic>
      <p:sp>
        <p:nvSpPr>
          <p:cNvPr id="13" name="TextBox 12">
            <a:extLst>
              <a:ext uri="{FF2B5EF4-FFF2-40B4-BE49-F238E27FC236}">
                <a16:creationId xmlns:a16="http://schemas.microsoft.com/office/drawing/2014/main" id="{6D0606A4-9C1A-A6F6-3A56-805B95867157}"/>
              </a:ext>
            </a:extLst>
          </p:cNvPr>
          <p:cNvSpPr txBox="1"/>
          <p:nvPr/>
        </p:nvSpPr>
        <p:spPr>
          <a:xfrm>
            <a:off x="4894118" y="4828036"/>
            <a:ext cx="2677143" cy="369332"/>
          </a:xfrm>
          <a:prstGeom prst="rect">
            <a:avLst/>
          </a:prstGeom>
          <a:noFill/>
        </p:spPr>
        <p:txBody>
          <a:bodyPr wrap="none" rtlCol="0">
            <a:spAutoFit/>
          </a:bodyPr>
          <a:lstStyle/>
          <a:p>
            <a:r>
              <a:rPr lang="en-US" dirty="0">
                <a:solidFill>
                  <a:schemeClr val="bg1">
                    <a:lumMod val="65000"/>
                  </a:schemeClr>
                </a:solidFill>
              </a:rPr>
              <a:t>Source: Tetra Tech 2012</a:t>
            </a:r>
          </a:p>
        </p:txBody>
      </p:sp>
      <p:pic>
        <p:nvPicPr>
          <p:cNvPr id="3" name="Picture 2">
            <a:extLst>
              <a:ext uri="{FF2B5EF4-FFF2-40B4-BE49-F238E27FC236}">
                <a16:creationId xmlns:a16="http://schemas.microsoft.com/office/drawing/2014/main" id="{87CD2616-CD2F-0480-1AB5-522AB540C038}"/>
              </a:ext>
            </a:extLst>
          </p:cNvPr>
          <p:cNvPicPr>
            <a:picLocks noChangeAspect="1"/>
          </p:cNvPicPr>
          <p:nvPr/>
        </p:nvPicPr>
        <p:blipFill>
          <a:blip r:embed="rId4">
            <a:alphaModFix/>
          </a:blip>
          <a:stretch>
            <a:fillRect/>
          </a:stretch>
        </p:blipFill>
        <p:spPr>
          <a:xfrm>
            <a:off x="838200" y="1660632"/>
            <a:ext cx="5257800" cy="2866541"/>
          </a:xfrm>
          <a:prstGeom prst="rect">
            <a:avLst/>
          </a:prstGeom>
        </p:spPr>
      </p:pic>
    </p:spTree>
    <p:extLst>
      <p:ext uri="{BB962C8B-B14F-4D97-AF65-F5344CB8AC3E}">
        <p14:creationId xmlns:p14="http://schemas.microsoft.com/office/powerpoint/2010/main" val="1387023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Nutrient Load “Reductions”</a:t>
            </a:r>
          </a:p>
        </p:txBody>
      </p:sp>
      <p:sp>
        <p:nvSpPr>
          <p:cNvPr id="2" name="Slide Number Placeholder 1"/>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F27F3A-B3E9-41ED-AF8F-A365F10BB65F}" type="slidenum">
              <a:rPr kumimoji="0" lang="en-US" sz="1200" b="0" i="0" u="none" strike="noStrike" kern="1200" cap="none" spc="0" normalizeH="0" baseline="0" noProof="0" smtClean="0">
                <a:ln>
                  <a:noFill/>
                </a:ln>
                <a:solidFill>
                  <a:srgbClr val="1F497D"/>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srgbClr val="1F497D"/>
              </a:solidFill>
              <a:effectLst/>
              <a:uLnTx/>
              <a:uFillTx/>
              <a:latin typeface="Arial"/>
              <a:ea typeface="+mn-ea"/>
              <a:cs typeface="+mn-cs"/>
            </a:endParaRPr>
          </a:p>
        </p:txBody>
      </p:sp>
      <p:sp>
        <p:nvSpPr>
          <p:cNvPr id="6"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1800" b="0" i="1" u="none" strike="noStrike" kern="1200" cap="none" spc="0" normalizeH="0" baseline="0" noProof="0" dirty="0">
                <a:ln>
                  <a:noFill/>
                </a:ln>
                <a:solidFill>
                  <a:srgbClr val="288DC2"/>
                </a:solidFill>
                <a:effectLst/>
                <a:uLnTx/>
                <a:uFillTx/>
                <a:latin typeface="Times New Roman" panose="02020603050405020304" pitchFamily="18" charset="0"/>
                <a:ea typeface="+mj-ea"/>
                <a:cs typeface="Times New Roman" panose="02020603050405020304" pitchFamily="18" charset="0"/>
              </a:rPr>
              <a:t>Department of Environmental Quality</a:t>
            </a:r>
          </a:p>
        </p:txBody>
      </p:sp>
      <p:pic>
        <p:nvPicPr>
          <p:cNvPr id="10" name="Picture 9">
            <a:extLst>
              <a:ext uri="{FF2B5EF4-FFF2-40B4-BE49-F238E27FC236}">
                <a16:creationId xmlns:a16="http://schemas.microsoft.com/office/drawing/2014/main" id="{EEA90106-9A46-E57D-FB57-2020F0A0E7B1}"/>
              </a:ext>
            </a:extLst>
          </p:cNvPr>
          <p:cNvPicPr>
            <a:picLocks noChangeAspect="1"/>
          </p:cNvPicPr>
          <p:nvPr/>
        </p:nvPicPr>
        <p:blipFill>
          <a:blip r:embed="rId3">
            <a:alphaModFix amt="20000"/>
          </a:blip>
          <a:stretch>
            <a:fillRect/>
          </a:stretch>
        </p:blipFill>
        <p:spPr>
          <a:xfrm>
            <a:off x="838200" y="1660632"/>
            <a:ext cx="5257800" cy="2866541"/>
          </a:xfrm>
          <a:prstGeom prst="rect">
            <a:avLst/>
          </a:prstGeom>
        </p:spPr>
      </p:pic>
      <p:pic>
        <p:nvPicPr>
          <p:cNvPr id="12" name="Picture 11">
            <a:extLst>
              <a:ext uri="{FF2B5EF4-FFF2-40B4-BE49-F238E27FC236}">
                <a16:creationId xmlns:a16="http://schemas.microsoft.com/office/drawing/2014/main" id="{D2645E61-194C-7B19-57A8-E5B08FB368D1}"/>
              </a:ext>
            </a:extLst>
          </p:cNvPr>
          <p:cNvPicPr>
            <a:picLocks noChangeAspect="1"/>
          </p:cNvPicPr>
          <p:nvPr/>
        </p:nvPicPr>
        <p:blipFill>
          <a:blip r:embed="rId4">
            <a:alphaModFix amt="35000"/>
          </a:blip>
          <a:stretch>
            <a:fillRect/>
          </a:stretch>
        </p:blipFill>
        <p:spPr>
          <a:xfrm>
            <a:off x="6096000" y="1660632"/>
            <a:ext cx="5285872" cy="2866541"/>
          </a:xfrm>
          <a:prstGeom prst="rect">
            <a:avLst/>
          </a:prstGeom>
        </p:spPr>
      </p:pic>
      <p:sp>
        <p:nvSpPr>
          <p:cNvPr id="13" name="TextBox 12">
            <a:extLst>
              <a:ext uri="{FF2B5EF4-FFF2-40B4-BE49-F238E27FC236}">
                <a16:creationId xmlns:a16="http://schemas.microsoft.com/office/drawing/2014/main" id="{6D0606A4-9C1A-A6F6-3A56-805B95867157}"/>
              </a:ext>
            </a:extLst>
          </p:cNvPr>
          <p:cNvSpPr txBox="1"/>
          <p:nvPr/>
        </p:nvSpPr>
        <p:spPr>
          <a:xfrm>
            <a:off x="4894118" y="4828036"/>
            <a:ext cx="2677143" cy="369332"/>
          </a:xfrm>
          <a:prstGeom prst="rect">
            <a:avLst/>
          </a:prstGeom>
          <a:noFill/>
        </p:spPr>
        <p:txBody>
          <a:bodyPr wrap="none" rtlCol="0">
            <a:spAutoFit/>
          </a:bodyPr>
          <a:lstStyle/>
          <a:p>
            <a:r>
              <a:rPr lang="en-US" dirty="0">
                <a:solidFill>
                  <a:schemeClr val="bg1">
                    <a:lumMod val="65000"/>
                  </a:schemeClr>
                </a:solidFill>
              </a:rPr>
              <a:t>Source: Tetra Tech 2012</a:t>
            </a:r>
          </a:p>
        </p:txBody>
      </p:sp>
      <p:pic>
        <p:nvPicPr>
          <p:cNvPr id="5" name="Picture 4">
            <a:extLst>
              <a:ext uri="{FF2B5EF4-FFF2-40B4-BE49-F238E27FC236}">
                <a16:creationId xmlns:a16="http://schemas.microsoft.com/office/drawing/2014/main" id="{6B408567-BDC8-3097-B5FC-E8EBA5F8ABD1}"/>
              </a:ext>
            </a:extLst>
          </p:cNvPr>
          <p:cNvPicPr>
            <a:picLocks noChangeAspect="1"/>
          </p:cNvPicPr>
          <p:nvPr/>
        </p:nvPicPr>
        <p:blipFill rotWithShape="1">
          <a:blip r:embed="rId3"/>
          <a:srcRect l="5797" t="12778" r="53333" b="13322"/>
          <a:stretch/>
        </p:blipFill>
        <p:spPr>
          <a:xfrm>
            <a:off x="1493520" y="2353883"/>
            <a:ext cx="1540221" cy="1518375"/>
          </a:xfrm>
          <a:prstGeom prst="ellipse">
            <a:avLst/>
          </a:prstGeom>
        </p:spPr>
      </p:pic>
      <p:pic>
        <p:nvPicPr>
          <p:cNvPr id="7" name="Picture 6">
            <a:extLst>
              <a:ext uri="{FF2B5EF4-FFF2-40B4-BE49-F238E27FC236}">
                <a16:creationId xmlns:a16="http://schemas.microsoft.com/office/drawing/2014/main" id="{58F6DF57-4B15-760A-05BF-67032693C071}"/>
              </a:ext>
            </a:extLst>
          </p:cNvPr>
          <p:cNvPicPr>
            <a:picLocks noChangeAspect="1"/>
          </p:cNvPicPr>
          <p:nvPr/>
        </p:nvPicPr>
        <p:blipFill rotWithShape="1">
          <a:blip r:embed="rId4"/>
          <a:srcRect l="3748" t="15969" r="56465" b="13854"/>
          <a:stretch/>
        </p:blipFill>
        <p:spPr>
          <a:xfrm>
            <a:off x="6598920" y="2393977"/>
            <a:ext cx="1545475" cy="1478281"/>
          </a:xfrm>
          <a:prstGeom prst="ellipse">
            <a:avLst/>
          </a:prstGeom>
        </p:spPr>
      </p:pic>
    </p:spTree>
    <p:extLst>
      <p:ext uri="{BB962C8B-B14F-4D97-AF65-F5344CB8AC3E}">
        <p14:creationId xmlns:p14="http://schemas.microsoft.com/office/powerpoint/2010/main" val="27967903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Nutrient Sources</a:t>
            </a:r>
          </a:p>
        </p:txBody>
      </p:sp>
      <p:sp>
        <p:nvSpPr>
          <p:cNvPr id="6" name="Content Placeholder 5"/>
          <p:cNvSpPr>
            <a:spLocks noGrp="1"/>
          </p:cNvSpPr>
          <p:nvPr>
            <p:ph idx="1"/>
          </p:nvPr>
        </p:nvSpPr>
        <p:spPr>
          <a:xfrm>
            <a:off x="3398982" y="1345263"/>
            <a:ext cx="7954818" cy="4755355"/>
          </a:xfrm>
        </p:spPr>
        <p:txBody>
          <a:bodyPr>
            <a:normAutofit/>
          </a:bodyPr>
          <a:lstStyle/>
          <a:p>
            <a:pPr lvl="1"/>
            <a:r>
              <a:rPr lang="en-US" dirty="0"/>
              <a:t>Wastewater</a:t>
            </a:r>
          </a:p>
          <a:p>
            <a:pPr lvl="2"/>
            <a:r>
              <a:rPr lang="en-US" dirty="0"/>
              <a:t>POTW, WWTP</a:t>
            </a:r>
          </a:p>
          <a:p>
            <a:pPr lvl="2"/>
            <a:r>
              <a:rPr lang="en-US" dirty="0"/>
              <a:t>Industrial discharge</a:t>
            </a:r>
          </a:p>
          <a:p>
            <a:pPr lvl="2"/>
            <a:r>
              <a:rPr lang="en-US" dirty="0"/>
              <a:t>On-site wastewater (septic systems)</a:t>
            </a:r>
          </a:p>
          <a:p>
            <a:pPr lvl="1"/>
            <a:r>
              <a:rPr lang="en-US" dirty="0"/>
              <a:t>Development</a:t>
            </a:r>
          </a:p>
          <a:p>
            <a:pPr lvl="2"/>
            <a:r>
              <a:rPr lang="en-US" dirty="0"/>
              <a:t>Household fertilizers, pet waste</a:t>
            </a:r>
          </a:p>
          <a:p>
            <a:pPr lvl="2"/>
            <a:r>
              <a:rPr lang="en-US" dirty="0"/>
              <a:t>Construction site sediment</a:t>
            </a:r>
          </a:p>
          <a:p>
            <a:pPr lvl="2"/>
            <a:r>
              <a:rPr lang="en-US" dirty="0"/>
              <a:t>Post-construction impervious surfaces</a:t>
            </a:r>
          </a:p>
          <a:p>
            <a:pPr lvl="2"/>
            <a:r>
              <a:rPr lang="en-US" dirty="0"/>
              <a:t>Roadways</a:t>
            </a:r>
          </a:p>
          <a:p>
            <a:pPr lvl="1"/>
            <a:r>
              <a:rPr lang="en-US" dirty="0"/>
              <a:t>Agriculture</a:t>
            </a:r>
          </a:p>
          <a:p>
            <a:pPr lvl="2"/>
            <a:r>
              <a:rPr lang="en-US" dirty="0"/>
              <a:t>Animal waste</a:t>
            </a:r>
          </a:p>
          <a:p>
            <a:pPr lvl="2"/>
            <a:r>
              <a:rPr lang="en-US" dirty="0"/>
              <a:t>Applied fertilizers</a:t>
            </a:r>
          </a:p>
          <a:p>
            <a:pPr lvl="1"/>
            <a:r>
              <a:rPr lang="en-US" dirty="0"/>
              <a:t>Streambanks</a:t>
            </a:r>
          </a:p>
          <a:p>
            <a:pPr lvl="1"/>
            <a:r>
              <a:rPr lang="en-US" dirty="0"/>
              <a:t>Forests</a:t>
            </a:r>
          </a:p>
          <a:p>
            <a:pPr lvl="1"/>
            <a:r>
              <a:rPr lang="en-US" dirty="0"/>
              <a:t>Atmosphere</a:t>
            </a:r>
          </a:p>
          <a:p>
            <a:pPr lvl="1"/>
            <a:r>
              <a:rPr lang="en-US" dirty="0"/>
              <a:t>Lake sediments</a:t>
            </a:r>
          </a:p>
        </p:txBody>
      </p:sp>
      <p:sp>
        <p:nvSpPr>
          <p:cNvPr id="2" name="Slide Number Placeholder 1"/>
          <p:cNvSpPr>
            <a:spLocks noGrp="1"/>
          </p:cNvSpPr>
          <p:nvPr>
            <p:ph type="sldNum" sz="quarter" idx="12"/>
          </p:nvPr>
        </p:nvSpPr>
        <p:spPr/>
        <p:txBody>
          <a:bodyPr/>
          <a:lstStyle/>
          <a:p>
            <a:fld id="{11F27F3A-B3E9-41ED-AF8F-A365F10BB65F}" type="slidenum">
              <a:rPr lang="en-US" smtClean="0"/>
              <a:pPr/>
              <a:t>9</a:t>
            </a:fld>
            <a:endParaRPr lang="en-US"/>
          </a:p>
        </p:txBody>
      </p:sp>
      <p:sp>
        <p:nvSpPr>
          <p:cNvPr id="7" name="Subtitle 6"/>
          <p:cNvSpPr>
            <a:spLocks noGrp="1"/>
          </p:cNvSpPr>
          <p:nvPr>
            <p:ph type="subTitle" idx="13"/>
          </p:nvPr>
        </p:nvSpPr>
        <p:spPr/>
        <p:txBody>
          <a:bodyPr/>
          <a:lstStyle/>
          <a:p>
            <a:endParaRPr lang="en-US" dirty="0"/>
          </a:p>
        </p:txBody>
      </p:sp>
      <p:sp>
        <p:nvSpPr>
          <p:cNvPr id="8" name="Title 1"/>
          <p:cNvSpPr txBox="1">
            <a:spLocks/>
          </p:cNvSpPr>
          <p:nvPr/>
        </p:nvSpPr>
        <p:spPr>
          <a:xfrm>
            <a:off x="123375" y="6001655"/>
            <a:ext cx="3751943" cy="371035"/>
          </a:xfrm>
          <a:prstGeom prst="rect">
            <a:avLst/>
          </a:prstGeom>
        </p:spPr>
        <p:txBody>
          <a:bodyPr vert="horz" lIns="91440" tIns="45720" rIns="91440" bIns="45720" rtlCol="0" anchor="ctr">
            <a:normAutofit fontScale="97500"/>
          </a:bodyPr>
          <a:lstStyle>
            <a:lvl1pPr algn="ctr" defTabSz="685800" rtl="0" eaLnBrk="1" latinLnBrk="0" hangingPunct="1">
              <a:lnSpc>
                <a:spcPct val="90000"/>
              </a:lnSpc>
              <a:spcBef>
                <a:spcPct val="0"/>
              </a:spcBef>
              <a:buNone/>
              <a:defRPr sz="2800" i="1" kern="1200">
                <a:solidFill>
                  <a:srgbClr val="288DC2"/>
                </a:solidFill>
                <a:latin typeface="Times New Roman" panose="02020603050405020304" pitchFamily="18" charset="0"/>
                <a:ea typeface="+mj-ea"/>
                <a:cs typeface="Times New Roman" panose="02020603050405020304" pitchFamily="18" charset="0"/>
              </a:defRPr>
            </a:lvl1pPr>
          </a:lstStyle>
          <a:p>
            <a:pPr algn="l"/>
            <a:r>
              <a:rPr lang="en-US" sz="1800" dirty="0"/>
              <a:t>Department of Environmental Quality</a:t>
            </a:r>
          </a:p>
        </p:txBody>
      </p:sp>
      <p:sp>
        <p:nvSpPr>
          <p:cNvPr id="3" name="Right Brace 2">
            <a:extLst>
              <a:ext uri="{FF2B5EF4-FFF2-40B4-BE49-F238E27FC236}">
                <a16:creationId xmlns:a16="http://schemas.microsoft.com/office/drawing/2014/main" id="{9DED9DC1-292B-BE74-79AC-E16287F8EC7B}"/>
              </a:ext>
            </a:extLst>
          </p:cNvPr>
          <p:cNvSpPr/>
          <p:nvPr/>
        </p:nvSpPr>
        <p:spPr>
          <a:xfrm>
            <a:off x="7935356" y="1521235"/>
            <a:ext cx="452582" cy="68673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Right Brace 8">
            <a:extLst>
              <a:ext uri="{FF2B5EF4-FFF2-40B4-BE49-F238E27FC236}">
                <a16:creationId xmlns:a16="http://schemas.microsoft.com/office/drawing/2014/main" id="{526C1A82-704E-B460-229B-C131ED182949}"/>
              </a:ext>
            </a:extLst>
          </p:cNvPr>
          <p:cNvSpPr/>
          <p:nvPr/>
        </p:nvSpPr>
        <p:spPr>
          <a:xfrm>
            <a:off x="7935356" y="2231528"/>
            <a:ext cx="452582" cy="3770127"/>
          </a:xfrm>
          <a:prstGeom prst="righ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TextBox 3">
            <a:extLst>
              <a:ext uri="{FF2B5EF4-FFF2-40B4-BE49-F238E27FC236}">
                <a16:creationId xmlns:a16="http://schemas.microsoft.com/office/drawing/2014/main" id="{1CB430A2-4051-01AD-BF70-B90ADD9BC87A}"/>
              </a:ext>
            </a:extLst>
          </p:cNvPr>
          <p:cNvSpPr txBox="1"/>
          <p:nvPr/>
        </p:nvSpPr>
        <p:spPr>
          <a:xfrm>
            <a:off x="8316684" y="1665164"/>
            <a:ext cx="1641283" cy="369332"/>
          </a:xfrm>
          <a:prstGeom prst="rect">
            <a:avLst/>
          </a:prstGeom>
          <a:noFill/>
        </p:spPr>
        <p:txBody>
          <a:bodyPr wrap="none" rtlCol="0">
            <a:spAutoFit/>
          </a:bodyPr>
          <a:lstStyle/>
          <a:p>
            <a:r>
              <a:rPr lang="en-US" dirty="0"/>
              <a:t>“Point Sources”</a:t>
            </a:r>
          </a:p>
        </p:txBody>
      </p:sp>
      <p:sp>
        <p:nvSpPr>
          <p:cNvPr id="10" name="TextBox 9">
            <a:extLst>
              <a:ext uri="{FF2B5EF4-FFF2-40B4-BE49-F238E27FC236}">
                <a16:creationId xmlns:a16="http://schemas.microsoft.com/office/drawing/2014/main" id="{6D642E2C-D6C8-3879-7A44-36DFDCFD47D9}"/>
              </a:ext>
            </a:extLst>
          </p:cNvPr>
          <p:cNvSpPr txBox="1"/>
          <p:nvPr/>
        </p:nvSpPr>
        <p:spPr>
          <a:xfrm>
            <a:off x="8316684" y="3931925"/>
            <a:ext cx="2045047" cy="369332"/>
          </a:xfrm>
          <a:prstGeom prst="rect">
            <a:avLst/>
          </a:prstGeom>
          <a:noFill/>
        </p:spPr>
        <p:txBody>
          <a:bodyPr wrap="none" rtlCol="0">
            <a:spAutoFit/>
          </a:bodyPr>
          <a:lstStyle/>
          <a:p>
            <a:r>
              <a:rPr lang="en-US" dirty="0"/>
              <a:t>“Nonpoint Sources”</a:t>
            </a:r>
          </a:p>
        </p:txBody>
      </p:sp>
      <p:sp>
        <p:nvSpPr>
          <p:cNvPr id="12" name="Left Brace 11">
            <a:extLst>
              <a:ext uri="{FF2B5EF4-FFF2-40B4-BE49-F238E27FC236}">
                <a16:creationId xmlns:a16="http://schemas.microsoft.com/office/drawing/2014/main" id="{695996DB-4212-AD57-4B84-83F0552334D7}"/>
              </a:ext>
            </a:extLst>
          </p:cNvPr>
          <p:cNvSpPr/>
          <p:nvPr/>
        </p:nvSpPr>
        <p:spPr>
          <a:xfrm>
            <a:off x="3140364" y="1431636"/>
            <a:ext cx="452582" cy="3723512"/>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8F7CCDEE-3FF7-D94A-0B03-F635AAC67985}"/>
              </a:ext>
            </a:extLst>
          </p:cNvPr>
          <p:cNvSpPr txBox="1"/>
          <p:nvPr/>
        </p:nvSpPr>
        <p:spPr>
          <a:xfrm>
            <a:off x="1808974" y="2960315"/>
            <a:ext cx="1331390" cy="369332"/>
          </a:xfrm>
          <a:prstGeom prst="rect">
            <a:avLst/>
          </a:prstGeom>
          <a:noFill/>
        </p:spPr>
        <p:txBody>
          <a:bodyPr wrap="none" rtlCol="0">
            <a:spAutoFit/>
          </a:bodyPr>
          <a:lstStyle/>
          <a:p>
            <a:r>
              <a:rPr lang="en-US" dirty="0"/>
              <a:t>Controllable</a:t>
            </a:r>
          </a:p>
        </p:txBody>
      </p:sp>
      <p:sp>
        <p:nvSpPr>
          <p:cNvPr id="14" name="Left Brace 13">
            <a:extLst>
              <a:ext uri="{FF2B5EF4-FFF2-40B4-BE49-F238E27FC236}">
                <a16:creationId xmlns:a16="http://schemas.microsoft.com/office/drawing/2014/main" id="{AFEABE70-CC8F-6C6C-4B8F-17C2F050FF5A}"/>
              </a:ext>
            </a:extLst>
          </p:cNvPr>
          <p:cNvSpPr/>
          <p:nvPr/>
        </p:nvSpPr>
        <p:spPr>
          <a:xfrm>
            <a:off x="3140364" y="5155148"/>
            <a:ext cx="452582" cy="873494"/>
          </a:xfrm>
          <a:prstGeom prst="leftBrace">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6CE7C0E1-F0DD-03FC-75BB-2BD2FE8A1FD7}"/>
              </a:ext>
            </a:extLst>
          </p:cNvPr>
          <p:cNvSpPr txBox="1"/>
          <p:nvPr/>
        </p:nvSpPr>
        <p:spPr>
          <a:xfrm>
            <a:off x="1567241" y="5263798"/>
            <a:ext cx="1573123" cy="369332"/>
          </a:xfrm>
          <a:prstGeom prst="rect">
            <a:avLst/>
          </a:prstGeom>
          <a:noFill/>
        </p:spPr>
        <p:txBody>
          <a:bodyPr wrap="none" rtlCol="0">
            <a:spAutoFit/>
          </a:bodyPr>
          <a:lstStyle/>
          <a:p>
            <a:r>
              <a:rPr lang="en-US" dirty="0"/>
              <a:t>Uncontrollable</a:t>
            </a:r>
          </a:p>
        </p:txBody>
      </p:sp>
    </p:spTree>
    <p:extLst>
      <p:ext uri="{BB962C8B-B14F-4D97-AF65-F5344CB8AC3E}">
        <p14:creationId xmlns:p14="http://schemas.microsoft.com/office/powerpoint/2010/main" val="3909185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4" grpId="0"/>
      <p:bldP spid="10" grpId="0"/>
      <p:bldP spid="12" grpId="0" animBg="1"/>
      <p:bldP spid="13" grpId="0"/>
      <p:bldP spid="14" grpId="0" animBg="1"/>
      <p:bldP spid="15" grpId="0"/>
    </p:bldLst>
  </p:timing>
</p:sld>
</file>

<file path=ppt/theme/theme1.xml><?xml version="1.0" encoding="utf-8"?>
<a:theme xmlns:a="http://schemas.openxmlformats.org/drawingml/2006/main" name="2_Office Theme">
  <a:themeElements>
    <a:clrScheme name="NC Brand PPT 04.23.15">
      <a:dk1>
        <a:sysClr val="windowText" lastClr="000000"/>
      </a:dk1>
      <a:lt1>
        <a:srgbClr val="FFFFFF"/>
      </a:lt1>
      <a:dk2>
        <a:srgbClr val="1F497D"/>
      </a:dk2>
      <a:lt2>
        <a:srgbClr val="EEECE1"/>
      </a:lt2>
      <a:accent1>
        <a:srgbClr val="7F9E3F"/>
      </a:accent1>
      <a:accent2>
        <a:srgbClr val="52849C"/>
      </a:accent2>
      <a:accent3>
        <a:srgbClr val="1F497D"/>
      </a:accent3>
      <a:accent4>
        <a:srgbClr val="71C9C5"/>
      </a:accent4>
      <a:accent5>
        <a:srgbClr val="6D2E75"/>
      </a:accent5>
      <a:accent6>
        <a:srgbClr val="F6D888"/>
      </a:accent6>
      <a:hlink>
        <a:srgbClr val="52849C"/>
      </a:hlink>
      <a:folHlink>
        <a:srgbClr val="52849C"/>
      </a:folHlink>
    </a:clrScheme>
    <a:fontScheme name="TNR/Arial">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36F39DD86CFD645B6289C544AF4971D" ma:contentTypeVersion="5" ma:contentTypeDescription="Create a new document." ma:contentTypeScope="" ma:versionID="f80f43af3ef898e757b316399db2687c">
  <xsd:schema xmlns:xsd="http://www.w3.org/2001/XMLSchema" xmlns:xs="http://www.w3.org/2001/XMLSchema" xmlns:p="http://schemas.microsoft.com/office/2006/metadata/properties" xmlns:ns2="2893163c-4790-4570-a539-5f3cb3bacbe3" xmlns:ns3="97c26e27-a340-4306-98a7-c36055956ab5" targetNamespace="http://schemas.microsoft.com/office/2006/metadata/properties" ma:root="true" ma:fieldsID="db3e8ed8175837ec6c81d668dc52b713" ns2:_="" ns3:_="">
    <xsd:import namespace="2893163c-4790-4570-a539-5f3cb3bacbe3"/>
    <xsd:import namespace="97c26e27-a340-4306-98a7-c36055956ab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93163c-4790-4570-a539-5f3cb3bacbe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7c26e27-a340-4306-98a7-c36055956ab5"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C8C5C5C-2F8D-41D4-BA2B-05974C423757}">
  <ds:schemaRefs>
    <ds:schemaRef ds:uri="http://schemas.microsoft.com/sharepoint/v3/contenttype/forms"/>
  </ds:schemaRefs>
</ds:datastoreItem>
</file>

<file path=customXml/itemProps2.xml><?xml version="1.0" encoding="utf-8"?>
<ds:datastoreItem xmlns:ds="http://schemas.openxmlformats.org/officeDocument/2006/customXml" ds:itemID="{53E347C4-91BB-4D61-9F37-5A6885E29480}">
  <ds:schemaRefs>
    <ds:schemaRef ds:uri="http://purl.org/dc/elements/1.1/"/>
    <ds:schemaRef ds:uri="http://schemas.microsoft.com/office/2006/metadata/properties"/>
    <ds:schemaRef ds:uri="97c26e27-a340-4306-98a7-c36055956ab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2893163c-4790-4570-a539-5f3cb3bacbe3"/>
    <ds:schemaRef ds:uri="http://www.w3.org/XML/1998/namespace"/>
    <ds:schemaRef ds:uri="http://purl.org/dc/dcmitype/"/>
  </ds:schemaRefs>
</ds:datastoreItem>
</file>

<file path=customXml/itemProps3.xml><?xml version="1.0" encoding="utf-8"?>
<ds:datastoreItem xmlns:ds="http://schemas.openxmlformats.org/officeDocument/2006/customXml" ds:itemID="{903B6959-932C-4C27-B01D-BF045118894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893163c-4790-4570-a539-5f3cb3bacbe3"/>
    <ds:schemaRef ds:uri="97c26e27-a340-4306-98a7-c36055956a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12330</TotalTime>
  <Words>1667</Words>
  <Application>Microsoft Office PowerPoint</Application>
  <PresentationFormat>Widescreen</PresentationFormat>
  <Paragraphs>192</Paragraphs>
  <Slides>19</Slides>
  <Notes>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19</vt:i4>
      </vt:variant>
    </vt:vector>
  </HeadingPairs>
  <TitlesOfParts>
    <vt:vector size="25" baseType="lpstr">
      <vt:lpstr>Arial</vt:lpstr>
      <vt:lpstr>Calibri</vt:lpstr>
      <vt:lpstr>Calibri Light</vt:lpstr>
      <vt:lpstr>Times New Roman</vt:lpstr>
      <vt:lpstr>2_Office Theme</vt:lpstr>
      <vt:lpstr>Office Theme</vt:lpstr>
      <vt:lpstr>Department of Environmental Quality</vt:lpstr>
      <vt:lpstr>HRL Informal Stakeholder Process</vt:lpstr>
      <vt:lpstr>Public Participation</vt:lpstr>
      <vt:lpstr>TAG Charge</vt:lpstr>
      <vt:lpstr>Load Reduction Needs</vt:lpstr>
      <vt:lpstr>Derivation of Nutrient Allocations</vt:lpstr>
      <vt:lpstr>Annual Nutrient Loading</vt:lpstr>
      <vt:lpstr>Nutrient Load “Reductions”</vt:lpstr>
      <vt:lpstr>Nutrient Sources</vt:lpstr>
      <vt:lpstr>Discharge by Facility</vt:lpstr>
      <vt:lpstr>Annual P Loading by Facility</vt:lpstr>
      <vt:lpstr>Additional Industrial Discharges</vt:lpstr>
      <vt:lpstr>Spatial Dynamics in Nutrient Loading</vt:lpstr>
      <vt:lpstr>TAG Charge</vt:lpstr>
      <vt:lpstr>TAG Charge</vt:lpstr>
      <vt:lpstr>TAG Charge</vt:lpstr>
      <vt:lpstr>TAG Charge</vt:lpstr>
      <vt:lpstr>TAG Charge</vt:lpstr>
      <vt:lpstr>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Taryn Dietrich</dc:creator>
  <cp:lastModifiedBy>Hester, Joey</cp:lastModifiedBy>
  <cp:revision>70</cp:revision>
  <cp:lastPrinted>2022-09-29T12:35:38Z</cp:lastPrinted>
  <dcterms:created xsi:type="dcterms:W3CDTF">2015-06-24T15:01:50Z</dcterms:created>
  <dcterms:modified xsi:type="dcterms:W3CDTF">2022-12-12T21:07:53Z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0x010100236F39DD86CFD645B6289C544AF4971D</vt:lpwstr>
  </property>
</Properties>
</file>