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 id="2147483740" r:id="rId6"/>
  </p:sldMasterIdLst>
  <p:notesMasterIdLst>
    <p:notesMasterId r:id="rId35"/>
  </p:notesMasterIdLst>
  <p:handoutMasterIdLst>
    <p:handoutMasterId r:id="rId36"/>
  </p:handoutMasterIdLst>
  <p:sldIdLst>
    <p:sldId id="476" r:id="rId7"/>
    <p:sldId id="440" r:id="rId8"/>
    <p:sldId id="444" r:id="rId9"/>
    <p:sldId id="459" r:id="rId10"/>
    <p:sldId id="477" r:id="rId11"/>
    <p:sldId id="446" r:id="rId12"/>
    <p:sldId id="447" r:id="rId13"/>
    <p:sldId id="448" r:id="rId14"/>
    <p:sldId id="460" r:id="rId15"/>
    <p:sldId id="466" r:id="rId16"/>
    <p:sldId id="475" r:id="rId17"/>
    <p:sldId id="478" r:id="rId18"/>
    <p:sldId id="479" r:id="rId19"/>
    <p:sldId id="480" r:id="rId20"/>
    <p:sldId id="481" r:id="rId21"/>
    <p:sldId id="482" r:id="rId22"/>
    <p:sldId id="483" r:id="rId23"/>
    <p:sldId id="484" r:id="rId24"/>
    <p:sldId id="485" r:id="rId25"/>
    <p:sldId id="486" r:id="rId26"/>
    <p:sldId id="487" r:id="rId27"/>
    <p:sldId id="488" r:id="rId28"/>
    <p:sldId id="489" r:id="rId29"/>
    <p:sldId id="490" r:id="rId30"/>
    <p:sldId id="492" r:id="rId31"/>
    <p:sldId id="493" r:id="rId32"/>
    <p:sldId id="491" r:id="rId33"/>
    <p:sldId id="473" r:id="rId3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well, Jeanette" initials="PJ" lastIdx="13" clrIdx="0">
    <p:extLst>
      <p:ext uri="{19B8F6BF-5375-455C-9EA6-DF929625EA0E}">
        <p15:presenceInfo xmlns:p15="http://schemas.microsoft.com/office/powerpoint/2012/main" userId="S::Jeanette.Powell@ncdenr.gov::a2510ac2-4cb2-4b8e-a32d-493987d61474" providerId="AD"/>
      </p:ext>
    </p:extLst>
  </p:cmAuthor>
  <p:cmAuthor id="2" name="Lucas, Annette" initials="LA" lastIdx="2" clrIdx="1">
    <p:extLst>
      <p:ext uri="{19B8F6BF-5375-455C-9EA6-DF929625EA0E}">
        <p15:presenceInfo xmlns:p15="http://schemas.microsoft.com/office/powerpoint/2012/main" userId="S::annette.lucas@ncdenr.gov::3eef4723-675c-4494-81c0-922f071a7a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FF"/>
    <a:srgbClr val="CCFF33"/>
    <a:srgbClr val="8BD8FF"/>
    <a:srgbClr val="CCECFF"/>
    <a:srgbClr val="66CCFF"/>
    <a:srgbClr val="6FA0DB"/>
    <a:srgbClr val="558ED5"/>
    <a:srgbClr val="7EC65A"/>
    <a:srgbClr val="99B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49" autoAdjust="0"/>
  </p:normalViewPr>
  <p:slideViewPr>
    <p:cSldViewPr snapToGrid="0">
      <p:cViewPr varScale="1">
        <p:scale>
          <a:sx n="75" d="100"/>
          <a:sy n="75" d="100"/>
        </p:scale>
        <p:origin x="918" y="78"/>
      </p:cViewPr>
      <p:guideLst>
        <p:guide orient="horz" pos="2160"/>
        <p:guide pos="3840"/>
      </p:guideLst>
    </p:cSldViewPr>
  </p:slideViewPr>
  <p:notesTextViewPr>
    <p:cViewPr>
      <p:scale>
        <a:sx n="3" d="2"/>
        <a:sy n="3" d="2"/>
      </p:scale>
      <p:origin x="0" y="0"/>
    </p:cViewPr>
  </p:notesTextViewPr>
  <p:sorterViewPr>
    <p:cViewPr>
      <p:scale>
        <a:sx n="140" d="100"/>
        <a:sy n="140" d="100"/>
      </p:scale>
      <p:origin x="0" y="-7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A776D8EA-4371-4E5F-8BD7-04E41B2F49F1}" type="datetimeFigureOut">
              <a:rPr lang="en-US" smtClean="0"/>
              <a:t>8/16/2023</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E2C556C9-0990-472D-9D0C-C60C53B9F3B1}" type="slidenum">
              <a:rPr lang="en-US" smtClean="0"/>
              <a:t>‹#›</a:t>
            </a:fld>
            <a:endParaRPr lang="en-US" dirty="0"/>
          </a:p>
        </p:txBody>
      </p:sp>
    </p:spTree>
    <p:extLst>
      <p:ext uri="{BB962C8B-B14F-4D97-AF65-F5344CB8AC3E}">
        <p14:creationId xmlns:p14="http://schemas.microsoft.com/office/powerpoint/2010/main" val="825625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8/16/2023</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dirty="0"/>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C487D-E38B-444A-A8D9-A3853809DE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45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No critical area in a WS-I since they are essentially undeveloped.</a:t>
            </a:r>
          </a:p>
          <a:p>
            <a:pPr eaLnBrk="1" hangingPunct="1"/>
            <a:r>
              <a:rPr lang="en-US" altLang="en-US" dirty="0">
                <a:latin typeface="Times New Roman" panose="02020603050405020304" pitchFamily="18" charset="0"/>
              </a:rPr>
              <a:t>Critical area of a reservoir is ½ mile from normal pool elevation.</a:t>
            </a:r>
          </a:p>
          <a:p>
            <a:pPr eaLnBrk="1" hangingPunct="1"/>
            <a:r>
              <a:rPr lang="en-US" altLang="en-US" dirty="0">
                <a:latin typeface="Times New Roman" panose="02020603050405020304" pitchFamily="18" charset="0"/>
              </a:rPr>
              <a:t>Close-up example of a typical water supply watered – a reservoir.  Each </a:t>
            </a:r>
            <a:r>
              <a:rPr lang="en-US" altLang="en-US" dirty="0" err="1">
                <a:latin typeface="Times New Roman" panose="02020603050405020304" pitchFamily="18" charset="0"/>
              </a:rPr>
              <a:t>ws</a:t>
            </a:r>
            <a:r>
              <a:rPr lang="en-US" altLang="en-US" dirty="0">
                <a:latin typeface="Times New Roman" panose="02020603050405020304" pitchFamily="18" charset="0"/>
              </a:rPr>
              <a:t>/</a:t>
            </a:r>
            <a:r>
              <a:rPr lang="en-US" altLang="en-US" dirty="0" err="1">
                <a:latin typeface="Times New Roman" panose="02020603050405020304" pitchFamily="18" charset="0"/>
              </a:rPr>
              <a:t>ws</a:t>
            </a:r>
            <a:r>
              <a:rPr lang="en-US" altLang="en-US" dirty="0">
                <a:latin typeface="Times New Roman" panose="02020603050405020304" pitchFamily="18" charset="0"/>
              </a:rPr>
              <a:t> has two distinct areas:  CA and PA or BW.</a:t>
            </a:r>
          </a:p>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13</a:t>
            </a:fld>
            <a:endParaRPr lang="en-US" dirty="0"/>
          </a:p>
        </p:txBody>
      </p:sp>
    </p:spTree>
    <p:extLst>
      <p:ext uri="{BB962C8B-B14F-4D97-AF65-F5344CB8AC3E}">
        <p14:creationId xmlns:p14="http://schemas.microsoft.com/office/powerpoint/2010/main" val="155091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14</a:t>
            </a:fld>
            <a:endParaRPr lang="en-US" dirty="0"/>
          </a:p>
        </p:txBody>
      </p:sp>
    </p:spTree>
    <p:extLst>
      <p:ext uri="{BB962C8B-B14F-4D97-AF65-F5344CB8AC3E}">
        <p14:creationId xmlns:p14="http://schemas.microsoft.com/office/powerpoint/2010/main" val="125152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15</a:t>
            </a:fld>
            <a:endParaRPr lang="en-US" dirty="0"/>
          </a:p>
        </p:txBody>
      </p:sp>
    </p:spTree>
    <p:extLst>
      <p:ext uri="{BB962C8B-B14F-4D97-AF65-F5344CB8AC3E}">
        <p14:creationId xmlns:p14="http://schemas.microsoft.com/office/powerpoint/2010/main" val="370521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16</a:t>
            </a:fld>
            <a:endParaRPr lang="en-US" dirty="0"/>
          </a:p>
        </p:txBody>
      </p:sp>
    </p:spTree>
    <p:extLst>
      <p:ext uri="{BB962C8B-B14F-4D97-AF65-F5344CB8AC3E}">
        <p14:creationId xmlns:p14="http://schemas.microsoft.com/office/powerpoint/2010/main" val="26557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17</a:t>
            </a:fld>
            <a:endParaRPr lang="en-US" dirty="0"/>
          </a:p>
        </p:txBody>
      </p:sp>
    </p:spTree>
    <p:extLst>
      <p:ext uri="{BB962C8B-B14F-4D97-AF65-F5344CB8AC3E}">
        <p14:creationId xmlns:p14="http://schemas.microsoft.com/office/powerpoint/2010/main" val="35618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18</a:t>
            </a:fld>
            <a:endParaRPr lang="en-US" dirty="0"/>
          </a:p>
        </p:txBody>
      </p:sp>
    </p:spTree>
    <p:extLst>
      <p:ext uri="{BB962C8B-B14F-4D97-AF65-F5344CB8AC3E}">
        <p14:creationId xmlns:p14="http://schemas.microsoft.com/office/powerpoint/2010/main" val="3139493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19</a:t>
            </a:fld>
            <a:endParaRPr lang="en-US" dirty="0"/>
          </a:p>
        </p:txBody>
      </p:sp>
    </p:spTree>
    <p:extLst>
      <p:ext uri="{BB962C8B-B14F-4D97-AF65-F5344CB8AC3E}">
        <p14:creationId xmlns:p14="http://schemas.microsoft.com/office/powerpoint/2010/main" val="18368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20</a:t>
            </a:fld>
            <a:endParaRPr lang="en-US" dirty="0"/>
          </a:p>
        </p:txBody>
      </p:sp>
    </p:spTree>
    <p:extLst>
      <p:ext uri="{BB962C8B-B14F-4D97-AF65-F5344CB8AC3E}">
        <p14:creationId xmlns:p14="http://schemas.microsoft.com/office/powerpoint/2010/main" val="221415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21</a:t>
            </a:fld>
            <a:endParaRPr lang="en-US" dirty="0"/>
          </a:p>
        </p:txBody>
      </p:sp>
    </p:spTree>
    <p:extLst>
      <p:ext uri="{BB962C8B-B14F-4D97-AF65-F5344CB8AC3E}">
        <p14:creationId xmlns:p14="http://schemas.microsoft.com/office/powerpoint/2010/main" val="264110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22</a:t>
            </a:fld>
            <a:endParaRPr lang="en-US" dirty="0"/>
          </a:p>
        </p:txBody>
      </p:sp>
    </p:spTree>
    <p:extLst>
      <p:ext uri="{BB962C8B-B14F-4D97-AF65-F5344CB8AC3E}">
        <p14:creationId xmlns:p14="http://schemas.microsoft.com/office/powerpoint/2010/main" val="38590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dirty="0"/>
          </a:p>
        </p:txBody>
      </p:sp>
    </p:spTree>
    <p:extLst>
      <p:ext uri="{BB962C8B-B14F-4D97-AF65-F5344CB8AC3E}">
        <p14:creationId xmlns:p14="http://schemas.microsoft.com/office/powerpoint/2010/main" val="3483905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23</a:t>
            </a:fld>
            <a:endParaRPr lang="en-US" dirty="0"/>
          </a:p>
        </p:txBody>
      </p:sp>
    </p:spTree>
    <p:extLst>
      <p:ext uri="{BB962C8B-B14F-4D97-AF65-F5344CB8AC3E}">
        <p14:creationId xmlns:p14="http://schemas.microsoft.com/office/powerpoint/2010/main" val="171387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24</a:t>
            </a:fld>
            <a:endParaRPr lang="en-US" dirty="0"/>
          </a:p>
        </p:txBody>
      </p:sp>
    </p:spTree>
    <p:extLst>
      <p:ext uri="{BB962C8B-B14F-4D97-AF65-F5344CB8AC3E}">
        <p14:creationId xmlns:p14="http://schemas.microsoft.com/office/powerpoint/2010/main" val="212907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25</a:t>
            </a:fld>
            <a:endParaRPr lang="en-US" dirty="0"/>
          </a:p>
        </p:txBody>
      </p:sp>
    </p:spTree>
    <p:extLst>
      <p:ext uri="{BB962C8B-B14F-4D97-AF65-F5344CB8AC3E}">
        <p14:creationId xmlns:p14="http://schemas.microsoft.com/office/powerpoint/2010/main" val="2634673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26</a:t>
            </a:fld>
            <a:endParaRPr lang="en-US" dirty="0"/>
          </a:p>
        </p:txBody>
      </p:sp>
    </p:spTree>
    <p:extLst>
      <p:ext uri="{BB962C8B-B14F-4D97-AF65-F5344CB8AC3E}">
        <p14:creationId xmlns:p14="http://schemas.microsoft.com/office/powerpoint/2010/main" val="600025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27</a:t>
            </a:fld>
            <a:endParaRPr lang="en-US" dirty="0"/>
          </a:p>
        </p:txBody>
      </p:sp>
    </p:spTree>
    <p:extLst>
      <p:ext uri="{BB962C8B-B14F-4D97-AF65-F5344CB8AC3E}">
        <p14:creationId xmlns:p14="http://schemas.microsoft.com/office/powerpoint/2010/main" val="373156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dirty="0"/>
          </a:p>
        </p:txBody>
      </p:sp>
    </p:spTree>
    <p:extLst>
      <p:ext uri="{BB962C8B-B14F-4D97-AF65-F5344CB8AC3E}">
        <p14:creationId xmlns:p14="http://schemas.microsoft.com/office/powerpoint/2010/main" val="157008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other statute changes during this time.   Only 2012 mentioned because DA added.</a:t>
            </a:r>
          </a:p>
        </p:txBody>
      </p:sp>
      <p:sp>
        <p:nvSpPr>
          <p:cNvPr id="4" name="Slide Number Placeholder 3"/>
          <p:cNvSpPr>
            <a:spLocks noGrp="1"/>
          </p:cNvSpPr>
          <p:nvPr>
            <p:ph type="sldNum" sz="quarter" idx="5"/>
          </p:nvPr>
        </p:nvSpPr>
        <p:spPr/>
        <p:txBody>
          <a:bodyPr/>
          <a:lstStyle/>
          <a:p>
            <a:fld id="{456C487D-E38B-444A-A8D9-A3853809DE05}" type="slidenum">
              <a:rPr lang="en-US" smtClean="0"/>
              <a:t>4</a:t>
            </a:fld>
            <a:endParaRPr lang="en-US" dirty="0"/>
          </a:p>
        </p:txBody>
      </p:sp>
    </p:spTree>
    <p:extLst>
      <p:ext uri="{BB962C8B-B14F-4D97-AF65-F5344CB8AC3E}">
        <p14:creationId xmlns:p14="http://schemas.microsoft.com/office/powerpoint/2010/main" val="64378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Stream assessments determine uses which determine classifications which then determine standards.   Local government WSWP ordinances and watershed maps shall be submitted to DEMLR for approval by Commission by Division (or designee – DEMLR) no later than 270 days after receiving notice of water supply reclassification by EMC. </a:t>
            </a:r>
          </a:p>
        </p:txBody>
      </p:sp>
      <p:sp>
        <p:nvSpPr>
          <p:cNvPr id="4" name="Slide Number Placeholder 3"/>
          <p:cNvSpPr>
            <a:spLocks noGrp="1"/>
          </p:cNvSpPr>
          <p:nvPr>
            <p:ph type="sldNum" sz="quarter" idx="5"/>
          </p:nvPr>
        </p:nvSpPr>
        <p:spPr/>
        <p:txBody>
          <a:bodyPr/>
          <a:lstStyle/>
          <a:p>
            <a:fld id="{456C487D-E38B-444A-A8D9-A3853809DE05}" type="slidenum">
              <a:rPr lang="en-US" smtClean="0"/>
              <a:t>5</a:t>
            </a:fld>
            <a:endParaRPr lang="en-US" dirty="0"/>
          </a:p>
        </p:txBody>
      </p:sp>
    </p:spTree>
    <p:extLst>
      <p:ext uri="{BB962C8B-B14F-4D97-AF65-F5344CB8AC3E}">
        <p14:creationId xmlns:p14="http://schemas.microsoft.com/office/powerpoint/2010/main" val="169930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No critical area in a WS-I since they are essentially undeveloped.</a:t>
            </a:r>
          </a:p>
          <a:p>
            <a:pPr eaLnBrk="1" hangingPunct="1"/>
            <a:r>
              <a:rPr lang="en-US" altLang="en-US" dirty="0">
                <a:latin typeface="Times New Roman" panose="02020603050405020304" pitchFamily="18" charset="0"/>
              </a:rPr>
              <a:t>Critical area of a reservoir is ½ mile from normal pool elevation.</a:t>
            </a:r>
          </a:p>
          <a:p>
            <a:pPr eaLnBrk="1" hangingPunct="1"/>
            <a:r>
              <a:rPr lang="en-US" altLang="en-US" dirty="0">
                <a:latin typeface="Times New Roman" panose="02020603050405020304" pitchFamily="18" charset="0"/>
              </a:rPr>
              <a:t>Close-up example of a typical water supply watered – a reservoir.  Each </a:t>
            </a:r>
            <a:r>
              <a:rPr lang="en-US" altLang="en-US" dirty="0" err="1">
                <a:latin typeface="Times New Roman" panose="02020603050405020304" pitchFamily="18" charset="0"/>
              </a:rPr>
              <a:t>ws</a:t>
            </a:r>
            <a:r>
              <a:rPr lang="en-US" altLang="en-US" dirty="0">
                <a:latin typeface="Times New Roman" panose="02020603050405020304" pitchFamily="18" charset="0"/>
              </a:rPr>
              <a:t>/</a:t>
            </a:r>
            <a:r>
              <a:rPr lang="en-US" altLang="en-US" dirty="0" err="1">
                <a:latin typeface="Times New Roman" panose="02020603050405020304" pitchFamily="18" charset="0"/>
              </a:rPr>
              <a:t>ws</a:t>
            </a:r>
            <a:r>
              <a:rPr lang="en-US" altLang="en-US" dirty="0">
                <a:latin typeface="Times New Roman" panose="02020603050405020304" pitchFamily="18" charset="0"/>
              </a:rPr>
              <a:t> has two distinct areas:  CA and PA or BW.</a:t>
            </a:r>
          </a:p>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6</a:t>
            </a:fld>
            <a:endParaRPr lang="en-US" dirty="0"/>
          </a:p>
        </p:txBody>
      </p:sp>
    </p:spTree>
    <p:extLst>
      <p:ext uri="{BB962C8B-B14F-4D97-AF65-F5344CB8AC3E}">
        <p14:creationId xmlns:p14="http://schemas.microsoft.com/office/powerpoint/2010/main" val="423664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Protected area in a WS-IV is measured as 10 miles upstream and draining to intake (measured run-of-the-river)</a:t>
            </a:r>
          </a:p>
          <a:p>
            <a:pPr eaLnBrk="1" hangingPunct="1"/>
            <a:r>
              <a:rPr lang="en-US" altLang="en-US" dirty="0">
                <a:latin typeface="Times New Roman" panose="02020603050405020304" pitchFamily="18" charset="0"/>
              </a:rPr>
              <a:t>Natural stream or river – critical area is ½ mile upstream and draining to intake</a:t>
            </a:r>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7</a:t>
            </a:fld>
            <a:endParaRPr lang="en-US" dirty="0"/>
          </a:p>
        </p:txBody>
      </p:sp>
    </p:spTree>
    <p:extLst>
      <p:ext uri="{BB962C8B-B14F-4D97-AF65-F5344CB8AC3E}">
        <p14:creationId xmlns:p14="http://schemas.microsoft.com/office/powerpoint/2010/main" val="335845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map based on classification.  Local map has to be at least as stringent, but can be larger to follow property lines, roads, etc.   Watershed map boundaries can be revised upon request.</a:t>
            </a:r>
          </a:p>
          <a:p>
            <a:r>
              <a:rPr lang="en-US" dirty="0"/>
              <a:t>IAs – county administers program for state, 10/70 transfer</a:t>
            </a:r>
          </a:p>
        </p:txBody>
      </p:sp>
      <p:sp>
        <p:nvSpPr>
          <p:cNvPr id="4" name="Slide Number Placeholder 3"/>
          <p:cNvSpPr>
            <a:spLocks noGrp="1"/>
          </p:cNvSpPr>
          <p:nvPr>
            <p:ph type="sldNum" sz="quarter" idx="5"/>
          </p:nvPr>
        </p:nvSpPr>
        <p:spPr/>
        <p:txBody>
          <a:bodyPr/>
          <a:lstStyle/>
          <a:p>
            <a:fld id="{456C487D-E38B-444A-A8D9-A3853809DE05}" type="slidenum">
              <a:rPr lang="en-US" smtClean="0"/>
              <a:t>9</a:t>
            </a:fld>
            <a:endParaRPr lang="en-US" dirty="0"/>
          </a:p>
        </p:txBody>
      </p:sp>
    </p:spTree>
    <p:extLst>
      <p:ext uri="{BB962C8B-B14F-4D97-AF65-F5344CB8AC3E}">
        <p14:creationId xmlns:p14="http://schemas.microsoft.com/office/powerpoint/2010/main" val="369103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12</a:t>
            </a:fld>
            <a:endParaRPr lang="en-US" dirty="0"/>
          </a:p>
        </p:txBody>
      </p:sp>
    </p:spTree>
    <p:extLst>
      <p:ext uri="{BB962C8B-B14F-4D97-AF65-F5344CB8AC3E}">
        <p14:creationId xmlns:p14="http://schemas.microsoft.com/office/powerpoint/2010/main" val="1720566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3116345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60840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042017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48339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50241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904017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64502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225221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97273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5940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968674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51004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16943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26980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22601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37799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25420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63511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5315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58001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77912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2537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697311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86779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34000384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218894182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2368320897"/>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242805935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21155027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150612674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2049269919"/>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192028387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116101788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228196118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16513781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39106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993179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978059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89191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75022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67748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3280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148979066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12702690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4" r:id="rId12"/>
    <p:sldLayoutId id="2147483755" r:id="rId13"/>
    <p:sldLayoutId id="2147483756" r:id="rId14"/>
    <p:sldLayoutId id="2147483757" r:id="rId15"/>
    <p:sldLayoutId id="2147483758" r:id="rId16"/>
    <p:sldLayoutId id="2147483759" r:id="rId17"/>
    <p:sldLayoutId id="214748376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leg.net/enactedlegislation/statutes/html/bysection/chapter_143/gs_143-214.7.html" TargetMode="External"/><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forms/d/e/1FAIpQLSd6XrWFK4ROm8M3tiSxuWj2W572vyVM41TLg_CLSytIAb2lHQ/viewform?vc=0&amp;c=0&amp;w=1&amp;flr=0" TargetMode="External"/><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hyperlink" Target="https://deq.nc.gov/about/divisions/energy-mineral-land-resources/water-supply-watershed-protection-program" TargetMode="External"/><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hyperlink" Target="https://deq.nc.gov/about/divisions/energy-mineral-land-resources/water-supply-watershed-protection-program" TargetMode="External"/><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hyperlink" Target="mailto:paul.clark@ncdenr.gov" TargetMode="Externa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3F14B5B-2E74-44D0-B843-96F316C6607E}"/>
              </a:ext>
            </a:extLst>
          </p:cNvPr>
          <p:cNvSpPr txBox="1">
            <a:spLocks/>
          </p:cNvSpPr>
          <p:nvPr/>
        </p:nvSpPr>
        <p:spPr>
          <a:xfrm>
            <a:off x="885217" y="2390863"/>
            <a:ext cx="10614417" cy="158551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Water Supply Watershed Protection Program</a:t>
            </a:r>
          </a:p>
          <a:p>
            <a:pPr algn="l"/>
            <a:r>
              <a:rPr lang="en-US" sz="2800" b="1" dirty="0"/>
              <a:t>Paul Clark, Division of Energy, Mineral and Land Resources</a:t>
            </a:r>
          </a:p>
        </p:txBody>
      </p:sp>
      <p:sp>
        <p:nvSpPr>
          <p:cNvPr id="4" name="Title 3">
            <a:extLst>
              <a:ext uri="{FF2B5EF4-FFF2-40B4-BE49-F238E27FC236}">
                <a16:creationId xmlns:a16="http://schemas.microsoft.com/office/drawing/2014/main" id="{AF8BE74D-0499-83C2-81E8-FD71045689C4}"/>
              </a:ext>
            </a:extLst>
          </p:cNvPr>
          <p:cNvSpPr>
            <a:spLocks noGrp="1"/>
          </p:cNvSpPr>
          <p:nvPr>
            <p:ph type="ctrTitle"/>
          </p:nvPr>
        </p:nvSpPr>
        <p:spPr>
          <a:xfrm>
            <a:off x="6096000" y="3753854"/>
            <a:ext cx="5403634" cy="742790"/>
          </a:xfrm>
        </p:spPr>
        <p:txBody>
          <a:bodyPr/>
          <a:lstStyle/>
          <a:p>
            <a:r>
              <a:rPr lang="en-US" dirty="0"/>
              <a:t>August 16, 2023</a:t>
            </a:r>
          </a:p>
        </p:txBody>
      </p:sp>
    </p:spTree>
    <p:extLst>
      <p:ext uri="{BB962C8B-B14F-4D97-AF65-F5344CB8AC3E}">
        <p14:creationId xmlns:p14="http://schemas.microsoft.com/office/powerpoint/2010/main" val="352236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05FEF-0468-4C18-9259-E34DC636000E}"/>
              </a:ext>
            </a:extLst>
          </p:cNvPr>
          <p:cNvSpPr>
            <a:spLocks noGrp="1"/>
          </p:cNvSpPr>
          <p:nvPr>
            <p:ph type="title"/>
          </p:nvPr>
        </p:nvSpPr>
        <p:spPr>
          <a:xfrm>
            <a:off x="1318369" y="334888"/>
            <a:ext cx="10239071" cy="557215"/>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Allowed/Not Allowed </a:t>
            </a:r>
            <a:endParaRPr lang="en-US" sz="3600" dirty="0"/>
          </a:p>
        </p:txBody>
      </p:sp>
      <p:sp>
        <p:nvSpPr>
          <p:cNvPr id="4" name="Slide Number Placeholder 3">
            <a:extLst>
              <a:ext uri="{FF2B5EF4-FFF2-40B4-BE49-F238E27FC236}">
                <a16:creationId xmlns:a16="http://schemas.microsoft.com/office/drawing/2014/main" id="{ADF02B2F-8DC8-41BF-8601-0612E3664D4D}"/>
              </a:ext>
            </a:extLst>
          </p:cNvPr>
          <p:cNvSpPr>
            <a:spLocks noGrp="1"/>
          </p:cNvSpPr>
          <p:nvPr>
            <p:ph type="sldNum" sz="quarter" idx="12"/>
          </p:nvPr>
        </p:nvSpPr>
        <p:spPr/>
        <p:txBody>
          <a:bodyPr/>
          <a:lstStyle/>
          <a:p>
            <a:fld id="{11F27F3A-B3E9-41ED-AF8F-A365F10BB65F}" type="slidenum">
              <a:rPr lang="en-US" smtClean="0"/>
              <a:pPr/>
              <a:t>10</a:t>
            </a:fld>
            <a:endParaRPr lang="en-US" dirty="0"/>
          </a:p>
        </p:txBody>
      </p:sp>
      <p:pic>
        <p:nvPicPr>
          <p:cNvPr id="2" name="Content Placeholder 4" descr="Table&#10;&#10;Description automatically generated">
            <a:extLst>
              <a:ext uri="{FF2B5EF4-FFF2-40B4-BE49-F238E27FC236}">
                <a16:creationId xmlns:a16="http://schemas.microsoft.com/office/drawing/2014/main" id="{59936622-4735-05BD-24D5-0A66F9EE75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806" y="1333066"/>
            <a:ext cx="3605098" cy="4876800"/>
          </a:xfrm>
        </p:spPr>
      </p:pic>
    </p:spTree>
    <p:extLst>
      <p:ext uri="{BB962C8B-B14F-4D97-AF65-F5344CB8AC3E}">
        <p14:creationId xmlns:p14="http://schemas.microsoft.com/office/powerpoint/2010/main" val="195750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05FEF-0468-4C18-9259-E34DC636000E}"/>
              </a:ext>
            </a:extLst>
          </p:cNvPr>
          <p:cNvSpPr>
            <a:spLocks noGrp="1"/>
          </p:cNvSpPr>
          <p:nvPr>
            <p:ph type="title"/>
          </p:nvPr>
        </p:nvSpPr>
        <p:spPr>
          <a:xfrm>
            <a:off x="1318369" y="334888"/>
            <a:ext cx="10239071" cy="557215"/>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Reviewing Projects - Development Main Criteria</a:t>
            </a:r>
            <a:endParaRPr lang="en-US" sz="3600" dirty="0"/>
          </a:p>
        </p:txBody>
      </p:sp>
      <p:sp>
        <p:nvSpPr>
          <p:cNvPr id="4" name="Slide Number Placeholder 3">
            <a:extLst>
              <a:ext uri="{FF2B5EF4-FFF2-40B4-BE49-F238E27FC236}">
                <a16:creationId xmlns:a16="http://schemas.microsoft.com/office/drawing/2014/main" id="{ADF02B2F-8DC8-41BF-8601-0612E3664D4D}"/>
              </a:ext>
            </a:extLst>
          </p:cNvPr>
          <p:cNvSpPr>
            <a:spLocks noGrp="1"/>
          </p:cNvSpPr>
          <p:nvPr>
            <p:ph type="sldNum" sz="quarter" idx="12"/>
          </p:nvPr>
        </p:nvSpPr>
        <p:spPr/>
        <p:txBody>
          <a:bodyPr/>
          <a:lstStyle/>
          <a:p>
            <a:fld id="{11F27F3A-B3E9-41ED-AF8F-A365F10BB65F}" type="slidenum">
              <a:rPr lang="en-US" smtClean="0"/>
              <a:pPr/>
              <a:t>11</a:t>
            </a:fld>
            <a:endParaRPr lang="en-US" dirty="0"/>
          </a:p>
        </p:txBody>
      </p:sp>
      <p:sp>
        <p:nvSpPr>
          <p:cNvPr id="2" name="Content Placeholder 3">
            <a:extLst>
              <a:ext uri="{FF2B5EF4-FFF2-40B4-BE49-F238E27FC236}">
                <a16:creationId xmlns:a16="http://schemas.microsoft.com/office/drawing/2014/main" id="{EADEE6D2-A9B5-9D44-C0E1-DFD93290331D}"/>
              </a:ext>
            </a:extLst>
          </p:cNvPr>
          <p:cNvSpPr>
            <a:spLocks noGrp="1"/>
          </p:cNvSpPr>
          <p:nvPr>
            <p:ph sz="half" idx="1"/>
          </p:nvPr>
        </p:nvSpPr>
        <p:spPr>
          <a:xfrm>
            <a:off x="1318369" y="1981200"/>
            <a:ext cx="3863231" cy="4114800"/>
          </a:xfrm>
        </p:spPr>
        <p:txBody>
          <a:bodyPr>
            <a:normAutofit/>
          </a:bodyPr>
          <a:lstStyle/>
          <a:p>
            <a:r>
              <a:rPr lang="en-US" sz="2400" dirty="0">
                <a:solidFill>
                  <a:schemeClr val="tx1"/>
                </a:solidFill>
              </a:rPr>
              <a:t>Density/Built Upon Area</a:t>
            </a:r>
          </a:p>
          <a:p>
            <a:r>
              <a:rPr lang="en-US" sz="2400" dirty="0">
                <a:solidFill>
                  <a:schemeClr val="tx1"/>
                </a:solidFill>
              </a:rPr>
              <a:t>Vegetated Setbacks</a:t>
            </a:r>
          </a:p>
          <a:p>
            <a:r>
              <a:rPr lang="en-US" sz="2400" dirty="0">
                <a:solidFill>
                  <a:schemeClr val="tx1"/>
                </a:solidFill>
              </a:rPr>
              <a:t>Stormwater Control</a:t>
            </a:r>
          </a:p>
        </p:txBody>
      </p:sp>
      <p:pic>
        <p:nvPicPr>
          <p:cNvPr id="3" name="Content Placeholder 6" descr="Diagram&#10;&#10;Description automatically generated">
            <a:extLst>
              <a:ext uri="{FF2B5EF4-FFF2-40B4-BE49-F238E27FC236}">
                <a16:creationId xmlns:a16="http://schemas.microsoft.com/office/drawing/2014/main" id="{E9E5D1E4-F24C-622A-EDEA-7AE525263092}"/>
              </a:ext>
            </a:extLst>
          </p:cNvPr>
          <p:cNvPicPr>
            <a:picLocks noChangeAspect="1"/>
          </p:cNvPicPr>
          <p:nvPr/>
        </p:nvPicPr>
        <p:blipFill rotWithShape="1">
          <a:blip r:embed="rId2">
            <a:extLst>
              <a:ext uri="{28A0092B-C50C-407E-A947-70E740481C1C}">
                <a14:useLocalDpi xmlns:a14="http://schemas.microsoft.com/office/drawing/2010/main" val="0"/>
              </a:ext>
            </a:extLst>
          </a:blip>
          <a:srcRect l="34702"/>
          <a:stretch/>
        </p:blipFill>
        <p:spPr>
          <a:xfrm>
            <a:off x="5715000" y="1469754"/>
            <a:ext cx="4267200" cy="4114800"/>
          </a:xfrm>
          <a:prstGeom prst="rect">
            <a:avLst/>
          </a:prstGeom>
        </p:spPr>
      </p:pic>
    </p:spTree>
    <p:extLst>
      <p:ext uri="{BB962C8B-B14F-4D97-AF65-F5344CB8AC3E}">
        <p14:creationId xmlns:p14="http://schemas.microsoft.com/office/powerpoint/2010/main" val="391419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Reviewing Projects - Development Site Plans Include</a:t>
            </a:r>
            <a:r>
              <a:rPr lang="en-US" altLang="en-US" sz="3600" dirty="0">
                <a:solidFill>
                  <a:srgbClr val="7B9899"/>
                </a:solidFill>
                <a:latin typeface="Lucida Sans" panose="020B0602030504020204" pitchFamily="34" charset="0"/>
              </a:rPr>
              <a:t>:</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12</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5" name="Rectangle 5">
            <a:extLst>
              <a:ext uri="{FF2B5EF4-FFF2-40B4-BE49-F238E27FC236}">
                <a16:creationId xmlns:a16="http://schemas.microsoft.com/office/drawing/2014/main" id="{933165C2-9B17-F22C-B25A-111B41D48A89}"/>
              </a:ext>
            </a:extLst>
          </p:cNvPr>
          <p:cNvSpPr>
            <a:spLocks noGrp="1" noChangeArrowheads="1"/>
          </p:cNvSpPr>
          <p:nvPr>
            <p:ph sz="quarter" idx="1"/>
          </p:nvPr>
        </p:nvSpPr>
        <p:spPr>
          <a:xfrm>
            <a:off x="1443789" y="1295400"/>
            <a:ext cx="7547811" cy="4724400"/>
          </a:xfrm>
        </p:spPr>
        <p:txBody>
          <a:bodyPr>
            <a:normAutofit lnSpcReduction="10000"/>
          </a:bodyPr>
          <a:lstStyle/>
          <a:p>
            <a:pPr>
              <a:lnSpc>
                <a:spcPct val="90000"/>
              </a:lnSpc>
            </a:pPr>
            <a:endParaRPr lang="en-US" altLang="en-US" sz="3000" dirty="0">
              <a:solidFill>
                <a:srgbClr val="CC0000"/>
              </a:solidFill>
              <a:latin typeface="Lucida Sans" panose="020B0602030504020204" pitchFamily="34" charset="0"/>
            </a:endParaRPr>
          </a:p>
          <a:p>
            <a:pPr lvl="1">
              <a:lnSpc>
                <a:spcPct val="90000"/>
              </a:lnSpc>
              <a:buFontTx/>
              <a:buChar char="•"/>
            </a:pPr>
            <a:r>
              <a:rPr lang="en-US" altLang="en-US" sz="2400" dirty="0">
                <a:solidFill>
                  <a:schemeClr val="tx1"/>
                </a:solidFill>
                <a:latin typeface="Lucida Sans" panose="020B0602030504020204" pitchFamily="34" charset="0"/>
              </a:rPr>
              <a:t>Surface waters </a:t>
            </a:r>
          </a:p>
          <a:p>
            <a:pPr lvl="1">
              <a:lnSpc>
                <a:spcPct val="90000"/>
              </a:lnSpc>
              <a:buFontTx/>
              <a:buChar char="•"/>
            </a:pPr>
            <a:r>
              <a:rPr lang="en-US" altLang="en-US" sz="2400" dirty="0">
                <a:solidFill>
                  <a:schemeClr val="tx1"/>
                </a:solidFill>
                <a:latin typeface="Lucida Sans" panose="020B0602030504020204" pitchFamily="34" charset="0"/>
              </a:rPr>
              <a:t>Vegetated setback boundaries</a:t>
            </a:r>
          </a:p>
          <a:p>
            <a:pPr lvl="1">
              <a:lnSpc>
                <a:spcPct val="90000"/>
              </a:lnSpc>
              <a:buFontTx/>
              <a:buChar char="•"/>
            </a:pPr>
            <a:r>
              <a:rPr lang="en-US" altLang="en-US" sz="2400" dirty="0">
                <a:solidFill>
                  <a:schemeClr val="tx1"/>
                </a:solidFill>
                <a:latin typeface="Lucida Sans" panose="020B0602030504020204" pitchFamily="34" charset="0"/>
              </a:rPr>
              <a:t>Impervious cover </a:t>
            </a:r>
          </a:p>
          <a:p>
            <a:pPr lvl="3">
              <a:lnSpc>
                <a:spcPct val="90000"/>
              </a:lnSpc>
            </a:pPr>
            <a:r>
              <a:rPr lang="en-US" altLang="en-US" sz="2400" dirty="0">
                <a:solidFill>
                  <a:schemeClr val="tx1"/>
                </a:solidFill>
                <a:latin typeface="Lucida Sans" panose="020B0602030504020204" pitchFamily="34" charset="0"/>
              </a:rPr>
              <a:t>roads/sidewalks</a:t>
            </a:r>
          </a:p>
          <a:p>
            <a:pPr lvl="3">
              <a:lnSpc>
                <a:spcPct val="90000"/>
              </a:lnSpc>
            </a:pPr>
            <a:r>
              <a:rPr lang="en-US" altLang="en-US" sz="2400" dirty="0">
                <a:solidFill>
                  <a:schemeClr val="tx1"/>
                </a:solidFill>
                <a:latin typeface="Lucida Sans" panose="020B0602030504020204" pitchFamily="34" charset="0"/>
              </a:rPr>
              <a:t>building locations</a:t>
            </a:r>
          </a:p>
          <a:p>
            <a:pPr lvl="1">
              <a:lnSpc>
                <a:spcPct val="90000"/>
              </a:lnSpc>
              <a:buFontTx/>
              <a:buChar char="•"/>
            </a:pPr>
            <a:r>
              <a:rPr lang="en-US" altLang="en-US" sz="2400" dirty="0">
                <a:solidFill>
                  <a:schemeClr val="tx1"/>
                </a:solidFill>
                <a:latin typeface="Lucida Sans" panose="020B0602030504020204" pitchFamily="34" charset="0"/>
              </a:rPr>
              <a:t>Lot lines</a:t>
            </a:r>
          </a:p>
          <a:p>
            <a:pPr lvl="1">
              <a:lnSpc>
                <a:spcPct val="90000"/>
              </a:lnSpc>
              <a:buFontTx/>
              <a:buChar char="•"/>
            </a:pPr>
            <a:r>
              <a:rPr lang="en-US" altLang="en-US" sz="2400" dirty="0">
                <a:solidFill>
                  <a:schemeClr val="tx1"/>
                </a:solidFill>
                <a:latin typeface="Lucida Sans" panose="020B0602030504020204" pitchFamily="34" charset="0"/>
              </a:rPr>
              <a:t>Stormwater flow/drainage</a:t>
            </a:r>
          </a:p>
          <a:p>
            <a:pPr lvl="1">
              <a:lnSpc>
                <a:spcPct val="90000"/>
              </a:lnSpc>
              <a:buFontTx/>
              <a:buChar char="•"/>
            </a:pPr>
            <a:r>
              <a:rPr lang="en-US" altLang="en-US" sz="2400" dirty="0">
                <a:solidFill>
                  <a:schemeClr val="tx1"/>
                </a:solidFill>
                <a:latin typeface="Lucida Sans" panose="020B0602030504020204" pitchFamily="34" charset="0"/>
              </a:rPr>
              <a:t>Stormwater Control Measures (when applicable)</a:t>
            </a:r>
          </a:p>
          <a:p>
            <a:pPr lvl="1">
              <a:lnSpc>
                <a:spcPct val="90000"/>
              </a:lnSpc>
              <a:buFontTx/>
              <a:buChar char="•"/>
            </a:pPr>
            <a:r>
              <a:rPr lang="en-US" altLang="en-US" sz="2400" dirty="0">
                <a:solidFill>
                  <a:schemeClr val="tx1"/>
                </a:solidFill>
                <a:latin typeface="Lucida Sans" panose="020B0602030504020204" pitchFamily="34" charset="0"/>
              </a:rPr>
              <a:t>Calculations</a:t>
            </a:r>
          </a:p>
          <a:p>
            <a:pPr lvl="3">
              <a:lnSpc>
                <a:spcPct val="90000"/>
              </a:lnSpc>
            </a:pPr>
            <a:r>
              <a:rPr lang="en-US" altLang="en-US" sz="2400" dirty="0">
                <a:solidFill>
                  <a:schemeClr val="tx1"/>
                </a:solidFill>
                <a:latin typeface="Lucida Sans" panose="020B0602030504020204" pitchFamily="34" charset="0"/>
              </a:rPr>
              <a:t>Stormwater</a:t>
            </a:r>
          </a:p>
          <a:p>
            <a:pPr lvl="3">
              <a:lnSpc>
                <a:spcPct val="90000"/>
              </a:lnSpc>
            </a:pPr>
            <a:r>
              <a:rPr lang="en-US" altLang="en-US" sz="2400" dirty="0">
                <a:solidFill>
                  <a:schemeClr val="tx1"/>
                </a:solidFill>
                <a:latin typeface="Lucida Sans" panose="020B0602030504020204" pitchFamily="34" charset="0"/>
              </a:rPr>
              <a:t>BUA, </a:t>
            </a:r>
            <a:r>
              <a:rPr lang="en-US" altLang="en-US" sz="2400" dirty="0" err="1">
                <a:solidFill>
                  <a:schemeClr val="tx1"/>
                </a:solidFill>
                <a:latin typeface="Lucida Sans" panose="020B0602030504020204" pitchFamily="34" charset="0"/>
              </a:rPr>
              <a:t>etc</a:t>
            </a:r>
            <a:endParaRPr lang="en-US" altLang="en-US" sz="2400" dirty="0">
              <a:solidFill>
                <a:schemeClr val="tx1"/>
              </a:solidFill>
              <a:latin typeface="Lucida Sans" panose="020B0602030504020204" pitchFamily="34" charset="0"/>
            </a:endParaRPr>
          </a:p>
          <a:p>
            <a:pPr lvl="1">
              <a:lnSpc>
                <a:spcPct val="90000"/>
              </a:lnSpc>
              <a:buFontTx/>
              <a:buChar char="•"/>
            </a:pPr>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385260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1167A-B9D6-4D40-8F2E-244F430EBA1F}"/>
              </a:ext>
            </a:extLst>
          </p:cNvPr>
          <p:cNvSpPr>
            <a:spLocks noGrp="1"/>
          </p:cNvSpPr>
          <p:nvPr>
            <p:ph type="title"/>
          </p:nvPr>
        </p:nvSpPr>
        <p:spPr>
          <a:xfrm>
            <a:off x="942951" y="323512"/>
            <a:ext cx="6267450" cy="557215"/>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Allowable BUA Limits</a:t>
            </a:r>
            <a:endParaRPr lang="en-US" sz="3600" b="1" i="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8B2B77-676F-45B6-A325-C8E893FC3053}"/>
              </a:ext>
            </a:extLst>
          </p:cNvPr>
          <p:cNvSpPr>
            <a:spLocks noGrp="1"/>
          </p:cNvSpPr>
          <p:nvPr>
            <p:ph type="sldNum" sz="quarter" idx="12"/>
          </p:nvPr>
        </p:nvSpPr>
        <p:spPr/>
        <p:txBody>
          <a:bodyPr/>
          <a:lstStyle/>
          <a:p>
            <a:fld id="{11F27F3A-B3E9-41ED-AF8F-A365F10BB65F}" type="slidenum">
              <a:rPr lang="en-US" smtClean="0"/>
              <a:pPr/>
              <a:t>13</a:t>
            </a:fld>
            <a:endParaRPr lang="en-US" dirty="0"/>
          </a:p>
        </p:txBody>
      </p:sp>
      <p:graphicFrame>
        <p:nvGraphicFramePr>
          <p:cNvPr id="3" name="Group 483">
            <a:extLst>
              <a:ext uri="{FF2B5EF4-FFF2-40B4-BE49-F238E27FC236}">
                <a16:creationId xmlns:a16="http://schemas.microsoft.com/office/drawing/2014/main" id="{978C4BAF-7C17-00FD-9AD0-4A20A6F7D7C7}"/>
              </a:ext>
            </a:extLst>
          </p:cNvPr>
          <p:cNvGraphicFramePr>
            <a:graphicFrameLocks noGrp="1"/>
          </p:cNvGraphicFramePr>
          <p:nvPr>
            <p:extLst>
              <p:ext uri="{D42A27DB-BD31-4B8C-83A1-F6EECF244321}">
                <p14:modId xmlns:p14="http://schemas.microsoft.com/office/powerpoint/2010/main" val="1023511992"/>
              </p:ext>
            </p:extLst>
          </p:nvPr>
        </p:nvGraphicFramePr>
        <p:xfrm>
          <a:off x="2590800" y="1219200"/>
          <a:ext cx="7467600" cy="4937652"/>
        </p:xfrm>
        <a:graphic>
          <a:graphicData uri="http://schemas.openxmlformats.org/drawingml/2006/table">
            <a:tbl>
              <a:tblPr/>
              <a:tblGrid>
                <a:gridCol w="2603500">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2632075">
                  <a:extLst>
                    <a:ext uri="{9D8B030D-6E8A-4147-A177-3AD203B41FA5}">
                      <a16:colId xmlns:a16="http://schemas.microsoft.com/office/drawing/2014/main" val="20002"/>
                    </a:ext>
                  </a:extLst>
                </a:gridCol>
              </a:tblGrid>
              <a:tr h="548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accent2"/>
                          </a:solidFill>
                          <a:effectLst/>
                          <a:latin typeface="Lucida Sans" pitchFamily="34" charset="0"/>
                        </a:rPr>
                        <a:t>Class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accent2"/>
                          </a:solidFill>
                          <a:effectLst/>
                          <a:latin typeface="Lucida Sans" pitchFamily="34" charset="0"/>
                        </a:rPr>
                        <a:t>Low</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accent2"/>
                          </a:solidFill>
                          <a:effectLst/>
                          <a:latin typeface="Lucida Sans" pitchFamily="34" charset="0"/>
                        </a:rPr>
                        <a:t>High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WS-I</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Public, undev.</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hMerge="1">
                  <a:txBody>
                    <a:bodyPr/>
                    <a:lstStyle/>
                    <a:p>
                      <a:endParaRPr lang="en-US"/>
                    </a:p>
                  </a:txBody>
                  <a:tcPr/>
                </a:tc>
                <a:extLst>
                  <a:ext uri="{0D108BD9-81ED-4DB2-BD59-A6C34878D82A}">
                    <a16:rowId xmlns:a16="http://schemas.microsoft.com/office/drawing/2014/main" val="10001"/>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WS-II    CA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24%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            BW</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12%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WS-III    CA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12%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4"/>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            BW</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24%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50%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5"/>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Lucida Sans" pitchFamily="34" charset="0"/>
                        </a:rPr>
                        <a:t>WS-IV  CA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24%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50%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            PA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24% (36%)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70%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8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a:ln>
                            <a:noFill/>
                          </a:ln>
                          <a:solidFill>
                            <a:schemeClr val="tx1"/>
                          </a:solidFill>
                          <a:effectLst/>
                          <a:latin typeface="Lucida Sans" pitchFamily="34" charset="0"/>
                        </a:rPr>
                        <a:t>WS-V</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Lucida Sans" pitchFamily="34" charset="0"/>
                        </a:rPr>
                        <a:t>No restrictions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5503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Density/BUA Calculations:</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14</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6" name="Rectangle 5">
            <a:extLst>
              <a:ext uri="{FF2B5EF4-FFF2-40B4-BE49-F238E27FC236}">
                <a16:creationId xmlns:a16="http://schemas.microsoft.com/office/drawing/2014/main" id="{4547B830-DFA9-1ED9-D7C2-D2FE8F18C187}"/>
              </a:ext>
            </a:extLst>
          </p:cNvPr>
          <p:cNvSpPr>
            <a:spLocks noGrp="1" noChangeArrowheads="1"/>
          </p:cNvSpPr>
          <p:nvPr>
            <p:ph idx="1"/>
          </p:nvPr>
        </p:nvSpPr>
        <p:spPr>
          <a:xfrm>
            <a:off x="838200" y="1493838"/>
            <a:ext cx="10515600" cy="4754562"/>
          </a:xfrm>
        </p:spPr>
        <p:txBody>
          <a:bodyPr/>
          <a:lstStyle/>
          <a:p>
            <a:pPr>
              <a:buFontTx/>
              <a:buNone/>
            </a:pPr>
            <a:r>
              <a:rPr lang="en-US" altLang="en-US" sz="3000" dirty="0">
                <a:solidFill>
                  <a:schemeClr val="accent2"/>
                </a:solidFill>
                <a:latin typeface="Lucida Sans" panose="020B0602030504020204" pitchFamily="34" charset="0"/>
              </a:rPr>
              <a:t>Impervious surfaces include:</a:t>
            </a:r>
          </a:p>
          <a:p>
            <a:pPr lvl="1">
              <a:buFontTx/>
              <a:buChar char="•"/>
            </a:pPr>
            <a:r>
              <a:rPr lang="en-US" altLang="en-US" sz="3000" dirty="0">
                <a:latin typeface="Lucida Sans" panose="020B0602030504020204" pitchFamily="34" charset="0"/>
              </a:rPr>
              <a:t>Building footprints </a:t>
            </a:r>
          </a:p>
          <a:p>
            <a:pPr lvl="1">
              <a:buFontTx/>
              <a:buChar char="•"/>
            </a:pPr>
            <a:r>
              <a:rPr lang="en-US" altLang="en-US" sz="3000" dirty="0">
                <a:latin typeface="Lucida Sans" panose="020B0602030504020204" pitchFamily="34" charset="0"/>
              </a:rPr>
              <a:t>Parking lots</a:t>
            </a:r>
          </a:p>
          <a:p>
            <a:pPr lvl="1">
              <a:buFontTx/>
              <a:buChar char="•"/>
            </a:pPr>
            <a:r>
              <a:rPr lang="en-US" altLang="en-US" sz="3000" dirty="0">
                <a:latin typeface="Lucida Sans" panose="020B0602030504020204" pitchFamily="34" charset="0"/>
              </a:rPr>
              <a:t>Most graveled surfaces</a:t>
            </a:r>
          </a:p>
          <a:p>
            <a:pPr lvl="1">
              <a:buFontTx/>
              <a:buChar char="•"/>
            </a:pPr>
            <a:r>
              <a:rPr lang="en-US" altLang="en-US" sz="3000" dirty="0">
                <a:latin typeface="Lucida Sans" panose="020B0602030504020204" pitchFamily="34" charset="0"/>
              </a:rPr>
              <a:t>Courts (except grass courts)</a:t>
            </a:r>
          </a:p>
          <a:p>
            <a:pPr lvl="1">
              <a:buFontTx/>
              <a:buChar char="•"/>
            </a:pPr>
            <a:r>
              <a:rPr lang="en-US" altLang="en-US" sz="3000" dirty="0">
                <a:latin typeface="Lucida Sans" panose="020B0602030504020204" pitchFamily="34" charset="0"/>
              </a:rPr>
              <a:t>Driveways and sidewalks</a:t>
            </a:r>
          </a:p>
          <a:p>
            <a:pPr marL="457200" lvl="1" indent="0">
              <a:buNone/>
            </a:pPr>
            <a:r>
              <a:rPr lang="en-US" altLang="en-US" sz="3000" dirty="0">
                <a:solidFill>
                  <a:schemeClr val="accent2"/>
                </a:solidFill>
                <a:latin typeface="Lucida Sans" panose="020B0602030504020204" pitchFamily="34" charset="0"/>
              </a:rPr>
              <a:t>Definition (</a:t>
            </a:r>
            <a:r>
              <a:rPr lang="en-US" altLang="en-US" sz="3000" dirty="0">
                <a:solidFill>
                  <a:schemeClr val="accent2"/>
                </a:solidFill>
                <a:latin typeface="Lucida Sans" panose="020B0602030504020204" pitchFamily="34" charset="0"/>
                <a:hlinkClick r:id="rId3"/>
              </a:rPr>
              <a:t>NCGS 143-214.7</a:t>
            </a:r>
            <a:r>
              <a:rPr lang="en-US" altLang="en-US" sz="3000" dirty="0">
                <a:solidFill>
                  <a:schemeClr val="accent2"/>
                </a:solidFill>
                <a:latin typeface="Lucida Sans" panose="020B0602030504020204" pitchFamily="34" charset="0"/>
              </a:rPr>
              <a:t>)</a:t>
            </a:r>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37819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1167A-B9D6-4D40-8F2E-244F430EBA1F}"/>
              </a:ext>
            </a:extLst>
          </p:cNvPr>
          <p:cNvSpPr>
            <a:spLocks noGrp="1"/>
          </p:cNvSpPr>
          <p:nvPr>
            <p:ph type="title"/>
          </p:nvPr>
        </p:nvSpPr>
        <p:spPr>
          <a:xfrm>
            <a:off x="1028295" y="140632"/>
            <a:ext cx="6267450" cy="557215"/>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Vegetated Setbacks</a:t>
            </a:r>
            <a:endParaRPr lang="en-US" sz="3600" b="1" i="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8B2B77-676F-45B6-A325-C8E893FC3053}"/>
              </a:ext>
            </a:extLst>
          </p:cNvPr>
          <p:cNvSpPr>
            <a:spLocks noGrp="1"/>
          </p:cNvSpPr>
          <p:nvPr>
            <p:ph type="sldNum" sz="quarter" idx="12"/>
          </p:nvPr>
        </p:nvSpPr>
        <p:spPr/>
        <p:txBody>
          <a:bodyPr/>
          <a:lstStyle/>
          <a:p>
            <a:fld id="{11F27F3A-B3E9-41ED-AF8F-A365F10BB65F}" type="slidenum">
              <a:rPr lang="en-US" smtClean="0"/>
              <a:pPr/>
              <a:t>15</a:t>
            </a:fld>
            <a:endParaRPr lang="en-US" dirty="0"/>
          </a:p>
        </p:txBody>
      </p:sp>
      <p:pic>
        <p:nvPicPr>
          <p:cNvPr id="2" name="Picture 1027" descr="H:\Julie's WS Files\Pictures\PPointPics\buffers">
            <a:extLst>
              <a:ext uri="{FF2B5EF4-FFF2-40B4-BE49-F238E27FC236}">
                <a16:creationId xmlns:a16="http://schemas.microsoft.com/office/drawing/2014/main" id="{21B0BF19-650B-FD28-410B-1221EA2EA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606" y="2082466"/>
            <a:ext cx="3329990" cy="245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28">
            <a:extLst>
              <a:ext uri="{FF2B5EF4-FFF2-40B4-BE49-F238E27FC236}">
                <a16:creationId xmlns:a16="http://schemas.microsoft.com/office/drawing/2014/main" id="{A6F2CC74-C16B-158E-DC69-2B1501C8921F}"/>
              </a:ext>
            </a:extLst>
          </p:cNvPr>
          <p:cNvSpPr txBox="1">
            <a:spLocks noChangeArrowheads="1"/>
          </p:cNvSpPr>
          <p:nvPr/>
        </p:nvSpPr>
        <p:spPr bwMode="auto">
          <a:xfrm>
            <a:off x="2050473" y="1066803"/>
            <a:ext cx="71697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a:solidFill>
                  <a:schemeClr val="accent2"/>
                </a:solidFill>
                <a:latin typeface="Lucida Sans" panose="020B0602030504020204" pitchFamily="34" charset="0"/>
              </a:rPr>
              <a:t>Low density:</a:t>
            </a:r>
          </a:p>
          <a:p>
            <a:pPr eaLnBrk="1" hangingPunct="1"/>
            <a:r>
              <a:rPr lang="en-US" altLang="en-US" sz="3000" dirty="0">
                <a:solidFill>
                  <a:schemeClr val="accent2"/>
                </a:solidFill>
                <a:latin typeface="Lucida Sans" panose="020B0602030504020204" pitchFamily="34" charset="0"/>
              </a:rPr>
              <a:t>30’ from perennial stream</a:t>
            </a:r>
          </a:p>
        </p:txBody>
      </p:sp>
      <p:sp>
        <p:nvSpPr>
          <p:cNvPr id="7" name="Text Box 1029">
            <a:extLst>
              <a:ext uri="{FF2B5EF4-FFF2-40B4-BE49-F238E27FC236}">
                <a16:creationId xmlns:a16="http://schemas.microsoft.com/office/drawing/2014/main" id="{BB7C6B93-D178-E230-E569-D658DB7FF96F}"/>
              </a:ext>
            </a:extLst>
          </p:cNvPr>
          <p:cNvSpPr txBox="1">
            <a:spLocks noChangeArrowheads="1"/>
          </p:cNvSpPr>
          <p:nvPr/>
        </p:nvSpPr>
        <p:spPr bwMode="auto">
          <a:xfrm>
            <a:off x="2438400" y="4533520"/>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3000" dirty="0">
                <a:solidFill>
                  <a:srgbClr val="CC0000"/>
                </a:solidFill>
                <a:latin typeface="Lucida Sans" panose="020B0602030504020204" pitchFamily="34" charset="0"/>
              </a:rPr>
              <a:t>High density:</a:t>
            </a:r>
          </a:p>
          <a:p>
            <a:pPr algn="r" eaLnBrk="1" hangingPunct="1"/>
            <a:r>
              <a:rPr lang="en-US" altLang="en-US" sz="3000" dirty="0">
                <a:solidFill>
                  <a:srgbClr val="CC0000"/>
                </a:solidFill>
                <a:latin typeface="Lucida Sans" panose="020B0602030504020204" pitchFamily="34" charset="0"/>
              </a:rPr>
              <a:t>100’ from perennial stream</a:t>
            </a:r>
          </a:p>
        </p:txBody>
      </p:sp>
      <p:sp>
        <p:nvSpPr>
          <p:cNvPr id="8" name="Text Box 1030">
            <a:extLst>
              <a:ext uri="{FF2B5EF4-FFF2-40B4-BE49-F238E27FC236}">
                <a16:creationId xmlns:a16="http://schemas.microsoft.com/office/drawing/2014/main" id="{1FCD58EB-EE2E-F1E5-D100-65D17639BD1F}"/>
              </a:ext>
            </a:extLst>
          </p:cNvPr>
          <p:cNvSpPr txBox="1">
            <a:spLocks noChangeArrowheads="1"/>
          </p:cNvSpPr>
          <p:nvPr/>
        </p:nvSpPr>
        <p:spPr bwMode="auto">
          <a:xfrm>
            <a:off x="1166192" y="5508510"/>
            <a:ext cx="88978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dirty="0">
                <a:latin typeface="Lucida Sans" panose="020B0602030504020204" pitchFamily="34" charset="0"/>
              </a:rPr>
              <a:t>No new BUA allowed in vegetated setback</a:t>
            </a:r>
          </a:p>
          <a:p>
            <a:pPr eaLnBrk="1" hangingPunct="1"/>
            <a:r>
              <a:rPr lang="en-US" altLang="en-US" sz="1800" dirty="0">
                <a:latin typeface="Lucida Sans" panose="020B0602030504020204" pitchFamily="34" charset="0"/>
              </a:rPr>
              <a:t>SCMs (although not specifically prohibited)</a:t>
            </a:r>
          </a:p>
          <a:p>
            <a:pPr eaLnBrk="1" hangingPunct="1"/>
            <a:r>
              <a:rPr lang="en-US" altLang="en-US" sz="1800" dirty="0">
                <a:latin typeface="Lucida Sans" panose="020B0602030504020204" pitchFamily="34" charset="0"/>
              </a:rPr>
              <a:t> should generally not be placed in vegetated setbacks – ACOE requirements</a:t>
            </a:r>
          </a:p>
        </p:txBody>
      </p:sp>
    </p:spTree>
    <p:extLst>
      <p:ext uri="{BB962C8B-B14F-4D97-AF65-F5344CB8AC3E}">
        <p14:creationId xmlns:p14="http://schemas.microsoft.com/office/powerpoint/2010/main" val="382247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Stormwater Control </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16</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p:txBody>
          <a:bodyPr/>
          <a:lstStyle/>
          <a:p>
            <a:endParaRPr lang="en-US" dirty="0"/>
          </a:p>
        </p:txBody>
      </p:sp>
      <p:pic>
        <p:nvPicPr>
          <p:cNvPr id="5" name="Picture 5" descr="H:\Julie's WS Files\Pictures\PPointPics\house%20runoff.gif">
            <a:extLst>
              <a:ext uri="{FF2B5EF4-FFF2-40B4-BE49-F238E27FC236}">
                <a16:creationId xmlns:a16="http://schemas.microsoft.com/office/drawing/2014/main" id="{A7131FA7-5748-2850-94FE-BB7294BE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88910"/>
            <a:ext cx="2362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62272140-7F89-CB19-A3A4-BBAC49EE71D4}"/>
              </a:ext>
            </a:extLst>
          </p:cNvPr>
          <p:cNvSpPr txBox="1">
            <a:spLocks noChangeArrowheads="1"/>
          </p:cNvSpPr>
          <p:nvPr/>
        </p:nvSpPr>
        <p:spPr bwMode="auto">
          <a:xfrm>
            <a:off x="2971801" y="2150910"/>
            <a:ext cx="66978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a:solidFill>
                  <a:schemeClr val="accent2"/>
                </a:solidFill>
                <a:latin typeface="Lucida Sans" panose="020B0602030504020204" pitchFamily="34" charset="0"/>
              </a:rPr>
              <a:t>Low Density:</a:t>
            </a:r>
          </a:p>
          <a:p>
            <a:pPr eaLnBrk="1" hangingPunct="1">
              <a:buFontTx/>
              <a:buChar char="•"/>
            </a:pPr>
            <a:r>
              <a:rPr lang="en-US" altLang="en-US" sz="3000" dirty="0">
                <a:solidFill>
                  <a:schemeClr val="accent2"/>
                </a:solidFill>
                <a:latin typeface="Lucida Sans" panose="020B0602030504020204" pitchFamily="34" charset="0"/>
              </a:rPr>
              <a:t>Preferred - vegetated conveyance</a:t>
            </a:r>
          </a:p>
          <a:p>
            <a:pPr eaLnBrk="1" hangingPunct="1">
              <a:buFontTx/>
              <a:buChar char="•"/>
            </a:pPr>
            <a:r>
              <a:rPr lang="en-US" altLang="en-US" sz="3000" dirty="0">
                <a:solidFill>
                  <a:schemeClr val="accent2"/>
                </a:solidFill>
                <a:latin typeface="Lucida Sans" panose="020B0602030504020204" pitchFamily="34" charset="0"/>
              </a:rPr>
              <a:t>Alternate-curb/gutter outlets to vegetated swales or other areas</a:t>
            </a:r>
          </a:p>
        </p:txBody>
      </p:sp>
      <p:sp>
        <p:nvSpPr>
          <p:cNvPr id="10" name="Text Box 7">
            <a:extLst>
              <a:ext uri="{FF2B5EF4-FFF2-40B4-BE49-F238E27FC236}">
                <a16:creationId xmlns:a16="http://schemas.microsoft.com/office/drawing/2014/main" id="{61B6BEB6-E1F2-69D6-06FC-AB7ADD95D38B}"/>
              </a:ext>
            </a:extLst>
          </p:cNvPr>
          <p:cNvSpPr txBox="1">
            <a:spLocks noChangeArrowheads="1"/>
          </p:cNvSpPr>
          <p:nvPr/>
        </p:nvSpPr>
        <p:spPr bwMode="auto">
          <a:xfrm>
            <a:off x="3086101" y="4395459"/>
            <a:ext cx="62483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a:solidFill>
                  <a:srgbClr val="CC0000"/>
                </a:solidFill>
                <a:latin typeface="Lucida Sans" panose="020B0602030504020204" pitchFamily="34" charset="0"/>
              </a:rPr>
              <a:t>High Density:</a:t>
            </a:r>
          </a:p>
          <a:p>
            <a:pPr eaLnBrk="1" hangingPunct="1">
              <a:buFontTx/>
              <a:buChar char="•"/>
            </a:pPr>
            <a:r>
              <a:rPr lang="en-US" altLang="en-US" sz="3000" dirty="0">
                <a:solidFill>
                  <a:srgbClr val="CC0000"/>
                </a:solidFill>
                <a:latin typeface="Lucida Sans" panose="020B0602030504020204" pitchFamily="34" charset="0"/>
              </a:rPr>
              <a:t>Engineered SCMs meet MDC </a:t>
            </a:r>
          </a:p>
          <a:p>
            <a:pPr eaLnBrk="1" hangingPunct="1">
              <a:buFontTx/>
              <a:buChar char="•"/>
            </a:pPr>
            <a:r>
              <a:rPr lang="en-US" altLang="en-US" sz="3000" dirty="0">
                <a:solidFill>
                  <a:srgbClr val="CC0000"/>
                </a:solidFill>
                <a:latin typeface="Lucida Sans" panose="020B0602030504020204" pitchFamily="34" charset="0"/>
              </a:rPr>
              <a:t>Runoff treatment or runoff volume match</a:t>
            </a:r>
          </a:p>
        </p:txBody>
      </p:sp>
    </p:spTree>
    <p:extLst>
      <p:ext uri="{BB962C8B-B14F-4D97-AF65-F5344CB8AC3E}">
        <p14:creationId xmlns:p14="http://schemas.microsoft.com/office/powerpoint/2010/main" val="257484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1167A-B9D6-4D40-8F2E-244F430EBA1F}"/>
              </a:ext>
            </a:extLst>
          </p:cNvPr>
          <p:cNvSpPr>
            <a:spLocks noGrp="1"/>
          </p:cNvSpPr>
          <p:nvPr>
            <p:ph type="title"/>
          </p:nvPr>
        </p:nvSpPr>
        <p:spPr>
          <a:xfrm>
            <a:off x="1028295" y="286936"/>
            <a:ext cx="6267450" cy="557215"/>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Definitions</a:t>
            </a:r>
            <a:endParaRPr lang="en-US" sz="3600" b="1" i="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8B2B77-676F-45B6-A325-C8E893FC3053}"/>
              </a:ext>
            </a:extLst>
          </p:cNvPr>
          <p:cNvSpPr>
            <a:spLocks noGrp="1"/>
          </p:cNvSpPr>
          <p:nvPr>
            <p:ph type="sldNum" sz="quarter" idx="12"/>
          </p:nvPr>
        </p:nvSpPr>
        <p:spPr/>
        <p:txBody>
          <a:bodyPr/>
          <a:lstStyle/>
          <a:p>
            <a:fld id="{11F27F3A-B3E9-41ED-AF8F-A365F10BB65F}" type="slidenum">
              <a:rPr lang="en-US" smtClean="0"/>
              <a:pPr/>
              <a:t>17</a:t>
            </a:fld>
            <a:endParaRPr lang="en-US" dirty="0"/>
          </a:p>
        </p:txBody>
      </p:sp>
      <p:pic>
        <p:nvPicPr>
          <p:cNvPr id="3" name="Picture 5" descr="H:\Julie's WS Files\Pictures\PPointPics\house%20runoff.gif">
            <a:extLst>
              <a:ext uri="{FF2B5EF4-FFF2-40B4-BE49-F238E27FC236}">
                <a16:creationId xmlns:a16="http://schemas.microsoft.com/office/drawing/2014/main" id="{6608C121-C09B-D715-9F4F-1E4AB2C64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82" y="1066800"/>
            <a:ext cx="2362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FFB6E2C4-4218-2148-65B9-87CE59933BAD}"/>
              </a:ext>
            </a:extLst>
          </p:cNvPr>
          <p:cNvSpPr txBox="1">
            <a:spLocks noChangeArrowheads="1"/>
          </p:cNvSpPr>
          <p:nvPr/>
        </p:nvSpPr>
        <p:spPr bwMode="auto">
          <a:xfrm>
            <a:off x="2619083" y="1828800"/>
            <a:ext cx="66978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u="sng" dirty="0">
                <a:solidFill>
                  <a:schemeClr val="accent2"/>
                </a:solidFill>
                <a:latin typeface="Lucida Sans" panose="020B0602030504020204" pitchFamily="34" charset="0"/>
              </a:rPr>
              <a:t>Runoff Treatment</a:t>
            </a:r>
            <a:r>
              <a:rPr lang="en-US" altLang="en-US" dirty="0">
                <a:solidFill>
                  <a:schemeClr val="accent2"/>
                </a:solidFill>
                <a:latin typeface="Lucida Sans" panose="020B0602030504020204" pitchFamily="34" charset="0"/>
              </a:rPr>
              <a:t>:  </a:t>
            </a:r>
            <a:r>
              <a:rPr lang="en-US" altLang="en-US" dirty="0" err="1">
                <a:solidFill>
                  <a:schemeClr val="accent2"/>
                </a:solidFill>
                <a:latin typeface="Lucida Sans" panose="020B0602030504020204" pitchFamily="34" charset="0"/>
              </a:rPr>
              <a:t>sw</a:t>
            </a:r>
            <a:r>
              <a:rPr lang="en-US" altLang="en-US" dirty="0">
                <a:solidFill>
                  <a:schemeClr val="accent2"/>
                </a:solidFill>
                <a:latin typeface="Lucida Sans" panose="020B0602030504020204" pitchFamily="34" charset="0"/>
              </a:rPr>
              <a:t> runoff volume generated from project BUA at build-out during storm of required storm depth treated in one or more primary SCMs or combination of primary and secondary SCMs provide equal or better treatment</a:t>
            </a:r>
          </a:p>
        </p:txBody>
      </p:sp>
      <p:sp>
        <p:nvSpPr>
          <p:cNvPr id="10" name="Text Box 7">
            <a:extLst>
              <a:ext uri="{FF2B5EF4-FFF2-40B4-BE49-F238E27FC236}">
                <a16:creationId xmlns:a16="http://schemas.microsoft.com/office/drawing/2014/main" id="{4C8D8675-9E0C-6D8B-8744-F15A6A806156}"/>
              </a:ext>
            </a:extLst>
          </p:cNvPr>
          <p:cNvSpPr txBox="1">
            <a:spLocks noChangeArrowheads="1"/>
          </p:cNvSpPr>
          <p:nvPr/>
        </p:nvSpPr>
        <p:spPr bwMode="auto">
          <a:xfrm>
            <a:off x="2619083" y="4527840"/>
            <a:ext cx="62483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u="sng" dirty="0">
                <a:solidFill>
                  <a:srgbClr val="CC0000"/>
                </a:solidFill>
                <a:latin typeface="Lucida Sans" panose="020B0602030504020204" pitchFamily="34" charset="0"/>
              </a:rPr>
              <a:t>Runoff Volume Match</a:t>
            </a:r>
            <a:r>
              <a:rPr lang="en-US" altLang="en-US" dirty="0">
                <a:solidFill>
                  <a:srgbClr val="CC0000"/>
                </a:solidFill>
                <a:latin typeface="Lucida Sans" panose="020B0602030504020204" pitchFamily="34" charset="0"/>
              </a:rPr>
              <a:t>:  annual runoff volume after development shall not be more than ten percent higher than annual runoff volume before development (exception-SA-five percent)</a:t>
            </a:r>
          </a:p>
        </p:txBody>
      </p:sp>
    </p:spTree>
    <p:extLst>
      <p:ext uri="{BB962C8B-B14F-4D97-AF65-F5344CB8AC3E}">
        <p14:creationId xmlns:p14="http://schemas.microsoft.com/office/powerpoint/2010/main" val="372055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Special Provisions </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18</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p:txBody>
          <a:bodyPr/>
          <a:lstStyle/>
          <a:p>
            <a:endParaRPr lang="en-US" dirty="0"/>
          </a:p>
        </p:txBody>
      </p:sp>
      <p:sp>
        <p:nvSpPr>
          <p:cNvPr id="3" name="Rectangle 5">
            <a:extLst>
              <a:ext uri="{FF2B5EF4-FFF2-40B4-BE49-F238E27FC236}">
                <a16:creationId xmlns:a16="http://schemas.microsoft.com/office/drawing/2014/main" id="{DEC2D27E-7C1B-B20C-4F3C-E144EED5D13E}"/>
              </a:ext>
            </a:extLst>
          </p:cNvPr>
          <p:cNvSpPr txBox="1">
            <a:spLocks noChangeArrowheads="1"/>
          </p:cNvSpPr>
          <p:nvPr/>
        </p:nvSpPr>
        <p:spPr>
          <a:xfrm>
            <a:off x="838201" y="1493045"/>
            <a:ext cx="9067800" cy="5136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000" dirty="0">
                <a:solidFill>
                  <a:schemeClr val="accent2"/>
                </a:solidFill>
                <a:latin typeface="Lucida Sans" panose="020B0602030504020204" pitchFamily="34" charset="0"/>
              </a:rPr>
              <a:t>10/70 Option</a:t>
            </a:r>
            <a:r>
              <a:rPr lang="en-US" altLang="en-US" sz="3000" dirty="0">
                <a:latin typeface="Lucida Sans" panose="020B0602030504020204" pitchFamily="34" charset="0"/>
              </a:rPr>
              <a:t>: </a:t>
            </a:r>
            <a:r>
              <a:rPr lang="en-US" altLang="en-US" sz="3000" dirty="0">
                <a:latin typeface="Lucida Sans" panose="020B0602030504020204" pitchFamily="34" charset="0"/>
                <a:cs typeface="Times New Roman" panose="02020603050405020304" pitchFamily="18" charset="0"/>
              </a:rPr>
              <a:t>new development up to 70% BUA in </a:t>
            </a:r>
            <a:r>
              <a:rPr lang="en-US" altLang="en-US" sz="3000" dirty="0">
                <a:latin typeface="Lucida Sans" panose="020B0602030504020204" pitchFamily="34" charset="0"/>
              </a:rPr>
              <a:t>10% of</a:t>
            </a:r>
            <a:r>
              <a:rPr lang="en-US" altLang="en-US" sz="3000" dirty="0">
                <a:latin typeface="Lucida Sans" panose="020B0602030504020204" pitchFamily="34" charset="0"/>
                <a:cs typeface="Times New Roman" panose="02020603050405020304" pitchFamily="18" charset="0"/>
              </a:rPr>
              <a:t> watershed within jurisdiction</a:t>
            </a:r>
          </a:p>
          <a:p>
            <a:endParaRPr lang="en-US" altLang="en-US" sz="3000" dirty="0">
              <a:latin typeface="Lucida Sans" panose="020B0602030504020204" pitchFamily="34" charset="0"/>
            </a:endParaRPr>
          </a:p>
          <a:p>
            <a:r>
              <a:rPr lang="en-US" altLang="en-US" sz="3000" dirty="0">
                <a:solidFill>
                  <a:schemeClr val="accent2"/>
                </a:solidFill>
                <a:latin typeface="Lucida Sans" panose="020B0602030504020204" pitchFamily="34" charset="0"/>
              </a:rPr>
              <a:t>Density Averaging</a:t>
            </a:r>
            <a:r>
              <a:rPr lang="en-US" altLang="en-US" sz="3000" dirty="0">
                <a:latin typeface="Lucida Sans" panose="020B0602030504020204" pitchFamily="34" charset="0"/>
              </a:rPr>
              <a:t>: development plans for up to two noncontiguous parcels (at one time) to be submitted together as single project</a:t>
            </a:r>
          </a:p>
          <a:p>
            <a:endParaRPr lang="en-US" altLang="en-US" sz="3000" dirty="0">
              <a:latin typeface="Lucida Sans" panose="020B0602030504020204" pitchFamily="34" charset="0"/>
            </a:endParaRPr>
          </a:p>
          <a:p>
            <a:r>
              <a:rPr lang="en-US" altLang="en-US" sz="3000" dirty="0">
                <a:solidFill>
                  <a:schemeClr val="accent2"/>
                </a:solidFill>
                <a:latin typeface="Lucida Sans" panose="020B0602030504020204" pitchFamily="34" charset="0"/>
              </a:rPr>
              <a:t>Cluster Development</a:t>
            </a:r>
            <a:r>
              <a:rPr lang="en-US" altLang="en-US" sz="3000" dirty="0">
                <a:latin typeface="Lucida Sans" panose="020B0602030504020204" pitchFamily="34" charset="0"/>
              </a:rPr>
              <a:t>: modified lot sizes and setback distances to conserve naturally-sensitive land</a:t>
            </a:r>
          </a:p>
        </p:txBody>
      </p:sp>
    </p:spTree>
    <p:extLst>
      <p:ext uri="{BB962C8B-B14F-4D97-AF65-F5344CB8AC3E}">
        <p14:creationId xmlns:p14="http://schemas.microsoft.com/office/powerpoint/2010/main" val="83864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1167A-B9D6-4D40-8F2E-244F430EBA1F}"/>
              </a:ext>
            </a:extLst>
          </p:cNvPr>
          <p:cNvSpPr>
            <a:spLocks noGrp="1"/>
          </p:cNvSpPr>
          <p:nvPr>
            <p:ph type="title"/>
          </p:nvPr>
        </p:nvSpPr>
        <p:spPr>
          <a:xfrm>
            <a:off x="1028295" y="286936"/>
            <a:ext cx="6267450" cy="557215"/>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Survey</a:t>
            </a:r>
            <a:endParaRPr lang="en-US" sz="3600" b="1" i="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8B2B77-676F-45B6-A325-C8E893FC3053}"/>
              </a:ext>
            </a:extLst>
          </p:cNvPr>
          <p:cNvSpPr>
            <a:spLocks noGrp="1"/>
          </p:cNvSpPr>
          <p:nvPr>
            <p:ph type="sldNum" sz="quarter" idx="12"/>
          </p:nvPr>
        </p:nvSpPr>
        <p:spPr/>
        <p:txBody>
          <a:bodyPr/>
          <a:lstStyle/>
          <a:p>
            <a:fld id="{11F27F3A-B3E9-41ED-AF8F-A365F10BB65F}" type="slidenum">
              <a:rPr lang="en-US" smtClean="0"/>
              <a:pPr/>
              <a:t>19</a:t>
            </a:fld>
            <a:endParaRPr lang="en-US" dirty="0"/>
          </a:p>
        </p:txBody>
      </p:sp>
      <p:sp>
        <p:nvSpPr>
          <p:cNvPr id="2" name="Rectangle 4">
            <a:extLst>
              <a:ext uri="{FF2B5EF4-FFF2-40B4-BE49-F238E27FC236}">
                <a16:creationId xmlns:a16="http://schemas.microsoft.com/office/drawing/2014/main" id="{42A8A6D3-991A-F6BD-3730-A1670D4421CB}"/>
              </a:ext>
            </a:extLst>
          </p:cNvPr>
          <p:cNvSpPr txBox="1">
            <a:spLocks noChangeArrowheads="1"/>
          </p:cNvSpPr>
          <p:nvPr/>
        </p:nvSpPr>
        <p:spPr>
          <a:xfrm>
            <a:off x="1442301" y="1470581"/>
            <a:ext cx="8539899" cy="4777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000" dirty="0">
                <a:solidFill>
                  <a:srgbClr val="00B050"/>
                </a:solidFill>
                <a:latin typeface="Lucida Sans" panose="020B0602030504020204" pitchFamily="34" charset="0"/>
              </a:rPr>
              <a:t>46 Questions</a:t>
            </a:r>
          </a:p>
          <a:p>
            <a:r>
              <a:rPr lang="en-US" altLang="en-US" sz="3000" dirty="0">
                <a:solidFill>
                  <a:srgbClr val="00B050"/>
                </a:solidFill>
                <a:latin typeface="Lucida Sans" panose="020B0602030504020204" pitchFamily="34" charset="0"/>
              </a:rPr>
              <a:t>Option to upload digital copies or ordinance(s) and map(s)</a:t>
            </a:r>
          </a:p>
          <a:p>
            <a:r>
              <a:rPr lang="en-US" altLang="en-US" sz="3000" dirty="0">
                <a:solidFill>
                  <a:srgbClr val="00B050"/>
                </a:solidFill>
                <a:latin typeface="Lucida Sans" panose="020B0602030504020204" pitchFamily="34" charset="0"/>
              </a:rPr>
              <a:t>Sent to ~292 local governments who administer WSWP programs</a:t>
            </a:r>
          </a:p>
          <a:p>
            <a:r>
              <a:rPr lang="en-US" altLang="en-US" sz="3000" dirty="0">
                <a:solidFill>
                  <a:srgbClr val="00B050"/>
                </a:solidFill>
                <a:latin typeface="Lucida Sans" panose="020B0602030504020204" pitchFamily="34" charset="0"/>
              </a:rPr>
              <a:t>47 Percent Responded (Aug 2023)</a:t>
            </a:r>
          </a:p>
          <a:p>
            <a:r>
              <a:rPr lang="en-US" altLang="en-US" sz="3000" dirty="0">
                <a:solidFill>
                  <a:srgbClr val="00B050"/>
                </a:solidFill>
                <a:latin typeface="Lucida Sans" panose="020B0602030504020204" pitchFamily="34" charset="0"/>
                <a:hlinkClick r:id="rId3"/>
              </a:rPr>
              <a:t>Survey link</a:t>
            </a:r>
            <a:r>
              <a:rPr lang="en-US" altLang="en-US" sz="3000" dirty="0">
                <a:solidFill>
                  <a:srgbClr val="00B050"/>
                </a:solidFill>
                <a:latin typeface="Lucida Sans" panose="020B0602030504020204" pitchFamily="34" charset="0"/>
              </a:rPr>
              <a:t>   </a:t>
            </a:r>
          </a:p>
        </p:txBody>
      </p:sp>
    </p:spTree>
    <p:extLst>
      <p:ext uri="{BB962C8B-B14F-4D97-AF65-F5344CB8AC3E}">
        <p14:creationId xmlns:p14="http://schemas.microsoft.com/office/powerpoint/2010/main" val="258225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1238250" y="142381"/>
            <a:ext cx="8129486" cy="1054118"/>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Water Supply Watershed </a:t>
            </a:r>
            <a:br>
              <a:rPr lang="en-US" sz="3600" b="1" i="0" dirty="0">
                <a:solidFill>
                  <a:srgbClr val="002060"/>
                </a:solidFill>
                <a:latin typeface="Arial" panose="020B0604020202020204" pitchFamily="34" charset="0"/>
                <a:cs typeface="Arial" panose="020B0604020202020204" pitchFamily="34" charset="0"/>
              </a:rPr>
            </a:br>
            <a:r>
              <a:rPr lang="en-US" sz="3600" b="1" i="0" dirty="0">
                <a:solidFill>
                  <a:srgbClr val="002060"/>
                </a:solidFill>
                <a:latin typeface="Arial" panose="020B0604020202020204" pitchFamily="34" charset="0"/>
                <a:cs typeface="Arial" panose="020B0604020202020204" pitchFamily="34" charset="0"/>
              </a:rPr>
              <a:t>Protection (WSWP) Program</a:t>
            </a:r>
          </a:p>
        </p:txBody>
      </p:sp>
      <p:sp>
        <p:nvSpPr>
          <p:cNvPr id="3" name="Content Placeholder 2">
            <a:extLst>
              <a:ext uri="{FF2B5EF4-FFF2-40B4-BE49-F238E27FC236}">
                <a16:creationId xmlns:a16="http://schemas.microsoft.com/office/drawing/2014/main" id="{4ADE7323-26AA-46C2-9996-AB1D6A7C0B86}"/>
              </a:ext>
            </a:extLst>
          </p:cNvPr>
          <p:cNvSpPr>
            <a:spLocks noGrp="1"/>
          </p:cNvSpPr>
          <p:nvPr>
            <p:ph idx="1"/>
          </p:nvPr>
        </p:nvSpPr>
        <p:spPr/>
        <p:txBody>
          <a:bodyPr>
            <a:normAutofit/>
          </a:bodyPr>
          <a:lstStyle/>
          <a:p>
            <a:pPr marL="0" indent="0">
              <a:buNone/>
            </a:pPr>
            <a:r>
              <a:rPr lang="en-US" sz="2800" b="1" dirty="0">
                <a:solidFill>
                  <a:schemeClr val="tx1"/>
                </a:solidFill>
              </a:rPr>
              <a:t>Purpose:   Protect NC’s Surface Water Drinking Supplies </a:t>
            </a:r>
          </a:p>
        </p:txBody>
      </p:sp>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4" name="TextBox 3">
            <a:extLst>
              <a:ext uri="{FF2B5EF4-FFF2-40B4-BE49-F238E27FC236}">
                <a16:creationId xmlns:a16="http://schemas.microsoft.com/office/drawing/2014/main" id="{3165706B-35B8-4A16-BDED-BD0E6A820B29}"/>
              </a:ext>
            </a:extLst>
          </p:cNvPr>
          <p:cNvSpPr txBox="1"/>
          <p:nvPr/>
        </p:nvSpPr>
        <p:spPr>
          <a:xfrm>
            <a:off x="8715983" y="5009745"/>
            <a:ext cx="3352642" cy="1572495"/>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7FA15F44-1181-43AF-A7FF-403A9D93E25A}"/>
              </a:ext>
            </a:extLst>
          </p:cNvPr>
          <p:cNvPicPr>
            <a:picLocks noChangeAspect="1"/>
          </p:cNvPicPr>
          <p:nvPr/>
        </p:nvPicPr>
        <p:blipFill>
          <a:blip r:embed="rId3"/>
          <a:stretch>
            <a:fillRect/>
          </a:stretch>
        </p:blipFill>
        <p:spPr>
          <a:xfrm>
            <a:off x="964660" y="2087638"/>
            <a:ext cx="10154055" cy="4034596"/>
          </a:xfrm>
          <a:prstGeom prst="rect">
            <a:avLst/>
          </a:prstGeom>
        </p:spPr>
      </p:pic>
    </p:spTree>
    <p:extLst>
      <p:ext uri="{BB962C8B-B14F-4D97-AF65-F5344CB8AC3E}">
        <p14:creationId xmlns:p14="http://schemas.microsoft.com/office/powerpoint/2010/main" val="38727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Survey Purpose</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20</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a:xfrm>
            <a:off x="838200" y="1493045"/>
            <a:ext cx="10954732" cy="4755355"/>
          </a:xfrm>
        </p:spPr>
        <p:txBody>
          <a:bodyPr/>
          <a:lstStyle/>
          <a:p>
            <a:pPr lvl="1" eaLnBrk="1" hangingPunct="1"/>
            <a:r>
              <a:rPr lang="en-US" sz="4000" dirty="0">
                <a:solidFill>
                  <a:srgbClr val="0070C0"/>
                </a:solidFill>
                <a:latin typeface="Helvetica" panose="020B0604020202020204" pitchFamily="34" charset="0"/>
                <a:ea typeface="Times New Roman" panose="02020603050405020304" pitchFamily="18" charset="0"/>
                <a:cs typeface="Times New Roman" panose="02020603050405020304" pitchFamily="18" charset="0"/>
              </a:rPr>
              <a:t>State to learn more about local programs</a:t>
            </a:r>
          </a:p>
          <a:p>
            <a:pPr lvl="1" eaLnBrk="1" hangingPunct="1"/>
            <a:r>
              <a:rPr lang="en-US" sz="4000" dirty="0">
                <a:solidFill>
                  <a:srgbClr val="0070C0"/>
                </a:solidFill>
                <a:latin typeface="Helvetica" panose="020B0604020202020204" pitchFamily="34" charset="0"/>
                <a:ea typeface="Times New Roman" panose="02020603050405020304" pitchFamily="18" charset="0"/>
                <a:cs typeface="Times New Roman" panose="02020603050405020304" pitchFamily="18" charset="0"/>
              </a:rPr>
              <a:t>Local governments to seek guidance from state </a:t>
            </a:r>
          </a:p>
          <a:p>
            <a:pPr lvl="1" eaLnBrk="1" hangingPunct="1"/>
            <a:r>
              <a:rPr lang="en-US" sz="4000" dirty="0">
                <a:solidFill>
                  <a:srgbClr val="0070C0"/>
                </a:solidFill>
                <a:latin typeface="Helvetica" panose="020B0604020202020204" pitchFamily="34" charset="0"/>
                <a:ea typeface="Times New Roman" panose="02020603050405020304" pitchFamily="18" charset="0"/>
                <a:cs typeface="Times New Roman" panose="02020603050405020304" pitchFamily="18" charset="0"/>
              </a:rPr>
              <a:t>State to prioritize local governments for program review/audit</a:t>
            </a:r>
          </a:p>
          <a:p>
            <a:endParaRPr lang="en-US" dirty="0"/>
          </a:p>
        </p:txBody>
      </p:sp>
      <p:sp>
        <p:nvSpPr>
          <p:cNvPr id="3" name="Rectangle 5">
            <a:extLst>
              <a:ext uri="{FF2B5EF4-FFF2-40B4-BE49-F238E27FC236}">
                <a16:creationId xmlns:a16="http://schemas.microsoft.com/office/drawing/2014/main" id="{DEC2D27E-7C1B-B20C-4F3C-E144EED5D13E}"/>
              </a:ext>
            </a:extLst>
          </p:cNvPr>
          <p:cNvSpPr txBox="1">
            <a:spLocks noChangeArrowheads="1"/>
          </p:cNvSpPr>
          <p:nvPr/>
        </p:nvSpPr>
        <p:spPr>
          <a:xfrm>
            <a:off x="6806152" y="4562573"/>
            <a:ext cx="2204301" cy="87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345539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1167A-B9D6-4D40-8F2E-244F430EBA1F}"/>
              </a:ext>
            </a:extLst>
          </p:cNvPr>
          <p:cNvSpPr>
            <a:spLocks noGrp="1"/>
          </p:cNvSpPr>
          <p:nvPr>
            <p:ph type="title"/>
          </p:nvPr>
        </p:nvSpPr>
        <p:spPr>
          <a:xfrm>
            <a:off x="1028295" y="286936"/>
            <a:ext cx="6267450" cy="557215"/>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Updated, Revised Draft Model Ordinance </a:t>
            </a:r>
            <a:endParaRPr lang="en-US" sz="3600" b="1" i="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8B2B77-676F-45B6-A325-C8E893FC3053}"/>
              </a:ext>
            </a:extLst>
          </p:cNvPr>
          <p:cNvSpPr>
            <a:spLocks noGrp="1"/>
          </p:cNvSpPr>
          <p:nvPr>
            <p:ph type="sldNum" sz="quarter" idx="12"/>
          </p:nvPr>
        </p:nvSpPr>
        <p:spPr/>
        <p:txBody>
          <a:bodyPr/>
          <a:lstStyle/>
          <a:p>
            <a:fld id="{11F27F3A-B3E9-41ED-AF8F-A365F10BB65F}" type="slidenum">
              <a:rPr lang="en-US" smtClean="0"/>
              <a:pPr/>
              <a:t>21</a:t>
            </a:fld>
            <a:endParaRPr lang="en-US" dirty="0"/>
          </a:p>
        </p:txBody>
      </p:sp>
      <p:sp>
        <p:nvSpPr>
          <p:cNvPr id="2" name="Rectangle 4">
            <a:extLst>
              <a:ext uri="{FF2B5EF4-FFF2-40B4-BE49-F238E27FC236}">
                <a16:creationId xmlns:a16="http://schemas.microsoft.com/office/drawing/2014/main" id="{42A8A6D3-991A-F6BD-3730-A1670D4421CB}"/>
              </a:ext>
            </a:extLst>
          </p:cNvPr>
          <p:cNvSpPr txBox="1">
            <a:spLocks noChangeArrowheads="1"/>
          </p:cNvSpPr>
          <p:nvPr/>
        </p:nvSpPr>
        <p:spPr>
          <a:xfrm>
            <a:off x="1442301" y="1470581"/>
            <a:ext cx="8539899" cy="4777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solidFill>
                <a:srgbClr val="00B050"/>
              </a:solidFill>
              <a:latin typeface="Lucida Sans" panose="020B0602030504020204" pitchFamily="34" charset="0"/>
            </a:endParaRPr>
          </a:p>
        </p:txBody>
      </p:sp>
      <p:sp>
        <p:nvSpPr>
          <p:cNvPr id="5" name="TextBox 4">
            <a:extLst>
              <a:ext uri="{FF2B5EF4-FFF2-40B4-BE49-F238E27FC236}">
                <a16:creationId xmlns:a16="http://schemas.microsoft.com/office/drawing/2014/main" id="{7A539106-B206-699D-72CC-45AB86BE8D67}"/>
              </a:ext>
            </a:extLst>
          </p:cNvPr>
          <p:cNvSpPr txBox="1"/>
          <p:nvPr/>
        </p:nvSpPr>
        <p:spPr>
          <a:xfrm>
            <a:off x="791852" y="1545997"/>
            <a:ext cx="8349791" cy="1754326"/>
          </a:xfrm>
          <a:prstGeom prst="rect">
            <a:avLst/>
          </a:prstGeom>
          <a:noFill/>
        </p:spPr>
        <p:txBody>
          <a:bodyPr wrap="square">
            <a:spAutoFit/>
          </a:bodyPr>
          <a:lstStyle/>
          <a:p>
            <a:pPr eaLnBrk="1" hangingPunct="1"/>
            <a:r>
              <a:rPr lang="en-US" altLang="en-US" sz="3000" dirty="0">
                <a:solidFill>
                  <a:schemeClr val="accent2"/>
                </a:solidFill>
                <a:latin typeface="Lucida Sans" panose="020B0602030504020204" pitchFamily="34" charset="0"/>
              </a:rPr>
              <a:t>Why revise/update model ordinance?</a:t>
            </a:r>
          </a:p>
          <a:p>
            <a:pPr lvl="1" eaLnBrk="1" hangingPunct="1"/>
            <a:r>
              <a:rPr lang="en-US" altLang="en-US" sz="2600" dirty="0">
                <a:solidFill>
                  <a:schemeClr val="accent2"/>
                </a:solidFill>
                <a:latin typeface="Lucida Sans" panose="020B0602030504020204" pitchFamily="34" charset="0"/>
              </a:rPr>
              <a:t>Last revised 1995</a:t>
            </a:r>
          </a:p>
          <a:p>
            <a:pPr lvl="1" eaLnBrk="1" hangingPunct="1"/>
            <a:r>
              <a:rPr lang="en-US" altLang="en-US" sz="2600" dirty="0">
                <a:solidFill>
                  <a:schemeClr val="accent2"/>
                </a:solidFill>
                <a:latin typeface="Lucida Sans" panose="020B0602030504020204" pitchFamily="34" charset="0"/>
              </a:rPr>
              <a:t>Incorporate statute and rule changes </a:t>
            </a:r>
          </a:p>
          <a:p>
            <a:pPr lvl="1" eaLnBrk="1" hangingPunct="1"/>
            <a:r>
              <a:rPr lang="en-US" altLang="en-US" sz="2600" dirty="0">
                <a:solidFill>
                  <a:schemeClr val="accent2"/>
                </a:solidFill>
                <a:latin typeface="Lucida Sans" panose="020B0602030504020204" pitchFamily="34" charset="0"/>
              </a:rPr>
              <a:t>Improve clarity and ability to use</a:t>
            </a:r>
          </a:p>
        </p:txBody>
      </p:sp>
    </p:spTree>
    <p:extLst>
      <p:ext uri="{BB962C8B-B14F-4D97-AF65-F5344CB8AC3E}">
        <p14:creationId xmlns:p14="http://schemas.microsoft.com/office/powerpoint/2010/main" val="306599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Updated, Revised, Draft Model Ordinance</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22</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a:xfrm>
            <a:off x="838200" y="1493045"/>
            <a:ext cx="10954732" cy="4755355"/>
          </a:xfrm>
        </p:spPr>
        <p:txBody>
          <a:bodyPr/>
          <a:lstStyle/>
          <a:p>
            <a:pPr eaLnBrk="1" hangingPunct="1"/>
            <a:r>
              <a:rPr lang="en-US" altLang="en-US" sz="3600" dirty="0">
                <a:solidFill>
                  <a:schemeClr val="accent2"/>
                </a:solidFill>
                <a:latin typeface="Lucida Sans" panose="020B0602030504020204" pitchFamily="34" charset="0"/>
              </a:rPr>
              <a:t>Table of Contents</a:t>
            </a:r>
          </a:p>
          <a:p>
            <a:pPr eaLnBrk="1" hangingPunct="1"/>
            <a:endParaRPr lang="en-US" altLang="en-US" sz="3600" dirty="0">
              <a:solidFill>
                <a:schemeClr val="accent2"/>
              </a:solidFill>
              <a:latin typeface="Lucida Sans" panose="020B0602030504020204" pitchFamily="34" charset="0"/>
            </a:endParaRPr>
          </a:p>
          <a:p>
            <a:pPr marL="0">
              <a:lnSpc>
                <a:spcPts val="1200"/>
              </a:lnSpc>
              <a:spcBef>
                <a:spcPts val="0"/>
              </a:spcBef>
            </a:pPr>
            <a:endParaRPr lang="en-US" sz="2000" b="1" dirty="0">
              <a:latin typeface="Arial"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b="1" dirty="0">
                <a:latin typeface="Arial" panose="020B0604020202020204" pitchFamily="34" charset="0"/>
                <a:ea typeface="Times New Roman" panose="02020603050405020304" pitchFamily="18" charset="0"/>
                <a:cs typeface="Times New Roman" panose="02020603050405020304" pitchFamily="18" charset="0"/>
              </a:rPr>
              <a:t>ARTICLE 100  DEFINITIONS</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b="1" dirty="0">
                <a:latin typeface="Arial" panose="020B0604020202020204" pitchFamily="34" charset="0"/>
                <a:ea typeface="Times New Roman" panose="02020603050405020304" pitchFamily="18" charset="0"/>
                <a:cs typeface="Times New Roman" panose="02020603050405020304" pitchFamily="18" charset="0"/>
              </a:rPr>
              <a:t>ARTICLE 200  AUTHORITY AND GENERAL REGULATIONS</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b="1" dirty="0">
                <a:latin typeface="Arial" panose="020B0604020202020204" pitchFamily="34" charset="0"/>
                <a:ea typeface="Times New Roman" panose="02020603050405020304" pitchFamily="18" charset="0"/>
                <a:cs typeface="Times New Roman" panose="02020603050405020304" pitchFamily="18" charset="0"/>
              </a:rPr>
              <a:t>ARTICLE 300  SUBDIVISION REGULATIONS</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b="1" dirty="0">
                <a:latin typeface="Arial" panose="020B0604020202020204" pitchFamily="34" charset="0"/>
                <a:ea typeface="Times New Roman" panose="02020603050405020304" pitchFamily="18" charset="0"/>
                <a:cs typeface="Times New Roman" panose="02020603050405020304" pitchFamily="18" charset="0"/>
              </a:rPr>
              <a:t>ARTICLE 400:  DEVELOPMENT REGULATIONS</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b="1" dirty="0">
                <a:latin typeface="Arial" panose="020B0604020202020204" pitchFamily="34" charset="0"/>
                <a:ea typeface="Times New Roman" panose="02020603050405020304" pitchFamily="18" charset="0"/>
                <a:cs typeface="Times New Roman" panose="02020603050405020304" pitchFamily="18" charset="0"/>
              </a:rPr>
              <a:t>ARTICLE 500:  PUBLIC HEALTH REGULATIONS</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marL="0">
              <a:lnSpc>
                <a:spcPts val="1200"/>
              </a:lnSpc>
              <a:spcBef>
                <a:spcPts val="0"/>
              </a:spcBef>
            </a:pPr>
            <a:r>
              <a:rPr lang="en-US" sz="2000" b="1" dirty="0">
                <a:latin typeface="Arial" panose="020B0604020202020204" pitchFamily="34" charset="0"/>
                <a:ea typeface="Times New Roman" panose="02020603050405020304" pitchFamily="18" charset="0"/>
                <a:cs typeface="Times New Roman" panose="02020603050405020304" pitchFamily="18" charset="0"/>
              </a:rPr>
              <a:t>ARTICLE 600  ADMINISTRATION, ENFORCEMENT AND APPEALS</a:t>
            </a:r>
            <a:endParaRPr lang="en-US" sz="2000" dirty="0">
              <a:latin typeface="Helvetica" panose="020B0604020202020204" pitchFamily="34" charset="0"/>
              <a:ea typeface="Times New Roman" panose="02020603050405020304" pitchFamily="18" charset="0"/>
              <a:cs typeface="Times New Roman" panose="02020603050405020304" pitchFamily="18" charset="0"/>
            </a:endParaRPr>
          </a:p>
          <a:p>
            <a:pPr eaLnBrk="1" hangingPunct="1"/>
            <a:endParaRPr lang="en-US" altLang="en-US" sz="3600" dirty="0">
              <a:solidFill>
                <a:schemeClr val="accent2"/>
              </a:solidFill>
              <a:latin typeface="Lucida Sans" panose="020B0602030504020204" pitchFamily="34" charset="0"/>
            </a:endParaRPr>
          </a:p>
          <a:p>
            <a:endParaRPr lang="en-US" dirty="0"/>
          </a:p>
        </p:txBody>
      </p:sp>
      <p:sp>
        <p:nvSpPr>
          <p:cNvPr id="3" name="Rectangle 5">
            <a:extLst>
              <a:ext uri="{FF2B5EF4-FFF2-40B4-BE49-F238E27FC236}">
                <a16:creationId xmlns:a16="http://schemas.microsoft.com/office/drawing/2014/main" id="{DEC2D27E-7C1B-B20C-4F3C-E144EED5D13E}"/>
              </a:ext>
            </a:extLst>
          </p:cNvPr>
          <p:cNvSpPr txBox="1">
            <a:spLocks noChangeArrowheads="1"/>
          </p:cNvSpPr>
          <p:nvPr/>
        </p:nvSpPr>
        <p:spPr>
          <a:xfrm>
            <a:off x="6806152" y="4562573"/>
            <a:ext cx="2204301" cy="87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228043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1167A-B9D6-4D40-8F2E-244F430EBA1F}"/>
              </a:ext>
            </a:extLst>
          </p:cNvPr>
          <p:cNvSpPr>
            <a:spLocks noGrp="1"/>
          </p:cNvSpPr>
          <p:nvPr>
            <p:ph type="title"/>
          </p:nvPr>
        </p:nvSpPr>
        <p:spPr>
          <a:xfrm>
            <a:off x="1028295" y="286936"/>
            <a:ext cx="6267450" cy="557215"/>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Summary of Changes from 1995 to 2023 Ordinances</a:t>
            </a:r>
            <a:endParaRPr lang="en-US" sz="3600" b="1" i="0"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8B2B77-676F-45B6-A325-C8E893FC3053}"/>
              </a:ext>
            </a:extLst>
          </p:cNvPr>
          <p:cNvSpPr>
            <a:spLocks noGrp="1"/>
          </p:cNvSpPr>
          <p:nvPr>
            <p:ph type="sldNum" sz="quarter" idx="12"/>
          </p:nvPr>
        </p:nvSpPr>
        <p:spPr/>
        <p:txBody>
          <a:bodyPr/>
          <a:lstStyle/>
          <a:p>
            <a:fld id="{11F27F3A-B3E9-41ED-AF8F-A365F10BB65F}" type="slidenum">
              <a:rPr lang="en-US" smtClean="0"/>
              <a:pPr/>
              <a:t>23</a:t>
            </a:fld>
            <a:endParaRPr lang="en-US" dirty="0"/>
          </a:p>
        </p:txBody>
      </p:sp>
      <p:sp>
        <p:nvSpPr>
          <p:cNvPr id="2" name="Rectangle 4">
            <a:extLst>
              <a:ext uri="{FF2B5EF4-FFF2-40B4-BE49-F238E27FC236}">
                <a16:creationId xmlns:a16="http://schemas.microsoft.com/office/drawing/2014/main" id="{42A8A6D3-991A-F6BD-3730-A1670D4421CB}"/>
              </a:ext>
            </a:extLst>
          </p:cNvPr>
          <p:cNvSpPr txBox="1">
            <a:spLocks noChangeArrowheads="1"/>
          </p:cNvSpPr>
          <p:nvPr/>
        </p:nvSpPr>
        <p:spPr>
          <a:xfrm>
            <a:off x="1442301" y="1470581"/>
            <a:ext cx="8539899" cy="4777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solidFill>
                <a:srgbClr val="00B050"/>
              </a:solidFill>
              <a:latin typeface="Lucida Sans" panose="020B0602030504020204" pitchFamily="34" charset="0"/>
            </a:endParaRPr>
          </a:p>
        </p:txBody>
      </p:sp>
      <p:sp>
        <p:nvSpPr>
          <p:cNvPr id="5" name="TextBox 4">
            <a:extLst>
              <a:ext uri="{FF2B5EF4-FFF2-40B4-BE49-F238E27FC236}">
                <a16:creationId xmlns:a16="http://schemas.microsoft.com/office/drawing/2014/main" id="{7A539106-B206-699D-72CC-45AB86BE8D67}"/>
              </a:ext>
            </a:extLst>
          </p:cNvPr>
          <p:cNvSpPr txBox="1"/>
          <p:nvPr/>
        </p:nvSpPr>
        <p:spPr>
          <a:xfrm>
            <a:off x="791852" y="1545997"/>
            <a:ext cx="8890030" cy="4524315"/>
          </a:xfrm>
          <a:prstGeom prst="rect">
            <a:avLst/>
          </a:prstGeom>
          <a:noFill/>
        </p:spPr>
        <p:txBody>
          <a:bodyPr wrap="square">
            <a:spAutoFit/>
          </a:bodyPr>
          <a:lstStyle/>
          <a:p>
            <a:pPr eaLnBrk="1" hangingPunct="1"/>
            <a:r>
              <a:rPr lang="en-US" dirty="0">
                <a:latin typeface="Helvetica" panose="020B0604020202020204" pitchFamily="34" charset="0"/>
                <a:ea typeface="Times New Roman" panose="02020603050405020304" pitchFamily="18" charset="0"/>
                <a:cs typeface="Times New Roman" panose="02020603050405020304" pitchFamily="18" charset="0"/>
              </a:rPr>
              <a:t>Content Changes</a:t>
            </a:r>
          </a:p>
          <a:p>
            <a:pPr lvl="1" eaLnBrk="1" hangingPunct="1"/>
            <a:r>
              <a:rPr lang="en-US" dirty="0">
                <a:latin typeface="Helvetica" panose="020B0604020202020204" pitchFamily="34" charset="0"/>
                <a:ea typeface="Times New Roman" panose="02020603050405020304" pitchFamily="18" charset="0"/>
                <a:cs typeface="Times New Roman" panose="02020603050405020304" pitchFamily="18" charset="0"/>
              </a:rPr>
              <a:t>Article 100 - some definitions added and some changed to improve clarity</a:t>
            </a:r>
          </a:p>
          <a:p>
            <a:pPr lvl="1" eaLnBrk="1" hangingPunct="1"/>
            <a:r>
              <a:rPr lang="en-US" dirty="0">
                <a:latin typeface="Helvetica" panose="020B0604020202020204" pitchFamily="34" charset="0"/>
                <a:ea typeface="Times New Roman" panose="02020603050405020304" pitchFamily="18" charset="0"/>
                <a:cs typeface="Times New Roman" panose="02020603050405020304" pitchFamily="18" charset="0"/>
              </a:rPr>
              <a:t>Articles 200 and 300 – minor changes to improve clarity</a:t>
            </a:r>
          </a:p>
          <a:p>
            <a:pPr lvl="1" eaLnBrk="1" hangingPunct="1"/>
            <a:r>
              <a:rPr lang="en-US" dirty="0">
                <a:latin typeface="Helvetica" panose="020B0604020202020204" pitchFamily="34" charset="0"/>
                <a:ea typeface="Times New Roman" panose="02020603050405020304" pitchFamily="18" charset="0"/>
                <a:cs typeface="Times New Roman" panose="02020603050405020304" pitchFamily="18" charset="0"/>
              </a:rPr>
              <a:t>Article 400</a:t>
            </a:r>
          </a:p>
          <a:p>
            <a:pPr marL="1200150" lvl="2" indent="-285750" eaLnBrk="1" hangingPunct="1">
              <a:buFont typeface="Arial" panose="020B0604020202020204" pitchFamily="34" charset="0"/>
              <a:buChar char="•"/>
            </a:pPr>
            <a:r>
              <a:rPr lang="en-US" dirty="0">
                <a:latin typeface="Helvetica" panose="020B0604020202020204" pitchFamily="34" charset="0"/>
                <a:ea typeface="Times New Roman" panose="02020603050405020304" pitchFamily="18" charset="0"/>
                <a:cs typeface="Times New Roman" panose="02020603050405020304" pitchFamily="18" charset="0"/>
              </a:rPr>
              <a:t>Allowed/Not Allowed Use table added to improve presentation and clarity of information. </a:t>
            </a:r>
          </a:p>
          <a:p>
            <a:pPr marL="1200150" lvl="2" indent="-285750" eaLnBrk="1" hangingPunct="1">
              <a:buFont typeface="Arial" panose="020B0604020202020204" pitchFamily="34" charset="0"/>
              <a:buChar char="•"/>
            </a:pPr>
            <a:r>
              <a:rPr lang="en-US" dirty="0">
                <a:latin typeface="Helvetica" panose="020B0604020202020204" pitchFamily="34" charset="0"/>
                <a:ea typeface="Times New Roman" panose="02020603050405020304" pitchFamily="18" charset="0"/>
                <a:cs typeface="Times New Roman" panose="02020603050405020304" pitchFamily="18" charset="0"/>
              </a:rPr>
              <a:t>Density and Built Upon Area table is taken almost directly from regulations and improves presentation and clarity of information. </a:t>
            </a:r>
          </a:p>
          <a:p>
            <a:pPr marL="1200150" lvl="2" indent="-285750" eaLnBrk="1" hangingPunct="1">
              <a:buFont typeface="Arial" panose="020B0604020202020204" pitchFamily="34" charset="0"/>
              <a:buChar char="•"/>
            </a:pPr>
            <a:r>
              <a:rPr lang="en-US" dirty="0">
                <a:latin typeface="Helvetica" panose="020B0604020202020204" pitchFamily="34" charset="0"/>
                <a:ea typeface="Times New Roman" panose="02020603050405020304" pitchFamily="18" charset="0"/>
                <a:cs typeface="Times New Roman" panose="02020603050405020304" pitchFamily="18" charset="0"/>
              </a:rPr>
              <a:t>Density Averaging section added to incorporate 2012 NCGS change</a:t>
            </a:r>
          </a:p>
          <a:p>
            <a:pPr lvl="1" eaLnBrk="1" hangingPunct="1"/>
            <a:r>
              <a:rPr lang="en-US" dirty="0">
                <a:latin typeface="Helvetica" panose="020B0604020202020204" pitchFamily="34" charset="0"/>
                <a:ea typeface="Times New Roman" panose="02020603050405020304" pitchFamily="18" charset="0"/>
                <a:cs typeface="Times New Roman" panose="02020603050405020304" pitchFamily="18" charset="0"/>
              </a:rPr>
              <a:t>Articles 500 and 600 – minor changes to improve clarity</a:t>
            </a:r>
          </a:p>
          <a:p>
            <a:pPr marL="914400" lvl="2" indent="0">
              <a:buNone/>
            </a:pPr>
            <a:endParaRPr lang="en-US" dirty="0">
              <a:latin typeface="Helvetica" panose="020B0604020202020204" pitchFamily="34" charset="0"/>
              <a:ea typeface="Times New Roman" panose="02020603050405020304" pitchFamily="18" charset="0"/>
              <a:cs typeface="Times New Roman" panose="02020603050405020304" pitchFamily="18" charset="0"/>
            </a:endParaRPr>
          </a:p>
          <a:p>
            <a:pPr eaLnBrk="1" hangingPunct="1"/>
            <a:r>
              <a:rPr lang="en-US" altLang="en-US" dirty="0">
                <a:latin typeface="Helvetica" panose="020B0604020202020204" pitchFamily="34" charset="0"/>
                <a:cs typeface="Helvetica" panose="020B0604020202020204" pitchFamily="34" charset="0"/>
              </a:rPr>
              <a:t>Organizational Changes </a:t>
            </a:r>
            <a:endParaRPr lang="en-US" altLang="en-US" dirty="0">
              <a:solidFill>
                <a:schemeClr val="accent2"/>
              </a:solidFill>
              <a:latin typeface="Lucida Sans" panose="020B0602030504020204" pitchFamily="34" charset="0"/>
              <a:cs typeface="Helvetica" panose="020B0604020202020204" pitchFamily="34" charset="0"/>
            </a:endParaRPr>
          </a:p>
          <a:p>
            <a:pPr marL="742950" lvl="1" indent="-285750" eaLnBrk="1" hangingPunct="1">
              <a:buFont typeface="Arial" panose="020B0604020202020204" pitchFamily="34" charset="0"/>
              <a:buChar char="•"/>
            </a:pPr>
            <a:r>
              <a:rPr lang="en-US" dirty="0">
                <a:latin typeface="Helvetica" panose="020B0604020202020204" pitchFamily="34" charset="0"/>
                <a:ea typeface="Times New Roman" panose="02020603050405020304" pitchFamily="18" charset="0"/>
                <a:cs typeface="Times New Roman" panose="02020603050405020304" pitchFamily="18" charset="0"/>
              </a:rPr>
              <a:t>Definitions section moved from end to beginning of document </a:t>
            </a:r>
          </a:p>
          <a:p>
            <a:pPr marL="742950" lvl="1" indent="-285750" eaLnBrk="1" hangingPunct="1">
              <a:buFont typeface="Arial" panose="020B0604020202020204" pitchFamily="34" charset="0"/>
              <a:buChar char="•"/>
            </a:pPr>
            <a:r>
              <a:rPr lang="en-US" dirty="0">
                <a:latin typeface="Helvetica" panose="020B0604020202020204" pitchFamily="34" charset="0"/>
                <a:ea typeface="Times New Roman" panose="02020603050405020304" pitchFamily="18" charset="0"/>
                <a:cs typeface="Times New Roman" panose="02020603050405020304" pitchFamily="18" charset="0"/>
              </a:rPr>
              <a:t>Footnotes consolidated and moved to end of document. </a:t>
            </a:r>
          </a:p>
          <a:p>
            <a:pPr marL="914400" lvl="2" indent="0">
              <a:buNone/>
            </a:pPr>
            <a:endParaRPr lang="en-US" dirty="0">
              <a:latin typeface="Helvetica" panose="020B0604020202020204" pitchFamily="34" charset="0"/>
              <a:ea typeface="Times New Roman" panose="02020603050405020304" pitchFamily="18" charset="0"/>
              <a:cs typeface="Times New Roman" panose="02020603050405020304" pitchFamily="18" charset="0"/>
            </a:endParaRPr>
          </a:p>
          <a:p>
            <a:pPr eaLnBrk="1" hangingPunct="1"/>
            <a:r>
              <a:rPr lang="en-US" altLang="en-US" dirty="0">
                <a:latin typeface="Helvetica" panose="020B0604020202020204" pitchFamily="34" charset="0"/>
                <a:cs typeface="Helvetica" panose="020B0604020202020204" pitchFamily="34" charset="0"/>
              </a:rPr>
              <a:t> </a:t>
            </a:r>
            <a:r>
              <a:rPr lang="en-US" altLang="en-US" dirty="0">
                <a:solidFill>
                  <a:schemeClr val="accent2"/>
                </a:solidFill>
                <a:latin typeface="Helvetica" panose="020B0604020202020204" pitchFamily="34" charset="0"/>
                <a:cs typeface="Helvetica" panose="020B0604020202020204" pitchFamily="34" charset="0"/>
                <a:hlinkClick r:id="rId3"/>
              </a:rPr>
              <a:t>WSWP page includes ordinance link</a:t>
            </a:r>
            <a:endParaRPr lang="en-US" altLang="en-US"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8070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Ordinance Update/Revision Timeline</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24</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a:xfrm>
            <a:off x="838200" y="1493045"/>
            <a:ext cx="10954732" cy="4755355"/>
          </a:xfrm>
        </p:spPr>
        <p:txBody>
          <a:bodyPr/>
          <a:lstStyle/>
          <a:p>
            <a:pPr eaLnBrk="1" hangingPunct="1"/>
            <a:r>
              <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Initial draft prepared and shared with small group</a:t>
            </a:r>
          </a:p>
          <a:p>
            <a:pPr eaLnBrk="1" hangingPunct="1"/>
            <a:r>
              <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Small group comments received and draft revised</a:t>
            </a:r>
          </a:p>
          <a:p>
            <a:pPr eaLnBrk="1" hangingPunct="1"/>
            <a:r>
              <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Draft revised </a:t>
            </a:r>
          </a:p>
          <a:p>
            <a:pPr lvl="1" eaLnBrk="1" hangingPunct="1"/>
            <a:r>
              <a:rPr lang="en-US" sz="1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Shared with all WSWP local governments </a:t>
            </a:r>
          </a:p>
          <a:p>
            <a:pPr lvl="1" eaLnBrk="1" hangingPunct="1"/>
            <a:r>
              <a:rPr lang="en-US" sz="1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Shared with other listservs (i.e., stormwater, </a:t>
            </a:r>
            <a:r>
              <a:rPr lang="en-US" sz="1400" dirty="0" err="1">
                <a:solidFill>
                  <a:schemeClr val="tx1"/>
                </a:solidFill>
                <a:latin typeface="Helvetica" panose="020B0604020202020204" pitchFamily="34" charset="0"/>
                <a:ea typeface="Times New Roman" panose="02020603050405020304" pitchFamily="18" charset="0"/>
                <a:cs typeface="Times New Roman" panose="02020603050405020304" pitchFamily="18" charset="0"/>
              </a:rPr>
              <a:t>etc</a:t>
            </a:r>
            <a:r>
              <a:rPr lang="en-US" sz="1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a:t>
            </a:r>
          </a:p>
          <a:p>
            <a:pPr lvl="1" eaLnBrk="1" hangingPunct="1"/>
            <a:r>
              <a:rPr lang="en-US" sz="1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Posted on </a:t>
            </a:r>
            <a:r>
              <a:rPr lang="en-US" sz="1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WSWP website </a:t>
            </a:r>
            <a:endParaRPr lang="en-US" sz="1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lvl="1" eaLnBrk="1" hangingPunct="1"/>
            <a:r>
              <a:rPr lang="en-US" sz="1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Comments due May 28, 2021</a:t>
            </a:r>
          </a:p>
          <a:p>
            <a:pPr eaLnBrk="1" hangingPunct="1"/>
            <a:r>
              <a:rPr lang="en-US" altLang="en-US" sz="1800" dirty="0">
                <a:solidFill>
                  <a:schemeClr val="tx1"/>
                </a:solidFill>
                <a:latin typeface="Helvetica" panose="020B0604020202020204" pitchFamily="34" charset="0"/>
                <a:cs typeface="Helvetica" panose="020B0604020202020204" pitchFamily="34" charset="0"/>
              </a:rPr>
              <a:t>July 7, 2021 - EMC-WQC approves updated, revised draft model ordinance</a:t>
            </a:r>
          </a:p>
          <a:p>
            <a:pPr eaLnBrk="1" hangingPunct="1"/>
            <a:r>
              <a:rPr lang="en-US" altLang="en-US" sz="1800" dirty="0">
                <a:solidFill>
                  <a:schemeClr val="tx1"/>
                </a:solidFill>
                <a:latin typeface="Helvetica" panose="020B0604020202020204" pitchFamily="34" charset="0"/>
                <a:cs typeface="Helvetica" panose="020B0604020202020204" pitchFamily="34" charset="0"/>
              </a:rPr>
              <a:t>September 9, 2021 - NCDEQ seeks full EMC approval – EMC requests that draft be revised by those with local ordinance expertise (UNC-SOG). </a:t>
            </a:r>
          </a:p>
          <a:p>
            <a:pPr eaLnBrk="1" hangingPunct="1"/>
            <a:r>
              <a:rPr lang="en-US" altLang="en-US" sz="1800" dirty="0">
                <a:solidFill>
                  <a:schemeClr val="tx1"/>
                </a:solidFill>
                <a:latin typeface="Helvetica" panose="020B0604020202020204" pitchFamily="34" charset="0"/>
                <a:cs typeface="Helvetica" panose="020B0604020202020204" pitchFamily="34" charset="0"/>
              </a:rPr>
              <a:t>2021-2023 – NCDEQ seeks/receives additional comments on revised/updated draft model ordinance and revises ordinance (Richard Whisnant and Jim Joyce).  </a:t>
            </a:r>
          </a:p>
          <a:p>
            <a:pPr eaLnBrk="1" hangingPunct="1"/>
            <a:r>
              <a:rPr lang="en-US" altLang="en-US" sz="1800" dirty="0">
                <a:solidFill>
                  <a:schemeClr val="tx1"/>
                </a:solidFill>
                <a:latin typeface="Helvetica" panose="020B0604020202020204" pitchFamily="34" charset="0"/>
                <a:cs typeface="Helvetica" panose="020B0604020202020204" pitchFamily="34" charset="0"/>
              </a:rPr>
              <a:t>March 9, 2023 -  EMC approves ordinance</a:t>
            </a:r>
          </a:p>
          <a:p>
            <a:endParaRPr lang="en-US" dirty="0"/>
          </a:p>
        </p:txBody>
      </p:sp>
      <p:sp>
        <p:nvSpPr>
          <p:cNvPr id="3" name="Rectangle 5">
            <a:extLst>
              <a:ext uri="{FF2B5EF4-FFF2-40B4-BE49-F238E27FC236}">
                <a16:creationId xmlns:a16="http://schemas.microsoft.com/office/drawing/2014/main" id="{DEC2D27E-7C1B-B20C-4F3C-E144EED5D13E}"/>
              </a:ext>
            </a:extLst>
          </p:cNvPr>
          <p:cNvSpPr txBox="1">
            <a:spLocks noChangeArrowheads="1"/>
          </p:cNvSpPr>
          <p:nvPr/>
        </p:nvSpPr>
        <p:spPr>
          <a:xfrm>
            <a:off x="6806152" y="4562573"/>
            <a:ext cx="2204301" cy="87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2242659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Some FAQs </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25</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a:xfrm>
            <a:off x="838200" y="1493045"/>
            <a:ext cx="10954732" cy="4755355"/>
          </a:xfrm>
        </p:spPr>
        <p:txBody>
          <a:bodyPr>
            <a:normAutofit fontScale="92500" lnSpcReduction="20000"/>
          </a:bodyPr>
          <a:lstStyle/>
          <a:p>
            <a:pPr marL="342900" indent="-342900" eaLnBrk="1" hangingPunct="1">
              <a:buAutoNum type="arabicPeriod"/>
            </a:pPr>
            <a:r>
              <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Have the Appendices from 1995 model ordinance been updated revised? </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Appendices A, B, and C have not been updated or revised. </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Appendix C may be updated/revised first because it includes information on financial assurances and some other items on which I’ve rec’d some questions. </a:t>
            </a:r>
          </a:p>
          <a:p>
            <a:pPr marL="342900" indent="-342900" eaLnBrk="1" hangingPunct="1">
              <a:buAutoNum type="arabicPeriod"/>
            </a:pPr>
            <a:r>
              <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Do local governments have to include certain sections in their ordinances?  </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Model ordinance is a guide, it does not have to be followed exactly, but    </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Local governments often include the main components of the WSWP program, but model specifics are local </a:t>
            </a:r>
            <a:r>
              <a:rPr lang="en-US" sz="200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government decision.   </a:t>
            </a:r>
            <a:endPar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r>
              <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Do local governments have to offer financial assurances such as performance bonds, etc.?</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There is nothing in statute or regulations that require financial assurances.   </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This decision is up to the local government.   </a:t>
            </a:r>
          </a:p>
          <a:p>
            <a:pPr marL="342900" indent="-342900" eaLnBrk="1" hangingPunct="1">
              <a:buAutoNum type="arabicPeriod"/>
            </a:pPr>
            <a:r>
              <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Do programs have to offer Density Averaging? </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Yes</a:t>
            </a:r>
          </a:p>
          <a:p>
            <a:pPr marL="342900" indent="-342900" eaLnBrk="1" hangingPunct="1">
              <a:buAutoNum type="arabicPeriod"/>
            </a:pPr>
            <a:r>
              <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Can a program offer Low and High Density and 10/70 option?</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Yes</a:t>
            </a:r>
          </a:p>
          <a:p>
            <a:pPr marL="342900" indent="-342900" eaLnBrk="1" hangingPunct="1">
              <a:buAutoNum type="arabicPeriod"/>
            </a:pPr>
            <a:r>
              <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Can a program offer only Low Density?</a:t>
            </a:r>
          </a:p>
          <a:p>
            <a:pPr lvl="1">
              <a:buFont typeface="Courier New" panose="02070309020205020404" pitchFamily="49" charset="0"/>
              <a:buChar char="o"/>
            </a:pPr>
            <a:r>
              <a:rPr lang="en-US" sz="20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Yes</a:t>
            </a: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800100" lvl="1" indent="-342900">
              <a:buAutoNum type="arabicPeriod"/>
            </a:pPr>
            <a:endParaRPr lang="en-US" sz="16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Rectangle 5">
            <a:extLst>
              <a:ext uri="{FF2B5EF4-FFF2-40B4-BE49-F238E27FC236}">
                <a16:creationId xmlns:a16="http://schemas.microsoft.com/office/drawing/2014/main" id="{DEC2D27E-7C1B-B20C-4F3C-E144EED5D13E}"/>
              </a:ext>
            </a:extLst>
          </p:cNvPr>
          <p:cNvSpPr txBox="1">
            <a:spLocks noChangeArrowheads="1"/>
          </p:cNvSpPr>
          <p:nvPr/>
        </p:nvSpPr>
        <p:spPr>
          <a:xfrm>
            <a:off x="6806152" y="4562573"/>
            <a:ext cx="2204301" cy="87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161890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Some FAQs (continued)</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26</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a:xfrm>
            <a:off x="838200" y="1493045"/>
            <a:ext cx="10954732" cy="4755355"/>
          </a:xfrm>
        </p:spPr>
        <p:txBody>
          <a:bodyPr>
            <a:normAutofit/>
          </a:bodyPr>
          <a:lstStyle/>
          <a:p>
            <a:pPr marL="0" indent="0" eaLnBrk="1" hangingPunct="1">
              <a:buNone/>
            </a:pPr>
            <a:r>
              <a:rPr lang="en-US" sz="2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What records need to be maintained and which of those need to be sent to state.</a:t>
            </a:r>
          </a:p>
          <a:p>
            <a:pPr lvl="1">
              <a:buFont typeface="Courier New" panose="02070309020205020404" pitchFamily="49" charset="0"/>
              <a:buChar char="o"/>
            </a:pPr>
            <a:r>
              <a:rPr lang="en-US" sz="2800" dirty="0">
                <a:solidFill>
                  <a:srgbClr val="00B050"/>
                </a:solidFill>
              </a:rPr>
              <a:t>a copy of all variance requests and associated documents; </a:t>
            </a:r>
          </a:p>
          <a:p>
            <a:pPr lvl="1">
              <a:buFont typeface="Courier New" panose="02070309020205020404" pitchFamily="49" charset="0"/>
              <a:buChar char="o"/>
            </a:pPr>
            <a:r>
              <a:rPr lang="en-US" sz="2800" dirty="0">
                <a:solidFill>
                  <a:srgbClr val="00B050"/>
                </a:solidFill>
              </a:rPr>
              <a:t>findings of fact on all variance requests; </a:t>
            </a:r>
          </a:p>
          <a:p>
            <a:pPr lvl="1">
              <a:buFont typeface="Courier New" panose="02070309020205020404" pitchFamily="49" charset="0"/>
              <a:buChar char="o"/>
            </a:pPr>
            <a:r>
              <a:rPr lang="en-US" sz="2800" dirty="0">
                <a:solidFill>
                  <a:srgbClr val="00B050"/>
                </a:solidFill>
              </a:rPr>
              <a:t>a description of all projects for which the local government has granted a variance to the requirements of Rules .0621-.0624 of this Section; </a:t>
            </a:r>
          </a:p>
          <a:p>
            <a:pPr lvl="1">
              <a:buFont typeface="Courier New" panose="02070309020205020404" pitchFamily="49" charset="0"/>
              <a:buChar char="o"/>
            </a:pPr>
            <a:r>
              <a:rPr lang="en-US" sz="2800" dirty="0">
                <a:solidFill>
                  <a:srgbClr val="00B050"/>
                </a:solidFill>
              </a:rPr>
              <a:t>an accounting of projects approved under the local government's 10/70 Option (as described in Rule .0624 of this Section), as applicable; and </a:t>
            </a:r>
          </a:p>
          <a:p>
            <a:pPr lvl="1">
              <a:buFont typeface="Courier New" panose="02070309020205020404" pitchFamily="49" charset="0"/>
              <a:buChar char="o"/>
            </a:pPr>
            <a:r>
              <a:rPr lang="en-US" sz="2800" dirty="0">
                <a:solidFill>
                  <a:srgbClr val="00B050"/>
                </a:solidFill>
              </a:rPr>
              <a:t>records of inspections of SCMs </a:t>
            </a:r>
            <a:endParaRPr lang="en-US" sz="28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800100" lvl="1" indent="-342900">
              <a:buAutoNum type="arabicPeriod"/>
            </a:pPr>
            <a:endParaRPr lang="en-US" sz="16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Rectangle 5">
            <a:extLst>
              <a:ext uri="{FF2B5EF4-FFF2-40B4-BE49-F238E27FC236}">
                <a16:creationId xmlns:a16="http://schemas.microsoft.com/office/drawing/2014/main" id="{DEC2D27E-7C1B-B20C-4F3C-E144EED5D13E}"/>
              </a:ext>
            </a:extLst>
          </p:cNvPr>
          <p:cNvSpPr txBox="1">
            <a:spLocks noChangeArrowheads="1"/>
          </p:cNvSpPr>
          <p:nvPr/>
        </p:nvSpPr>
        <p:spPr>
          <a:xfrm>
            <a:off x="6806152" y="4562573"/>
            <a:ext cx="2204301" cy="87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2261985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altLang="en-US" sz="3600" b="1" i="0" dirty="0">
                <a:solidFill>
                  <a:srgbClr val="002060"/>
                </a:solidFill>
                <a:latin typeface="Arial" panose="020B0604020202020204" pitchFamily="34" charset="0"/>
                <a:cs typeface="Arial" panose="020B0604020202020204" pitchFamily="34" charset="0"/>
              </a:rPr>
              <a:t>Some FAQs (continued)</a:t>
            </a:r>
            <a:endParaRPr lang="en-US" sz="2400" b="1" i="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1F27F3A-B3E9-41ED-AF8F-A365F10BB65F}" type="slidenum">
              <a:rPr lang="en-US" smtClean="0"/>
              <a:pPr/>
              <a:t>27</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4" name="Content Placeholder 3">
            <a:extLst>
              <a:ext uri="{FF2B5EF4-FFF2-40B4-BE49-F238E27FC236}">
                <a16:creationId xmlns:a16="http://schemas.microsoft.com/office/drawing/2014/main" id="{CD1EF12B-1281-384D-88D6-CE67D1FBEE80}"/>
              </a:ext>
            </a:extLst>
          </p:cNvPr>
          <p:cNvSpPr>
            <a:spLocks noGrp="1"/>
          </p:cNvSpPr>
          <p:nvPr>
            <p:ph idx="1"/>
          </p:nvPr>
        </p:nvSpPr>
        <p:spPr>
          <a:xfrm>
            <a:off x="838200" y="1493045"/>
            <a:ext cx="10954732" cy="4755355"/>
          </a:xfrm>
        </p:spPr>
        <p:txBody>
          <a:bodyPr>
            <a:normAutofit/>
          </a:bodyPr>
          <a:lstStyle/>
          <a:p>
            <a:pPr marL="0" indent="0" eaLnBrk="1" hangingPunct="1">
              <a:buNone/>
            </a:pPr>
            <a:r>
              <a:rPr lang="en-US" sz="2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What about Criminal Liability?</a:t>
            </a:r>
          </a:p>
          <a:p>
            <a:pPr lvl="1">
              <a:buFont typeface="Courier New" panose="02070309020205020404" pitchFamily="49" charset="0"/>
              <a:buChar char="o"/>
            </a:pPr>
            <a:r>
              <a:rPr lang="en-US" sz="28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Prohibition on criminal penalties for certain ordinance violations in SL 2021-138, Part XIII is not clear regarding ordinance that may have multiple sources of authority.  Water Quality protection rules are primarily drawn from Chapter 143, so one could interpret this rule to allow criminal penalties for violation of water supply watershed regulations.  It is unclear how and whether SL 2021-138 applies to water supply </a:t>
            </a:r>
            <a:r>
              <a:rPr lang="en-US" sz="2800" dirty="0" err="1">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wateshed</a:t>
            </a:r>
            <a:r>
              <a:rPr lang="en-US" sz="28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 protection ordinances</a:t>
            </a:r>
          </a:p>
          <a:p>
            <a:pPr lvl="1">
              <a:buFont typeface="Courier New" panose="02070309020205020404" pitchFamily="49" charset="0"/>
              <a:buChar char="o"/>
            </a:pPr>
            <a:r>
              <a:rPr lang="en-US" sz="2800" dirty="0">
                <a:solidFill>
                  <a:srgbClr val="00B050"/>
                </a:solidFill>
                <a:latin typeface="Helvetica" panose="020B0604020202020204" pitchFamily="34" charset="0"/>
                <a:ea typeface="Times New Roman" panose="02020603050405020304" pitchFamily="18" charset="0"/>
                <a:cs typeface="Times New Roman" panose="02020603050405020304" pitchFamily="18" charset="0"/>
              </a:rPr>
              <a:t>The above paragraph will be added as a footnote in the next version of the ordinance.   </a:t>
            </a:r>
            <a:r>
              <a:rPr lang="en-US" sz="2800" dirty="0">
                <a:solidFill>
                  <a:srgbClr val="00B0F0"/>
                </a:solidFill>
                <a:latin typeface="Helvetica" panose="020B0604020202020204" pitchFamily="34" charset="0"/>
                <a:ea typeface="Times New Roman" panose="02020603050405020304" pitchFamily="18" charset="0"/>
                <a:cs typeface="Times New Roman" panose="02020603050405020304" pitchFamily="18" charset="0"/>
              </a:rPr>
              <a:t>  </a:t>
            </a:r>
          </a:p>
          <a:p>
            <a:pPr marL="342900" indent="-342900" eaLnBrk="1" hangingPunct="1">
              <a:buAutoNum type="arabicPeriod"/>
            </a:pPr>
            <a:endParaRPr lang="en-US" sz="2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800100" lvl="1" indent="-342900">
              <a:buAutoNum type="arabicPeriod"/>
            </a:pPr>
            <a:endParaRPr lang="en-US" sz="16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eaLnBrk="1" hangingPunct="1">
              <a:buAutoNum type="arabicPeriod"/>
            </a:pPr>
            <a:endParaRPr lang="en-US" sz="18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Rectangle 5">
            <a:extLst>
              <a:ext uri="{FF2B5EF4-FFF2-40B4-BE49-F238E27FC236}">
                <a16:creationId xmlns:a16="http://schemas.microsoft.com/office/drawing/2014/main" id="{DEC2D27E-7C1B-B20C-4F3C-E144EED5D13E}"/>
              </a:ext>
            </a:extLst>
          </p:cNvPr>
          <p:cNvSpPr txBox="1">
            <a:spLocks noChangeArrowheads="1"/>
          </p:cNvSpPr>
          <p:nvPr/>
        </p:nvSpPr>
        <p:spPr>
          <a:xfrm>
            <a:off x="6806152" y="4562573"/>
            <a:ext cx="2204301" cy="87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217888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9DC2-1D2C-41EB-8605-9A7541B8CA4E}"/>
              </a:ext>
            </a:extLst>
          </p:cNvPr>
          <p:cNvSpPr>
            <a:spLocks noGrp="1"/>
          </p:cNvSpPr>
          <p:nvPr>
            <p:ph type="title"/>
          </p:nvPr>
        </p:nvSpPr>
        <p:spPr/>
        <p:txBody>
          <a:bodyPr/>
          <a:lstStyle/>
          <a:p>
            <a:r>
              <a:rPr lang="en-US" b="1" i="0" dirty="0">
                <a:solidFill>
                  <a:srgbClr val="002060"/>
                </a:solidFill>
                <a:latin typeface="Arial" panose="020B0604020202020204" pitchFamily="34" charset="0"/>
                <a:cs typeface="Arial" panose="020B0604020202020204" pitchFamily="34" charset="0"/>
              </a:rPr>
              <a:t>WSWP Webpage and Contact Info</a:t>
            </a:r>
          </a:p>
        </p:txBody>
      </p:sp>
      <p:sp>
        <p:nvSpPr>
          <p:cNvPr id="4" name="Slide Number Placeholder 3">
            <a:extLst>
              <a:ext uri="{FF2B5EF4-FFF2-40B4-BE49-F238E27FC236}">
                <a16:creationId xmlns:a16="http://schemas.microsoft.com/office/drawing/2014/main" id="{6C8CFAE0-BA14-4F90-9AAD-7FAE449A3364}"/>
              </a:ext>
            </a:extLst>
          </p:cNvPr>
          <p:cNvSpPr>
            <a:spLocks noGrp="1"/>
          </p:cNvSpPr>
          <p:nvPr>
            <p:ph type="sldNum" sz="quarter" idx="12"/>
          </p:nvPr>
        </p:nvSpPr>
        <p:spPr/>
        <p:txBody>
          <a:bodyPr/>
          <a:lstStyle/>
          <a:p>
            <a:fld id="{11F27F3A-B3E9-41ED-AF8F-A365F10BB65F}" type="slidenum">
              <a:rPr lang="en-US" smtClean="0"/>
              <a:pPr/>
              <a:t>28</a:t>
            </a:fld>
            <a:endParaRPr lang="en-US" dirty="0"/>
          </a:p>
        </p:txBody>
      </p:sp>
      <p:sp>
        <p:nvSpPr>
          <p:cNvPr id="6" name="Content Placeholder 2">
            <a:extLst>
              <a:ext uri="{FF2B5EF4-FFF2-40B4-BE49-F238E27FC236}">
                <a16:creationId xmlns:a16="http://schemas.microsoft.com/office/drawing/2014/main" id="{DEAA2785-2E9D-4867-98D9-7CCB9D94C788}"/>
              </a:ext>
            </a:extLst>
          </p:cNvPr>
          <p:cNvSpPr>
            <a:spLocks noGrp="1"/>
          </p:cNvSpPr>
          <p:nvPr>
            <p:ph idx="1"/>
          </p:nvPr>
        </p:nvSpPr>
        <p:spPr>
          <a:xfrm>
            <a:off x="672059" y="2159387"/>
            <a:ext cx="10847882" cy="3090628"/>
          </a:xfrm>
        </p:spPr>
        <p:txBody>
          <a:bodyPr>
            <a:normAutofit fontScale="47500" lnSpcReduction="20000"/>
          </a:bodyPr>
          <a:lstStyle/>
          <a:p>
            <a:pPr>
              <a:lnSpc>
                <a:spcPct val="100000"/>
              </a:lnSpc>
              <a:spcBef>
                <a:spcPts val="0"/>
              </a:spcBef>
              <a:spcAft>
                <a:spcPts val="600"/>
              </a:spcAft>
            </a:pPr>
            <a:r>
              <a:rPr lang="en-US" altLang="en-US" sz="6000" b="1" dirty="0">
                <a:solidFill>
                  <a:schemeClr val="tx1"/>
                </a:solidFill>
              </a:rPr>
              <a:t>Paul Clark </a:t>
            </a:r>
          </a:p>
          <a:p>
            <a:pPr lvl="1">
              <a:lnSpc>
                <a:spcPct val="100000"/>
              </a:lnSpc>
              <a:spcBef>
                <a:spcPts val="0"/>
              </a:spcBef>
              <a:spcAft>
                <a:spcPts val="600"/>
              </a:spcAft>
            </a:pPr>
            <a:r>
              <a:rPr lang="en-US" altLang="en-US" sz="5800" b="1" dirty="0">
                <a:solidFill>
                  <a:schemeClr val="tx1"/>
                </a:solidFill>
              </a:rPr>
              <a:t>(</a:t>
            </a:r>
            <a:r>
              <a:rPr lang="en-US" altLang="en-US" sz="5800" b="1" dirty="0">
                <a:solidFill>
                  <a:schemeClr val="tx1"/>
                </a:solidFill>
                <a:hlinkClick r:id="rId2"/>
              </a:rPr>
              <a:t>paul.clark@ncdenr.gov</a:t>
            </a:r>
            <a:r>
              <a:rPr lang="en-US" altLang="en-US" sz="5800" b="1" dirty="0">
                <a:solidFill>
                  <a:schemeClr val="tx1"/>
                </a:solidFill>
              </a:rPr>
              <a:t>)</a:t>
            </a:r>
          </a:p>
          <a:p>
            <a:pPr lvl="1">
              <a:lnSpc>
                <a:spcPct val="100000"/>
              </a:lnSpc>
              <a:spcBef>
                <a:spcPts val="0"/>
              </a:spcBef>
              <a:spcAft>
                <a:spcPts val="600"/>
              </a:spcAft>
            </a:pPr>
            <a:r>
              <a:rPr lang="en-US" altLang="en-US" sz="5800" b="1" dirty="0">
                <a:solidFill>
                  <a:schemeClr val="tx1"/>
                </a:solidFill>
              </a:rPr>
              <a:t>919-707-3642</a:t>
            </a:r>
          </a:p>
          <a:p>
            <a:pPr>
              <a:lnSpc>
                <a:spcPct val="100000"/>
              </a:lnSpc>
              <a:spcBef>
                <a:spcPts val="0"/>
              </a:spcBef>
              <a:spcAft>
                <a:spcPts val="600"/>
              </a:spcAft>
            </a:pPr>
            <a:endParaRPr lang="en-US" altLang="en-US" sz="6000" b="1" dirty="0">
              <a:solidFill>
                <a:schemeClr val="tx1"/>
              </a:solidFill>
            </a:endParaRPr>
          </a:p>
          <a:p>
            <a:pPr>
              <a:lnSpc>
                <a:spcPct val="100000"/>
              </a:lnSpc>
              <a:spcBef>
                <a:spcPts val="0"/>
              </a:spcBef>
              <a:spcAft>
                <a:spcPts val="600"/>
              </a:spcAft>
            </a:pPr>
            <a:r>
              <a:rPr lang="en-US" altLang="en-US" sz="6000" b="1" u="sng" dirty="0">
                <a:solidFill>
                  <a:schemeClr val="tx1"/>
                </a:solidFill>
              </a:rPr>
              <a:t>https://deq.nc.gov/about/divisions/energy-mineral-and-land-resources/stormwater/stormwater-program/water-supply-watershed-program</a:t>
            </a:r>
          </a:p>
          <a:p>
            <a:pPr>
              <a:lnSpc>
                <a:spcPct val="100000"/>
              </a:lnSpc>
              <a:spcBef>
                <a:spcPts val="0"/>
              </a:spcBef>
              <a:spcAft>
                <a:spcPts val="600"/>
              </a:spcAft>
            </a:pPr>
            <a:endParaRPr lang="en-US" altLang="en-US" sz="6000" b="1" dirty="0">
              <a:solidFill>
                <a:schemeClr val="tx1"/>
              </a:solidFill>
            </a:endParaRPr>
          </a:p>
          <a:p>
            <a:pPr>
              <a:lnSpc>
                <a:spcPct val="100000"/>
              </a:lnSpc>
              <a:spcBef>
                <a:spcPts val="0"/>
              </a:spcBef>
              <a:spcAft>
                <a:spcPts val="600"/>
              </a:spcAft>
            </a:pPr>
            <a:endParaRPr lang="en-US" altLang="en-US" sz="2400" b="1" dirty="0">
              <a:solidFill>
                <a:schemeClr val="tx1"/>
              </a:solidFill>
            </a:endParaRPr>
          </a:p>
          <a:p>
            <a:pPr eaLnBrk="1" hangingPunct="1">
              <a:lnSpc>
                <a:spcPct val="100000"/>
              </a:lnSpc>
              <a:spcBef>
                <a:spcPts val="0"/>
              </a:spcBef>
              <a:spcAft>
                <a:spcPts val="600"/>
              </a:spcAft>
            </a:pPr>
            <a:endParaRPr lang="en-US" altLang="en-US" sz="2400" b="1" dirty="0">
              <a:solidFill>
                <a:schemeClr val="tx1"/>
              </a:solidFill>
            </a:endParaRPr>
          </a:p>
        </p:txBody>
      </p:sp>
    </p:spTree>
    <p:extLst>
      <p:ext uri="{BB962C8B-B14F-4D97-AF65-F5344CB8AC3E}">
        <p14:creationId xmlns:p14="http://schemas.microsoft.com/office/powerpoint/2010/main" val="5542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938538" y="269418"/>
            <a:ext cx="9460329" cy="628933"/>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WSWP Program Requirements</a:t>
            </a:r>
            <a:br>
              <a:rPr lang="en-US" sz="3600" b="1" i="0" dirty="0">
                <a:solidFill>
                  <a:srgbClr val="002060"/>
                </a:solidFill>
                <a:latin typeface="Arial" panose="020B0604020202020204" pitchFamily="34" charset="0"/>
                <a:cs typeface="Arial" panose="020B0604020202020204" pitchFamily="34" charset="0"/>
              </a:rPr>
            </a:br>
            <a:r>
              <a:rPr lang="en-US" sz="2400" b="1" i="0" dirty="0">
                <a:solidFill>
                  <a:srgbClr val="002060"/>
                </a:solidFill>
                <a:latin typeface="Arial" panose="020B0604020202020204" pitchFamily="34" charset="0"/>
                <a:cs typeface="Arial" panose="020B0604020202020204" pitchFamily="34" charset="0"/>
              </a:rPr>
              <a:t>15A NCAC 02B .0624</a:t>
            </a:r>
          </a:p>
        </p:txBody>
      </p:sp>
      <p:sp>
        <p:nvSpPr>
          <p:cNvPr id="2" name="Slide Number Placeholder 1"/>
          <p:cNvSpPr>
            <a:spLocks noGrp="1"/>
          </p:cNvSpPr>
          <p:nvPr>
            <p:ph type="sldNum" sz="quarter" idx="12"/>
          </p:nvPr>
        </p:nvSpPr>
        <p:spPr/>
        <p:txBody>
          <a:bodyPr/>
          <a:lstStyle/>
          <a:p>
            <a:fld id="{11F27F3A-B3E9-41ED-AF8F-A365F10BB65F}" type="slidenum">
              <a:rPr lang="en-US" smtClean="0"/>
              <a:pPr/>
              <a:t>3</a:t>
            </a:fld>
            <a:endParaRPr lang="en-US" dirty="0"/>
          </a:p>
        </p:txBody>
      </p:sp>
      <p:sp>
        <p:nvSpPr>
          <p:cNvPr id="8" name="Title 1"/>
          <p:cNvSpPr txBox="1">
            <a:spLocks/>
          </p:cNvSpPr>
          <p:nvPr/>
        </p:nvSpPr>
        <p:spPr>
          <a:xfrm>
            <a:off x="123375" y="621120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13" name="Rectangle 2">
            <a:extLst>
              <a:ext uri="{FF2B5EF4-FFF2-40B4-BE49-F238E27FC236}">
                <a16:creationId xmlns:a16="http://schemas.microsoft.com/office/drawing/2014/main" id="{0A3906DA-2A36-44C5-8019-62E40D399CBB}"/>
              </a:ext>
            </a:extLst>
          </p:cNvPr>
          <p:cNvSpPr txBox="1">
            <a:spLocks noChangeArrowheads="1"/>
          </p:cNvSpPr>
          <p:nvPr/>
        </p:nvSpPr>
        <p:spPr>
          <a:xfrm>
            <a:off x="3657600" y="304800"/>
            <a:ext cx="5105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altLang="en-US" dirty="0">
              <a:latin typeface="Lucida Sans" panose="020B0602030504020204" pitchFamily="34" charset="0"/>
            </a:endParaRPr>
          </a:p>
        </p:txBody>
      </p:sp>
      <p:sp>
        <p:nvSpPr>
          <p:cNvPr id="14" name="Text Box 3">
            <a:extLst>
              <a:ext uri="{FF2B5EF4-FFF2-40B4-BE49-F238E27FC236}">
                <a16:creationId xmlns:a16="http://schemas.microsoft.com/office/drawing/2014/main" id="{047BB244-ED10-4F7C-B1EF-022CBBC00145}"/>
              </a:ext>
            </a:extLst>
          </p:cNvPr>
          <p:cNvSpPr txBox="1">
            <a:spLocks noChangeArrowheads="1"/>
          </p:cNvSpPr>
          <p:nvPr/>
        </p:nvSpPr>
        <p:spPr bwMode="auto">
          <a:xfrm>
            <a:off x="1981199" y="1531143"/>
            <a:ext cx="87630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 typeface="Symbol" panose="05050102010706020507" pitchFamily="18" charset="2"/>
              <a:buNone/>
            </a:pPr>
            <a:r>
              <a:rPr lang="en-US" altLang="en-US" sz="3000" dirty="0">
                <a:latin typeface="Lucida Sans" panose="020B0602030504020204" pitchFamily="34" charset="0"/>
                <a:sym typeface="Symbol" panose="05050102010706020507" pitchFamily="18" charset="2"/>
              </a:rPr>
              <a:t>     </a:t>
            </a:r>
            <a:r>
              <a:rPr lang="en-US" altLang="en-US" sz="2800" b="1" dirty="0">
                <a:latin typeface="Arial" panose="020B0604020202020204" pitchFamily="34" charset="0"/>
                <a:cs typeface="Arial" panose="020B0604020202020204" pitchFamily="34" charset="0"/>
                <a:sym typeface="Symbol" panose="05050102010706020507" pitchFamily="18" charset="2"/>
              </a:rPr>
              <a:t>Minimize </a:t>
            </a:r>
            <a:r>
              <a:rPr lang="en-US" altLang="en-US" sz="2800" b="1" dirty="0">
                <a:solidFill>
                  <a:srgbClr val="CC0000"/>
                </a:solidFill>
                <a:latin typeface="Arial" panose="020B0604020202020204" pitchFamily="34" charset="0"/>
                <a:cs typeface="Arial" panose="020B0604020202020204" pitchFamily="34" charset="0"/>
                <a:sym typeface="Symbol" panose="05050102010706020507" pitchFamily="18" charset="2"/>
              </a:rPr>
              <a:t>volume</a:t>
            </a:r>
            <a:r>
              <a:rPr lang="en-US" altLang="en-US" sz="2800" b="1" dirty="0">
                <a:latin typeface="Arial" panose="020B0604020202020204" pitchFamily="34" charset="0"/>
                <a:cs typeface="Arial" panose="020B0604020202020204" pitchFamily="34" charset="0"/>
                <a:sym typeface="Symbol" panose="05050102010706020507" pitchFamily="18" charset="2"/>
              </a:rPr>
              <a:t> of stormwater runoff.</a:t>
            </a:r>
          </a:p>
          <a:p>
            <a:pPr eaLnBrk="1" hangingPunct="1">
              <a:lnSpc>
                <a:spcPct val="90000"/>
              </a:lnSpc>
              <a:spcBef>
                <a:spcPct val="20000"/>
              </a:spcBef>
              <a:buFont typeface="Symbol" panose="05050102010706020507" pitchFamily="18" charset="2"/>
              <a:buNone/>
            </a:pPr>
            <a:endParaRPr lang="en-US" altLang="en-US" sz="1200" b="1" dirty="0">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spcBef>
                <a:spcPct val="20000"/>
              </a:spcBef>
              <a:buFont typeface="Symbol" panose="05050102010706020507" pitchFamily="18" charset="2"/>
              <a:buNone/>
            </a:pPr>
            <a:r>
              <a:rPr lang="en-US" altLang="en-US" sz="2800" b="1" dirty="0">
                <a:latin typeface="Arial" panose="020B0604020202020204" pitchFamily="34" charset="0"/>
                <a:cs typeface="Arial" panose="020B0604020202020204" pitchFamily="34" charset="0"/>
                <a:sym typeface="Symbol" panose="05050102010706020507" pitchFamily="18" charset="2"/>
              </a:rPr>
              <a:t>Minimize </a:t>
            </a:r>
            <a:r>
              <a:rPr lang="en-US" altLang="en-US" sz="2800" b="1" dirty="0">
                <a:solidFill>
                  <a:srgbClr val="CC0000"/>
                </a:solidFill>
                <a:latin typeface="Arial" panose="020B0604020202020204" pitchFamily="34" charset="0"/>
                <a:cs typeface="Arial" panose="020B0604020202020204" pitchFamily="34" charset="0"/>
                <a:sym typeface="Symbol" panose="05050102010706020507" pitchFamily="18" charset="2"/>
              </a:rPr>
              <a:t>pollutant load</a:t>
            </a:r>
            <a:r>
              <a:rPr lang="en-US" altLang="en-US" sz="2800" b="1" dirty="0">
                <a:latin typeface="Arial" panose="020B0604020202020204" pitchFamily="34" charset="0"/>
                <a:cs typeface="Arial" panose="020B0604020202020204" pitchFamily="34" charset="0"/>
                <a:sym typeface="Symbol" panose="05050102010706020507" pitchFamily="18" charset="2"/>
              </a:rPr>
              <a:t> of stormwater runoff.</a:t>
            </a:r>
            <a:endParaRPr lang="en-US" altLang="en-US" sz="2800" b="1" dirty="0">
              <a:latin typeface="Arial" panose="020B0604020202020204" pitchFamily="34" charset="0"/>
              <a:cs typeface="Arial" panose="020B0604020202020204" pitchFamily="34" charset="0"/>
            </a:endParaRPr>
          </a:p>
        </p:txBody>
      </p:sp>
      <p:sp>
        <p:nvSpPr>
          <p:cNvPr id="15" name="Text Box 4">
            <a:extLst>
              <a:ext uri="{FF2B5EF4-FFF2-40B4-BE49-F238E27FC236}">
                <a16:creationId xmlns:a16="http://schemas.microsoft.com/office/drawing/2014/main" id="{23B0F0C9-48B5-43D6-8820-1C4C6B98FAC2}"/>
              </a:ext>
            </a:extLst>
          </p:cNvPr>
          <p:cNvSpPr txBox="1">
            <a:spLocks noChangeArrowheads="1"/>
          </p:cNvSpPr>
          <p:nvPr/>
        </p:nvSpPr>
        <p:spPr bwMode="auto">
          <a:xfrm>
            <a:off x="4562272" y="3109446"/>
            <a:ext cx="68694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685800" eaLnBrk="1" hangingPunct="1">
              <a:spcAft>
                <a:spcPts val="2400"/>
              </a:spcAft>
              <a:buClr>
                <a:srgbClr val="CC0000"/>
              </a:buClr>
              <a:buFont typeface="Arial" panose="020B0604020202020204" pitchFamily="34" charset="0"/>
              <a:buChar char="•"/>
            </a:pPr>
            <a:r>
              <a:rPr lang="en-US" altLang="en-US" b="1" dirty="0">
                <a:latin typeface="Arial" panose="020B0604020202020204" pitchFamily="34" charset="0"/>
                <a:cs typeface="Arial" panose="020B0604020202020204" pitchFamily="34" charset="0"/>
              </a:rPr>
              <a:t>Limit built-upon area (impervious cover)</a:t>
            </a:r>
          </a:p>
          <a:p>
            <a:pPr marL="685800" eaLnBrk="1" hangingPunct="1">
              <a:spcAft>
                <a:spcPts val="2400"/>
              </a:spcAft>
              <a:buClr>
                <a:srgbClr val="CC0000"/>
              </a:buClr>
              <a:buFont typeface="Arial" panose="020B0604020202020204" pitchFamily="34" charset="0"/>
              <a:buChar char="•"/>
            </a:pPr>
            <a:r>
              <a:rPr lang="en-US" altLang="en-US" b="1" dirty="0">
                <a:latin typeface="Arial" panose="020B0604020202020204" pitchFamily="34" charset="0"/>
                <a:cs typeface="Arial" panose="020B0604020202020204" pitchFamily="34" charset="0"/>
              </a:rPr>
              <a:t>Vegetative setbacks (buffers)</a:t>
            </a:r>
          </a:p>
          <a:p>
            <a:pPr marL="685800" eaLnBrk="1" hangingPunct="1">
              <a:spcAft>
                <a:spcPts val="2400"/>
              </a:spcAft>
              <a:buClr>
                <a:srgbClr val="CC0000"/>
              </a:buClr>
              <a:buFont typeface="Arial" panose="020B0604020202020204" pitchFamily="34" charset="0"/>
              <a:buChar char="•"/>
            </a:pPr>
            <a:r>
              <a:rPr lang="en-US" altLang="en-US" b="1" dirty="0">
                <a:latin typeface="Arial" panose="020B0604020202020204" pitchFamily="34" charset="0"/>
                <a:cs typeface="Arial" panose="020B0604020202020204" pitchFamily="34" charset="0"/>
              </a:rPr>
              <a:t>Stormwater controls</a:t>
            </a:r>
          </a:p>
          <a:p>
            <a:pPr marL="685800" eaLnBrk="1" hangingPunct="1">
              <a:spcAft>
                <a:spcPts val="2400"/>
              </a:spcAft>
              <a:buClr>
                <a:srgbClr val="CC0000"/>
              </a:buClr>
              <a:buFont typeface="Arial" panose="020B0604020202020204" pitchFamily="34" charset="0"/>
              <a:buChar char="•"/>
            </a:pPr>
            <a:r>
              <a:rPr lang="en-US" altLang="en-US" b="1" dirty="0">
                <a:latin typeface="Arial" panose="020B0604020202020204" pitchFamily="34" charset="0"/>
                <a:cs typeface="Arial" panose="020B0604020202020204" pitchFamily="34" charset="0"/>
              </a:rPr>
              <a:t>Certain prohibitions (Allowed/Not Allowed Uses/Activities)</a:t>
            </a:r>
          </a:p>
        </p:txBody>
      </p:sp>
      <p:pic>
        <p:nvPicPr>
          <p:cNvPr id="16" name="Picture 7" descr="H:\Julie's WS Files\Pictures\PPointPics\vegetated-good.jpeg">
            <a:extLst>
              <a:ext uri="{FF2B5EF4-FFF2-40B4-BE49-F238E27FC236}">
                <a16:creationId xmlns:a16="http://schemas.microsoft.com/office/drawing/2014/main" id="{F2D0097F-4C2B-41D2-9590-49B308D43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91" y="3109446"/>
            <a:ext cx="3654534" cy="300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10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3AE3ED-774C-4D9E-8516-E20E1C9583D4}"/>
              </a:ext>
            </a:extLst>
          </p:cNvPr>
          <p:cNvSpPr>
            <a:spLocks noGrp="1"/>
          </p:cNvSpPr>
          <p:nvPr>
            <p:ph type="title"/>
          </p:nvPr>
        </p:nvSpPr>
        <p:spPr>
          <a:xfrm>
            <a:off x="1043679" y="244078"/>
            <a:ext cx="9851299" cy="557215"/>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History</a:t>
            </a:r>
            <a:endParaRPr lang="en-US" sz="3600" dirty="0"/>
          </a:p>
        </p:txBody>
      </p:sp>
      <p:sp>
        <p:nvSpPr>
          <p:cNvPr id="4" name="Slide Number Placeholder 3">
            <a:extLst>
              <a:ext uri="{FF2B5EF4-FFF2-40B4-BE49-F238E27FC236}">
                <a16:creationId xmlns:a16="http://schemas.microsoft.com/office/drawing/2014/main" id="{AB6F3303-46F2-426F-84D8-1A484B0C8DA6}"/>
              </a:ext>
            </a:extLst>
          </p:cNvPr>
          <p:cNvSpPr>
            <a:spLocks noGrp="1"/>
          </p:cNvSpPr>
          <p:nvPr>
            <p:ph type="sldNum" sz="quarter" idx="12"/>
          </p:nvPr>
        </p:nvSpPr>
        <p:spPr/>
        <p:txBody>
          <a:bodyPr/>
          <a:lstStyle/>
          <a:p>
            <a:fld id="{11F27F3A-B3E9-41ED-AF8F-A365F10BB65F}" type="slidenum">
              <a:rPr lang="en-US" smtClean="0"/>
              <a:pPr/>
              <a:t>4</a:t>
            </a:fld>
            <a:endParaRPr lang="en-US" dirty="0"/>
          </a:p>
        </p:txBody>
      </p:sp>
      <p:sp>
        <p:nvSpPr>
          <p:cNvPr id="15" name="Rectangle 5">
            <a:extLst>
              <a:ext uri="{FF2B5EF4-FFF2-40B4-BE49-F238E27FC236}">
                <a16:creationId xmlns:a16="http://schemas.microsoft.com/office/drawing/2014/main" id="{3A47802A-05A8-477D-98ED-4C782B523E21}"/>
              </a:ext>
            </a:extLst>
          </p:cNvPr>
          <p:cNvSpPr txBox="1">
            <a:spLocks noChangeArrowheads="1"/>
          </p:cNvSpPr>
          <p:nvPr/>
        </p:nvSpPr>
        <p:spPr>
          <a:xfrm>
            <a:off x="2590800" y="1752600"/>
            <a:ext cx="7772400" cy="2438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altLang="en-US" sz="2800" b="1" dirty="0">
              <a:solidFill>
                <a:srgbClr val="CC0000"/>
              </a:solidFill>
            </a:endParaRPr>
          </a:p>
        </p:txBody>
      </p:sp>
      <p:sp>
        <p:nvSpPr>
          <p:cNvPr id="2" name="Rectangle 5">
            <a:extLst>
              <a:ext uri="{FF2B5EF4-FFF2-40B4-BE49-F238E27FC236}">
                <a16:creationId xmlns:a16="http://schemas.microsoft.com/office/drawing/2014/main" id="{4457C082-A40D-5578-6595-FB748026B56E}"/>
              </a:ext>
            </a:extLst>
          </p:cNvPr>
          <p:cNvSpPr txBox="1">
            <a:spLocks noChangeArrowheads="1"/>
          </p:cNvSpPr>
          <p:nvPr/>
        </p:nvSpPr>
        <p:spPr>
          <a:xfrm>
            <a:off x="2590800" y="1890712"/>
            <a:ext cx="7772400" cy="2438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altLang="en-US" sz="2800" b="1" dirty="0">
              <a:solidFill>
                <a:srgbClr val="CC0000"/>
              </a:solidFill>
            </a:endParaRPr>
          </a:p>
        </p:txBody>
      </p:sp>
      <p:graphicFrame>
        <p:nvGraphicFramePr>
          <p:cNvPr id="3" name="Table 3">
            <a:extLst>
              <a:ext uri="{FF2B5EF4-FFF2-40B4-BE49-F238E27FC236}">
                <a16:creationId xmlns:a16="http://schemas.microsoft.com/office/drawing/2014/main" id="{DF59B685-7F89-0C63-5907-459ADFC4B84F}"/>
              </a:ext>
            </a:extLst>
          </p:cNvPr>
          <p:cNvGraphicFramePr>
            <a:graphicFrameLocks noGrp="1"/>
          </p:cNvGraphicFramePr>
          <p:nvPr>
            <p:extLst>
              <p:ext uri="{D42A27DB-BD31-4B8C-83A1-F6EECF244321}">
                <p14:modId xmlns:p14="http://schemas.microsoft.com/office/powerpoint/2010/main" val="980590143"/>
              </p:ext>
            </p:extLst>
          </p:nvPr>
        </p:nvGraphicFramePr>
        <p:xfrm>
          <a:off x="1172958" y="1507513"/>
          <a:ext cx="8259800" cy="4043680"/>
        </p:xfrm>
        <a:graphic>
          <a:graphicData uri="http://schemas.openxmlformats.org/drawingml/2006/table">
            <a:tbl>
              <a:tblPr firstRow="1" bandRow="1">
                <a:tableStyleId>{5C22544A-7EE6-4342-B048-85BDC9FD1C3A}</a:tableStyleId>
              </a:tblPr>
              <a:tblGrid>
                <a:gridCol w="4129900">
                  <a:extLst>
                    <a:ext uri="{9D8B030D-6E8A-4147-A177-3AD203B41FA5}">
                      <a16:colId xmlns:a16="http://schemas.microsoft.com/office/drawing/2014/main" val="3445217814"/>
                    </a:ext>
                  </a:extLst>
                </a:gridCol>
                <a:gridCol w="4129900">
                  <a:extLst>
                    <a:ext uri="{9D8B030D-6E8A-4147-A177-3AD203B41FA5}">
                      <a16:colId xmlns:a16="http://schemas.microsoft.com/office/drawing/2014/main" val="2177201586"/>
                    </a:ext>
                  </a:extLst>
                </a:gridCol>
              </a:tblGrid>
              <a:tr h="370840">
                <a:tc>
                  <a:txBody>
                    <a:bodyPr/>
                    <a:lstStyle/>
                    <a:p>
                      <a:r>
                        <a:rPr lang="en-US" dirty="0"/>
                        <a:t>1989-2023</a:t>
                      </a:r>
                    </a:p>
                  </a:txBody>
                  <a:tcPr/>
                </a:tc>
                <a:tc>
                  <a:txBody>
                    <a:bodyPr/>
                    <a:lstStyle/>
                    <a:p>
                      <a:r>
                        <a:rPr lang="en-US" dirty="0"/>
                        <a:t>Voluntary Programs</a:t>
                      </a:r>
                    </a:p>
                  </a:txBody>
                  <a:tcPr/>
                </a:tc>
                <a:extLst>
                  <a:ext uri="{0D108BD9-81ED-4DB2-BD59-A6C34878D82A}">
                    <a16:rowId xmlns:a16="http://schemas.microsoft.com/office/drawing/2014/main" val="2222262999"/>
                  </a:ext>
                </a:extLst>
              </a:tr>
              <a:tr h="370840">
                <a:tc>
                  <a:txBody>
                    <a:bodyPr/>
                    <a:lstStyle/>
                    <a:p>
                      <a:r>
                        <a:rPr lang="en-US" dirty="0"/>
                        <a:t>1989</a:t>
                      </a:r>
                    </a:p>
                  </a:txBody>
                  <a:tcPr/>
                </a:tc>
                <a:tc>
                  <a:txBody>
                    <a:bodyPr/>
                    <a:lstStyle/>
                    <a:p>
                      <a:r>
                        <a:rPr lang="en-US" dirty="0"/>
                        <a:t>Water Supply Watershed Protection Act ratified</a:t>
                      </a:r>
                    </a:p>
                  </a:txBody>
                  <a:tcPr/>
                </a:tc>
                <a:extLst>
                  <a:ext uri="{0D108BD9-81ED-4DB2-BD59-A6C34878D82A}">
                    <a16:rowId xmlns:a16="http://schemas.microsoft.com/office/drawing/2014/main" val="3707005970"/>
                  </a:ext>
                </a:extLst>
              </a:tr>
              <a:tr h="370840">
                <a:tc>
                  <a:txBody>
                    <a:bodyPr/>
                    <a:lstStyle/>
                    <a:p>
                      <a:r>
                        <a:rPr lang="en-US" dirty="0"/>
                        <a:t>1992</a:t>
                      </a:r>
                    </a:p>
                  </a:txBody>
                  <a:tcPr/>
                </a:tc>
                <a:tc>
                  <a:txBody>
                    <a:bodyPr/>
                    <a:lstStyle/>
                    <a:p>
                      <a:r>
                        <a:rPr lang="en-US" dirty="0"/>
                        <a:t>Rules adopted and surface waters reclassified</a:t>
                      </a:r>
                    </a:p>
                  </a:txBody>
                  <a:tcPr/>
                </a:tc>
                <a:extLst>
                  <a:ext uri="{0D108BD9-81ED-4DB2-BD59-A6C34878D82A}">
                    <a16:rowId xmlns:a16="http://schemas.microsoft.com/office/drawing/2014/main" val="2232031300"/>
                  </a:ext>
                </a:extLst>
              </a:tr>
              <a:tr h="370840">
                <a:tc>
                  <a:txBody>
                    <a:bodyPr/>
                    <a:lstStyle/>
                    <a:p>
                      <a:r>
                        <a:rPr lang="en-US" dirty="0"/>
                        <a:t>1993-94</a:t>
                      </a:r>
                    </a:p>
                  </a:txBody>
                  <a:tcPr/>
                </a:tc>
                <a:tc>
                  <a:txBody>
                    <a:bodyPr/>
                    <a:lstStyle/>
                    <a:p>
                      <a:r>
                        <a:rPr lang="en-US" dirty="0"/>
                        <a:t>Local governments implement WSWP program</a:t>
                      </a:r>
                    </a:p>
                  </a:txBody>
                  <a:tcPr/>
                </a:tc>
                <a:extLst>
                  <a:ext uri="{0D108BD9-81ED-4DB2-BD59-A6C34878D82A}">
                    <a16:rowId xmlns:a16="http://schemas.microsoft.com/office/drawing/2014/main" val="1915374372"/>
                  </a:ext>
                </a:extLst>
              </a:tr>
              <a:tr h="370840">
                <a:tc>
                  <a:txBody>
                    <a:bodyPr/>
                    <a:lstStyle/>
                    <a:p>
                      <a:r>
                        <a:rPr lang="en-US" dirty="0"/>
                        <a:t>1995</a:t>
                      </a:r>
                    </a:p>
                  </a:txBody>
                  <a:tcPr/>
                </a:tc>
                <a:tc>
                  <a:txBody>
                    <a:bodyPr/>
                    <a:lstStyle/>
                    <a:p>
                      <a:r>
                        <a:rPr lang="en-US" dirty="0"/>
                        <a:t>Rules revised, model ordinance developed</a:t>
                      </a:r>
                    </a:p>
                  </a:txBody>
                  <a:tcPr/>
                </a:tc>
                <a:extLst>
                  <a:ext uri="{0D108BD9-81ED-4DB2-BD59-A6C34878D82A}">
                    <a16:rowId xmlns:a16="http://schemas.microsoft.com/office/drawing/2014/main" val="19958289"/>
                  </a:ext>
                </a:extLst>
              </a:tr>
              <a:tr h="370840">
                <a:tc>
                  <a:txBody>
                    <a:bodyPr/>
                    <a:lstStyle/>
                    <a:p>
                      <a:r>
                        <a:rPr lang="en-US" dirty="0"/>
                        <a:t>2012</a:t>
                      </a:r>
                    </a:p>
                  </a:txBody>
                  <a:tcPr/>
                </a:tc>
                <a:tc>
                  <a:txBody>
                    <a:bodyPr/>
                    <a:lstStyle/>
                    <a:p>
                      <a:r>
                        <a:rPr lang="en-US" dirty="0"/>
                        <a:t>General Statute (included density averaging) passes</a:t>
                      </a:r>
                    </a:p>
                  </a:txBody>
                  <a:tcPr/>
                </a:tc>
                <a:extLst>
                  <a:ext uri="{0D108BD9-81ED-4DB2-BD59-A6C34878D82A}">
                    <a16:rowId xmlns:a16="http://schemas.microsoft.com/office/drawing/2014/main" val="2818642064"/>
                  </a:ext>
                </a:extLst>
              </a:tr>
              <a:tr h="370840">
                <a:tc>
                  <a:txBody>
                    <a:bodyPr/>
                    <a:lstStyle/>
                    <a:p>
                      <a:r>
                        <a:rPr lang="en-US" dirty="0"/>
                        <a:t>2019</a:t>
                      </a:r>
                    </a:p>
                  </a:txBody>
                  <a:tcPr/>
                </a:tc>
                <a:tc>
                  <a:txBody>
                    <a:bodyPr/>
                    <a:lstStyle/>
                    <a:p>
                      <a:r>
                        <a:rPr lang="en-US" dirty="0"/>
                        <a:t>Rules revised</a:t>
                      </a:r>
                    </a:p>
                  </a:txBody>
                  <a:tcPr/>
                </a:tc>
                <a:extLst>
                  <a:ext uri="{0D108BD9-81ED-4DB2-BD59-A6C34878D82A}">
                    <a16:rowId xmlns:a16="http://schemas.microsoft.com/office/drawing/2014/main" val="845001166"/>
                  </a:ext>
                </a:extLst>
              </a:tr>
              <a:tr h="370840">
                <a:tc>
                  <a:txBody>
                    <a:bodyPr/>
                    <a:lstStyle/>
                    <a:p>
                      <a:r>
                        <a:rPr lang="en-US" dirty="0"/>
                        <a:t>2021-2023</a:t>
                      </a:r>
                    </a:p>
                  </a:txBody>
                  <a:tcPr/>
                </a:tc>
                <a:tc>
                  <a:txBody>
                    <a:bodyPr/>
                    <a:lstStyle/>
                    <a:p>
                      <a:r>
                        <a:rPr lang="en-US" dirty="0"/>
                        <a:t>Model ordinance revised </a:t>
                      </a:r>
                    </a:p>
                  </a:txBody>
                  <a:tcPr/>
                </a:tc>
                <a:extLst>
                  <a:ext uri="{0D108BD9-81ED-4DB2-BD59-A6C34878D82A}">
                    <a16:rowId xmlns:a16="http://schemas.microsoft.com/office/drawing/2014/main" val="3111684258"/>
                  </a:ext>
                </a:extLst>
              </a:tr>
            </a:tbl>
          </a:graphicData>
        </a:graphic>
      </p:graphicFrame>
    </p:spTree>
    <p:extLst>
      <p:ext uri="{BB962C8B-B14F-4D97-AF65-F5344CB8AC3E}">
        <p14:creationId xmlns:p14="http://schemas.microsoft.com/office/powerpoint/2010/main" val="346773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3AE3ED-774C-4D9E-8516-E20E1C9583D4}"/>
              </a:ext>
            </a:extLst>
          </p:cNvPr>
          <p:cNvSpPr>
            <a:spLocks noGrp="1"/>
          </p:cNvSpPr>
          <p:nvPr>
            <p:ph type="title"/>
          </p:nvPr>
        </p:nvSpPr>
        <p:spPr>
          <a:xfrm>
            <a:off x="1043679" y="244078"/>
            <a:ext cx="9851299" cy="557215"/>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WS Surface Water Classifications</a:t>
            </a:r>
            <a:endParaRPr lang="en-US" sz="3600" dirty="0"/>
          </a:p>
        </p:txBody>
      </p:sp>
      <p:sp>
        <p:nvSpPr>
          <p:cNvPr id="4" name="Slide Number Placeholder 3">
            <a:extLst>
              <a:ext uri="{FF2B5EF4-FFF2-40B4-BE49-F238E27FC236}">
                <a16:creationId xmlns:a16="http://schemas.microsoft.com/office/drawing/2014/main" id="{AB6F3303-46F2-426F-84D8-1A484B0C8DA6}"/>
              </a:ext>
            </a:extLst>
          </p:cNvPr>
          <p:cNvSpPr>
            <a:spLocks noGrp="1"/>
          </p:cNvSpPr>
          <p:nvPr>
            <p:ph type="sldNum" sz="quarter" idx="12"/>
          </p:nvPr>
        </p:nvSpPr>
        <p:spPr/>
        <p:txBody>
          <a:bodyPr/>
          <a:lstStyle/>
          <a:p>
            <a:fld id="{11F27F3A-B3E9-41ED-AF8F-A365F10BB65F}" type="slidenum">
              <a:rPr lang="en-US" smtClean="0"/>
              <a:pPr/>
              <a:t>5</a:t>
            </a:fld>
            <a:endParaRPr lang="en-US" dirty="0"/>
          </a:p>
        </p:txBody>
      </p:sp>
      <p:sp>
        <p:nvSpPr>
          <p:cNvPr id="15" name="Rectangle 5">
            <a:extLst>
              <a:ext uri="{FF2B5EF4-FFF2-40B4-BE49-F238E27FC236}">
                <a16:creationId xmlns:a16="http://schemas.microsoft.com/office/drawing/2014/main" id="{3A47802A-05A8-477D-98ED-4C782B523E21}"/>
              </a:ext>
            </a:extLst>
          </p:cNvPr>
          <p:cNvSpPr txBox="1">
            <a:spLocks noChangeArrowheads="1"/>
          </p:cNvSpPr>
          <p:nvPr/>
        </p:nvSpPr>
        <p:spPr>
          <a:xfrm>
            <a:off x="2590800" y="1752600"/>
            <a:ext cx="7772400" cy="2438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800" b="1" dirty="0">
                <a:solidFill>
                  <a:srgbClr val="002060"/>
                </a:solidFill>
              </a:rPr>
              <a:t>Primary</a:t>
            </a:r>
          </a:p>
          <a:p>
            <a:pPr lvl="1">
              <a:buFontTx/>
              <a:buNone/>
            </a:pPr>
            <a:r>
              <a:rPr lang="en-US" altLang="en-US" sz="2800" b="1" dirty="0">
                <a:solidFill>
                  <a:schemeClr val="tx1"/>
                </a:solidFill>
              </a:rPr>
              <a:t>Class C: general purpose</a:t>
            </a:r>
          </a:p>
          <a:p>
            <a:pPr lvl="1">
              <a:buFontTx/>
              <a:buNone/>
            </a:pPr>
            <a:r>
              <a:rPr lang="en-US" altLang="en-US" sz="2800" b="1" dirty="0">
                <a:solidFill>
                  <a:schemeClr val="tx1"/>
                </a:solidFill>
              </a:rPr>
              <a:t>Class B: primary recreation</a:t>
            </a:r>
          </a:p>
          <a:p>
            <a:pPr lvl="1">
              <a:buFontTx/>
              <a:buNone/>
            </a:pPr>
            <a:r>
              <a:rPr lang="en-US" altLang="en-US" sz="2800" b="1" dirty="0">
                <a:solidFill>
                  <a:srgbClr val="CC0000"/>
                </a:solidFill>
              </a:rPr>
              <a:t>WS-I thru WS-V: water supply</a:t>
            </a:r>
          </a:p>
        </p:txBody>
      </p:sp>
      <p:sp>
        <p:nvSpPr>
          <p:cNvPr id="16" name="Rectangle 7">
            <a:extLst>
              <a:ext uri="{FF2B5EF4-FFF2-40B4-BE49-F238E27FC236}">
                <a16:creationId xmlns:a16="http://schemas.microsoft.com/office/drawing/2014/main" id="{08553975-B2FF-4BAF-A866-42CEB8857915}"/>
              </a:ext>
            </a:extLst>
          </p:cNvPr>
          <p:cNvSpPr>
            <a:spLocks noChangeArrowheads="1"/>
          </p:cNvSpPr>
          <p:nvPr/>
        </p:nvSpPr>
        <p:spPr bwMode="auto">
          <a:xfrm>
            <a:off x="2590800" y="4125515"/>
            <a:ext cx="6781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b="1" dirty="0">
                <a:solidFill>
                  <a:srgbClr val="002060"/>
                </a:solidFill>
                <a:latin typeface="Arial" panose="020B0604020202020204" pitchFamily="34" charset="0"/>
                <a:cs typeface="Arial" panose="020B0604020202020204" pitchFamily="34" charset="0"/>
              </a:rPr>
              <a:t>Supplemental</a:t>
            </a:r>
          </a:p>
          <a:p>
            <a:pPr lvl="1" eaLnBrk="1" hangingPunct="1">
              <a:spcBef>
                <a:spcPct val="20000"/>
              </a:spcBef>
            </a:pPr>
            <a:r>
              <a:rPr lang="en-US" altLang="en-US" sz="2800" b="1" dirty="0">
                <a:latin typeface="Arial" panose="020B0604020202020204" pitchFamily="34" charset="0"/>
                <a:cs typeface="Arial" panose="020B0604020202020204" pitchFamily="34" charset="0"/>
              </a:rPr>
              <a:t>HQW, ORW, TR, NSW</a:t>
            </a:r>
          </a:p>
          <a:p>
            <a:pPr lvl="1" eaLnBrk="1" hangingPunct="1">
              <a:spcBef>
                <a:spcPct val="20000"/>
              </a:spcBef>
            </a:pPr>
            <a:endParaRPr lang="en-US" altLang="en-US" sz="3000" dirty="0">
              <a:latin typeface="Lucida Sans" panose="020B0602030504020204" pitchFamily="34" charset="0"/>
            </a:endParaRPr>
          </a:p>
        </p:txBody>
      </p:sp>
    </p:spTree>
    <p:extLst>
      <p:ext uri="{BB962C8B-B14F-4D97-AF65-F5344CB8AC3E}">
        <p14:creationId xmlns:p14="http://schemas.microsoft.com/office/powerpoint/2010/main" val="205042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1167A-B9D6-4D40-8F2E-244F430EBA1F}"/>
              </a:ext>
            </a:extLst>
          </p:cNvPr>
          <p:cNvSpPr>
            <a:spLocks noGrp="1"/>
          </p:cNvSpPr>
          <p:nvPr>
            <p:ph type="title"/>
          </p:nvPr>
        </p:nvSpPr>
        <p:spPr>
          <a:xfrm>
            <a:off x="1028295" y="286936"/>
            <a:ext cx="6267450" cy="557215"/>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Water Supply Reservoirs</a:t>
            </a:r>
            <a:endParaRPr lang="en-US" sz="3600" dirty="0"/>
          </a:p>
        </p:txBody>
      </p:sp>
      <p:sp>
        <p:nvSpPr>
          <p:cNvPr id="4" name="Slide Number Placeholder 3">
            <a:extLst>
              <a:ext uri="{FF2B5EF4-FFF2-40B4-BE49-F238E27FC236}">
                <a16:creationId xmlns:a16="http://schemas.microsoft.com/office/drawing/2014/main" id="{148B2B77-676F-45B6-A325-C8E893FC3053}"/>
              </a:ext>
            </a:extLst>
          </p:cNvPr>
          <p:cNvSpPr>
            <a:spLocks noGrp="1"/>
          </p:cNvSpPr>
          <p:nvPr>
            <p:ph type="sldNum" sz="quarter" idx="12"/>
          </p:nvPr>
        </p:nvSpPr>
        <p:spPr/>
        <p:txBody>
          <a:bodyPr/>
          <a:lstStyle/>
          <a:p>
            <a:fld id="{11F27F3A-B3E9-41ED-AF8F-A365F10BB65F}" type="slidenum">
              <a:rPr lang="en-US" smtClean="0"/>
              <a:pPr/>
              <a:t>6</a:t>
            </a:fld>
            <a:endParaRPr lang="en-US" dirty="0"/>
          </a:p>
        </p:txBody>
      </p:sp>
      <p:sp>
        <p:nvSpPr>
          <p:cNvPr id="10" name="Freeform 2">
            <a:extLst>
              <a:ext uri="{FF2B5EF4-FFF2-40B4-BE49-F238E27FC236}">
                <a16:creationId xmlns:a16="http://schemas.microsoft.com/office/drawing/2014/main" id="{DF531C59-2559-4EE9-B065-6A5CB37C345B}"/>
              </a:ext>
            </a:extLst>
          </p:cNvPr>
          <p:cNvSpPr>
            <a:spLocks/>
          </p:cNvSpPr>
          <p:nvPr/>
        </p:nvSpPr>
        <p:spPr bwMode="auto">
          <a:xfrm>
            <a:off x="3324539" y="1066674"/>
            <a:ext cx="5275263" cy="4924425"/>
          </a:xfrm>
          <a:custGeom>
            <a:avLst/>
            <a:gdLst>
              <a:gd name="T0" fmla="*/ 3227 w 3323"/>
              <a:gd name="T1" fmla="*/ 2630 h 3102"/>
              <a:gd name="T2" fmla="*/ 3287 w 3323"/>
              <a:gd name="T3" fmla="*/ 2287 h 3102"/>
              <a:gd name="T4" fmla="*/ 3312 w 3323"/>
              <a:gd name="T5" fmla="*/ 2193 h 3102"/>
              <a:gd name="T6" fmla="*/ 3287 w 3323"/>
              <a:gd name="T7" fmla="*/ 1790 h 3102"/>
              <a:gd name="T8" fmla="*/ 3244 w 3323"/>
              <a:gd name="T9" fmla="*/ 1738 h 3102"/>
              <a:gd name="T10" fmla="*/ 3141 w 3323"/>
              <a:gd name="T11" fmla="*/ 1567 h 3102"/>
              <a:gd name="T12" fmla="*/ 3047 w 3323"/>
              <a:gd name="T13" fmla="*/ 1404 h 3102"/>
              <a:gd name="T14" fmla="*/ 2995 w 3323"/>
              <a:gd name="T15" fmla="*/ 1301 h 3102"/>
              <a:gd name="T16" fmla="*/ 2772 w 3323"/>
              <a:gd name="T17" fmla="*/ 1044 h 3102"/>
              <a:gd name="T18" fmla="*/ 2584 w 3323"/>
              <a:gd name="T19" fmla="*/ 753 h 3102"/>
              <a:gd name="T20" fmla="*/ 2498 w 3323"/>
              <a:gd name="T21" fmla="*/ 573 h 3102"/>
              <a:gd name="T22" fmla="*/ 2387 w 3323"/>
              <a:gd name="T23" fmla="*/ 435 h 3102"/>
              <a:gd name="T24" fmla="*/ 2207 w 3323"/>
              <a:gd name="T25" fmla="*/ 358 h 3102"/>
              <a:gd name="T26" fmla="*/ 1958 w 3323"/>
              <a:gd name="T27" fmla="*/ 273 h 3102"/>
              <a:gd name="T28" fmla="*/ 1855 w 3323"/>
              <a:gd name="T29" fmla="*/ 195 h 3102"/>
              <a:gd name="T30" fmla="*/ 1658 w 3323"/>
              <a:gd name="T31" fmla="*/ 153 h 3102"/>
              <a:gd name="T32" fmla="*/ 1427 w 3323"/>
              <a:gd name="T33" fmla="*/ 101 h 3102"/>
              <a:gd name="T34" fmla="*/ 1118 w 3323"/>
              <a:gd name="T35" fmla="*/ 33 h 3102"/>
              <a:gd name="T36" fmla="*/ 527 w 3323"/>
              <a:gd name="T37" fmla="*/ 75 h 3102"/>
              <a:gd name="T38" fmla="*/ 192 w 3323"/>
              <a:gd name="T39" fmla="*/ 255 h 3102"/>
              <a:gd name="T40" fmla="*/ 47 w 3323"/>
              <a:gd name="T41" fmla="*/ 444 h 3102"/>
              <a:gd name="T42" fmla="*/ 124 w 3323"/>
              <a:gd name="T43" fmla="*/ 624 h 3102"/>
              <a:gd name="T44" fmla="*/ 235 w 3323"/>
              <a:gd name="T45" fmla="*/ 778 h 3102"/>
              <a:gd name="T46" fmla="*/ 132 w 3323"/>
              <a:gd name="T47" fmla="*/ 1087 h 3102"/>
              <a:gd name="T48" fmla="*/ 64 w 3323"/>
              <a:gd name="T49" fmla="*/ 1327 h 3102"/>
              <a:gd name="T50" fmla="*/ 55 w 3323"/>
              <a:gd name="T51" fmla="*/ 1567 h 3102"/>
              <a:gd name="T52" fmla="*/ 107 w 3323"/>
              <a:gd name="T53" fmla="*/ 1687 h 3102"/>
              <a:gd name="T54" fmla="*/ 209 w 3323"/>
              <a:gd name="T55" fmla="*/ 1755 h 3102"/>
              <a:gd name="T56" fmla="*/ 372 w 3323"/>
              <a:gd name="T57" fmla="*/ 1953 h 3102"/>
              <a:gd name="T58" fmla="*/ 612 w 3323"/>
              <a:gd name="T59" fmla="*/ 2270 h 3102"/>
              <a:gd name="T60" fmla="*/ 844 w 3323"/>
              <a:gd name="T61" fmla="*/ 2390 h 3102"/>
              <a:gd name="T62" fmla="*/ 1289 w 3323"/>
              <a:gd name="T63" fmla="*/ 2595 h 3102"/>
              <a:gd name="T64" fmla="*/ 1367 w 3323"/>
              <a:gd name="T65" fmla="*/ 2655 h 3102"/>
              <a:gd name="T66" fmla="*/ 1487 w 3323"/>
              <a:gd name="T67" fmla="*/ 2775 h 3102"/>
              <a:gd name="T68" fmla="*/ 1907 w 3323"/>
              <a:gd name="T69" fmla="*/ 2947 h 3102"/>
              <a:gd name="T70" fmla="*/ 2215 w 3323"/>
              <a:gd name="T71" fmla="*/ 3075 h 3102"/>
              <a:gd name="T72" fmla="*/ 2961 w 3323"/>
              <a:gd name="T73" fmla="*/ 3084 h 3102"/>
              <a:gd name="T74" fmla="*/ 3149 w 3323"/>
              <a:gd name="T75" fmla="*/ 3024 h 3102"/>
              <a:gd name="T76" fmla="*/ 3209 w 3323"/>
              <a:gd name="T77" fmla="*/ 2861 h 3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23"/>
              <a:gd name="T118" fmla="*/ 0 h 3102"/>
              <a:gd name="T119" fmla="*/ 3323 w 3323"/>
              <a:gd name="T120" fmla="*/ 3102 h 31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23" h="3102">
                <a:moveTo>
                  <a:pt x="3209" y="2861"/>
                </a:moveTo>
                <a:cubicBezTo>
                  <a:pt x="3205" y="2787"/>
                  <a:pt x="3180" y="2695"/>
                  <a:pt x="3227" y="2630"/>
                </a:cubicBezTo>
                <a:cubicBezTo>
                  <a:pt x="3241" y="2585"/>
                  <a:pt x="3270" y="2542"/>
                  <a:pt x="3295" y="2501"/>
                </a:cubicBezTo>
                <a:cubicBezTo>
                  <a:pt x="3308" y="2430"/>
                  <a:pt x="3292" y="2361"/>
                  <a:pt x="3287" y="2287"/>
                </a:cubicBezTo>
                <a:cubicBezTo>
                  <a:pt x="3290" y="2273"/>
                  <a:pt x="3291" y="2258"/>
                  <a:pt x="3295" y="2244"/>
                </a:cubicBezTo>
                <a:cubicBezTo>
                  <a:pt x="3300" y="2227"/>
                  <a:pt x="3312" y="2193"/>
                  <a:pt x="3312" y="2193"/>
                </a:cubicBezTo>
                <a:cubicBezTo>
                  <a:pt x="3306" y="2114"/>
                  <a:pt x="3289" y="2061"/>
                  <a:pt x="3312" y="1987"/>
                </a:cubicBezTo>
                <a:cubicBezTo>
                  <a:pt x="3319" y="1928"/>
                  <a:pt x="3323" y="1844"/>
                  <a:pt x="3287" y="1790"/>
                </a:cubicBezTo>
                <a:cubicBezTo>
                  <a:pt x="3280" y="1780"/>
                  <a:pt x="3269" y="1773"/>
                  <a:pt x="3261" y="1764"/>
                </a:cubicBezTo>
                <a:cubicBezTo>
                  <a:pt x="3254" y="1756"/>
                  <a:pt x="3250" y="1747"/>
                  <a:pt x="3244" y="1738"/>
                </a:cubicBezTo>
                <a:cubicBezTo>
                  <a:pt x="3233" y="1688"/>
                  <a:pt x="3212" y="1646"/>
                  <a:pt x="3175" y="1610"/>
                </a:cubicBezTo>
                <a:cubicBezTo>
                  <a:pt x="3159" y="1559"/>
                  <a:pt x="3180" y="1606"/>
                  <a:pt x="3141" y="1567"/>
                </a:cubicBezTo>
                <a:cubicBezTo>
                  <a:pt x="3118" y="1544"/>
                  <a:pt x="3113" y="1513"/>
                  <a:pt x="3089" y="1490"/>
                </a:cubicBezTo>
                <a:cubicBezTo>
                  <a:pt x="3074" y="1460"/>
                  <a:pt x="3065" y="1432"/>
                  <a:pt x="3047" y="1404"/>
                </a:cubicBezTo>
                <a:cubicBezTo>
                  <a:pt x="3050" y="1390"/>
                  <a:pt x="3058" y="1375"/>
                  <a:pt x="3055" y="1361"/>
                </a:cubicBezTo>
                <a:cubicBezTo>
                  <a:pt x="3049" y="1335"/>
                  <a:pt x="3012" y="1316"/>
                  <a:pt x="2995" y="1301"/>
                </a:cubicBezTo>
                <a:cubicBezTo>
                  <a:pt x="2919" y="1232"/>
                  <a:pt x="2965" y="1250"/>
                  <a:pt x="2909" y="1233"/>
                </a:cubicBezTo>
                <a:cubicBezTo>
                  <a:pt x="2856" y="1179"/>
                  <a:pt x="2814" y="1108"/>
                  <a:pt x="2772" y="1044"/>
                </a:cubicBezTo>
                <a:cubicBezTo>
                  <a:pt x="2754" y="969"/>
                  <a:pt x="2699" y="907"/>
                  <a:pt x="2627" y="881"/>
                </a:cubicBezTo>
                <a:cubicBezTo>
                  <a:pt x="2615" y="848"/>
                  <a:pt x="2599" y="785"/>
                  <a:pt x="2584" y="753"/>
                </a:cubicBezTo>
                <a:cubicBezTo>
                  <a:pt x="2573" y="731"/>
                  <a:pt x="2546" y="706"/>
                  <a:pt x="2532" y="684"/>
                </a:cubicBezTo>
                <a:cubicBezTo>
                  <a:pt x="2521" y="650"/>
                  <a:pt x="2514" y="604"/>
                  <a:pt x="2498" y="573"/>
                </a:cubicBezTo>
                <a:cubicBezTo>
                  <a:pt x="2482" y="542"/>
                  <a:pt x="2451" y="515"/>
                  <a:pt x="2429" y="487"/>
                </a:cubicBezTo>
                <a:cubicBezTo>
                  <a:pt x="2419" y="475"/>
                  <a:pt x="2404" y="441"/>
                  <a:pt x="2387" y="435"/>
                </a:cubicBezTo>
                <a:cubicBezTo>
                  <a:pt x="2365" y="427"/>
                  <a:pt x="2341" y="430"/>
                  <a:pt x="2318" y="427"/>
                </a:cubicBezTo>
                <a:cubicBezTo>
                  <a:pt x="2289" y="382"/>
                  <a:pt x="2256" y="369"/>
                  <a:pt x="2207" y="358"/>
                </a:cubicBezTo>
                <a:cubicBezTo>
                  <a:pt x="2138" y="367"/>
                  <a:pt x="2081" y="380"/>
                  <a:pt x="2009" y="350"/>
                </a:cubicBezTo>
                <a:cubicBezTo>
                  <a:pt x="1981" y="338"/>
                  <a:pt x="1975" y="298"/>
                  <a:pt x="1958" y="273"/>
                </a:cubicBezTo>
                <a:cubicBezTo>
                  <a:pt x="1934" y="238"/>
                  <a:pt x="1906" y="246"/>
                  <a:pt x="1881" y="221"/>
                </a:cubicBezTo>
                <a:cubicBezTo>
                  <a:pt x="1872" y="212"/>
                  <a:pt x="1867" y="199"/>
                  <a:pt x="1855" y="195"/>
                </a:cubicBezTo>
                <a:cubicBezTo>
                  <a:pt x="1827" y="187"/>
                  <a:pt x="1798" y="190"/>
                  <a:pt x="1769" y="187"/>
                </a:cubicBezTo>
                <a:cubicBezTo>
                  <a:pt x="1727" y="178"/>
                  <a:pt x="1700" y="161"/>
                  <a:pt x="1658" y="153"/>
                </a:cubicBezTo>
                <a:cubicBezTo>
                  <a:pt x="1596" y="110"/>
                  <a:pt x="1654" y="144"/>
                  <a:pt x="1512" y="127"/>
                </a:cubicBezTo>
                <a:cubicBezTo>
                  <a:pt x="1486" y="124"/>
                  <a:pt x="1453" y="108"/>
                  <a:pt x="1427" y="101"/>
                </a:cubicBezTo>
                <a:cubicBezTo>
                  <a:pt x="1405" y="80"/>
                  <a:pt x="1386" y="76"/>
                  <a:pt x="1358" y="67"/>
                </a:cubicBezTo>
                <a:cubicBezTo>
                  <a:pt x="1270" y="0"/>
                  <a:pt x="1264" y="26"/>
                  <a:pt x="1118" y="33"/>
                </a:cubicBezTo>
                <a:cubicBezTo>
                  <a:pt x="1061" y="36"/>
                  <a:pt x="1004" y="38"/>
                  <a:pt x="947" y="41"/>
                </a:cubicBezTo>
                <a:cubicBezTo>
                  <a:pt x="807" y="56"/>
                  <a:pt x="668" y="67"/>
                  <a:pt x="527" y="75"/>
                </a:cubicBezTo>
                <a:cubicBezTo>
                  <a:pt x="459" y="93"/>
                  <a:pt x="387" y="104"/>
                  <a:pt x="321" y="127"/>
                </a:cubicBezTo>
                <a:cubicBezTo>
                  <a:pt x="279" y="168"/>
                  <a:pt x="239" y="222"/>
                  <a:pt x="192" y="255"/>
                </a:cubicBezTo>
                <a:cubicBezTo>
                  <a:pt x="161" y="303"/>
                  <a:pt x="122" y="339"/>
                  <a:pt x="89" y="384"/>
                </a:cubicBezTo>
                <a:cubicBezTo>
                  <a:pt x="29" y="468"/>
                  <a:pt x="117" y="371"/>
                  <a:pt x="47" y="444"/>
                </a:cubicBezTo>
                <a:cubicBezTo>
                  <a:pt x="29" y="497"/>
                  <a:pt x="54" y="527"/>
                  <a:pt x="89" y="564"/>
                </a:cubicBezTo>
                <a:cubicBezTo>
                  <a:pt x="99" y="610"/>
                  <a:pt x="87" y="604"/>
                  <a:pt x="124" y="624"/>
                </a:cubicBezTo>
                <a:cubicBezTo>
                  <a:pt x="146" y="636"/>
                  <a:pt x="192" y="658"/>
                  <a:pt x="192" y="658"/>
                </a:cubicBezTo>
                <a:cubicBezTo>
                  <a:pt x="217" y="696"/>
                  <a:pt x="221" y="735"/>
                  <a:pt x="235" y="778"/>
                </a:cubicBezTo>
                <a:cubicBezTo>
                  <a:pt x="223" y="854"/>
                  <a:pt x="234" y="937"/>
                  <a:pt x="209" y="1010"/>
                </a:cubicBezTo>
                <a:cubicBezTo>
                  <a:pt x="198" y="1042"/>
                  <a:pt x="154" y="1067"/>
                  <a:pt x="132" y="1087"/>
                </a:cubicBezTo>
                <a:cubicBezTo>
                  <a:pt x="100" y="1115"/>
                  <a:pt x="80" y="1148"/>
                  <a:pt x="55" y="1181"/>
                </a:cubicBezTo>
                <a:cubicBezTo>
                  <a:pt x="40" y="1230"/>
                  <a:pt x="47" y="1279"/>
                  <a:pt x="64" y="1327"/>
                </a:cubicBezTo>
                <a:cubicBezTo>
                  <a:pt x="30" y="1379"/>
                  <a:pt x="59" y="1417"/>
                  <a:pt x="12" y="1464"/>
                </a:cubicBezTo>
                <a:cubicBezTo>
                  <a:pt x="30" y="1602"/>
                  <a:pt x="0" y="1480"/>
                  <a:pt x="55" y="1567"/>
                </a:cubicBezTo>
                <a:cubicBezTo>
                  <a:pt x="62" y="1578"/>
                  <a:pt x="66" y="1624"/>
                  <a:pt x="72" y="1635"/>
                </a:cubicBezTo>
                <a:cubicBezTo>
                  <a:pt x="81" y="1654"/>
                  <a:pt x="95" y="1670"/>
                  <a:pt x="107" y="1687"/>
                </a:cubicBezTo>
                <a:cubicBezTo>
                  <a:pt x="125" y="1713"/>
                  <a:pt x="130" y="1726"/>
                  <a:pt x="158" y="1738"/>
                </a:cubicBezTo>
                <a:cubicBezTo>
                  <a:pt x="174" y="1745"/>
                  <a:pt x="209" y="1755"/>
                  <a:pt x="209" y="1755"/>
                </a:cubicBezTo>
                <a:cubicBezTo>
                  <a:pt x="235" y="1781"/>
                  <a:pt x="270" y="1799"/>
                  <a:pt x="295" y="1824"/>
                </a:cubicBezTo>
                <a:cubicBezTo>
                  <a:pt x="332" y="1861"/>
                  <a:pt x="345" y="1909"/>
                  <a:pt x="372" y="1953"/>
                </a:cubicBezTo>
                <a:cubicBezTo>
                  <a:pt x="396" y="1991"/>
                  <a:pt x="433" y="2017"/>
                  <a:pt x="458" y="2055"/>
                </a:cubicBezTo>
                <a:cubicBezTo>
                  <a:pt x="503" y="2123"/>
                  <a:pt x="542" y="2220"/>
                  <a:pt x="612" y="2270"/>
                </a:cubicBezTo>
                <a:cubicBezTo>
                  <a:pt x="648" y="2296"/>
                  <a:pt x="694" y="2309"/>
                  <a:pt x="732" y="2330"/>
                </a:cubicBezTo>
                <a:cubicBezTo>
                  <a:pt x="773" y="2353"/>
                  <a:pt x="802" y="2370"/>
                  <a:pt x="844" y="2390"/>
                </a:cubicBezTo>
                <a:cubicBezTo>
                  <a:pt x="920" y="2466"/>
                  <a:pt x="975" y="2497"/>
                  <a:pt x="1084" y="2510"/>
                </a:cubicBezTo>
                <a:cubicBezTo>
                  <a:pt x="1155" y="2534"/>
                  <a:pt x="1218" y="2572"/>
                  <a:pt x="1289" y="2595"/>
                </a:cubicBezTo>
                <a:cubicBezTo>
                  <a:pt x="1354" y="2660"/>
                  <a:pt x="1257" y="2569"/>
                  <a:pt x="1332" y="2621"/>
                </a:cubicBezTo>
                <a:cubicBezTo>
                  <a:pt x="1345" y="2630"/>
                  <a:pt x="1354" y="2645"/>
                  <a:pt x="1367" y="2655"/>
                </a:cubicBezTo>
                <a:cubicBezTo>
                  <a:pt x="1383" y="2668"/>
                  <a:pt x="1401" y="2678"/>
                  <a:pt x="1418" y="2690"/>
                </a:cubicBezTo>
                <a:cubicBezTo>
                  <a:pt x="1450" y="2712"/>
                  <a:pt x="1459" y="2749"/>
                  <a:pt x="1487" y="2775"/>
                </a:cubicBezTo>
                <a:cubicBezTo>
                  <a:pt x="1548" y="2900"/>
                  <a:pt x="1576" y="2929"/>
                  <a:pt x="1709" y="2938"/>
                </a:cubicBezTo>
                <a:cubicBezTo>
                  <a:pt x="1775" y="2942"/>
                  <a:pt x="1841" y="2944"/>
                  <a:pt x="1907" y="2947"/>
                </a:cubicBezTo>
                <a:cubicBezTo>
                  <a:pt x="1962" y="2956"/>
                  <a:pt x="2016" y="2964"/>
                  <a:pt x="2069" y="2981"/>
                </a:cubicBezTo>
                <a:cubicBezTo>
                  <a:pt x="2114" y="3017"/>
                  <a:pt x="2159" y="3058"/>
                  <a:pt x="2215" y="3075"/>
                </a:cubicBezTo>
                <a:cubicBezTo>
                  <a:pt x="2423" y="3067"/>
                  <a:pt x="2603" y="3093"/>
                  <a:pt x="2807" y="3101"/>
                </a:cubicBezTo>
                <a:cubicBezTo>
                  <a:pt x="2878" y="3078"/>
                  <a:pt x="2797" y="3102"/>
                  <a:pt x="2961" y="3084"/>
                </a:cubicBezTo>
                <a:cubicBezTo>
                  <a:pt x="2996" y="3080"/>
                  <a:pt x="3029" y="3071"/>
                  <a:pt x="3064" y="3067"/>
                </a:cubicBezTo>
                <a:cubicBezTo>
                  <a:pt x="3105" y="3056"/>
                  <a:pt x="3120" y="3055"/>
                  <a:pt x="3149" y="3024"/>
                </a:cubicBezTo>
                <a:cubicBezTo>
                  <a:pt x="3146" y="3005"/>
                  <a:pt x="3134" y="2947"/>
                  <a:pt x="3158" y="2930"/>
                </a:cubicBezTo>
                <a:cubicBezTo>
                  <a:pt x="3225" y="2883"/>
                  <a:pt x="3209" y="2955"/>
                  <a:pt x="3209" y="2861"/>
                </a:cubicBezTo>
                <a:close/>
              </a:path>
            </a:pathLst>
          </a:custGeom>
          <a:solidFill>
            <a:srgbClr val="00B050"/>
          </a:solidFill>
          <a:ln w="9525">
            <a:solidFill>
              <a:schemeClr val="tx1"/>
            </a:solidFill>
            <a:round/>
            <a:headEnd/>
            <a:tailEnd/>
          </a:ln>
        </p:spPr>
        <p:txBody>
          <a:bodyPr wrap="none" anchor="ctr"/>
          <a:lstStyle/>
          <a:p>
            <a:endParaRPr lang="en-US"/>
          </a:p>
        </p:txBody>
      </p:sp>
      <p:sp>
        <p:nvSpPr>
          <p:cNvPr id="11" name="Text Box 4">
            <a:extLst>
              <a:ext uri="{FF2B5EF4-FFF2-40B4-BE49-F238E27FC236}">
                <a16:creationId xmlns:a16="http://schemas.microsoft.com/office/drawing/2014/main" id="{C9AD6ECD-5108-4A1D-AA14-70252499F20D}"/>
              </a:ext>
            </a:extLst>
          </p:cNvPr>
          <p:cNvSpPr txBox="1">
            <a:spLocks noChangeArrowheads="1"/>
          </p:cNvSpPr>
          <p:nvPr/>
        </p:nvSpPr>
        <p:spPr bwMode="auto">
          <a:xfrm>
            <a:off x="669926" y="2541137"/>
            <a:ext cx="2362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009900"/>
                </a:solidFill>
                <a:latin typeface="Arial" panose="020B0604020202020204" pitchFamily="34" charset="0"/>
                <a:cs typeface="Arial" panose="020B0604020202020204" pitchFamily="34" charset="0"/>
              </a:rPr>
              <a:t>Balance of Watershed</a:t>
            </a:r>
          </a:p>
          <a:p>
            <a:r>
              <a:rPr lang="en-US" altLang="en-US" sz="2800" b="1" dirty="0">
                <a:solidFill>
                  <a:srgbClr val="009900"/>
                </a:solidFill>
                <a:latin typeface="Arial" panose="020B0604020202020204" pitchFamily="34" charset="0"/>
                <a:cs typeface="Arial" panose="020B0604020202020204" pitchFamily="34" charset="0"/>
              </a:rPr>
              <a:t>(WSII, WSIII) </a:t>
            </a:r>
          </a:p>
          <a:p>
            <a:r>
              <a:rPr lang="en-US" altLang="en-US" b="1" dirty="0">
                <a:latin typeface="Arial" panose="020B0604020202020204" pitchFamily="34" charset="0"/>
                <a:cs typeface="Arial" panose="020B0604020202020204" pitchFamily="34" charset="0"/>
              </a:rPr>
              <a:t>or 5 miles Protected Area (WS-IV)</a:t>
            </a:r>
          </a:p>
        </p:txBody>
      </p:sp>
      <p:sp>
        <p:nvSpPr>
          <p:cNvPr id="12" name="Line 5">
            <a:extLst>
              <a:ext uri="{FF2B5EF4-FFF2-40B4-BE49-F238E27FC236}">
                <a16:creationId xmlns:a16="http://schemas.microsoft.com/office/drawing/2014/main" id="{4C7850F4-F922-4007-BF8B-F410A017205C}"/>
              </a:ext>
            </a:extLst>
          </p:cNvPr>
          <p:cNvSpPr>
            <a:spLocks noChangeShapeType="1"/>
          </p:cNvSpPr>
          <p:nvPr/>
        </p:nvSpPr>
        <p:spPr bwMode="auto">
          <a:xfrm flipV="1">
            <a:off x="2847975" y="2868954"/>
            <a:ext cx="1624055" cy="39953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6">
            <a:extLst>
              <a:ext uri="{FF2B5EF4-FFF2-40B4-BE49-F238E27FC236}">
                <a16:creationId xmlns:a16="http://schemas.microsoft.com/office/drawing/2014/main" id="{A9CE0FDC-677B-4C80-AD6A-8C9751F2A091}"/>
              </a:ext>
            </a:extLst>
          </p:cNvPr>
          <p:cNvSpPr txBox="1">
            <a:spLocks noChangeArrowheads="1"/>
          </p:cNvSpPr>
          <p:nvPr/>
        </p:nvSpPr>
        <p:spPr bwMode="auto">
          <a:xfrm>
            <a:off x="8715689" y="1725085"/>
            <a:ext cx="280638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CC0000"/>
                </a:solidFill>
                <a:latin typeface="Arial" panose="020B0604020202020204" pitchFamily="34" charset="0"/>
                <a:cs typeface="Arial" panose="020B0604020202020204" pitchFamily="34" charset="0"/>
              </a:rPr>
              <a:t>Critical Area </a:t>
            </a:r>
          </a:p>
          <a:p>
            <a:r>
              <a:rPr lang="en-US" altLang="en-US" b="1" dirty="0">
                <a:latin typeface="Arial" panose="020B0604020202020204" pitchFamily="34" charset="0"/>
                <a:cs typeface="Arial" panose="020B0604020202020204" pitchFamily="34" charset="0"/>
              </a:rPr>
              <a:t>1/2 mile</a:t>
            </a:r>
          </a:p>
        </p:txBody>
      </p:sp>
      <p:sp>
        <p:nvSpPr>
          <p:cNvPr id="14" name="Text Box 7">
            <a:extLst>
              <a:ext uri="{FF2B5EF4-FFF2-40B4-BE49-F238E27FC236}">
                <a16:creationId xmlns:a16="http://schemas.microsoft.com/office/drawing/2014/main" id="{C725F250-CEE8-4E2E-B2EF-C8D04246A40B}"/>
              </a:ext>
            </a:extLst>
          </p:cNvPr>
          <p:cNvSpPr txBox="1">
            <a:spLocks noChangeArrowheads="1"/>
          </p:cNvSpPr>
          <p:nvPr/>
        </p:nvSpPr>
        <p:spPr bwMode="auto">
          <a:xfrm>
            <a:off x="9694823" y="3715915"/>
            <a:ext cx="15097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Water Supply Intake</a:t>
            </a:r>
          </a:p>
        </p:txBody>
      </p:sp>
      <p:sp>
        <p:nvSpPr>
          <p:cNvPr id="18" name="Freeform 3">
            <a:extLst>
              <a:ext uri="{FF2B5EF4-FFF2-40B4-BE49-F238E27FC236}">
                <a16:creationId xmlns:a16="http://schemas.microsoft.com/office/drawing/2014/main" id="{C6EF94DB-0A81-44FF-8ED6-C6DBD1646A1B}"/>
              </a:ext>
            </a:extLst>
          </p:cNvPr>
          <p:cNvSpPr>
            <a:spLocks/>
          </p:cNvSpPr>
          <p:nvPr/>
        </p:nvSpPr>
        <p:spPr bwMode="auto">
          <a:xfrm>
            <a:off x="5522914" y="2868956"/>
            <a:ext cx="2916237" cy="3071813"/>
          </a:xfrm>
          <a:custGeom>
            <a:avLst/>
            <a:gdLst>
              <a:gd name="T0" fmla="*/ 1784 w 1837"/>
              <a:gd name="T1" fmla="*/ 1826 h 1935"/>
              <a:gd name="T2" fmla="*/ 1818 w 1837"/>
              <a:gd name="T3" fmla="*/ 1723 h 1935"/>
              <a:gd name="T4" fmla="*/ 1801 w 1837"/>
              <a:gd name="T5" fmla="*/ 1697 h 1935"/>
              <a:gd name="T6" fmla="*/ 1784 w 1837"/>
              <a:gd name="T7" fmla="*/ 1646 h 1935"/>
              <a:gd name="T8" fmla="*/ 1792 w 1837"/>
              <a:gd name="T9" fmla="*/ 1594 h 1935"/>
              <a:gd name="T10" fmla="*/ 1758 w 1837"/>
              <a:gd name="T11" fmla="*/ 1491 h 1935"/>
              <a:gd name="T12" fmla="*/ 1801 w 1837"/>
              <a:gd name="T13" fmla="*/ 1346 h 1935"/>
              <a:gd name="T14" fmla="*/ 1775 w 1837"/>
              <a:gd name="T15" fmla="*/ 1123 h 1935"/>
              <a:gd name="T16" fmla="*/ 1750 w 1837"/>
              <a:gd name="T17" fmla="*/ 1071 h 1935"/>
              <a:gd name="T18" fmla="*/ 1715 w 1837"/>
              <a:gd name="T19" fmla="*/ 1063 h 1935"/>
              <a:gd name="T20" fmla="*/ 1630 w 1837"/>
              <a:gd name="T21" fmla="*/ 883 h 1935"/>
              <a:gd name="T22" fmla="*/ 1604 w 1837"/>
              <a:gd name="T23" fmla="*/ 806 h 1935"/>
              <a:gd name="T24" fmla="*/ 1570 w 1837"/>
              <a:gd name="T25" fmla="*/ 729 h 1935"/>
              <a:gd name="T26" fmla="*/ 1630 w 1837"/>
              <a:gd name="T27" fmla="*/ 574 h 1935"/>
              <a:gd name="T28" fmla="*/ 1612 w 1837"/>
              <a:gd name="T29" fmla="*/ 471 h 1935"/>
              <a:gd name="T30" fmla="*/ 1604 w 1837"/>
              <a:gd name="T31" fmla="*/ 446 h 1935"/>
              <a:gd name="T32" fmla="*/ 1484 w 1837"/>
              <a:gd name="T33" fmla="*/ 429 h 1935"/>
              <a:gd name="T34" fmla="*/ 1458 w 1837"/>
              <a:gd name="T35" fmla="*/ 420 h 1935"/>
              <a:gd name="T36" fmla="*/ 1450 w 1837"/>
              <a:gd name="T37" fmla="*/ 394 h 1935"/>
              <a:gd name="T38" fmla="*/ 1398 w 1837"/>
              <a:gd name="T39" fmla="*/ 317 h 1935"/>
              <a:gd name="T40" fmla="*/ 1347 w 1837"/>
              <a:gd name="T41" fmla="*/ 266 h 1935"/>
              <a:gd name="T42" fmla="*/ 1338 w 1837"/>
              <a:gd name="T43" fmla="*/ 240 h 1935"/>
              <a:gd name="T44" fmla="*/ 1261 w 1837"/>
              <a:gd name="T45" fmla="*/ 274 h 1935"/>
              <a:gd name="T46" fmla="*/ 1184 w 1837"/>
              <a:gd name="T47" fmla="*/ 223 h 1935"/>
              <a:gd name="T48" fmla="*/ 1141 w 1837"/>
              <a:gd name="T49" fmla="*/ 86 h 1935"/>
              <a:gd name="T50" fmla="*/ 1115 w 1837"/>
              <a:gd name="T51" fmla="*/ 69 h 1935"/>
              <a:gd name="T52" fmla="*/ 995 w 1837"/>
              <a:gd name="T53" fmla="*/ 0 h 1935"/>
              <a:gd name="T54" fmla="*/ 807 w 1837"/>
              <a:gd name="T55" fmla="*/ 26 h 1935"/>
              <a:gd name="T56" fmla="*/ 747 w 1837"/>
              <a:gd name="T57" fmla="*/ 94 h 1935"/>
              <a:gd name="T58" fmla="*/ 730 w 1837"/>
              <a:gd name="T59" fmla="*/ 120 h 1935"/>
              <a:gd name="T60" fmla="*/ 721 w 1837"/>
              <a:gd name="T61" fmla="*/ 163 h 1935"/>
              <a:gd name="T62" fmla="*/ 601 w 1837"/>
              <a:gd name="T63" fmla="*/ 146 h 1935"/>
              <a:gd name="T64" fmla="*/ 541 w 1837"/>
              <a:gd name="T65" fmla="*/ 154 h 1935"/>
              <a:gd name="T66" fmla="*/ 421 w 1837"/>
              <a:gd name="T67" fmla="*/ 60 h 1935"/>
              <a:gd name="T68" fmla="*/ 181 w 1837"/>
              <a:gd name="T69" fmla="*/ 86 h 1935"/>
              <a:gd name="T70" fmla="*/ 130 w 1837"/>
              <a:gd name="T71" fmla="*/ 154 h 1935"/>
              <a:gd name="T72" fmla="*/ 70 w 1837"/>
              <a:gd name="T73" fmla="*/ 369 h 1935"/>
              <a:gd name="T74" fmla="*/ 18 w 1837"/>
              <a:gd name="T75" fmla="*/ 566 h 1935"/>
              <a:gd name="T76" fmla="*/ 61 w 1837"/>
              <a:gd name="T77" fmla="*/ 754 h 1935"/>
              <a:gd name="T78" fmla="*/ 130 w 1837"/>
              <a:gd name="T79" fmla="*/ 797 h 1935"/>
              <a:gd name="T80" fmla="*/ 95 w 1837"/>
              <a:gd name="T81" fmla="*/ 1063 h 1935"/>
              <a:gd name="T82" fmla="*/ 164 w 1837"/>
              <a:gd name="T83" fmla="*/ 1286 h 1935"/>
              <a:gd name="T84" fmla="*/ 224 w 1837"/>
              <a:gd name="T85" fmla="*/ 1354 h 1935"/>
              <a:gd name="T86" fmla="*/ 284 w 1837"/>
              <a:gd name="T87" fmla="*/ 1449 h 1935"/>
              <a:gd name="T88" fmla="*/ 430 w 1837"/>
              <a:gd name="T89" fmla="*/ 1491 h 1935"/>
              <a:gd name="T90" fmla="*/ 490 w 1837"/>
              <a:gd name="T91" fmla="*/ 1517 h 1935"/>
              <a:gd name="T92" fmla="*/ 627 w 1837"/>
              <a:gd name="T93" fmla="*/ 1586 h 1935"/>
              <a:gd name="T94" fmla="*/ 721 w 1837"/>
              <a:gd name="T95" fmla="*/ 1594 h 1935"/>
              <a:gd name="T96" fmla="*/ 901 w 1837"/>
              <a:gd name="T97" fmla="*/ 1680 h 1935"/>
              <a:gd name="T98" fmla="*/ 995 w 1837"/>
              <a:gd name="T99" fmla="*/ 1843 h 1935"/>
              <a:gd name="T100" fmla="*/ 1235 w 1837"/>
              <a:gd name="T101" fmla="*/ 1851 h 1935"/>
              <a:gd name="T102" fmla="*/ 1407 w 1837"/>
              <a:gd name="T103" fmla="*/ 1851 h 1935"/>
              <a:gd name="T104" fmla="*/ 1458 w 1837"/>
              <a:gd name="T105" fmla="*/ 1886 h 1935"/>
              <a:gd name="T106" fmla="*/ 1492 w 1837"/>
              <a:gd name="T107" fmla="*/ 1929 h 1935"/>
              <a:gd name="T108" fmla="*/ 1561 w 1837"/>
              <a:gd name="T109" fmla="*/ 1911 h 1935"/>
              <a:gd name="T110" fmla="*/ 1690 w 1837"/>
              <a:gd name="T111" fmla="*/ 1903 h 1935"/>
              <a:gd name="T112" fmla="*/ 1715 w 1837"/>
              <a:gd name="T113" fmla="*/ 1894 h 1935"/>
              <a:gd name="T114" fmla="*/ 1724 w 1837"/>
              <a:gd name="T115" fmla="*/ 1869 h 1935"/>
              <a:gd name="T116" fmla="*/ 1775 w 1837"/>
              <a:gd name="T117" fmla="*/ 1851 h 1935"/>
              <a:gd name="T118" fmla="*/ 1784 w 1837"/>
              <a:gd name="T119" fmla="*/ 1826 h 19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7"/>
              <a:gd name="T181" fmla="*/ 0 h 1935"/>
              <a:gd name="T182" fmla="*/ 1837 w 1837"/>
              <a:gd name="T183" fmla="*/ 1935 h 19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7" h="1935">
                <a:moveTo>
                  <a:pt x="1784" y="1826"/>
                </a:moveTo>
                <a:cubicBezTo>
                  <a:pt x="1827" y="1793"/>
                  <a:pt x="1837" y="1780"/>
                  <a:pt x="1818" y="1723"/>
                </a:cubicBezTo>
                <a:cubicBezTo>
                  <a:pt x="1815" y="1713"/>
                  <a:pt x="1805" y="1706"/>
                  <a:pt x="1801" y="1697"/>
                </a:cubicBezTo>
                <a:cubicBezTo>
                  <a:pt x="1794" y="1681"/>
                  <a:pt x="1784" y="1646"/>
                  <a:pt x="1784" y="1646"/>
                </a:cubicBezTo>
                <a:cubicBezTo>
                  <a:pt x="1787" y="1629"/>
                  <a:pt x="1794" y="1611"/>
                  <a:pt x="1792" y="1594"/>
                </a:cubicBezTo>
                <a:cubicBezTo>
                  <a:pt x="1790" y="1567"/>
                  <a:pt x="1767" y="1518"/>
                  <a:pt x="1758" y="1491"/>
                </a:cubicBezTo>
                <a:cubicBezTo>
                  <a:pt x="1771" y="1443"/>
                  <a:pt x="1784" y="1393"/>
                  <a:pt x="1801" y="1346"/>
                </a:cubicBezTo>
                <a:cubicBezTo>
                  <a:pt x="1790" y="1272"/>
                  <a:pt x="1795" y="1195"/>
                  <a:pt x="1775" y="1123"/>
                </a:cubicBezTo>
                <a:cubicBezTo>
                  <a:pt x="1769" y="1103"/>
                  <a:pt x="1772" y="1082"/>
                  <a:pt x="1750" y="1071"/>
                </a:cubicBezTo>
                <a:cubicBezTo>
                  <a:pt x="1739" y="1066"/>
                  <a:pt x="1727" y="1066"/>
                  <a:pt x="1715" y="1063"/>
                </a:cubicBezTo>
                <a:cubicBezTo>
                  <a:pt x="1674" y="1000"/>
                  <a:pt x="1647" y="957"/>
                  <a:pt x="1630" y="883"/>
                </a:cubicBezTo>
                <a:cubicBezTo>
                  <a:pt x="1643" y="842"/>
                  <a:pt x="1651" y="820"/>
                  <a:pt x="1604" y="806"/>
                </a:cubicBezTo>
                <a:cubicBezTo>
                  <a:pt x="1594" y="777"/>
                  <a:pt x="1587" y="755"/>
                  <a:pt x="1570" y="729"/>
                </a:cubicBezTo>
                <a:cubicBezTo>
                  <a:pt x="1581" y="670"/>
                  <a:pt x="1611" y="630"/>
                  <a:pt x="1630" y="574"/>
                </a:cubicBezTo>
                <a:cubicBezTo>
                  <a:pt x="1609" y="493"/>
                  <a:pt x="1635" y="600"/>
                  <a:pt x="1612" y="471"/>
                </a:cubicBezTo>
                <a:cubicBezTo>
                  <a:pt x="1610" y="462"/>
                  <a:pt x="1612" y="450"/>
                  <a:pt x="1604" y="446"/>
                </a:cubicBezTo>
                <a:cubicBezTo>
                  <a:pt x="1595" y="441"/>
                  <a:pt x="1485" y="429"/>
                  <a:pt x="1484" y="429"/>
                </a:cubicBezTo>
                <a:cubicBezTo>
                  <a:pt x="1475" y="426"/>
                  <a:pt x="1464" y="427"/>
                  <a:pt x="1458" y="420"/>
                </a:cubicBezTo>
                <a:cubicBezTo>
                  <a:pt x="1452" y="413"/>
                  <a:pt x="1454" y="402"/>
                  <a:pt x="1450" y="394"/>
                </a:cubicBezTo>
                <a:cubicBezTo>
                  <a:pt x="1436" y="366"/>
                  <a:pt x="1420" y="339"/>
                  <a:pt x="1398" y="317"/>
                </a:cubicBezTo>
                <a:cubicBezTo>
                  <a:pt x="1381" y="300"/>
                  <a:pt x="1347" y="266"/>
                  <a:pt x="1347" y="266"/>
                </a:cubicBezTo>
                <a:cubicBezTo>
                  <a:pt x="1344" y="257"/>
                  <a:pt x="1346" y="244"/>
                  <a:pt x="1338" y="240"/>
                </a:cubicBezTo>
                <a:cubicBezTo>
                  <a:pt x="1334" y="238"/>
                  <a:pt x="1272" y="271"/>
                  <a:pt x="1261" y="274"/>
                </a:cubicBezTo>
                <a:cubicBezTo>
                  <a:pt x="1213" y="263"/>
                  <a:pt x="1223" y="249"/>
                  <a:pt x="1184" y="223"/>
                </a:cubicBezTo>
                <a:cubicBezTo>
                  <a:pt x="1173" y="191"/>
                  <a:pt x="1161" y="111"/>
                  <a:pt x="1141" y="86"/>
                </a:cubicBezTo>
                <a:cubicBezTo>
                  <a:pt x="1134" y="78"/>
                  <a:pt x="1123" y="76"/>
                  <a:pt x="1115" y="69"/>
                </a:cubicBezTo>
                <a:cubicBezTo>
                  <a:pt x="1056" y="18"/>
                  <a:pt x="1077" y="14"/>
                  <a:pt x="995" y="0"/>
                </a:cubicBezTo>
                <a:cubicBezTo>
                  <a:pt x="906" y="6"/>
                  <a:pt x="878" y="7"/>
                  <a:pt x="807" y="26"/>
                </a:cubicBezTo>
                <a:cubicBezTo>
                  <a:pt x="764" y="54"/>
                  <a:pt x="786" y="35"/>
                  <a:pt x="747" y="94"/>
                </a:cubicBezTo>
                <a:cubicBezTo>
                  <a:pt x="741" y="103"/>
                  <a:pt x="730" y="120"/>
                  <a:pt x="730" y="120"/>
                </a:cubicBezTo>
                <a:cubicBezTo>
                  <a:pt x="727" y="134"/>
                  <a:pt x="735" y="158"/>
                  <a:pt x="721" y="163"/>
                </a:cubicBezTo>
                <a:cubicBezTo>
                  <a:pt x="687" y="174"/>
                  <a:pt x="637" y="157"/>
                  <a:pt x="601" y="146"/>
                </a:cubicBezTo>
                <a:cubicBezTo>
                  <a:pt x="581" y="149"/>
                  <a:pt x="561" y="154"/>
                  <a:pt x="541" y="154"/>
                </a:cubicBezTo>
                <a:cubicBezTo>
                  <a:pt x="519" y="154"/>
                  <a:pt x="442" y="81"/>
                  <a:pt x="421" y="60"/>
                </a:cubicBezTo>
                <a:cubicBezTo>
                  <a:pt x="319" y="65"/>
                  <a:pt x="264" y="57"/>
                  <a:pt x="181" y="86"/>
                </a:cubicBezTo>
                <a:cubicBezTo>
                  <a:pt x="114" y="134"/>
                  <a:pt x="113" y="106"/>
                  <a:pt x="130" y="154"/>
                </a:cubicBezTo>
                <a:cubicBezTo>
                  <a:pt x="119" y="208"/>
                  <a:pt x="104" y="333"/>
                  <a:pt x="70" y="369"/>
                </a:cubicBezTo>
                <a:cubicBezTo>
                  <a:pt x="46" y="435"/>
                  <a:pt x="92" y="540"/>
                  <a:pt x="18" y="566"/>
                </a:cubicBezTo>
                <a:cubicBezTo>
                  <a:pt x="0" y="623"/>
                  <a:pt x="8" y="719"/>
                  <a:pt x="61" y="754"/>
                </a:cubicBezTo>
                <a:cubicBezTo>
                  <a:pt x="82" y="786"/>
                  <a:pt x="95" y="786"/>
                  <a:pt x="130" y="797"/>
                </a:cubicBezTo>
                <a:cubicBezTo>
                  <a:pt x="154" y="875"/>
                  <a:pt x="122" y="986"/>
                  <a:pt x="95" y="1063"/>
                </a:cubicBezTo>
                <a:cubicBezTo>
                  <a:pt x="126" y="1153"/>
                  <a:pt x="78" y="1230"/>
                  <a:pt x="164" y="1286"/>
                </a:cubicBezTo>
                <a:cubicBezTo>
                  <a:pt x="181" y="1311"/>
                  <a:pt x="207" y="1329"/>
                  <a:pt x="224" y="1354"/>
                </a:cubicBezTo>
                <a:cubicBezTo>
                  <a:pt x="232" y="1367"/>
                  <a:pt x="267" y="1437"/>
                  <a:pt x="284" y="1449"/>
                </a:cubicBezTo>
                <a:cubicBezTo>
                  <a:pt x="327" y="1478"/>
                  <a:pt x="381" y="1480"/>
                  <a:pt x="430" y="1491"/>
                </a:cubicBezTo>
                <a:cubicBezTo>
                  <a:pt x="508" y="1547"/>
                  <a:pt x="395" y="1470"/>
                  <a:pt x="490" y="1517"/>
                </a:cubicBezTo>
                <a:cubicBezTo>
                  <a:pt x="537" y="1540"/>
                  <a:pt x="572" y="1578"/>
                  <a:pt x="627" y="1586"/>
                </a:cubicBezTo>
                <a:cubicBezTo>
                  <a:pt x="658" y="1590"/>
                  <a:pt x="690" y="1591"/>
                  <a:pt x="721" y="1594"/>
                </a:cubicBezTo>
                <a:cubicBezTo>
                  <a:pt x="785" y="1615"/>
                  <a:pt x="844" y="1643"/>
                  <a:pt x="901" y="1680"/>
                </a:cubicBezTo>
                <a:cubicBezTo>
                  <a:pt x="916" y="1724"/>
                  <a:pt x="935" y="1839"/>
                  <a:pt x="995" y="1843"/>
                </a:cubicBezTo>
                <a:cubicBezTo>
                  <a:pt x="1075" y="1848"/>
                  <a:pt x="1155" y="1848"/>
                  <a:pt x="1235" y="1851"/>
                </a:cubicBezTo>
                <a:cubicBezTo>
                  <a:pt x="1292" y="1845"/>
                  <a:pt x="1350" y="1834"/>
                  <a:pt x="1407" y="1851"/>
                </a:cubicBezTo>
                <a:cubicBezTo>
                  <a:pt x="1427" y="1857"/>
                  <a:pt x="1458" y="1886"/>
                  <a:pt x="1458" y="1886"/>
                </a:cubicBezTo>
                <a:cubicBezTo>
                  <a:pt x="1460" y="1888"/>
                  <a:pt x="1485" y="1928"/>
                  <a:pt x="1492" y="1929"/>
                </a:cubicBezTo>
                <a:cubicBezTo>
                  <a:pt x="1530" y="1935"/>
                  <a:pt x="1530" y="1914"/>
                  <a:pt x="1561" y="1911"/>
                </a:cubicBezTo>
                <a:cubicBezTo>
                  <a:pt x="1604" y="1906"/>
                  <a:pt x="1647" y="1906"/>
                  <a:pt x="1690" y="1903"/>
                </a:cubicBezTo>
                <a:cubicBezTo>
                  <a:pt x="1698" y="1900"/>
                  <a:pt x="1709" y="1900"/>
                  <a:pt x="1715" y="1894"/>
                </a:cubicBezTo>
                <a:cubicBezTo>
                  <a:pt x="1721" y="1888"/>
                  <a:pt x="1717" y="1874"/>
                  <a:pt x="1724" y="1869"/>
                </a:cubicBezTo>
                <a:cubicBezTo>
                  <a:pt x="1739" y="1858"/>
                  <a:pt x="1775" y="1851"/>
                  <a:pt x="1775" y="1851"/>
                </a:cubicBezTo>
                <a:cubicBezTo>
                  <a:pt x="1778" y="1843"/>
                  <a:pt x="1784" y="1826"/>
                  <a:pt x="1784" y="1826"/>
                </a:cubicBezTo>
                <a:close/>
              </a:path>
            </a:pathLst>
          </a:custGeom>
          <a:solidFill>
            <a:srgbClr val="FB133A"/>
          </a:solidFill>
          <a:ln w="9525">
            <a:solidFill>
              <a:schemeClr val="tx1"/>
            </a:solidFill>
            <a:round/>
            <a:headEnd/>
            <a:tailEnd/>
          </a:ln>
        </p:spPr>
        <p:txBody>
          <a:bodyPr wrap="none" anchor="ctr"/>
          <a:lstStyle/>
          <a:p>
            <a:endParaRPr lang="en-US"/>
          </a:p>
        </p:txBody>
      </p:sp>
      <p:sp>
        <p:nvSpPr>
          <p:cNvPr id="19" name="Freeform 9">
            <a:extLst>
              <a:ext uri="{FF2B5EF4-FFF2-40B4-BE49-F238E27FC236}">
                <a16:creationId xmlns:a16="http://schemas.microsoft.com/office/drawing/2014/main" id="{ED9225C3-724C-4FC8-8222-E8828C44AB66}"/>
              </a:ext>
            </a:extLst>
          </p:cNvPr>
          <p:cNvSpPr>
            <a:spLocks/>
          </p:cNvSpPr>
          <p:nvPr/>
        </p:nvSpPr>
        <p:spPr bwMode="auto">
          <a:xfrm>
            <a:off x="5932489" y="3113431"/>
            <a:ext cx="2422525" cy="2735263"/>
          </a:xfrm>
          <a:custGeom>
            <a:avLst/>
            <a:gdLst>
              <a:gd name="T0" fmla="*/ 1500 w 1526"/>
              <a:gd name="T1" fmla="*/ 1586 h 1723"/>
              <a:gd name="T2" fmla="*/ 1483 w 1526"/>
              <a:gd name="T3" fmla="*/ 1397 h 1723"/>
              <a:gd name="T4" fmla="*/ 1329 w 1526"/>
              <a:gd name="T5" fmla="*/ 1192 h 1723"/>
              <a:gd name="T6" fmla="*/ 1303 w 1526"/>
              <a:gd name="T7" fmla="*/ 1063 h 1723"/>
              <a:gd name="T8" fmla="*/ 1277 w 1526"/>
              <a:gd name="T9" fmla="*/ 917 h 1723"/>
              <a:gd name="T10" fmla="*/ 1132 w 1526"/>
              <a:gd name="T11" fmla="*/ 720 h 1723"/>
              <a:gd name="T12" fmla="*/ 1183 w 1526"/>
              <a:gd name="T13" fmla="*/ 489 h 1723"/>
              <a:gd name="T14" fmla="*/ 1080 w 1526"/>
              <a:gd name="T15" fmla="*/ 420 h 1723"/>
              <a:gd name="T16" fmla="*/ 1020 w 1526"/>
              <a:gd name="T17" fmla="*/ 292 h 1723"/>
              <a:gd name="T18" fmla="*/ 754 w 1526"/>
              <a:gd name="T19" fmla="*/ 309 h 1723"/>
              <a:gd name="T20" fmla="*/ 780 w 1526"/>
              <a:gd name="T21" fmla="*/ 232 h 1723"/>
              <a:gd name="T22" fmla="*/ 720 w 1526"/>
              <a:gd name="T23" fmla="*/ 0 h 1723"/>
              <a:gd name="T24" fmla="*/ 634 w 1526"/>
              <a:gd name="T25" fmla="*/ 120 h 1723"/>
              <a:gd name="T26" fmla="*/ 532 w 1526"/>
              <a:gd name="T27" fmla="*/ 172 h 1723"/>
              <a:gd name="T28" fmla="*/ 403 w 1526"/>
              <a:gd name="T29" fmla="*/ 240 h 1723"/>
              <a:gd name="T30" fmla="*/ 309 w 1526"/>
              <a:gd name="T31" fmla="*/ 257 h 1723"/>
              <a:gd name="T32" fmla="*/ 274 w 1526"/>
              <a:gd name="T33" fmla="*/ 189 h 1723"/>
              <a:gd name="T34" fmla="*/ 206 w 1526"/>
              <a:gd name="T35" fmla="*/ 120 h 1723"/>
              <a:gd name="T36" fmla="*/ 26 w 1526"/>
              <a:gd name="T37" fmla="*/ 232 h 1723"/>
              <a:gd name="T38" fmla="*/ 17 w 1526"/>
              <a:gd name="T39" fmla="*/ 480 h 1723"/>
              <a:gd name="T40" fmla="*/ 77 w 1526"/>
              <a:gd name="T41" fmla="*/ 635 h 1723"/>
              <a:gd name="T42" fmla="*/ 94 w 1526"/>
              <a:gd name="T43" fmla="*/ 840 h 1723"/>
              <a:gd name="T44" fmla="*/ 77 w 1526"/>
              <a:gd name="T45" fmla="*/ 995 h 1723"/>
              <a:gd name="T46" fmla="*/ 232 w 1526"/>
              <a:gd name="T47" fmla="*/ 1020 h 1723"/>
              <a:gd name="T48" fmla="*/ 309 w 1526"/>
              <a:gd name="T49" fmla="*/ 1089 h 1723"/>
              <a:gd name="T50" fmla="*/ 497 w 1526"/>
              <a:gd name="T51" fmla="*/ 1132 h 1723"/>
              <a:gd name="T52" fmla="*/ 574 w 1526"/>
              <a:gd name="T53" fmla="*/ 1226 h 1723"/>
              <a:gd name="T54" fmla="*/ 634 w 1526"/>
              <a:gd name="T55" fmla="*/ 1277 h 1723"/>
              <a:gd name="T56" fmla="*/ 686 w 1526"/>
              <a:gd name="T57" fmla="*/ 1337 h 1723"/>
              <a:gd name="T58" fmla="*/ 737 w 1526"/>
              <a:gd name="T59" fmla="*/ 1483 h 1723"/>
              <a:gd name="T60" fmla="*/ 866 w 1526"/>
              <a:gd name="T61" fmla="*/ 1415 h 1723"/>
              <a:gd name="T62" fmla="*/ 1037 w 1526"/>
              <a:gd name="T63" fmla="*/ 1500 h 1723"/>
              <a:gd name="T64" fmla="*/ 1114 w 1526"/>
              <a:gd name="T65" fmla="*/ 1543 h 1723"/>
              <a:gd name="T66" fmla="*/ 1423 w 1526"/>
              <a:gd name="T67" fmla="*/ 1680 h 1723"/>
              <a:gd name="T68" fmla="*/ 1483 w 1526"/>
              <a:gd name="T69" fmla="*/ 1715 h 1723"/>
              <a:gd name="T70" fmla="*/ 1526 w 1526"/>
              <a:gd name="T71" fmla="*/ 1706 h 17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26"/>
              <a:gd name="T109" fmla="*/ 0 h 1723"/>
              <a:gd name="T110" fmla="*/ 1526 w 1526"/>
              <a:gd name="T111" fmla="*/ 1723 h 17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26" h="1723">
                <a:moveTo>
                  <a:pt x="1526" y="1706"/>
                </a:moveTo>
                <a:cubicBezTo>
                  <a:pt x="1518" y="1670"/>
                  <a:pt x="1517" y="1620"/>
                  <a:pt x="1500" y="1586"/>
                </a:cubicBezTo>
                <a:cubicBezTo>
                  <a:pt x="1477" y="1541"/>
                  <a:pt x="1463" y="1530"/>
                  <a:pt x="1449" y="1483"/>
                </a:cubicBezTo>
                <a:cubicBezTo>
                  <a:pt x="1457" y="1449"/>
                  <a:pt x="1464" y="1426"/>
                  <a:pt x="1483" y="1397"/>
                </a:cubicBezTo>
                <a:cubicBezTo>
                  <a:pt x="1473" y="1342"/>
                  <a:pt x="1470" y="1310"/>
                  <a:pt x="1423" y="1277"/>
                </a:cubicBezTo>
                <a:cubicBezTo>
                  <a:pt x="1398" y="1240"/>
                  <a:pt x="1356" y="1227"/>
                  <a:pt x="1329" y="1192"/>
                </a:cubicBezTo>
                <a:cubicBezTo>
                  <a:pt x="1316" y="1176"/>
                  <a:pt x="1294" y="1140"/>
                  <a:pt x="1294" y="1140"/>
                </a:cubicBezTo>
                <a:cubicBezTo>
                  <a:pt x="1284" y="1108"/>
                  <a:pt x="1292" y="1094"/>
                  <a:pt x="1303" y="1063"/>
                </a:cubicBezTo>
                <a:cubicBezTo>
                  <a:pt x="1300" y="1023"/>
                  <a:pt x="1301" y="982"/>
                  <a:pt x="1294" y="943"/>
                </a:cubicBezTo>
                <a:cubicBezTo>
                  <a:pt x="1292" y="933"/>
                  <a:pt x="1282" y="926"/>
                  <a:pt x="1277" y="917"/>
                </a:cubicBezTo>
                <a:cubicBezTo>
                  <a:pt x="1253" y="868"/>
                  <a:pt x="1249" y="833"/>
                  <a:pt x="1192" y="815"/>
                </a:cubicBezTo>
                <a:cubicBezTo>
                  <a:pt x="1149" y="772"/>
                  <a:pt x="1148" y="773"/>
                  <a:pt x="1132" y="720"/>
                </a:cubicBezTo>
                <a:cubicBezTo>
                  <a:pt x="1140" y="661"/>
                  <a:pt x="1137" y="649"/>
                  <a:pt x="1183" y="617"/>
                </a:cubicBezTo>
                <a:cubicBezTo>
                  <a:pt x="1211" y="575"/>
                  <a:pt x="1199" y="535"/>
                  <a:pt x="1183" y="489"/>
                </a:cubicBezTo>
                <a:cubicBezTo>
                  <a:pt x="1164" y="367"/>
                  <a:pt x="1198" y="398"/>
                  <a:pt x="1140" y="360"/>
                </a:cubicBezTo>
                <a:cubicBezTo>
                  <a:pt x="1112" y="378"/>
                  <a:pt x="1099" y="392"/>
                  <a:pt x="1080" y="420"/>
                </a:cubicBezTo>
                <a:cubicBezTo>
                  <a:pt x="1067" y="461"/>
                  <a:pt x="1069" y="473"/>
                  <a:pt x="1029" y="446"/>
                </a:cubicBezTo>
                <a:cubicBezTo>
                  <a:pt x="1011" y="394"/>
                  <a:pt x="1034" y="345"/>
                  <a:pt x="1020" y="292"/>
                </a:cubicBezTo>
                <a:cubicBezTo>
                  <a:pt x="954" y="307"/>
                  <a:pt x="890" y="325"/>
                  <a:pt x="823" y="335"/>
                </a:cubicBezTo>
                <a:cubicBezTo>
                  <a:pt x="785" y="347"/>
                  <a:pt x="777" y="342"/>
                  <a:pt x="754" y="309"/>
                </a:cubicBezTo>
                <a:cubicBezTo>
                  <a:pt x="757" y="292"/>
                  <a:pt x="757" y="274"/>
                  <a:pt x="763" y="257"/>
                </a:cubicBezTo>
                <a:cubicBezTo>
                  <a:pt x="766" y="247"/>
                  <a:pt x="779" y="242"/>
                  <a:pt x="780" y="232"/>
                </a:cubicBezTo>
                <a:cubicBezTo>
                  <a:pt x="785" y="196"/>
                  <a:pt x="756" y="150"/>
                  <a:pt x="737" y="120"/>
                </a:cubicBezTo>
                <a:cubicBezTo>
                  <a:pt x="751" y="82"/>
                  <a:pt x="733" y="38"/>
                  <a:pt x="720" y="0"/>
                </a:cubicBezTo>
                <a:cubicBezTo>
                  <a:pt x="639" y="9"/>
                  <a:pt x="635" y="0"/>
                  <a:pt x="617" y="69"/>
                </a:cubicBezTo>
                <a:cubicBezTo>
                  <a:pt x="623" y="86"/>
                  <a:pt x="628" y="103"/>
                  <a:pt x="634" y="120"/>
                </a:cubicBezTo>
                <a:cubicBezTo>
                  <a:pt x="637" y="130"/>
                  <a:pt x="618" y="132"/>
                  <a:pt x="609" y="137"/>
                </a:cubicBezTo>
                <a:cubicBezTo>
                  <a:pt x="584" y="150"/>
                  <a:pt x="558" y="163"/>
                  <a:pt x="532" y="172"/>
                </a:cubicBezTo>
                <a:cubicBezTo>
                  <a:pt x="495" y="164"/>
                  <a:pt x="473" y="152"/>
                  <a:pt x="437" y="163"/>
                </a:cubicBezTo>
                <a:cubicBezTo>
                  <a:pt x="423" y="184"/>
                  <a:pt x="415" y="225"/>
                  <a:pt x="403" y="240"/>
                </a:cubicBezTo>
                <a:cubicBezTo>
                  <a:pt x="391" y="254"/>
                  <a:pt x="368" y="260"/>
                  <a:pt x="352" y="266"/>
                </a:cubicBezTo>
                <a:cubicBezTo>
                  <a:pt x="338" y="263"/>
                  <a:pt x="321" y="265"/>
                  <a:pt x="309" y="257"/>
                </a:cubicBezTo>
                <a:cubicBezTo>
                  <a:pt x="306" y="255"/>
                  <a:pt x="293" y="208"/>
                  <a:pt x="292" y="206"/>
                </a:cubicBezTo>
                <a:cubicBezTo>
                  <a:pt x="288" y="199"/>
                  <a:pt x="280" y="195"/>
                  <a:pt x="274" y="189"/>
                </a:cubicBezTo>
                <a:cubicBezTo>
                  <a:pt x="271" y="166"/>
                  <a:pt x="275" y="141"/>
                  <a:pt x="266" y="120"/>
                </a:cubicBezTo>
                <a:cubicBezTo>
                  <a:pt x="258" y="102"/>
                  <a:pt x="211" y="118"/>
                  <a:pt x="206" y="120"/>
                </a:cubicBezTo>
                <a:cubicBezTo>
                  <a:pt x="154" y="135"/>
                  <a:pt x="115" y="148"/>
                  <a:pt x="60" y="155"/>
                </a:cubicBezTo>
                <a:cubicBezTo>
                  <a:pt x="43" y="181"/>
                  <a:pt x="35" y="203"/>
                  <a:pt x="26" y="232"/>
                </a:cubicBezTo>
                <a:cubicBezTo>
                  <a:pt x="42" y="283"/>
                  <a:pt x="51" y="240"/>
                  <a:pt x="69" y="292"/>
                </a:cubicBezTo>
                <a:cubicBezTo>
                  <a:pt x="16" y="343"/>
                  <a:pt x="28" y="411"/>
                  <a:pt x="17" y="480"/>
                </a:cubicBezTo>
                <a:cubicBezTo>
                  <a:pt x="13" y="506"/>
                  <a:pt x="5" y="531"/>
                  <a:pt x="0" y="557"/>
                </a:cubicBezTo>
                <a:cubicBezTo>
                  <a:pt x="19" y="613"/>
                  <a:pt x="15" y="619"/>
                  <a:pt x="77" y="635"/>
                </a:cubicBezTo>
                <a:cubicBezTo>
                  <a:pt x="136" y="674"/>
                  <a:pt x="89" y="700"/>
                  <a:pt x="146" y="737"/>
                </a:cubicBezTo>
                <a:cubicBezTo>
                  <a:pt x="136" y="785"/>
                  <a:pt x="123" y="801"/>
                  <a:pt x="94" y="840"/>
                </a:cubicBezTo>
                <a:cubicBezTo>
                  <a:pt x="83" y="877"/>
                  <a:pt x="78" y="915"/>
                  <a:pt x="69" y="952"/>
                </a:cubicBezTo>
                <a:cubicBezTo>
                  <a:pt x="72" y="966"/>
                  <a:pt x="69" y="983"/>
                  <a:pt x="77" y="995"/>
                </a:cubicBezTo>
                <a:cubicBezTo>
                  <a:pt x="82" y="1003"/>
                  <a:pt x="94" y="1001"/>
                  <a:pt x="103" y="1003"/>
                </a:cubicBezTo>
                <a:cubicBezTo>
                  <a:pt x="157" y="1016"/>
                  <a:pt x="165" y="1014"/>
                  <a:pt x="232" y="1020"/>
                </a:cubicBezTo>
                <a:cubicBezTo>
                  <a:pt x="235" y="1037"/>
                  <a:pt x="231" y="1057"/>
                  <a:pt x="240" y="1072"/>
                </a:cubicBezTo>
                <a:cubicBezTo>
                  <a:pt x="242" y="1076"/>
                  <a:pt x="300" y="1088"/>
                  <a:pt x="309" y="1089"/>
                </a:cubicBezTo>
                <a:cubicBezTo>
                  <a:pt x="357" y="1096"/>
                  <a:pt x="406" y="1100"/>
                  <a:pt x="454" y="1106"/>
                </a:cubicBezTo>
                <a:cubicBezTo>
                  <a:pt x="512" y="1161"/>
                  <a:pt x="428" y="1086"/>
                  <a:pt x="497" y="1132"/>
                </a:cubicBezTo>
                <a:cubicBezTo>
                  <a:pt x="505" y="1137"/>
                  <a:pt x="531" y="1166"/>
                  <a:pt x="540" y="1175"/>
                </a:cubicBezTo>
                <a:cubicBezTo>
                  <a:pt x="562" y="1236"/>
                  <a:pt x="531" y="1160"/>
                  <a:pt x="574" y="1226"/>
                </a:cubicBezTo>
                <a:cubicBezTo>
                  <a:pt x="579" y="1234"/>
                  <a:pt x="577" y="1245"/>
                  <a:pt x="583" y="1252"/>
                </a:cubicBezTo>
                <a:cubicBezTo>
                  <a:pt x="595" y="1267"/>
                  <a:pt x="617" y="1272"/>
                  <a:pt x="634" y="1277"/>
                </a:cubicBezTo>
                <a:cubicBezTo>
                  <a:pt x="647" y="1290"/>
                  <a:pt x="665" y="1298"/>
                  <a:pt x="677" y="1312"/>
                </a:cubicBezTo>
                <a:cubicBezTo>
                  <a:pt x="683" y="1319"/>
                  <a:pt x="681" y="1329"/>
                  <a:pt x="686" y="1337"/>
                </a:cubicBezTo>
                <a:cubicBezTo>
                  <a:pt x="690" y="1344"/>
                  <a:pt x="697" y="1349"/>
                  <a:pt x="703" y="1355"/>
                </a:cubicBezTo>
                <a:cubicBezTo>
                  <a:pt x="712" y="1398"/>
                  <a:pt x="724" y="1441"/>
                  <a:pt x="737" y="1483"/>
                </a:cubicBezTo>
                <a:cubicBezTo>
                  <a:pt x="792" y="1471"/>
                  <a:pt x="764" y="1484"/>
                  <a:pt x="814" y="1432"/>
                </a:cubicBezTo>
                <a:cubicBezTo>
                  <a:pt x="816" y="1430"/>
                  <a:pt x="864" y="1416"/>
                  <a:pt x="866" y="1415"/>
                </a:cubicBezTo>
                <a:cubicBezTo>
                  <a:pt x="894" y="1433"/>
                  <a:pt x="922" y="1444"/>
                  <a:pt x="952" y="1457"/>
                </a:cubicBezTo>
                <a:cubicBezTo>
                  <a:pt x="983" y="1470"/>
                  <a:pt x="1005" y="1490"/>
                  <a:pt x="1037" y="1500"/>
                </a:cubicBezTo>
                <a:cubicBezTo>
                  <a:pt x="1046" y="1509"/>
                  <a:pt x="1052" y="1520"/>
                  <a:pt x="1063" y="1526"/>
                </a:cubicBezTo>
                <a:cubicBezTo>
                  <a:pt x="1079" y="1535"/>
                  <a:pt x="1114" y="1543"/>
                  <a:pt x="1114" y="1543"/>
                </a:cubicBezTo>
                <a:cubicBezTo>
                  <a:pt x="1126" y="1589"/>
                  <a:pt x="1146" y="1606"/>
                  <a:pt x="1192" y="1620"/>
                </a:cubicBezTo>
                <a:cubicBezTo>
                  <a:pt x="1290" y="1687"/>
                  <a:pt x="1270" y="1671"/>
                  <a:pt x="1423" y="1680"/>
                </a:cubicBezTo>
                <a:cubicBezTo>
                  <a:pt x="1437" y="1683"/>
                  <a:pt x="1453" y="1682"/>
                  <a:pt x="1466" y="1689"/>
                </a:cubicBezTo>
                <a:cubicBezTo>
                  <a:pt x="1475" y="1694"/>
                  <a:pt x="1475" y="1709"/>
                  <a:pt x="1483" y="1715"/>
                </a:cubicBezTo>
                <a:cubicBezTo>
                  <a:pt x="1490" y="1721"/>
                  <a:pt x="1500" y="1720"/>
                  <a:pt x="1509" y="1723"/>
                </a:cubicBezTo>
                <a:cubicBezTo>
                  <a:pt x="1518" y="1693"/>
                  <a:pt x="1511" y="1691"/>
                  <a:pt x="1526" y="1706"/>
                </a:cubicBezTo>
                <a:close/>
              </a:path>
            </a:pathLst>
          </a:custGeom>
          <a:solidFill>
            <a:srgbClr val="0070C0"/>
          </a:solidFill>
          <a:ln w="9525">
            <a:solidFill>
              <a:schemeClr val="tx1"/>
            </a:solidFill>
            <a:round/>
            <a:headEnd/>
            <a:tailEnd/>
          </a:ln>
        </p:spPr>
        <p:txBody>
          <a:bodyPr wrap="none" anchor="ctr"/>
          <a:lstStyle/>
          <a:p>
            <a:endParaRPr lang="en-US"/>
          </a:p>
        </p:txBody>
      </p:sp>
      <p:sp>
        <p:nvSpPr>
          <p:cNvPr id="20" name="Freeform 12">
            <a:extLst>
              <a:ext uri="{FF2B5EF4-FFF2-40B4-BE49-F238E27FC236}">
                <a16:creationId xmlns:a16="http://schemas.microsoft.com/office/drawing/2014/main" id="{C57F3876-24B4-4F8D-8D3B-DDAAD7368045}"/>
              </a:ext>
            </a:extLst>
          </p:cNvPr>
          <p:cNvSpPr>
            <a:spLocks/>
          </p:cNvSpPr>
          <p:nvPr/>
        </p:nvSpPr>
        <p:spPr bwMode="auto">
          <a:xfrm>
            <a:off x="4000500" y="1722781"/>
            <a:ext cx="2122488" cy="1636713"/>
          </a:xfrm>
          <a:custGeom>
            <a:avLst/>
            <a:gdLst>
              <a:gd name="T0" fmla="*/ 1337 w 1337"/>
              <a:gd name="T1" fmla="*/ 1031 h 1031"/>
              <a:gd name="T2" fmla="*/ 1311 w 1337"/>
              <a:gd name="T3" fmla="*/ 945 h 1031"/>
              <a:gd name="T4" fmla="*/ 1217 w 1337"/>
              <a:gd name="T5" fmla="*/ 628 h 1031"/>
              <a:gd name="T6" fmla="*/ 1037 w 1337"/>
              <a:gd name="T7" fmla="*/ 636 h 1031"/>
              <a:gd name="T8" fmla="*/ 951 w 1337"/>
              <a:gd name="T9" fmla="*/ 482 h 1031"/>
              <a:gd name="T10" fmla="*/ 917 w 1337"/>
              <a:gd name="T11" fmla="*/ 285 h 1031"/>
              <a:gd name="T12" fmla="*/ 900 w 1337"/>
              <a:gd name="T13" fmla="*/ 225 h 1031"/>
              <a:gd name="T14" fmla="*/ 840 w 1337"/>
              <a:gd name="T15" fmla="*/ 191 h 1031"/>
              <a:gd name="T16" fmla="*/ 763 w 1337"/>
              <a:gd name="T17" fmla="*/ 96 h 1031"/>
              <a:gd name="T18" fmla="*/ 514 w 1337"/>
              <a:gd name="T19" fmla="*/ 105 h 1031"/>
              <a:gd name="T20" fmla="*/ 454 w 1337"/>
              <a:gd name="T21" fmla="*/ 105 h 1031"/>
              <a:gd name="T22" fmla="*/ 326 w 1337"/>
              <a:gd name="T23" fmla="*/ 71 h 1031"/>
              <a:gd name="T24" fmla="*/ 266 w 1337"/>
              <a:gd name="T25" fmla="*/ 28 h 1031"/>
              <a:gd name="T26" fmla="*/ 120 w 1337"/>
              <a:gd name="T27" fmla="*/ 53 h 1031"/>
              <a:gd name="T28" fmla="*/ 0 w 1337"/>
              <a:gd name="T29" fmla="*/ 11 h 10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7"/>
              <a:gd name="T46" fmla="*/ 0 h 1031"/>
              <a:gd name="T47" fmla="*/ 1337 w 1337"/>
              <a:gd name="T48" fmla="*/ 1031 h 10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7" h="1031">
                <a:moveTo>
                  <a:pt x="1337" y="1031"/>
                </a:moveTo>
                <a:cubicBezTo>
                  <a:pt x="1328" y="1002"/>
                  <a:pt x="1321" y="973"/>
                  <a:pt x="1311" y="945"/>
                </a:cubicBezTo>
                <a:cubicBezTo>
                  <a:pt x="1306" y="865"/>
                  <a:pt x="1326" y="662"/>
                  <a:pt x="1217" y="628"/>
                </a:cubicBezTo>
                <a:cubicBezTo>
                  <a:pt x="1148" y="636"/>
                  <a:pt x="1106" y="645"/>
                  <a:pt x="1037" y="636"/>
                </a:cubicBezTo>
                <a:cubicBezTo>
                  <a:pt x="974" y="617"/>
                  <a:pt x="990" y="538"/>
                  <a:pt x="951" y="482"/>
                </a:cubicBezTo>
                <a:cubicBezTo>
                  <a:pt x="930" y="415"/>
                  <a:pt x="927" y="353"/>
                  <a:pt x="917" y="285"/>
                </a:cubicBezTo>
                <a:cubicBezTo>
                  <a:pt x="917" y="283"/>
                  <a:pt x="905" y="230"/>
                  <a:pt x="900" y="225"/>
                </a:cubicBezTo>
                <a:cubicBezTo>
                  <a:pt x="884" y="209"/>
                  <a:pt x="859" y="204"/>
                  <a:pt x="840" y="191"/>
                </a:cubicBezTo>
                <a:cubicBezTo>
                  <a:pt x="829" y="136"/>
                  <a:pt x="816" y="114"/>
                  <a:pt x="763" y="96"/>
                </a:cubicBezTo>
                <a:cubicBezTo>
                  <a:pt x="680" y="99"/>
                  <a:pt x="597" y="100"/>
                  <a:pt x="514" y="105"/>
                </a:cubicBezTo>
                <a:cubicBezTo>
                  <a:pt x="451" y="109"/>
                  <a:pt x="507" y="121"/>
                  <a:pt x="454" y="105"/>
                </a:cubicBezTo>
                <a:cubicBezTo>
                  <a:pt x="412" y="77"/>
                  <a:pt x="377" y="77"/>
                  <a:pt x="326" y="71"/>
                </a:cubicBezTo>
                <a:cubicBezTo>
                  <a:pt x="315" y="28"/>
                  <a:pt x="314" y="11"/>
                  <a:pt x="266" y="28"/>
                </a:cubicBezTo>
                <a:cubicBezTo>
                  <a:pt x="215" y="77"/>
                  <a:pt x="202" y="61"/>
                  <a:pt x="120" y="53"/>
                </a:cubicBezTo>
                <a:cubicBezTo>
                  <a:pt x="84" y="0"/>
                  <a:pt x="70" y="11"/>
                  <a:pt x="0" y="11"/>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
            <a:extLst>
              <a:ext uri="{FF2B5EF4-FFF2-40B4-BE49-F238E27FC236}">
                <a16:creationId xmlns:a16="http://schemas.microsoft.com/office/drawing/2014/main" id="{92064816-026F-4F1A-BEF6-0B8DE354411E}"/>
              </a:ext>
            </a:extLst>
          </p:cNvPr>
          <p:cNvSpPr>
            <a:spLocks/>
          </p:cNvSpPr>
          <p:nvPr/>
        </p:nvSpPr>
        <p:spPr bwMode="auto">
          <a:xfrm>
            <a:off x="3768726" y="3086444"/>
            <a:ext cx="2259013" cy="1538287"/>
          </a:xfrm>
          <a:custGeom>
            <a:avLst/>
            <a:gdLst>
              <a:gd name="T0" fmla="*/ 1423 w 1423"/>
              <a:gd name="T1" fmla="*/ 969 h 969"/>
              <a:gd name="T2" fmla="*/ 1269 w 1423"/>
              <a:gd name="T3" fmla="*/ 900 h 969"/>
              <a:gd name="T4" fmla="*/ 1209 w 1423"/>
              <a:gd name="T5" fmla="*/ 797 h 969"/>
              <a:gd name="T6" fmla="*/ 1106 w 1423"/>
              <a:gd name="T7" fmla="*/ 686 h 969"/>
              <a:gd name="T8" fmla="*/ 1046 w 1423"/>
              <a:gd name="T9" fmla="*/ 574 h 969"/>
              <a:gd name="T10" fmla="*/ 1020 w 1423"/>
              <a:gd name="T11" fmla="*/ 523 h 969"/>
              <a:gd name="T12" fmla="*/ 840 w 1423"/>
              <a:gd name="T13" fmla="*/ 437 h 969"/>
              <a:gd name="T14" fmla="*/ 652 w 1423"/>
              <a:gd name="T15" fmla="*/ 437 h 969"/>
              <a:gd name="T16" fmla="*/ 626 w 1423"/>
              <a:gd name="T17" fmla="*/ 369 h 969"/>
              <a:gd name="T18" fmla="*/ 566 w 1423"/>
              <a:gd name="T19" fmla="*/ 283 h 969"/>
              <a:gd name="T20" fmla="*/ 275 w 1423"/>
              <a:gd name="T21" fmla="*/ 326 h 969"/>
              <a:gd name="T22" fmla="*/ 172 w 1423"/>
              <a:gd name="T23" fmla="*/ 317 h 969"/>
              <a:gd name="T24" fmla="*/ 163 w 1423"/>
              <a:gd name="T25" fmla="*/ 223 h 969"/>
              <a:gd name="T26" fmla="*/ 120 w 1423"/>
              <a:gd name="T27" fmla="*/ 154 h 969"/>
              <a:gd name="T28" fmla="*/ 129 w 1423"/>
              <a:gd name="T29" fmla="*/ 34 h 969"/>
              <a:gd name="T30" fmla="*/ 0 w 1423"/>
              <a:gd name="T31" fmla="*/ 0 h 9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3"/>
              <a:gd name="T49" fmla="*/ 0 h 969"/>
              <a:gd name="T50" fmla="*/ 1423 w 1423"/>
              <a:gd name="T51" fmla="*/ 969 h 9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3" h="969">
                <a:moveTo>
                  <a:pt x="1423" y="969"/>
                </a:moveTo>
                <a:cubicBezTo>
                  <a:pt x="1368" y="927"/>
                  <a:pt x="1332" y="922"/>
                  <a:pt x="1269" y="900"/>
                </a:cubicBezTo>
                <a:cubicBezTo>
                  <a:pt x="1229" y="860"/>
                  <a:pt x="1232" y="843"/>
                  <a:pt x="1209" y="797"/>
                </a:cubicBezTo>
                <a:cubicBezTo>
                  <a:pt x="1192" y="763"/>
                  <a:pt x="1135" y="705"/>
                  <a:pt x="1106" y="686"/>
                </a:cubicBezTo>
                <a:cubicBezTo>
                  <a:pt x="1087" y="648"/>
                  <a:pt x="1065" y="612"/>
                  <a:pt x="1046" y="574"/>
                </a:cubicBezTo>
                <a:cubicBezTo>
                  <a:pt x="1035" y="553"/>
                  <a:pt x="1040" y="540"/>
                  <a:pt x="1020" y="523"/>
                </a:cubicBezTo>
                <a:cubicBezTo>
                  <a:pt x="970" y="479"/>
                  <a:pt x="903" y="450"/>
                  <a:pt x="840" y="437"/>
                </a:cubicBezTo>
                <a:cubicBezTo>
                  <a:pt x="777" y="460"/>
                  <a:pt x="745" y="475"/>
                  <a:pt x="652" y="437"/>
                </a:cubicBezTo>
                <a:cubicBezTo>
                  <a:pt x="630" y="428"/>
                  <a:pt x="626" y="369"/>
                  <a:pt x="626" y="369"/>
                </a:cubicBezTo>
                <a:cubicBezTo>
                  <a:pt x="617" y="306"/>
                  <a:pt x="621" y="302"/>
                  <a:pt x="566" y="283"/>
                </a:cubicBezTo>
                <a:cubicBezTo>
                  <a:pt x="456" y="291"/>
                  <a:pt x="387" y="318"/>
                  <a:pt x="275" y="326"/>
                </a:cubicBezTo>
                <a:cubicBezTo>
                  <a:pt x="241" y="323"/>
                  <a:pt x="197" y="340"/>
                  <a:pt x="172" y="317"/>
                </a:cubicBezTo>
                <a:cubicBezTo>
                  <a:pt x="149" y="296"/>
                  <a:pt x="173" y="253"/>
                  <a:pt x="163" y="223"/>
                </a:cubicBezTo>
                <a:cubicBezTo>
                  <a:pt x="155" y="197"/>
                  <a:pt x="120" y="154"/>
                  <a:pt x="120" y="154"/>
                </a:cubicBezTo>
                <a:cubicBezTo>
                  <a:pt x="133" y="117"/>
                  <a:pt x="150" y="72"/>
                  <a:pt x="129" y="34"/>
                </a:cubicBezTo>
                <a:cubicBezTo>
                  <a:pt x="116" y="10"/>
                  <a:pt x="22" y="0"/>
                  <a:pt x="0" y="0"/>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2" name="Freeform 15">
            <a:extLst>
              <a:ext uri="{FF2B5EF4-FFF2-40B4-BE49-F238E27FC236}">
                <a16:creationId xmlns:a16="http://schemas.microsoft.com/office/drawing/2014/main" id="{42EC604C-33AF-4AD7-AF9B-557B6BAC0DFB}"/>
              </a:ext>
            </a:extLst>
          </p:cNvPr>
          <p:cNvSpPr>
            <a:spLocks/>
          </p:cNvSpPr>
          <p:nvPr/>
        </p:nvSpPr>
        <p:spPr bwMode="auto">
          <a:xfrm>
            <a:off x="6640514" y="1779930"/>
            <a:ext cx="485775" cy="1347788"/>
          </a:xfrm>
          <a:custGeom>
            <a:avLst/>
            <a:gdLst>
              <a:gd name="T0" fmla="*/ 266 w 306"/>
              <a:gd name="T1" fmla="*/ 849 h 849"/>
              <a:gd name="T2" fmla="*/ 274 w 306"/>
              <a:gd name="T3" fmla="*/ 780 h 849"/>
              <a:gd name="T4" fmla="*/ 240 w 306"/>
              <a:gd name="T5" fmla="*/ 566 h 849"/>
              <a:gd name="T6" fmla="*/ 180 w 306"/>
              <a:gd name="T7" fmla="*/ 446 h 849"/>
              <a:gd name="T8" fmla="*/ 171 w 306"/>
              <a:gd name="T9" fmla="*/ 420 h 849"/>
              <a:gd name="T10" fmla="*/ 137 w 306"/>
              <a:gd name="T11" fmla="*/ 412 h 849"/>
              <a:gd name="T12" fmla="*/ 34 w 306"/>
              <a:gd name="T13" fmla="*/ 386 h 849"/>
              <a:gd name="T14" fmla="*/ 0 w 306"/>
              <a:gd name="T15" fmla="*/ 283 h 849"/>
              <a:gd name="T16" fmla="*/ 103 w 306"/>
              <a:gd name="T17" fmla="*/ 60 h 849"/>
              <a:gd name="T18" fmla="*/ 86 w 306"/>
              <a:gd name="T19" fmla="*/ 0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849"/>
              <a:gd name="T32" fmla="*/ 306 w 306"/>
              <a:gd name="T33" fmla="*/ 849 h 8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849">
                <a:moveTo>
                  <a:pt x="266" y="849"/>
                </a:moveTo>
                <a:cubicBezTo>
                  <a:pt x="306" y="822"/>
                  <a:pt x="289" y="822"/>
                  <a:pt x="274" y="780"/>
                </a:cubicBezTo>
                <a:cubicBezTo>
                  <a:pt x="281" y="718"/>
                  <a:pt x="300" y="605"/>
                  <a:pt x="240" y="566"/>
                </a:cubicBezTo>
                <a:cubicBezTo>
                  <a:pt x="210" y="520"/>
                  <a:pt x="199" y="497"/>
                  <a:pt x="180" y="446"/>
                </a:cubicBezTo>
                <a:cubicBezTo>
                  <a:pt x="177" y="437"/>
                  <a:pt x="178" y="426"/>
                  <a:pt x="171" y="420"/>
                </a:cubicBezTo>
                <a:cubicBezTo>
                  <a:pt x="162" y="413"/>
                  <a:pt x="148" y="415"/>
                  <a:pt x="137" y="412"/>
                </a:cubicBezTo>
                <a:cubicBezTo>
                  <a:pt x="103" y="402"/>
                  <a:pt x="69" y="393"/>
                  <a:pt x="34" y="386"/>
                </a:cubicBezTo>
                <a:cubicBezTo>
                  <a:pt x="10" y="349"/>
                  <a:pt x="7" y="329"/>
                  <a:pt x="0" y="283"/>
                </a:cubicBezTo>
                <a:cubicBezTo>
                  <a:pt x="8" y="189"/>
                  <a:pt x="21" y="114"/>
                  <a:pt x="103" y="60"/>
                </a:cubicBezTo>
                <a:cubicBezTo>
                  <a:pt x="93" y="11"/>
                  <a:pt x="100" y="30"/>
                  <a:pt x="86" y="0"/>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17">
            <a:extLst>
              <a:ext uri="{FF2B5EF4-FFF2-40B4-BE49-F238E27FC236}">
                <a16:creationId xmlns:a16="http://schemas.microsoft.com/office/drawing/2014/main" id="{5D151DFE-D3B1-4991-8A2A-58E0B17878B1}"/>
              </a:ext>
            </a:extLst>
          </p:cNvPr>
          <p:cNvSpPr>
            <a:spLocks/>
          </p:cNvSpPr>
          <p:nvPr/>
        </p:nvSpPr>
        <p:spPr bwMode="auto">
          <a:xfrm>
            <a:off x="8355013" y="5821706"/>
            <a:ext cx="1509712" cy="842963"/>
          </a:xfrm>
          <a:custGeom>
            <a:avLst/>
            <a:gdLst>
              <a:gd name="T0" fmla="*/ 0 w 951"/>
              <a:gd name="T1" fmla="*/ 0 h 531"/>
              <a:gd name="T2" fmla="*/ 146 w 951"/>
              <a:gd name="T3" fmla="*/ 9 h 531"/>
              <a:gd name="T4" fmla="*/ 257 w 951"/>
              <a:gd name="T5" fmla="*/ 103 h 531"/>
              <a:gd name="T6" fmla="*/ 326 w 951"/>
              <a:gd name="T7" fmla="*/ 154 h 531"/>
              <a:gd name="T8" fmla="*/ 377 w 951"/>
              <a:gd name="T9" fmla="*/ 197 h 531"/>
              <a:gd name="T10" fmla="*/ 428 w 951"/>
              <a:gd name="T11" fmla="*/ 214 h 531"/>
              <a:gd name="T12" fmla="*/ 583 w 951"/>
              <a:gd name="T13" fmla="*/ 257 h 531"/>
              <a:gd name="T14" fmla="*/ 694 w 951"/>
              <a:gd name="T15" fmla="*/ 343 h 531"/>
              <a:gd name="T16" fmla="*/ 763 w 951"/>
              <a:gd name="T17" fmla="*/ 429 h 531"/>
              <a:gd name="T18" fmla="*/ 780 w 951"/>
              <a:gd name="T19" fmla="*/ 454 h 531"/>
              <a:gd name="T20" fmla="*/ 831 w 951"/>
              <a:gd name="T21" fmla="*/ 480 h 531"/>
              <a:gd name="T22" fmla="*/ 848 w 951"/>
              <a:gd name="T23" fmla="*/ 506 h 531"/>
              <a:gd name="T24" fmla="*/ 951 w 951"/>
              <a:gd name="T25" fmla="*/ 531 h 5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1"/>
              <a:gd name="T40" fmla="*/ 0 h 531"/>
              <a:gd name="T41" fmla="*/ 951 w 951"/>
              <a:gd name="T42" fmla="*/ 531 h 5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1" h="531">
                <a:moveTo>
                  <a:pt x="0" y="0"/>
                </a:moveTo>
                <a:cubicBezTo>
                  <a:pt x="49" y="3"/>
                  <a:pt x="97" y="4"/>
                  <a:pt x="146" y="9"/>
                </a:cubicBezTo>
                <a:cubicBezTo>
                  <a:pt x="176" y="12"/>
                  <a:pt x="226" y="83"/>
                  <a:pt x="257" y="103"/>
                </a:cubicBezTo>
                <a:cubicBezTo>
                  <a:pt x="283" y="143"/>
                  <a:pt x="292" y="126"/>
                  <a:pt x="326" y="154"/>
                </a:cubicBezTo>
                <a:cubicBezTo>
                  <a:pt x="352" y="176"/>
                  <a:pt x="346" y="183"/>
                  <a:pt x="377" y="197"/>
                </a:cubicBezTo>
                <a:cubicBezTo>
                  <a:pt x="393" y="204"/>
                  <a:pt x="428" y="214"/>
                  <a:pt x="428" y="214"/>
                </a:cubicBezTo>
                <a:cubicBezTo>
                  <a:pt x="469" y="253"/>
                  <a:pt x="529" y="251"/>
                  <a:pt x="583" y="257"/>
                </a:cubicBezTo>
                <a:cubicBezTo>
                  <a:pt x="658" y="332"/>
                  <a:pt x="627" y="299"/>
                  <a:pt x="694" y="343"/>
                </a:cubicBezTo>
                <a:cubicBezTo>
                  <a:pt x="719" y="381"/>
                  <a:pt x="737" y="396"/>
                  <a:pt x="763" y="429"/>
                </a:cubicBezTo>
                <a:cubicBezTo>
                  <a:pt x="769" y="437"/>
                  <a:pt x="772" y="448"/>
                  <a:pt x="780" y="454"/>
                </a:cubicBezTo>
                <a:cubicBezTo>
                  <a:pt x="795" y="466"/>
                  <a:pt x="815" y="469"/>
                  <a:pt x="831" y="480"/>
                </a:cubicBezTo>
                <a:cubicBezTo>
                  <a:pt x="837" y="489"/>
                  <a:pt x="840" y="500"/>
                  <a:pt x="848" y="506"/>
                </a:cubicBezTo>
                <a:cubicBezTo>
                  <a:pt x="877" y="529"/>
                  <a:pt x="924" y="504"/>
                  <a:pt x="951" y="531"/>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AutoShape 10">
            <a:extLst>
              <a:ext uri="{FF2B5EF4-FFF2-40B4-BE49-F238E27FC236}">
                <a16:creationId xmlns:a16="http://schemas.microsoft.com/office/drawing/2014/main" id="{4CABE6C1-9824-4EA9-AD13-370458AFB819}"/>
              </a:ext>
            </a:extLst>
          </p:cNvPr>
          <p:cNvSpPr>
            <a:spLocks noChangeArrowheads="1"/>
          </p:cNvSpPr>
          <p:nvPr/>
        </p:nvSpPr>
        <p:spPr bwMode="auto">
          <a:xfrm>
            <a:off x="8194675" y="5548657"/>
            <a:ext cx="152400" cy="228600"/>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 name="Line 11">
            <a:extLst>
              <a:ext uri="{FF2B5EF4-FFF2-40B4-BE49-F238E27FC236}">
                <a16:creationId xmlns:a16="http://schemas.microsoft.com/office/drawing/2014/main" id="{3767A6E8-FDA1-40C5-A99C-236B2A7859B3}"/>
              </a:ext>
            </a:extLst>
          </p:cNvPr>
          <p:cNvSpPr>
            <a:spLocks noChangeShapeType="1"/>
          </p:cNvSpPr>
          <p:nvPr/>
        </p:nvSpPr>
        <p:spPr bwMode="auto">
          <a:xfrm flipH="1">
            <a:off x="7295745" y="2237361"/>
            <a:ext cx="1347748" cy="119163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8">
            <a:extLst>
              <a:ext uri="{FF2B5EF4-FFF2-40B4-BE49-F238E27FC236}">
                <a16:creationId xmlns:a16="http://schemas.microsoft.com/office/drawing/2014/main" id="{4F668E4A-25C6-4277-BF69-111190073B88}"/>
              </a:ext>
            </a:extLst>
          </p:cNvPr>
          <p:cNvSpPr>
            <a:spLocks noChangeShapeType="1"/>
          </p:cNvSpPr>
          <p:nvPr/>
        </p:nvSpPr>
        <p:spPr bwMode="auto">
          <a:xfrm flipH="1">
            <a:off x="8270875" y="4518026"/>
            <a:ext cx="1347748" cy="119697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a:extLst>
              <a:ext uri="{FF2B5EF4-FFF2-40B4-BE49-F238E27FC236}">
                <a16:creationId xmlns:a16="http://schemas.microsoft.com/office/drawing/2014/main" id="{39DD4EE4-A1C3-4EFC-8517-87BB6C6B4865}"/>
              </a:ext>
            </a:extLst>
          </p:cNvPr>
          <p:cNvSpPr txBox="1"/>
          <p:nvPr/>
        </p:nvSpPr>
        <p:spPr>
          <a:xfrm>
            <a:off x="6284069" y="4105072"/>
            <a:ext cx="1449422"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Reservoir</a:t>
            </a:r>
          </a:p>
        </p:txBody>
      </p:sp>
    </p:spTree>
    <p:extLst>
      <p:ext uri="{BB962C8B-B14F-4D97-AF65-F5344CB8AC3E}">
        <p14:creationId xmlns:p14="http://schemas.microsoft.com/office/powerpoint/2010/main" val="68946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1DBD52-D380-435A-A99F-8BBE302EFBEB}"/>
              </a:ext>
            </a:extLst>
          </p:cNvPr>
          <p:cNvSpPr>
            <a:spLocks noGrp="1"/>
          </p:cNvSpPr>
          <p:nvPr>
            <p:ph type="title"/>
          </p:nvPr>
        </p:nvSpPr>
        <p:spPr>
          <a:xfrm>
            <a:off x="1058755" y="301939"/>
            <a:ext cx="7323245" cy="557215"/>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Run of River Water Supplies</a:t>
            </a:r>
            <a:endParaRPr lang="en-US" sz="3600" b="1" i="0" dirty="0">
              <a:latin typeface="+mn-lt"/>
            </a:endParaRPr>
          </a:p>
        </p:txBody>
      </p:sp>
      <p:sp>
        <p:nvSpPr>
          <p:cNvPr id="4" name="Slide Number Placeholder 3">
            <a:extLst>
              <a:ext uri="{FF2B5EF4-FFF2-40B4-BE49-F238E27FC236}">
                <a16:creationId xmlns:a16="http://schemas.microsoft.com/office/drawing/2014/main" id="{35D31031-A3E3-4A61-AE90-7555E95FA31A}"/>
              </a:ext>
            </a:extLst>
          </p:cNvPr>
          <p:cNvSpPr>
            <a:spLocks noGrp="1"/>
          </p:cNvSpPr>
          <p:nvPr>
            <p:ph type="sldNum" sz="quarter" idx="12"/>
          </p:nvPr>
        </p:nvSpPr>
        <p:spPr/>
        <p:txBody>
          <a:bodyPr/>
          <a:lstStyle/>
          <a:p>
            <a:fld id="{11F27F3A-B3E9-41ED-AF8F-A365F10BB65F}" type="slidenum">
              <a:rPr lang="en-US" smtClean="0"/>
              <a:pPr/>
              <a:t>7</a:t>
            </a:fld>
            <a:endParaRPr lang="en-US" dirty="0"/>
          </a:p>
        </p:txBody>
      </p:sp>
      <p:sp>
        <p:nvSpPr>
          <p:cNvPr id="9" name="Freeform 3">
            <a:extLst>
              <a:ext uri="{FF2B5EF4-FFF2-40B4-BE49-F238E27FC236}">
                <a16:creationId xmlns:a16="http://schemas.microsoft.com/office/drawing/2014/main" id="{FC2FC8FC-224C-4583-B788-CB52A0BA5629}"/>
              </a:ext>
            </a:extLst>
          </p:cNvPr>
          <p:cNvSpPr>
            <a:spLocks/>
          </p:cNvSpPr>
          <p:nvPr/>
        </p:nvSpPr>
        <p:spPr bwMode="auto">
          <a:xfrm>
            <a:off x="3368676" y="1200151"/>
            <a:ext cx="5275263" cy="4924425"/>
          </a:xfrm>
          <a:custGeom>
            <a:avLst/>
            <a:gdLst>
              <a:gd name="T0" fmla="*/ 3227 w 3323"/>
              <a:gd name="T1" fmla="*/ 2630 h 3102"/>
              <a:gd name="T2" fmla="*/ 3287 w 3323"/>
              <a:gd name="T3" fmla="*/ 2287 h 3102"/>
              <a:gd name="T4" fmla="*/ 3312 w 3323"/>
              <a:gd name="T5" fmla="*/ 2193 h 3102"/>
              <a:gd name="T6" fmla="*/ 3287 w 3323"/>
              <a:gd name="T7" fmla="*/ 1790 h 3102"/>
              <a:gd name="T8" fmla="*/ 3244 w 3323"/>
              <a:gd name="T9" fmla="*/ 1738 h 3102"/>
              <a:gd name="T10" fmla="*/ 3141 w 3323"/>
              <a:gd name="T11" fmla="*/ 1567 h 3102"/>
              <a:gd name="T12" fmla="*/ 3047 w 3323"/>
              <a:gd name="T13" fmla="*/ 1404 h 3102"/>
              <a:gd name="T14" fmla="*/ 2995 w 3323"/>
              <a:gd name="T15" fmla="*/ 1301 h 3102"/>
              <a:gd name="T16" fmla="*/ 2772 w 3323"/>
              <a:gd name="T17" fmla="*/ 1044 h 3102"/>
              <a:gd name="T18" fmla="*/ 2584 w 3323"/>
              <a:gd name="T19" fmla="*/ 753 h 3102"/>
              <a:gd name="T20" fmla="*/ 2498 w 3323"/>
              <a:gd name="T21" fmla="*/ 573 h 3102"/>
              <a:gd name="T22" fmla="*/ 2387 w 3323"/>
              <a:gd name="T23" fmla="*/ 435 h 3102"/>
              <a:gd name="T24" fmla="*/ 2207 w 3323"/>
              <a:gd name="T25" fmla="*/ 358 h 3102"/>
              <a:gd name="T26" fmla="*/ 1958 w 3323"/>
              <a:gd name="T27" fmla="*/ 273 h 3102"/>
              <a:gd name="T28" fmla="*/ 1855 w 3323"/>
              <a:gd name="T29" fmla="*/ 195 h 3102"/>
              <a:gd name="T30" fmla="*/ 1658 w 3323"/>
              <a:gd name="T31" fmla="*/ 153 h 3102"/>
              <a:gd name="T32" fmla="*/ 1427 w 3323"/>
              <a:gd name="T33" fmla="*/ 101 h 3102"/>
              <a:gd name="T34" fmla="*/ 1118 w 3323"/>
              <a:gd name="T35" fmla="*/ 33 h 3102"/>
              <a:gd name="T36" fmla="*/ 527 w 3323"/>
              <a:gd name="T37" fmla="*/ 75 h 3102"/>
              <a:gd name="T38" fmla="*/ 192 w 3323"/>
              <a:gd name="T39" fmla="*/ 255 h 3102"/>
              <a:gd name="T40" fmla="*/ 47 w 3323"/>
              <a:gd name="T41" fmla="*/ 444 h 3102"/>
              <a:gd name="T42" fmla="*/ 124 w 3323"/>
              <a:gd name="T43" fmla="*/ 624 h 3102"/>
              <a:gd name="T44" fmla="*/ 235 w 3323"/>
              <a:gd name="T45" fmla="*/ 778 h 3102"/>
              <a:gd name="T46" fmla="*/ 132 w 3323"/>
              <a:gd name="T47" fmla="*/ 1087 h 3102"/>
              <a:gd name="T48" fmla="*/ 64 w 3323"/>
              <a:gd name="T49" fmla="*/ 1327 h 3102"/>
              <a:gd name="T50" fmla="*/ 55 w 3323"/>
              <a:gd name="T51" fmla="*/ 1567 h 3102"/>
              <a:gd name="T52" fmla="*/ 107 w 3323"/>
              <a:gd name="T53" fmla="*/ 1687 h 3102"/>
              <a:gd name="T54" fmla="*/ 209 w 3323"/>
              <a:gd name="T55" fmla="*/ 1755 h 3102"/>
              <a:gd name="T56" fmla="*/ 372 w 3323"/>
              <a:gd name="T57" fmla="*/ 1953 h 3102"/>
              <a:gd name="T58" fmla="*/ 612 w 3323"/>
              <a:gd name="T59" fmla="*/ 2270 h 3102"/>
              <a:gd name="T60" fmla="*/ 844 w 3323"/>
              <a:gd name="T61" fmla="*/ 2390 h 3102"/>
              <a:gd name="T62" fmla="*/ 1289 w 3323"/>
              <a:gd name="T63" fmla="*/ 2595 h 3102"/>
              <a:gd name="T64" fmla="*/ 1367 w 3323"/>
              <a:gd name="T65" fmla="*/ 2655 h 3102"/>
              <a:gd name="T66" fmla="*/ 1487 w 3323"/>
              <a:gd name="T67" fmla="*/ 2775 h 3102"/>
              <a:gd name="T68" fmla="*/ 1907 w 3323"/>
              <a:gd name="T69" fmla="*/ 2947 h 3102"/>
              <a:gd name="T70" fmla="*/ 2215 w 3323"/>
              <a:gd name="T71" fmla="*/ 3075 h 3102"/>
              <a:gd name="T72" fmla="*/ 2961 w 3323"/>
              <a:gd name="T73" fmla="*/ 3084 h 3102"/>
              <a:gd name="T74" fmla="*/ 3149 w 3323"/>
              <a:gd name="T75" fmla="*/ 3024 h 3102"/>
              <a:gd name="T76" fmla="*/ 3209 w 3323"/>
              <a:gd name="T77" fmla="*/ 2861 h 3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23"/>
              <a:gd name="T118" fmla="*/ 0 h 3102"/>
              <a:gd name="T119" fmla="*/ 3323 w 3323"/>
              <a:gd name="T120" fmla="*/ 3102 h 31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23" h="3102">
                <a:moveTo>
                  <a:pt x="3209" y="2861"/>
                </a:moveTo>
                <a:cubicBezTo>
                  <a:pt x="3205" y="2787"/>
                  <a:pt x="3180" y="2695"/>
                  <a:pt x="3227" y="2630"/>
                </a:cubicBezTo>
                <a:cubicBezTo>
                  <a:pt x="3241" y="2585"/>
                  <a:pt x="3270" y="2542"/>
                  <a:pt x="3295" y="2501"/>
                </a:cubicBezTo>
                <a:cubicBezTo>
                  <a:pt x="3308" y="2430"/>
                  <a:pt x="3292" y="2361"/>
                  <a:pt x="3287" y="2287"/>
                </a:cubicBezTo>
                <a:cubicBezTo>
                  <a:pt x="3290" y="2273"/>
                  <a:pt x="3291" y="2258"/>
                  <a:pt x="3295" y="2244"/>
                </a:cubicBezTo>
                <a:cubicBezTo>
                  <a:pt x="3300" y="2227"/>
                  <a:pt x="3312" y="2193"/>
                  <a:pt x="3312" y="2193"/>
                </a:cubicBezTo>
                <a:cubicBezTo>
                  <a:pt x="3306" y="2114"/>
                  <a:pt x="3289" y="2061"/>
                  <a:pt x="3312" y="1987"/>
                </a:cubicBezTo>
                <a:cubicBezTo>
                  <a:pt x="3319" y="1928"/>
                  <a:pt x="3323" y="1844"/>
                  <a:pt x="3287" y="1790"/>
                </a:cubicBezTo>
                <a:cubicBezTo>
                  <a:pt x="3280" y="1780"/>
                  <a:pt x="3269" y="1773"/>
                  <a:pt x="3261" y="1764"/>
                </a:cubicBezTo>
                <a:cubicBezTo>
                  <a:pt x="3254" y="1756"/>
                  <a:pt x="3250" y="1747"/>
                  <a:pt x="3244" y="1738"/>
                </a:cubicBezTo>
                <a:cubicBezTo>
                  <a:pt x="3233" y="1688"/>
                  <a:pt x="3212" y="1646"/>
                  <a:pt x="3175" y="1610"/>
                </a:cubicBezTo>
                <a:cubicBezTo>
                  <a:pt x="3159" y="1559"/>
                  <a:pt x="3180" y="1606"/>
                  <a:pt x="3141" y="1567"/>
                </a:cubicBezTo>
                <a:cubicBezTo>
                  <a:pt x="3118" y="1544"/>
                  <a:pt x="3113" y="1513"/>
                  <a:pt x="3089" y="1490"/>
                </a:cubicBezTo>
                <a:cubicBezTo>
                  <a:pt x="3074" y="1460"/>
                  <a:pt x="3065" y="1432"/>
                  <a:pt x="3047" y="1404"/>
                </a:cubicBezTo>
                <a:cubicBezTo>
                  <a:pt x="3050" y="1390"/>
                  <a:pt x="3058" y="1375"/>
                  <a:pt x="3055" y="1361"/>
                </a:cubicBezTo>
                <a:cubicBezTo>
                  <a:pt x="3049" y="1335"/>
                  <a:pt x="3012" y="1316"/>
                  <a:pt x="2995" y="1301"/>
                </a:cubicBezTo>
                <a:cubicBezTo>
                  <a:pt x="2919" y="1232"/>
                  <a:pt x="2965" y="1250"/>
                  <a:pt x="2909" y="1233"/>
                </a:cubicBezTo>
                <a:cubicBezTo>
                  <a:pt x="2856" y="1179"/>
                  <a:pt x="2814" y="1108"/>
                  <a:pt x="2772" y="1044"/>
                </a:cubicBezTo>
                <a:cubicBezTo>
                  <a:pt x="2754" y="969"/>
                  <a:pt x="2699" y="907"/>
                  <a:pt x="2627" y="881"/>
                </a:cubicBezTo>
                <a:cubicBezTo>
                  <a:pt x="2615" y="848"/>
                  <a:pt x="2599" y="785"/>
                  <a:pt x="2584" y="753"/>
                </a:cubicBezTo>
                <a:cubicBezTo>
                  <a:pt x="2573" y="731"/>
                  <a:pt x="2546" y="706"/>
                  <a:pt x="2532" y="684"/>
                </a:cubicBezTo>
                <a:cubicBezTo>
                  <a:pt x="2521" y="650"/>
                  <a:pt x="2514" y="604"/>
                  <a:pt x="2498" y="573"/>
                </a:cubicBezTo>
                <a:cubicBezTo>
                  <a:pt x="2482" y="542"/>
                  <a:pt x="2451" y="515"/>
                  <a:pt x="2429" y="487"/>
                </a:cubicBezTo>
                <a:cubicBezTo>
                  <a:pt x="2419" y="475"/>
                  <a:pt x="2404" y="441"/>
                  <a:pt x="2387" y="435"/>
                </a:cubicBezTo>
                <a:cubicBezTo>
                  <a:pt x="2365" y="427"/>
                  <a:pt x="2341" y="430"/>
                  <a:pt x="2318" y="427"/>
                </a:cubicBezTo>
                <a:cubicBezTo>
                  <a:pt x="2289" y="382"/>
                  <a:pt x="2256" y="369"/>
                  <a:pt x="2207" y="358"/>
                </a:cubicBezTo>
                <a:cubicBezTo>
                  <a:pt x="2138" y="367"/>
                  <a:pt x="2081" y="380"/>
                  <a:pt x="2009" y="350"/>
                </a:cubicBezTo>
                <a:cubicBezTo>
                  <a:pt x="1981" y="338"/>
                  <a:pt x="1975" y="298"/>
                  <a:pt x="1958" y="273"/>
                </a:cubicBezTo>
                <a:cubicBezTo>
                  <a:pt x="1934" y="238"/>
                  <a:pt x="1906" y="246"/>
                  <a:pt x="1881" y="221"/>
                </a:cubicBezTo>
                <a:cubicBezTo>
                  <a:pt x="1872" y="212"/>
                  <a:pt x="1867" y="199"/>
                  <a:pt x="1855" y="195"/>
                </a:cubicBezTo>
                <a:cubicBezTo>
                  <a:pt x="1827" y="187"/>
                  <a:pt x="1798" y="190"/>
                  <a:pt x="1769" y="187"/>
                </a:cubicBezTo>
                <a:cubicBezTo>
                  <a:pt x="1727" y="178"/>
                  <a:pt x="1700" y="161"/>
                  <a:pt x="1658" y="153"/>
                </a:cubicBezTo>
                <a:cubicBezTo>
                  <a:pt x="1596" y="110"/>
                  <a:pt x="1654" y="144"/>
                  <a:pt x="1512" y="127"/>
                </a:cubicBezTo>
                <a:cubicBezTo>
                  <a:pt x="1486" y="124"/>
                  <a:pt x="1453" y="108"/>
                  <a:pt x="1427" y="101"/>
                </a:cubicBezTo>
                <a:cubicBezTo>
                  <a:pt x="1405" y="80"/>
                  <a:pt x="1386" y="76"/>
                  <a:pt x="1358" y="67"/>
                </a:cubicBezTo>
                <a:cubicBezTo>
                  <a:pt x="1270" y="0"/>
                  <a:pt x="1264" y="26"/>
                  <a:pt x="1118" y="33"/>
                </a:cubicBezTo>
                <a:cubicBezTo>
                  <a:pt x="1061" y="36"/>
                  <a:pt x="1004" y="38"/>
                  <a:pt x="947" y="41"/>
                </a:cubicBezTo>
                <a:cubicBezTo>
                  <a:pt x="807" y="56"/>
                  <a:pt x="668" y="67"/>
                  <a:pt x="527" y="75"/>
                </a:cubicBezTo>
                <a:cubicBezTo>
                  <a:pt x="459" y="93"/>
                  <a:pt x="387" y="104"/>
                  <a:pt x="321" y="127"/>
                </a:cubicBezTo>
                <a:cubicBezTo>
                  <a:pt x="279" y="168"/>
                  <a:pt x="239" y="222"/>
                  <a:pt x="192" y="255"/>
                </a:cubicBezTo>
                <a:cubicBezTo>
                  <a:pt x="161" y="303"/>
                  <a:pt x="122" y="339"/>
                  <a:pt x="89" y="384"/>
                </a:cubicBezTo>
                <a:cubicBezTo>
                  <a:pt x="29" y="468"/>
                  <a:pt x="117" y="371"/>
                  <a:pt x="47" y="444"/>
                </a:cubicBezTo>
                <a:cubicBezTo>
                  <a:pt x="29" y="497"/>
                  <a:pt x="54" y="527"/>
                  <a:pt x="89" y="564"/>
                </a:cubicBezTo>
                <a:cubicBezTo>
                  <a:pt x="99" y="610"/>
                  <a:pt x="87" y="604"/>
                  <a:pt x="124" y="624"/>
                </a:cubicBezTo>
                <a:cubicBezTo>
                  <a:pt x="146" y="636"/>
                  <a:pt x="192" y="658"/>
                  <a:pt x="192" y="658"/>
                </a:cubicBezTo>
                <a:cubicBezTo>
                  <a:pt x="217" y="696"/>
                  <a:pt x="221" y="735"/>
                  <a:pt x="235" y="778"/>
                </a:cubicBezTo>
                <a:cubicBezTo>
                  <a:pt x="223" y="854"/>
                  <a:pt x="234" y="937"/>
                  <a:pt x="209" y="1010"/>
                </a:cubicBezTo>
                <a:cubicBezTo>
                  <a:pt x="198" y="1042"/>
                  <a:pt x="154" y="1067"/>
                  <a:pt x="132" y="1087"/>
                </a:cubicBezTo>
                <a:cubicBezTo>
                  <a:pt x="100" y="1115"/>
                  <a:pt x="80" y="1148"/>
                  <a:pt x="55" y="1181"/>
                </a:cubicBezTo>
                <a:cubicBezTo>
                  <a:pt x="40" y="1230"/>
                  <a:pt x="47" y="1279"/>
                  <a:pt x="64" y="1327"/>
                </a:cubicBezTo>
                <a:cubicBezTo>
                  <a:pt x="30" y="1379"/>
                  <a:pt x="59" y="1417"/>
                  <a:pt x="12" y="1464"/>
                </a:cubicBezTo>
                <a:cubicBezTo>
                  <a:pt x="30" y="1602"/>
                  <a:pt x="0" y="1480"/>
                  <a:pt x="55" y="1567"/>
                </a:cubicBezTo>
                <a:cubicBezTo>
                  <a:pt x="62" y="1578"/>
                  <a:pt x="66" y="1624"/>
                  <a:pt x="72" y="1635"/>
                </a:cubicBezTo>
                <a:cubicBezTo>
                  <a:pt x="81" y="1654"/>
                  <a:pt x="95" y="1670"/>
                  <a:pt x="107" y="1687"/>
                </a:cubicBezTo>
                <a:cubicBezTo>
                  <a:pt x="125" y="1713"/>
                  <a:pt x="130" y="1726"/>
                  <a:pt x="158" y="1738"/>
                </a:cubicBezTo>
                <a:cubicBezTo>
                  <a:pt x="174" y="1745"/>
                  <a:pt x="209" y="1755"/>
                  <a:pt x="209" y="1755"/>
                </a:cubicBezTo>
                <a:cubicBezTo>
                  <a:pt x="235" y="1781"/>
                  <a:pt x="270" y="1799"/>
                  <a:pt x="295" y="1824"/>
                </a:cubicBezTo>
                <a:cubicBezTo>
                  <a:pt x="332" y="1861"/>
                  <a:pt x="345" y="1909"/>
                  <a:pt x="372" y="1953"/>
                </a:cubicBezTo>
                <a:cubicBezTo>
                  <a:pt x="396" y="1991"/>
                  <a:pt x="433" y="2017"/>
                  <a:pt x="458" y="2055"/>
                </a:cubicBezTo>
                <a:cubicBezTo>
                  <a:pt x="503" y="2123"/>
                  <a:pt x="542" y="2220"/>
                  <a:pt x="612" y="2270"/>
                </a:cubicBezTo>
                <a:cubicBezTo>
                  <a:pt x="648" y="2296"/>
                  <a:pt x="694" y="2309"/>
                  <a:pt x="732" y="2330"/>
                </a:cubicBezTo>
                <a:cubicBezTo>
                  <a:pt x="773" y="2353"/>
                  <a:pt x="802" y="2370"/>
                  <a:pt x="844" y="2390"/>
                </a:cubicBezTo>
                <a:cubicBezTo>
                  <a:pt x="920" y="2466"/>
                  <a:pt x="975" y="2497"/>
                  <a:pt x="1084" y="2510"/>
                </a:cubicBezTo>
                <a:cubicBezTo>
                  <a:pt x="1155" y="2534"/>
                  <a:pt x="1218" y="2572"/>
                  <a:pt x="1289" y="2595"/>
                </a:cubicBezTo>
                <a:cubicBezTo>
                  <a:pt x="1354" y="2660"/>
                  <a:pt x="1257" y="2569"/>
                  <a:pt x="1332" y="2621"/>
                </a:cubicBezTo>
                <a:cubicBezTo>
                  <a:pt x="1345" y="2630"/>
                  <a:pt x="1354" y="2645"/>
                  <a:pt x="1367" y="2655"/>
                </a:cubicBezTo>
                <a:cubicBezTo>
                  <a:pt x="1383" y="2668"/>
                  <a:pt x="1401" y="2678"/>
                  <a:pt x="1418" y="2690"/>
                </a:cubicBezTo>
                <a:cubicBezTo>
                  <a:pt x="1450" y="2712"/>
                  <a:pt x="1459" y="2749"/>
                  <a:pt x="1487" y="2775"/>
                </a:cubicBezTo>
                <a:cubicBezTo>
                  <a:pt x="1548" y="2900"/>
                  <a:pt x="1576" y="2929"/>
                  <a:pt x="1709" y="2938"/>
                </a:cubicBezTo>
                <a:cubicBezTo>
                  <a:pt x="1775" y="2942"/>
                  <a:pt x="1841" y="2944"/>
                  <a:pt x="1907" y="2947"/>
                </a:cubicBezTo>
                <a:cubicBezTo>
                  <a:pt x="1962" y="2956"/>
                  <a:pt x="2016" y="2964"/>
                  <a:pt x="2069" y="2981"/>
                </a:cubicBezTo>
                <a:cubicBezTo>
                  <a:pt x="2114" y="3017"/>
                  <a:pt x="2159" y="3058"/>
                  <a:pt x="2215" y="3075"/>
                </a:cubicBezTo>
                <a:cubicBezTo>
                  <a:pt x="2423" y="3067"/>
                  <a:pt x="2603" y="3093"/>
                  <a:pt x="2807" y="3101"/>
                </a:cubicBezTo>
                <a:cubicBezTo>
                  <a:pt x="2878" y="3078"/>
                  <a:pt x="2797" y="3102"/>
                  <a:pt x="2961" y="3084"/>
                </a:cubicBezTo>
                <a:cubicBezTo>
                  <a:pt x="2996" y="3080"/>
                  <a:pt x="3029" y="3071"/>
                  <a:pt x="3064" y="3067"/>
                </a:cubicBezTo>
                <a:cubicBezTo>
                  <a:pt x="3105" y="3056"/>
                  <a:pt x="3120" y="3055"/>
                  <a:pt x="3149" y="3024"/>
                </a:cubicBezTo>
                <a:cubicBezTo>
                  <a:pt x="3146" y="3005"/>
                  <a:pt x="3134" y="2947"/>
                  <a:pt x="3158" y="2930"/>
                </a:cubicBezTo>
                <a:cubicBezTo>
                  <a:pt x="3225" y="2883"/>
                  <a:pt x="3209" y="2955"/>
                  <a:pt x="3209" y="2861"/>
                </a:cubicBezTo>
                <a:close/>
              </a:path>
            </a:pathLst>
          </a:custGeom>
          <a:solidFill>
            <a:srgbClr val="00B050"/>
          </a:solidFill>
          <a:ln w="19050">
            <a:solidFill>
              <a:srgbClr val="0070C0"/>
            </a:solidFill>
            <a:round/>
            <a:headEnd/>
            <a:tailEnd/>
          </a:ln>
        </p:spPr>
        <p:txBody>
          <a:bodyPr wrap="none" anchor="ctr"/>
          <a:lstStyle/>
          <a:p>
            <a:endParaRPr lang="en-US" dirty="0">
              <a:solidFill>
                <a:srgbClr val="0070C0"/>
              </a:solidFill>
            </a:endParaRPr>
          </a:p>
        </p:txBody>
      </p:sp>
      <p:sp>
        <p:nvSpPr>
          <p:cNvPr id="10" name="Freeform 4">
            <a:extLst>
              <a:ext uri="{FF2B5EF4-FFF2-40B4-BE49-F238E27FC236}">
                <a16:creationId xmlns:a16="http://schemas.microsoft.com/office/drawing/2014/main" id="{8349901B-497C-4BDB-A513-B975E7691AB9}"/>
              </a:ext>
            </a:extLst>
          </p:cNvPr>
          <p:cNvSpPr>
            <a:spLocks/>
          </p:cNvSpPr>
          <p:nvPr/>
        </p:nvSpPr>
        <p:spPr bwMode="auto">
          <a:xfrm>
            <a:off x="7599364" y="5386388"/>
            <a:ext cx="884237" cy="762000"/>
          </a:xfrm>
          <a:custGeom>
            <a:avLst/>
            <a:gdLst>
              <a:gd name="T0" fmla="*/ 536 w 557"/>
              <a:gd name="T1" fmla="*/ 53 h 480"/>
              <a:gd name="T2" fmla="*/ 527 w 557"/>
              <a:gd name="T3" fmla="*/ 27 h 480"/>
              <a:gd name="T4" fmla="*/ 519 w 557"/>
              <a:gd name="T5" fmla="*/ 1 h 480"/>
              <a:gd name="T6" fmla="*/ 442 w 557"/>
              <a:gd name="T7" fmla="*/ 18 h 480"/>
              <a:gd name="T8" fmla="*/ 287 w 557"/>
              <a:gd name="T9" fmla="*/ 27 h 480"/>
              <a:gd name="T10" fmla="*/ 150 w 557"/>
              <a:gd name="T11" fmla="*/ 44 h 480"/>
              <a:gd name="T12" fmla="*/ 133 w 557"/>
              <a:gd name="T13" fmla="*/ 70 h 480"/>
              <a:gd name="T14" fmla="*/ 82 w 557"/>
              <a:gd name="T15" fmla="*/ 96 h 480"/>
              <a:gd name="T16" fmla="*/ 30 w 557"/>
              <a:gd name="T17" fmla="*/ 156 h 480"/>
              <a:gd name="T18" fmla="*/ 39 w 557"/>
              <a:gd name="T19" fmla="*/ 276 h 480"/>
              <a:gd name="T20" fmla="*/ 39 w 557"/>
              <a:gd name="T21" fmla="*/ 353 h 480"/>
              <a:gd name="T22" fmla="*/ 4 w 557"/>
              <a:gd name="T23" fmla="*/ 404 h 480"/>
              <a:gd name="T24" fmla="*/ 184 w 557"/>
              <a:gd name="T25" fmla="*/ 456 h 480"/>
              <a:gd name="T26" fmla="*/ 450 w 557"/>
              <a:gd name="T27" fmla="*/ 421 h 480"/>
              <a:gd name="T28" fmla="*/ 476 w 557"/>
              <a:gd name="T29" fmla="*/ 370 h 480"/>
              <a:gd name="T30" fmla="*/ 484 w 557"/>
              <a:gd name="T31" fmla="*/ 310 h 480"/>
              <a:gd name="T32" fmla="*/ 510 w 557"/>
              <a:gd name="T33" fmla="*/ 301 h 480"/>
              <a:gd name="T34" fmla="*/ 536 w 557"/>
              <a:gd name="T35" fmla="*/ 284 h 480"/>
              <a:gd name="T36" fmla="*/ 544 w 557"/>
              <a:gd name="T37" fmla="*/ 190 h 480"/>
              <a:gd name="T38" fmla="*/ 536 w 557"/>
              <a:gd name="T39" fmla="*/ 147 h 480"/>
              <a:gd name="T40" fmla="*/ 536 w 557"/>
              <a:gd name="T41" fmla="*/ 53 h 4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7"/>
              <a:gd name="T64" fmla="*/ 0 h 480"/>
              <a:gd name="T65" fmla="*/ 557 w 557"/>
              <a:gd name="T66" fmla="*/ 480 h 4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7" h="480">
                <a:moveTo>
                  <a:pt x="536" y="53"/>
                </a:moveTo>
                <a:cubicBezTo>
                  <a:pt x="533" y="44"/>
                  <a:pt x="530" y="36"/>
                  <a:pt x="527" y="27"/>
                </a:cubicBezTo>
                <a:cubicBezTo>
                  <a:pt x="524" y="18"/>
                  <a:pt x="528" y="4"/>
                  <a:pt x="519" y="1"/>
                </a:cubicBezTo>
                <a:cubicBezTo>
                  <a:pt x="517" y="0"/>
                  <a:pt x="449" y="16"/>
                  <a:pt x="442" y="18"/>
                </a:cubicBezTo>
                <a:cubicBezTo>
                  <a:pt x="398" y="4"/>
                  <a:pt x="330" y="23"/>
                  <a:pt x="287" y="27"/>
                </a:cubicBezTo>
                <a:cubicBezTo>
                  <a:pt x="242" y="36"/>
                  <a:pt x="194" y="31"/>
                  <a:pt x="150" y="44"/>
                </a:cubicBezTo>
                <a:cubicBezTo>
                  <a:pt x="140" y="47"/>
                  <a:pt x="140" y="63"/>
                  <a:pt x="133" y="70"/>
                </a:cubicBezTo>
                <a:cubicBezTo>
                  <a:pt x="118" y="85"/>
                  <a:pt x="101" y="89"/>
                  <a:pt x="82" y="96"/>
                </a:cubicBezTo>
                <a:cubicBezTo>
                  <a:pt x="62" y="115"/>
                  <a:pt x="49" y="136"/>
                  <a:pt x="30" y="156"/>
                </a:cubicBezTo>
                <a:cubicBezTo>
                  <a:pt x="14" y="203"/>
                  <a:pt x="0" y="235"/>
                  <a:pt x="39" y="276"/>
                </a:cubicBezTo>
                <a:cubicBezTo>
                  <a:pt x="46" y="307"/>
                  <a:pt x="54" y="320"/>
                  <a:pt x="39" y="353"/>
                </a:cubicBezTo>
                <a:cubicBezTo>
                  <a:pt x="30" y="372"/>
                  <a:pt x="4" y="404"/>
                  <a:pt x="4" y="404"/>
                </a:cubicBezTo>
                <a:cubicBezTo>
                  <a:pt x="30" y="480"/>
                  <a:pt x="107" y="451"/>
                  <a:pt x="184" y="456"/>
                </a:cubicBezTo>
                <a:cubicBezTo>
                  <a:pt x="273" y="444"/>
                  <a:pt x="362" y="434"/>
                  <a:pt x="450" y="421"/>
                </a:cubicBezTo>
                <a:cubicBezTo>
                  <a:pt x="464" y="400"/>
                  <a:pt x="471" y="395"/>
                  <a:pt x="476" y="370"/>
                </a:cubicBezTo>
                <a:cubicBezTo>
                  <a:pt x="480" y="350"/>
                  <a:pt x="475" y="328"/>
                  <a:pt x="484" y="310"/>
                </a:cubicBezTo>
                <a:cubicBezTo>
                  <a:pt x="488" y="302"/>
                  <a:pt x="502" y="305"/>
                  <a:pt x="510" y="301"/>
                </a:cubicBezTo>
                <a:cubicBezTo>
                  <a:pt x="519" y="296"/>
                  <a:pt x="527" y="290"/>
                  <a:pt x="536" y="284"/>
                </a:cubicBezTo>
                <a:cubicBezTo>
                  <a:pt x="539" y="253"/>
                  <a:pt x="544" y="221"/>
                  <a:pt x="544" y="190"/>
                </a:cubicBezTo>
                <a:cubicBezTo>
                  <a:pt x="544" y="175"/>
                  <a:pt x="536" y="162"/>
                  <a:pt x="536" y="147"/>
                </a:cubicBezTo>
                <a:cubicBezTo>
                  <a:pt x="536" y="45"/>
                  <a:pt x="557" y="98"/>
                  <a:pt x="536" y="53"/>
                </a:cubicBezTo>
                <a:close/>
              </a:path>
            </a:pathLst>
          </a:custGeom>
          <a:solidFill>
            <a:srgbClr val="FB133A"/>
          </a:solidFill>
          <a:ln w="9525">
            <a:solidFill>
              <a:schemeClr val="tx1"/>
            </a:solidFill>
            <a:round/>
            <a:headEnd/>
            <a:tailEnd/>
          </a:ln>
        </p:spPr>
        <p:txBody>
          <a:bodyPr wrap="none" anchor="ctr"/>
          <a:lstStyle/>
          <a:p>
            <a:endParaRPr lang="en-US"/>
          </a:p>
        </p:txBody>
      </p:sp>
      <p:sp>
        <p:nvSpPr>
          <p:cNvPr id="17" name="Freeform 13">
            <a:extLst>
              <a:ext uri="{FF2B5EF4-FFF2-40B4-BE49-F238E27FC236}">
                <a16:creationId xmlns:a16="http://schemas.microsoft.com/office/drawing/2014/main" id="{7B0F5EB3-E785-49C8-8BF6-2A6C47372E95}"/>
              </a:ext>
            </a:extLst>
          </p:cNvPr>
          <p:cNvSpPr>
            <a:spLocks/>
          </p:cNvSpPr>
          <p:nvPr/>
        </p:nvSpPr>
        <p:spPr bwMode="auto">
          <a:xfrm>
            <a:off x="4038600" y="1628690"/>
            <a:ext cx="5062538" cy="5011826"/>
          </a:xfrm>
          <a:custGeom>
            <a:avLst/>
            <a:gdLst>
              <a:gd name="T0" fmla="*/ 3180 w 3180"/>
              <a:gd name="T1" fmla="*/ 3155 h 3155"/>
              <a:gd name="T2" fmla="*/ 3146 w 3180"/>
              <a:gd name="T3" fmla="*/ 3001 h 3155"/>
              <a:gd name="T4" fmla="*/ 3137 w 3180"/>
              <a:gd name="T5" fmla="*/ 2949 h 3155"/>
              <a:gd name="T6" fmla="*/ 3009 w 3180"/>
              <a:gd name="T7" fmla="*/ 2906 h 3155"/>
              <a:gd name="T8" fmla="*/ 2752 w 3180"/>
              <a:gd name="T9" fmla="*/ 2846 h 3155"/>
              <a:gd name="T10" fmla="*/ 2726 w 3180"/>
              <a:gd name="T11" fmla="*/ 2803 h 3155"/>
              <a:gd name="T12" fmla="*/ 2700 w 3180"/>
              <a:gd name="T13" fmla="*/ 2752 h 3155"/>
              <a:gd name="T14" fmla="*/ 2666 w 3180"/>
              <a:gd name="T15" fmla="*/ 2743 h 3155"/>
              <a:gd name="T16" fmla="*/ 2623 w 3180"/>
              <a:gd name="T17" fmla="*/ 2641 h 3155"/>
              <a:gd name="T18" fmla="*/ 2537 w 3180"/>
              <a:gd name="T19" fmla="*/ 2623 h 3155"/>
              <a:gd name="T20" fmla="*/ 2435 w 3180"/>
              <a:gd name="T21" fmla="*/ 2512 h 3155"/>
              <a:gd name="T22" fmla="*/ 2417 w 3180"/>
              <a:gd name="T23" fmla="*/ 2461 h 3155"/>
              <a:gd name="T24" fmla="*/ 2400 w 3180"/>
              <a:gd name="T25" fmla="*/ 2443 h 3155"/>
              <a:gd name="T26" fmla="*/ 2280 w 3180"/>
              <a:gd name="T27" fmla="*/ 2409 h 3155"/>
              <a:gd name="T28" fmla="*/ 2272 w 3180"/>
              <a:gd name="T29" fmla="*/ 2383 h 3155"/>
              <a:gd name="T30" fmla="*/ 2246 w 3180"/>
              <a:gd name="T31" fmla="*/ 2332 h 3155"/>
              <a:gd name="T32" fmla="*/ 2237 w 3180"/>
              <a:gd name="T33" fmla="*/ 2263 h 3155"/>
              <a:gd name="T34" fmla="*/ 2229 w 3180"/>
              <a:gd name="T35" fmla="*/ 2238 h 3155"/>
              <a:gd name="T36" fmla="*/ 2195 w 3180"/>
              <a:gd name="T37" fmla="*/ 2246 h 3155"/>
              <a:gd name="T38" fmla="*/ 2032 w 3180"/>
              <a:gd name="T39" fmla="*/ 2229 h 3155"/>
              <a:gd name="T40" fmla="*/ 2023 w 3180"/>
              <a:gd name="T41" fmla="*/ 2195 h 3155"/>
              <a:gd name="T42" fmla="*/ 2006 w 3180"/>
              <a:gd name="T43" fmla="*/ 2152 h 3155"/>
              <a:gd name="T44" fmla="*/ 1997 w 3180"/>
              <a:gd name="T45" fmla="*/ 2092 h 3155"/>
              <a:gd name="T46" fmla="*/ 1963 w 3180"/>
              <a:gd name="T47" fmla="*/ 2075 h 3155"/>
              <a:gd name="T48" fmla="*/ 1946 w 3180"/>
              <a:gd name="T49" fmla="*/ 2049 h 3155"/>
              <a:gd name="T50" fmla="*/ 1869 w 3180"/>
              <a:gd name="T51" fmla="*/ 2058 h 3155"/>
              <a:gd name="T52" fmla="*/ 1895 w 3180"/>
              <a:gd name="T53" fmla="*/ 1963 h 3155"/>
              <a:gd name="T54" fmla="*/ 1843 w 3180"/>
              <a:gd name="T55" fmla="*/ 1946 h 3155"/>
              <a:gd name="T56" fmla="*/ 1826 w 3180"/>
              <a:gd name="T57" fmla="*/ 1921 h 3155"/>
              <a:gd name="T58" fmla="*/ 1766 w 3180"/>
              <a:gd name="T59" fmla="*/ 1903 h 3155"/>
              <a:gd name="T60" fmla="*/ 1680 w 3180"/>
              <a:gd name="T61" fmla="*/ 1852 h 3155"/>
              <a:gd name="T62" fmla="*/ 1552 w 3180"/>
              <a:gd name="T63" fmla="*/ 1698 h 3155"/>
              <a:gd name="T64" fmla="*/ 1475 w 3180"/>
              <a:gd name="T65" fmla="*/ 1612 h 3155"/>
              <a:gd name="T66" fmla="*/ 1457 w 3180"/>
              <a:gd name="T67" fmla="*/ 1466 h 3155"/>
              <a:gd name="T68" fmla="*/ 1449 w 3180"/>
              <a:gd name="T69" fmla="*/ 1329 h 3155"/>
              <a:gd name="T70" fmla="*/ 1415 w 3180"/>
              <a:gd name="T71" fmla="*/ 1278 h 3155"/>
              <a:gd name="T72" fmla="*/ 1423 w 3180"/>
              <a:gd name="T73" fmla="*/ 1132 h 3155"/>
              <a:gd name="T74" fmla="*/ 1329 w 3180"/>
              <a:gd name="T75" fmla="*/ 986 h 3155"/>
              <a:gd name="T76" fmla="*/ 1295 w 3180"/>
              <a:gd name="T77" fmla="*/ 926 h 3155"/>
              <a:gd name="T78" fmla="*/ 1012 w 3180"/>
              <a:gd name="T79" fmla="*/ 952 h 3155"/>
              <a:gd name="T80" fmla="*/ 883 w 3180"/>
              <a:gd name="T81" fmla="*/ 926 h 3155"/>
              <a:gd name="T82" fmla="*/ 840 w 3180"/>
              <a:gd name="T83" fmla="*/ 798 h 3155"/>
              <a:gd name="T84" fmla="*/ 832 w 3180"/>
              <a:gd name="T85" fmla="*/ 746 h 3155"/>
              <a:gd name="T86" fmla="*/ 806 w 3180"/>
              <a:gd name="T87" fmla="*/ 721 h 3155"/>
              <a:gd name="T88" fmla="*/ 797 w 3180"/>
              <a:gd name="T89" fmla="*/ 652 h 3155"/>
              <a:gd name="T90" fmla="*/ 712 w 3180"/>
              <a:gd name="T91" fmla="*/ 481 h 3155"/>
              <a:gd name="T92" fmla="*/ 660 w 3180"/>
              <a:gd name="T93" fmla="*/ 403 h 3155"/>
              <a:gd name="T94" fmla="*/ 635 w 3180"/>
              <a:gd name="T95" fmla="*/ 335 h 3155"/>
              <a:gd name="T96" fmla="*/ 626 w 3180"/>
              <a:gd name="T97" fmla="*/ 275 h 3155"/>
              <a:gd name="T98" fmla="*/ 583 w 3180"/>
              <a:gd name="T99" fmla="*/ 223 h 3155"/>
              <a:gd name="T100" fmla="*/ 532 w 3180"/>
              <a:gd name="T101" fmla="*/ 138 h 3155"/>
              <a:gd name="T102" fmla="*/ 523 w 3180"/>
              <a:gd name="T103" fmla="*/ 112 h 3155"/>
              <a:gd name="T104" fmla="*/ 497 w 3180"/>
              <a:gd name="T105" fmla="*/ 95 h 3155"/>
              <a:gd name="T106" fmla="*/ 386 w 3180"/>
              <a:gd name="T107" fmla="*/ 1 h 3155"/>
              <a:gd name="T108" fmla="*/ 317 w 3180"/>
              <a:gd name="T109" fmla="*/ 9 h 3155"/>
              <a:gd name="T110" fmla="*/ 300 w 3180"/>
              <a:gd name="T111" fmla="*/ 35 h 3155"/>
              <a:gd name="T112" fmla="*/ 266 w 3180"/>
              <a:gd name="T113" fmla="*/ 43 h 3155"/>
              <a:gd name="T114" fmla="*/ 146 w 3180"/>
              <a:gd name="T115" fmla="*/ 69 h 3155"/>
              <a:gd name="T116" fmla="*/ 95 w 3180"/>
              <a:gd name="T117" fmla="*/ 86 h 3155"/>
              <a:gd name="T118" fmla="*/ 0 w 3180"/>
              <a:gd name="T119" fmla="*/ 112 h 3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80"/>
              <a:gd name="T181" fmla="*/ 0 h 3155"/>
              <a:gd name="T182" fmla="*/ 3180 w 3180"/>
              <a:gd name="T183" fmla="*/ 3155 h 3155"/>
              <a:gd name="connsiteX0" fmla="*/ 10000 w 10000"/>
              <a:gd name="connsiteY0" fmla="*/ 9997 h 9997"/>
              <a:gd name="connsiteX1" fmla="*/ 9893 w 10000"/>
              <a:gd name="connsiteY1" fmla="*/ 9509 h 9997"/>
              <a:gd name="connsiteX2" fmla="*/ 9865 w 10000"/>
              <a:gd name="connsiteY2" fmla="*/ 9344 h 9997"/>
              <a:gd name="connsiteX3" fmla="*/ 9462 w 10000"/>
              <a:gd name="connsiteY3" fmla="*/ 9208 h 9997"/>
              <a:gd name="connsiteX4" fmla="*/ 8654 w 10000"/>
              <a:gd name="connsiteY4" fmla="*/ 9018 h 9997"/>
              <a:gd name="connsiteX5" fmla="*/ 8572 w 10000"/>
              <a:gd name="connsiteY5" fmla="*/ 8881 h 9997"/>
              <a:gd name="connsiteX6" fmla="*/ 8491 w 10000"/>
              <a:gd name="connsiteY6" fmla="*/ 8720 h 9997"/>
              <a:gd name="connsiteX7" fmla="*/ 8384 w 10000"/>
              <a:gd name="connsiteY7" fmla="*/ 8691 h 9997"/>
              <a:gd name="connsiteX8" fmla="*/ 8248 w 10000"/>
              <a:gd name="connsiteY8" fmla="*/ 8368 h 9997"/>
              <a:gd name="connsiteX9" fmla="*/ 7978 w 10000"/>
              <a:gd name="connsiteY9" fmla="*/ 8311 h 9997"/>
              <a:gd name="connsiteX10" fmla="*/ 7657 w 10000"/>
              <a:gd name="connsiteY10" fmla="*/ 7959 h 9997"/>
              <a:gd name="connsiteX11" fmla="*/ 7601 w 10000"/>
              <a:gd name="connsiteY11" fmla="*/ 7797 h 9997"/>
              <a:gd name="connsiteX12" fmla="*/ 7547 w 10000"/>
              <a:gd name="connsiteY12" fmla="*/ 7740 h 9997"/>
              <a:gd name="connsiteX13" fmla="*/ 7170 w 10000"/>
              <a:gd name="connsiteY13" fmla="*/ 7632 h 9997"/>
              <a:gd name="connsiteX14" fmla="*/ 7145 w 10000"/>
              <a:gd name="connsiteY14" fmla="*/ 7550 h 9997"/>
              <a:gd name="connsiteX15" fmla="*/ 7063 w 10000"/>
              <a:gd name="connsiteY15" fmla="*/ 7388 h 9997"/>
              <a:gd name="connsiteX16" fmla="*/ 7035 w 10000"/>
              <a:gd name="connsiteY16" fmla="*/ 7170 h 9997"/>
              <a:gd name="connsiteX17" fmla="*/ 7009 w 10000"/>
              <a:gd name="connsiteY17" fmla="*/ 7091 h 9997"/>
              <a:gd name="connsiteX18" fmla="*/ 6903 w 10000"/>
              <a:gd name="connsiteY18" fmla="*/ 7116 h 9997"/>
              <a:gd name="connsiteX19" fmla="*/ 6390 w 10000"/>
              <a:gd name="connsiteY19" fmla="*/ 7062 h 9997"/>
              <a:gd name="connsiteX20" fmla="*/ 6362 w 10000"/>
              <a:gd name="connsiteY20" fmla="*/ 6954 h 9997"/>
              <a:gd name="connsiteX21" fmla="*/ 6308 w 10000"/>
              <a:gd name="connsiteY21" fmla="*/ 6818 h 9997"/>
              <a:gd name="connsiteX22" fmla="*/ 6280 w 10000"/>
              <a:gd name="connsiteY22" fmla="*/ 6628 h 9997"/>
              <a:gd name="connsiteX23" fmla="*/ 6173 w 10000"/>
              <a:gd name="connsiteY23" fmla="*/ 6574 h 9997"/>
              <a:gd name="connsiteX24" fmla="*/ 6119 w 10000"/>
              <a:gd name="connsiteY24" fmla="*/ 6491 h 9997"/>
              <a:gd name="connsiteX25" fmla="*/ 5877 w 10000"/>
              <a:gd name="connsiteY25" fmla="*/ 6520 h 9997"/>
              <a:gd name="connsiteX26" fmla="*/ 5959 w 10000"/>
              <a:gd name="connsiteY26" fmla="*/ 6219 h 9997"/>
              <a:gd name="connsiteX27" fmla="*/ 5796 w 10000"/>
              <a:gd name="connsiteY27" fmla="*/ 6165 h 9997"/>
              <a:gd name="connsiteX28" fmla="*/ 5742 w 10000"/>
              <a:gd name="connsiteY28" fmla="*/ 6086 h 9997"/>
              <a:gd name="connsiteX29" fmla="*/ 5553 w 10000"/>
              <a:gd name="connsiteY29" fmla="*/ 6029 h 9997"/>
              <a:gd name="connsiteX30" fmla="*/ 5283 w 10000"/>
              <a:gd name="connsiteY30" fmla="*/ 5867 h 9997"/>
              <a:gd name="connsiteX31" fmla="*/ 4881 w 10000"/>
              <a:gd name="connsiteY31" fmla="*/ 5379 h 9997"/>
              <a:gd name="connsiteX32" fmla="*/ 4638 w 10000"/>
              <a:gd name="connsiteY32" fmla="*/ 5106 h 9997"/>
              <a:gd name="connsiteX33" fmla="*/ 4582 w 10000"/>
              <a:gd name="connsiteY33" fmla="*/ 4644 h 9997"/>
              <a:gd name="connsiteX34" fmla="*/ 4557 w 10000"/>
              <a:gd name="connsiteY34" fmla="*/ 4209 h 9997"/>
              <a:gd name="connsiteX35" fmla="*/ 4450 w 10000"/>
              <a:gd name="connsiteY35" fmla="*/ 4048 h 9997"/>
              <a:gd name="connsiteX36" fmla="*/ 4475 w 10000"/>
              <a:gd name="connsiteY36" fmla="*/ 3585 h 9997"/>
              <a:gd name="connsiteX37" fmla="*/ 4179 w 10000"/>
              <a:gd name="connsiteY37" fmla="*/ 3122 h 9997"/>
              <a:gd name="connsiteX38" fmla="*/ 4072 w 10000"/>
              <a:gd name="connsiteY38" fmla="*/ 2932 h 9997"/>
              <a:gd name="connsiteX39" fmla="*/ 3182 w 10000"/>
              <a:gd name="connsiteY39" fmla="*/ 3014 h 9997"/>
              <a:gd name="connsiteX40" fmla="*/ 2777 w 10000"/>
              <a:gd name="connsiteY40" fmla="*/ 2932 h 9997"/>
              <a:gd name="connsiteX41" fmla="*/ 2642 w 10000"/>
              <a:gd name="connsiteY41" fmla="*/ 2526 h 9997"/>
              <a:gd name="connsiteX42" fmla="*/ 2616 w 10000"/>
              <a:gd name="connsiteY42" fmla="*/ 2362 h 9997"/>
              <a:gd name="connsiteX43" fmla="*/ 2535 w 10000"/>
              <a:gd name="connsiteY43" fmla="*/ 2282 h 9997"/>
              <a:gd name="connsiteX44" fmla="*/ 2506 w 10000"/>
              <a:gd name="connsiteY44" fmla="*/ 2064 h 9997"/>
              <a:gd name="connsiteX45" fmla="*/ 2239 w 10000"/>
              <a:gd name="connsiteY45" fmla="*/ 1522 h 9997"/>
              <a:gd name="connsiteX46" fmla="*/ 2075 w 10000"/>
              <a:gd name="connsiteY46" fmla="*/ 1274 h 9997"/>
              <a:gd name="connsiteX47" fmla="*/ 1997 w 10000"/>
              <a:gd name="connsiteY47" fmla="*/ 1059 h 9997"/>
              <a:gd name="connsiteX48" fmla="*/ 1969 w 10000"/>
              <a:gd name="connsiteY48" fmla="*/ 869 h 9997"/>
              <a:gd name="connsiteX49" fmla="*/ 1833 w 10000"/>
              <a:gd name="connsiteY49" fmla="*/ 704 h 9997"/>
              <a:gd name="connsiteX50" fmla="*/ 1673 w 10000"/>
              <a:gd name="connsiteY50" fmla="*/ 434 h 9997"/>
              <a:gd name="connsiteX51" fmla="*/ 1645 w 10000"/>
              <a:gd name="connsiteY51" fmla="*/ 352 h 9997"/>
              <a:gd name="connsiteX52" fmla="*/ 1563 w 10000"/>
              <a:gd name="connsiteY52" fmla="*/ 298 h 9997"/>
              <a:gd name="connsiteX53" fmla="*/ 1214 w 10000"/>
              <a:gd name="connsiteY53" fmla="*/ 0 h 9997"/>
              <a:gd name="connsiteX54" fmla="*/ 997 w 10000"/>
              <a:gd name="connsiteY54" fmla="*/ 26 h 9997"/>
              <a:gd name="connsiteX55" fmla="*/ 943 w 10000"/>
              <a:gd name="connsiteY55" fmla="*/ 108 h 9997"/>
              <a:gd name="connsiteX56" fmla="*/ 836 w 10000"/>
              <a:gd name="connsiteY56" fmla="*/ 133 h 9997"/>
              <a:gd name="connsiteX57" fmla="*/ 459 w 10000"/>
              <a:gd name="connsiteY57" fmla="*/ 216 h 9997"/>
              <a:gd name="connsiteX58" fmla="*/ 299 w 10000"/>
              <a:gd name="connsiteY58" fmla="*/ 270 h 9997"/>
              <a:gd name="connsiteX59" fmla="*/ 0 w 10000"/>
              <a:gd name="connsiteY59" fmla="*/ 352 h 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00" h="9997">
                <a:moveTo>
                  <a:pt x="10000" y="9997"/>
                </a:moveTo>
                <a:cubicBezTo>
                  <a:pt x="9981" y="9820"/>
                  <a:pt x="9953" y="9674"/>
                  <a:pt x="9893" y="9509"/>
                </a:cubicBezTo>
                <a:cubicBezTo>
                  <a:pt x="9884" y="9455"/>
                  <a:pt x="9887" y="9395"/>
                  <a:pt x="9865" y="9344"/>
                </a:cubicBezTo>
                <a:cubicBezTo>
                  <a:pt x="9805" y="9205"/>
                  <a:pt x="9566" y="9220"/>
                  <a:pt x="9462" y="9208"/>
                </a:cubicBezTo>
                <a:cubicBezTo>
                  <a:pt x="9236" y="9059"/>
                  <a:pt x="8912" y="9040"/>
                  <a:pt x="8654" y="9018"/>
                </a:cubicBezTo>
                <a:cubicBezTo>
                  <a:pt x="8575" y="8799"/>
                  <a:pt x="8682" y="9065"/>
                  <a:pt x="8572" y="8881"/>
                </a:cubicBezTo>
                <a:cubicBezTo>
                  <a:pt x="8538" y="8824"/>
                  <a:pt x="8553" y="8764"/>
                  <a:pt x="8491" y="8720"/>
                </a:cubicBezTo>
                <a:cubicBezTo>
                  <a:pt x="8459" y="8697"/>
                  <a:pt x="8418" y="8701"/>
                  <a:pt x="8384" y="8691"/>
                </a:cubicBezTo>
                <a:cubicBezTo>
                  <a:pt x="8333" y="8618"/>
                  <a:pt x="8292" y="8409"/>
                  <a:pt x="8248" y="8368"/>
                </a:cubicBezTo>
                <a:cubicBezTo>
                  <a:pt x="8182" y="8304"/>
                  <a:pt x="8069" y="8323"/>
                  <a:pt x="7978" y="8311"/>
                </a:cubicBezTo>
                <a:cubicBezTo>
                  <a:pt x="7833" y="8213"/>
                  <a:pt x="7755" y="8105"/>
                  <a:pt x="7657" y="7959"/>
                </a:cubicBezTo>
                <a:cubicBezTo>
                  <a:pt x="7626" y="7911"/>
                  <a:pt x="7638" y="7839"/>
                  <a:pt x="7601" y="7797"/>
                </a:cubicBezTo>
                <a:cubicBezTo>
                  <a:pt x="7582" y="7778"/>
                  <a:pt x="7566" y="7759"/>
                  <a:pt x="7547" y="7740"/>
                </a:cubicBezTo>
                <a:cubicBezTo>
                  <a:pt x="7478" y="7528"/>
                  <a:pt x="7579" y="7753"/>
                  <a:pt x="7170" y="7632"/>
                </a:cubicBezTo>
                <a:cubicBezTo>
                  <a:pt x="7142" y="7623"/>
                  <a:pt x="7157" y="7575"/>
                  <a:pt x="7145" y="7550"/>
                </a:cubicBezTo>
                <a:cubicBezTo>
                  <a:pt x="7028" y="7309"/>
                  <a:pt x="7145" y="7626"/>
                  <a:pt x="7063" y="7388"/>
                </a:cubicBezTo>
                <a:cubicBezTo>
                  <a:pt x="7053" y="7316"/>
                  <a:pt x="7047" y="7243"/>
                  <a:pt x="7035" y="7170"/>
                </a:cubicBezTo>
                <a:cubicBezTo>
                  <a:pt x="7028" y="7141"/>
                  <a:pt x="7035" y="7100"/>
                  <a:pt x="7009" y="7091"/>
                </a:cubicBezTo>
                <a:cubicBezTo>
                  <a:pt x="6975" y="7078"/>
                  <a:pt x="6937" y="7106"/>
                  <a:pt x="6903" y="7116"/>
                </a:cubicBezTo>
                <a:cubicBezTo>
                  <a:pt x="6899" y="7116"/>
                  <a:pt x="6409" y="7071"/>
                  <a:pt x="6390" y="7062"/>
                </a:cubicBezTo>
                <a:cubicBezTo>
                  <a:pt x="6358" y="7046"/>
                  <a:pt x="6374" y="6989"/>
                  <a:pt x="6362" y="6954"/>
                </a:cubicBezTo>
                <a:cubicBezTo>
                  <a:pt x="6346" y="6907"/>
                  <a:pt x="6327" y="6862"/>
                  <a:pt x="6308" y="6818"/>
                </a:cubicBezTo>
                <a:cubicBezTo>
                  <a:pt x="6299" y="6755"/>
                  <a:pt x="6311" y="6685"/>
                  <a:pt x="6280" y="6628"/>
                </a:cubicBezTo>
                <a:cubicBezTo>
                  <a:pt x="6261" y="6593"/>
                  <a:pt x="6204" y="6599"/>
                  <a:pt x="6173" y="6574"/>
                </a:cubicBezTo>
                <a:cubicBezTo>
                  <a:pt x="6148" y="6552"/>
                  <a:pt x="6138" y="6520"/>
                  <a:pt x="6119" y="6491"/>
                </a:cubicBezTo>
                <a:cubicBezTo>
                  <a:pt x="6038" y="6501"/>
                  <a:pt x="5959" y="6526"/>
                  <a:pt x="5877" y="6520"/>
                </a:cubicBezTo>
                <a:cubicBezTo>
                  <a:pt x="5642" y="6504"/>
                  <a:pt x="5909" y="6292"/>
                  <a:pt x="5959" y="6219"/>
                </a:cubicBezTo>
                <a:cubicBezTo>
                  <a:pt x="5950" y="6216"/>
                  <a:pt x="5805" y="6171"/>
                  <a:pt x="5796" y="6165"/>
                </a:cubicBezTo>
                <a:cubicBezTo>
                  <a:pt x="5770" y="6146"/>
                  <a:pt x="5770" y="6102"/>
                  <a:pt x="5742" y="6086"/>
                </a:cubicBezTo>
                <a:cubicBezTo>
                  <a:pt x="5686" y="6054"/>
                  <a:pt x="5616" y="6048"/>
                  <a:pt x="5553" y="6029"/>
                </a:cubicBezTo>
                <a:cubicBezTo>
                  <a:pt x="5472" y="5908"/>
                  <a:pt x="5425" y="5896"/>
                  <a:pt x="5283" y="5867"/>
                </a:cubicBezTo>
                <a:cubicBezTo>
                  <a:pt x="5113" y="5731"/>
                  <a:pt x="5000" y="5560"/>
                  <a:pt x="4881" y="5379"/>
                </a:cubicBezTo>
                <a:cubicBezTo>
                  <a:pt x="4805" y="5268"/>
                  <a:pt x="4764" y="5154"/>
                  <a:pt x="4638" y="5106"/>
                </a:cubicBezTo>
                <a:cubicBezTo>
                  <a:pt x="4491" y="4967"/>
                  <a:pt x="4525" y="4831"/>
                  <a:pt x="4582" y="4644"/>
                </a:cubicBezTo>
                <a:cubicBezTo>
                  <a:pt x="4572" y="4498"/>
                  <a:pt x="4585" y="4352"/>
                  <a:pt x="4557" y="4209"/>
                </a:cubicBezTo>
                <a:cubicBezTo>
                  <a:pt x="4544" y="4146"/>
                  <a:pt x="4469" y="4108"/>
                  <a:pt x="4450" y="4048"/>
                </a:cubicBezTo>
                <a:cubicBezTo>
                  <a:pt x="4481" y="3870"/>
                  <a:pt x="4522" y="3775"/>
                  <a:pt x="4475" y="3585"/>
                </a:cubicBezTo>
                <a:cubicBezTo>
                  <a:pt x="4431" y="3407"/>
                  <a:pt x="4277" y="3271"/>
                  <a:pt x="4179" y="3122"/>
                </a:cubicBezTo>
                <a:cubicBezTo>
                  <a:pt x="4138" y="3062"/>
                  <a:pt x="4113" y="2992"/>
                  <a:pt x="4072" y="2932"/>
                </a:cubicBezTo>
                <a:cubicBezTo>
                  <a:pt x="3233" y="2989"/>
                  <a:pt x="3516" y="2894"/>
                  <a:pt x="3182" y="3014"/>
                </a:cubicBezTo>
                <a:cubicBezTo>
                  <a:pt x="3016" y="2995"/>
                  <a:pt x="2921" y="2983"/>
                  <a:pt x="2777" y="2932"/>
                </a:cubicBezTo>
                <a:cubicBezTo>
                  <a:pt x="2733" y="2796"/>
                  <a:pt x="2689" y="2659"/>
                  <a:pt x="2642" y="2526"/>
                </a:cubicBezTo>
                <a:cubicBezTo>
                  <a:pt x="2632" y="2472"/>
                  <a:pt x="2638" y="2412"/>
                  <a:pt x="2616" y="2362"/>
                </a:cubicBezTo>
                <a:cubicBezTo>
                  <a:pt x="2601" y="2327"/>
                  <a:pt x="2547" y="2317"/>
                  <a:pt x="2535" y="2282"/>
                </a:cubicBezTo>
                <a:cubicBezTo>
                  <a:pt x="2509" y="2213"/>
                  <a:pt x="2516" y="2136"/>
                  <a:pt x="2506" y="2064"/>
                </a:cubicBezTo>
                <a:cubicBezTo>
                  <a:pt x="2478" y="1886"/>
                  <a:pt x="2387" y="1623"/>
                  <a:pt x="2239" y="1522"/>
                </a:cubicBezTo>
                <a:cubicBezTo>
                  <a:pt x="2182" y="1436"/>
                  <a:pt x="2145" y="1347"/>
                  <a:pt x="2075" y="1274"/>
                </a:cubicBezTo>
                <a:cubicBezTo>
                  <a:pt x="2057" y="1227"/>
                  <a:pt x="2009" y="1119"/>
                  <a:pt x="1997" y="1059"/>
                </a:cubicBezTo>
                <a:cubicBezTo>
                  <a:pt x="1984" y="995"/>
                  <a:pt x="1994" y="929"/>
                  <a:pt x="1969" y="869"/>
                </a:cubicBezTo>
                <a:cubicBezTo>
                  <a:pt x="1943" y="802"/>
                  <a:pt x="1868" y="767"/>
                  <a:pt x="1833" y="704"/>
                </a:cubicBezTo>
                <a:cubicBezTo>
                  <a:pt x="1783" y="612"/>
                  <a:pt x="1708" y="533"/>
                  <a:pt x="1673" y="434"/>
                </a:cubicBezTo>
                <a:cubicBezTo>
                  <a:pt x="1664" y="406"/>
                  <a:pt x="1664" y="374"/>
                  <a:pt x="1645" y="352"/>
                </a:cubicBezTo>
                <a:cubicBezTo>
                  <a:pt x="1623" y="327"/>
                  <a:pt x="1588" y="320"/>
                  <a:pt x="1563" y="298"/>
                </a:cubicBezTo>
                <a:cubicBezTo>
                  <a:pt x="1447" y="200"/>
                  <a:pt x="1340" y="92"/>
                  <a:pt x="1214" y="0"/>
                </a:cubicBezTo>
                <a:cubicBezTo>
                  <a:pt x="1142" y="10"/>
                  <a:pt x="1066" y="-3"/>
                  <a:pt x="997" y="26"/>
                </a:cubicBezTo>
                <a:cubicBezTo>
                  <a:pt x="965" y="38"/>
                  <a:pt x="972" y="89"/>
                  <a:pt x="943" y="108"/>
                </a:cubicBezTo>
                <a:cubicBezTo>
                  <a:pt x="912" y="127"/>
                  <a:pt x="871" y="124"/>
                  <a:pt x="836" y="133"/>
                </a:cubicBezTo>
                <a:cubicBezTo>
                  <a:pt x="654" y="260"/>
                  <a:pt x="843" y="149"/>
                  <a:pt x="459" y="216"/>
                </a:cubicBezTo>
                <a:cubicBezTo>
                  <a:pt x="403" y="225"/>
                  <a:pt x="299" y="270"/>
                  <a:pt x="299" y="270"/>
                </a:cubicBezTo>
                <a:cubicBezTo>
                  <a:pt x="201" y="333"/>
                  <a:pt x="126" y="352"/>
                  <a:pt x="0" y="352"/>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9" name="Freeform 14">
            <a:extLst>
              <a:ext uri="{FF2B5EF4-FFF2-40B4-BE49-F238E27FC236}">
                <a16:creationId xmlns:a16="http://schemas.microsoft.com/office/drawing/2014/main" id="{0B5ED719-7937-49CF-A948-1EE3DCD8CEB4}"/>
              </a:ext>
            </a:extLst>
          </p:cNvPr>
          <p:cNvSpPr>
            <a:spLocks/>
          </p:cNvSpPr>
          <p:nvPr/>
        </p:nvSpPr>
        <p:spPr bwMode="auto">
          <a:xfrm>
            <a:off x="6462714" y="2408239"/>
            <a:ext cx="549275" cy="1824037"/>
          </a:xfrm>
          <a:custGeom>
            <a:avLst/>
            <a:gdLst>
              <a:gd name="T0" fmla="*/ 0 w 346"/>
              <a:gd name="T1" fmla="*/ 1149 h 1149"/>
              <a:gd name="T2" fmla="*/ 26 w 346"/>
              <a:gd name="T3" fmla="*/ 1114 h 1149"/>
              <a:gd name="T4" fmla="*/ 52 w 346"/>
              <a:gd name="T5" fmla="*/ 1097 h 1149"/>
              <a:gd name="T6" fmla="*/ 155 w 346"/>
              <a:gd name="T7" fmla="*/ 960 h 1149"/>
              <a:gd name="T8" fmla="*/ 215 w 346"/>
              <a:gd name="T9" fmla="*/ 900 h 1149"/>
              <a:gd name="T10" fmla="*/ 300 w 346"/>
              <a:gd name="T11" fmla="*/ 789 h 1149"/>
              <a:gd name="T12" fmla="*/ 318 w 346"/>
              <a:gd name="T13" fmla="*/ 763 h 1149"/>
              <a:gd name="T14" fmla="*/ 326 w 346"/>
              <a:gd name="T15" fmla="*/ 660 h 1149"/>
              <a:gd name="T16" fmla="*/ 318 w 346"/>
              <a:gd name="T17" fmla="*/ 609 h 1149"/>
              <a:gd name="T18" fmla="*/ 300 w 346"/>
              <a:gd name="T19" fmla="*/ 557 h 1149"/>
              <a:gd name="T20" fmla="*/ 335 w 346"/>
              <a:gd name="T21" fmla="*/ 369 h 1149"/>
              <a:gd name="T22" fmla="*/ 326 w 346"/>
              <a:gd name="T23" fmla="*/ 274 h 1149"/>
              <a:gd name="T24" fmla="*/ 275 w 346"/>
              <a:gd name="T25" fmla="*/ 266 h 1149"/>
              <a:gd name="T26" fmla="*/ 300 w 346"/>
              <a:gd name="T27" fmla="*/ 94 h 1149"/>
              <a:gd name="T28" fmla="*/ 249 w 346"/>
              <a:gd name="T29" fmla="*/ 0 h 1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6"/>
              <a:gd name="T46" fmla="*/ 0 h 1149"/>
              <a:gd name="T47" fmla="*/ 346 w 346"/>
              <a:gd name="T48" fmla="*/ 1149 h 1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6" h="1149">
                <a:moveTo>
                  <a:pt x="0" y="1149"/>
                </a:moveTo>
                <a:cubicBezTo>
                  <a:pt x="9" y="1137"/>
                  <a:pt x="16" y="1124"/>
                  <a:pt x="26" y="1114"/>
                </a:cubicBezTo>
                <a:cubicBezTo>
                  <a:pt x="33" y="1107"/>
                  <a:pt x="45" y="1105"/>
                  <a:pt x="52" y="1097"/>
                </a:cubicBezTo>
                <a:cubicBezTo>
                  <a:pt x="89" y="1055"/>
                  <a:pt x="115" y="1001"/>
                  <a:pt x="155" y="960"/>
                </a:cubicBezTo>
                <a:cubicBezTo>
                  <a:pt x="178" y="937"/>
                  <a:pt x="195" y="928"/>
                  <a:pt x="215" y="900"/>
                </a:cubicBezTo>
                <a:cubicBezTo>
                  <a:pt x="242" y="861"/>
                  <a:pt x="272" y="829"/>
                  <a:pt x="300" y="789"/>
                </a:cubicBezTo>
                <a:cubicBezTo>
                  <a:pt x="306" y="780"/>
                  <a:pt x="318" y="763"/>
                  <a:pt x="318" y="763"/>
                </a:cubicBezTo>
                <a:cubicBezTo>
                  <a:pt x="327" y="725"/>
                  <a:pt x="317" y="698"/>
                  <a:pt x="326" y="660"/>
                </a:cubicBezTo>
                <a:cubicBezTo>
                  <a:pt x="323" y="643"/>
                  <a:pt x="322" y="626"/>
                  <a:pt x="318" y="609"/>
                </a:cubicBezTo>
                <a:cubicBezTo>
                  <a:pt x="314" y="591"/>
                  <a:pt x="300" y="557"/>
                  <a:pt x="300" y="557"/>
                </a:cubicBezTo>
                <a:cubicBezTo>
                  <a:pt x="310" y="493"/>
                  <a:pt x="306" y="427"/>
                  <a:pt x="335" y="369"/>
                </a:cubicBezTo>
                <a:cubicBezTo>
                  <a:pt x="339" y="353"/>
                  <a:pt x="346" y="285"/>
                  <a:pt x="326" y="274"/>
                </a:cubicBezTo>
                <a:cubicBezTo>
                  <a:pt x="311" y="266"/>
                  <a:pt x="292" y="269"/>
                  <a:pt x="275" y="266"/>
                </a:cubicBezTo>
                <a:cubicBezTo>
                  <a:pt x="281" y="179"/>
                  <a:pt x="280" y="160"/>
                  <a:pt x="300" y="94"/>
                </a:cubicBezTo>
                <a:cubicBezTo>
                  <a:pt x="274" y="55"/>
                  <a:pt x="269" y="37"/>
                  <a:pt x="249" y="0"/>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5">
            <a:extLst>
              <a:ext uri="{FF2B5EF4-FFF2-40B4-BE49-F238E27FC236}">
                <a16:creationId xmlns:a16="http://schemas.microsoft.com/office/drawing/2014/main" id="{243F9C66-79F1-413F-ABF8-5D28741D7447}"/>
              </a:ext>
            </a:extLst>
          </p:cNvPr>
          <p:cNvSpPr>
            <a:spLocks/>
          </p:cNvSpPr>
          <p:nvPr/>
        </p:nvSpPr>
        <p:spPr bwMode="auto">
          <a:xfrm>
            <a:off x="3986214" y="2961440"/>
            <a:ext cx="1946275" cy="669925"/>
          </a:xfrm>
          <a:custGeom>
            <a:avLst/>
            <a:gdLst>
              <a:gd name="T0" fmla="*/ 1200 w 1226"/>
              <a:gd name="T1" fmla="*/ 0 h 422"/>
              <a:gd name="T2" fmla="*/ 1226 w 1226"/>
              <a:gd name="T3" fmla="*/ 86 h 422"/>
              <a:gd name="T4" fmla="*/ 1183 w 1226"/>
              <a:gd name="T5" fmla="*/ 154 h 422"/>
              <a:gd name="T6" fmla="*/ 1063 w 1226"/>
              <a:gd name="T7" fmla="*/ 257 h 422"/>
              <a:gd name="T8" fmla="*/ 986 w 1226"/>
              <a:gd name="T9" fmla="*/ 326 h 422"/>
              <a:gd name="T10" fmla="*/ 943 w 1226"/>
              <a:gd name="T11" fmla="*/ 377 h 422"/>
              <a:gd name="T12" fmla="*/ 858 w 1226"/>
              <a:gd name="T13" fmla="*/ 368 h 422"/>
              <a:gd name="T14" fmla="*/ 823 w 1226"/>
              <a:gd name="T15" fmla="*/ 360 h 422"/>
              <a:gd name="T16" fmla="*/ 789 w 1226"/>
              <a:gd name="T17" fmla="*/ 308 h 422"/>
              <a:gd name="T18" fmla="*/ 763 w 1226"/>
              <a:gd name="T19" fmla="*/ 291 h 422"/>
              <a:gd name="T20" fmla="*/ 686 w 1226"/>
              <a:gd name="T21" fmla="*/ 334 h 422"/>
              <a:gd name="T22" fmla="*/ 600 w 1226"/>
              <a:gd name="T23" fmla="*/ 386 h 422"/>
              <a:gd name="T24" fmla="*/ 506 w 1226"/>
              <a:gd name="T25" fmla="*/ 411 h 422"/>
              <a:gd name="T26" fmla="*/ 343 w 1226"/>
              <a:gd name="T27" fmla="*/ 368 h 422"/>
              <a:gd name="T28" fmla="*/ 283 w 1226"/>
              <a:gd name="T29" fmla="*/ 300 h 422"/>
              <a:gd name="T30" fmla="*/ 266 w 1226"/>
              <a:gd name="T31" fmla="*/ 240 h 422"/>
              <a:gd name="T32" fmla="*/ 206 w 1226"/>
              <a:gd name="T33" fmla="*/ 231 h 422"/>
              <a:gd name="T34" fmla="*/ 95 w 1226"/>
              <a:gd name="T35" fmla="*/ 223 h 422"/>
              <a:gd name="T36" fmla="*/ 0 w 1226"/>
              <a:gd name="T37" fmla="*/ 163 h 4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6"/>
              <a:gd name="T58" fmla="*/ 0 h 422"/>
              <a:gd name="T59" fmla="*/ 1226 w 1226"/>
              <a:gd name="T60" fmla="*/ 422 h 4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6" h="422">
                <a:moveTo>
                  <a:pt x="1200" y="0"/>
                </a:moveTo>
                <a:cubicBezTo>
                  <a:pt x="1208" y="29"/>
                  <a:pt x="1217" y="57"/>
                  <a:pt x="1226" y="86"/>
                </a:cubicBezTo>
                <a:cubicBezTo>
                  <a:pt x="1206" y="147"/>
                  <a:pt x="1224" y="127"/>
                  <a:pt x="1183" y="154"/>
                </a:cubicBezTo>
                <a:cubicBezTo>
                  <a:pt x="1152" y="202"/>
                  <a:pt x="1111" y="228"/>
                  <a:pt x="1063" y="257"/>
                </a:cubicBezTo>
                <a:cubicBezTo>
                  <a:pt x="1041" y="291"/>
                  <a:pt x="1014" y="298"/>
                  <a:pt x="986" y="326"/>
                </a:cubicBezTo>
                <a:cubicBezTo>
                  <a:pt x="982" y="330"/>
                  <a:pt x="945" y="375"/>
                  <a:pt x="943" y="377"/>
                </a:cubicBezTo>
                <a:cubicBezTo>
                  <a:pt x="915" y="374"/>
                  <a:pt x="886" y="372"/>
                  <a:pt x="858" y="368"/>
                </a:cubicBezTo>
                <a:cubicBezTo>
                  <a:pt x="846" y="366"/>
                  <a:pt x="832" y="368"/>
                  <a:pt x="823" y="360"/>
                </a:cubicBezTo>
                <a:cubicBezTo>
                  <a:pt x="807" y="346"/>
                  <a:pt x="806" y="319"/>
                  <a:pt x="789" y="308"/>
                </a:cubicBezTo>
                <a:cubicBezTo>
                  <a:pt x="780" y="302"/>
                  <a:pt x="772" y="297"/>
                  <a:pt x="763" y="291"/>
                </a:cubicBezTo>
                <a:cubicBezTo>
                  <a:pt x="732" y="312"/>
                  <a:pt x="723" y="325"/>
                  <a:pt x="686" y="334"/>
                </a:cubicBezTo>
                <a:cubicBezTo>
                  <a:pt x="672" y="343"/>
                  <a:pt x="611" y="381"/>
                  <a:pt x="600" y="386"/>
                </a:cubicBezTo>
                <a:cubicBezTo>
                  <a:pt x="575" y="397"/>
                  <a:pt x="534" y="402"/>
                  <a:pt x="506" y="411"/>
                </a:cubicBezTo>
                <a:cubicBezTo>
                  <a:pt x="413" y="405"/>
                  <a:pt x="394" y="422"/>
                  <a:pt x="343" y="368"/>
                </a:cubicBezTo>
                <a:cubicBezTo>
                  <a:pt x="332" y="333"/>
                  <a:pt x="313" y="320"/>
                  <a:pt x="283" y="300"/>
                </a:cubicBezTo>
                <a:cubicBezTo>
                  <a:pt x="277" y="280"/>
                  <a:pt x="284" y="251"/>
                  <a:pt x="266" y="240"/>
                </a:cubicBezTo>
                <a:cubicBezTo>
                  <a:pt x="249" y="229"/>
                  <a:pt x="226" y="233"/>
                  <a:pt x="206" y="231"/>
                </a:cubicBezTo>
                <a:cubicBezTo>
                  <a:pt x="169" y="227"/>
                  <a:pt x="132" y="226"/>
                  <a:pt x="95" y="223"/>
                </a:cubicBezTo>
                <a:cubicBezTo>
                  <a:pt x="73" y="158"/>
                  <a:pt x="93" y="163"/>
                  <a:pt x="0" y="163"/>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6">
            <a:extLst>
              <a:ext uri="{FF2B5EF4-FFF2-40B4-BE49-F238E27FC236}">
                <a16:creationId xmlns:a16="http://schemas.microsoft.com/office/drawing/2014/main" id="{DBADC541-826C-4DA0-8853-27BBC634C413}"/>
              </a:ext>
            </a:extLst>
          </p:cNvPr>
          <p:cNvSpPr>
            <a:spLocks/>
          </p:cNvSpPr>
          <p:nvPr/>
        </p:nvSpPr>
        <p:spPr bwMode="auto">
          <a:xfrm>
            <a:off x="5634039" y="4967288"/>
            <a:ext cx="1646237" cy="322262"/>
          </a:xfrm>
          <a:custGeom>
            <a:avLst/>
            <a:gdLst>
              <a:gd name="T0" fmla="*/ 1037 w 1037"/>
              <a:gd name="T1" fmla="*/ 128 h 203"/>
              <a:gd name="T2" fmla="*/ 951 w 1037"/>
              <a:gd name="T3" fmla="*/ 137 h 203"/>
              <a:gd name="T4" fmla="*/ 882 w 1037"/>
              <a:gd name="T5" fmla="*/ 154 h 203"/>
              <a:gd name="T6" fmla="*/ 642 w 1037"/>
              <a:gd name="T7" fmla="*/ 171 h 203"/>
              <a:gd name="T8" fmla="*/ 574 w 1037"/>
              <a:gd name="T9" fmla="*/ 111 h 203"/>
              <a:gd name="T10" fmla="*/ 471 w 1037"/>
              <a:gd name="T11" fmla="*/ 102 h 203"/>
              <a:gd name="T12" fmla="*/ 248 w 1037"/>
              <a:gd name="T13" fmla="*/ 154 h 203"/>
              <a:gd name="T14" fmla="*/ 188 w 1037"/>
              <a:gd name="T15" fmla="*/ 145 h 203"/>
              <a:gd name="T16" fmla="*/ 188 w 1037"/>
              <a:gd name="T17" fmla="*/ 42 h 203"/>
              <a:gd name="T18" fmla="*/ 94 w 1037"/>
              <a:gd name="T19" fmla="*/ 17 h 203"/>
              <a:gd name="T20" fmla="*/ 0 w 1037"/>
              <a:gd name="T21" fmla="*/ 0 h 2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7"/>
              <a:gd name="T34" fmla="*/ 0 h 203"/>
              <a:gd name="T35" fmla="*/ 1037 w 1037"/>
              <a:gd name="T36" fmla="*/ 203 h 2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7" h="203">
                <a:moveTo>
                  <a:pt x="1037" y="128"/>
                </a:moveTo>
                <a:cubicBezTo>
                  <a:pt x="1008" y="131"/>
                  <a:pt x="979" y="132"/>
                  <a:pt x="951" y="137"/>
                </a:cubicBezTo>
                <a:cubicBezTo>
                  <a:pt x="928" y="141"/>
                  <a:pt x="882" y="154"/>
                  <a:pt x="882" y="154"/>
                </a:cubicBezTo>
                <a:cubicBezTo>
                  <a:pt x="810" y="203"/>
                  <a:pt x="728" y="176"/>
                  <a:pt x="642" y="171"/>
                </a:cubicBezTo>
                <a:cubicBezTo>
                  <a:pt x="619" y="156"/>
                  <a:pt x="601" y="117"/>
                  <a:pt x="574" y="111"/>
                </a:cubicBezTo>
                <a:cubicBezTo>
                  <a:pt x="540" y="104"/>
                  <a:pt x="505" y="105"/>
                  <a:pt x="471" y="102"/>
                </a:cubicBezTo>
                <a:cubicBezTo>
                  <a:pt x="411" y="84"/>
                  <a:pt x="308" y="133"/>
                  <a:pt x="248" y="154"/>
                </a:cubicBezTo>
                <a:cubicBezTo>
                  <a:pt x="228" y="151"/>
                  <a:pt x="207" y="153"/>
                  <a:pt x="188" y="145"/>
                </a:cubicBezTo>
                <a:cubicBezTo>
                  <a:pt x="150" y="128"/>
                  <a:pt x="180" y="68"/>
                  <a:pt x="188" y="42"/>
                </a:cubicBezTo>
                <a:cubicBezTo>
                  <a:pt x="136" y="22"/>
                  <a:pt x="152" y="24"/>
                  <a:pt x="94" y="17"/>
                </a:cubicBezTo>
                <a:cubicBezTo>
                  <a:pt x="2" y="6"/>
                  <a:pt x="29" y="29"/>
                  <a:pt x="0" y="0"/>
                </a:cubicBezTo>
              </a:path>
            </a:pathLst>
          </a:custGeom>
          <a:noFill/>
          <a:ln w="1905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AutoShape 12">
            <a:extLst>
              <a:ext uri="{FF2B5EF4-FFF2-40B4-BE49-F238E27FC236}">
                <a16:creationId xmlns:a16="http://schemas.microsoft.com/office/drawing/2014/main" id="{E5876E8B-67BE-4A08-88FA-1EB38D375D6C}"/>
              </a:ext>
            </a:extLst>
          </p:cNvPr>
          <p:cNvSpPr>
            <a:spLocks noChangeArrowheads="1"/>
          </p:cNvSpPr>
          <p:nvPr/>
        </p:nvSpPr>
        <p:spPr bwMode="auto">
          <a:xfrm>
            <a:off x="8229600" y="5867400"/>
            <a:ext cx="152400" cy="228600"/>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Text Box 4">
            <a:extLst>
              <a:ext uri="{FF2B5EF4-FFF2-40B4-BE49-F238E27FC236}">
                <a16:creationId xmlns:a16="http://schemas.microsoft.com/office/drawing/2014/main" id="{344AEA6B-8EDD-4502-885E-8AEB58A50610}"/>
              </a:ext>
            </a:extLst>
          </p:cNvPr>
          <p:cNvSpPr txBox="1">
            <a:spLocks noChangeArrowheads="1"/>
          </p:cNvSpPr>
          <p:nvPr/>
        </p:nvSpPr>
        <p:spPr bwMode="auto">
          <a:xfrm>
            <a:off x="669926" y="2541137"/>
            <a:ext cx="2362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009900"/>
                </a:solidFill>
                <a:latin typeface="Arial" panose="020B0604020202020204" pitchFamily="34" charset="0"/>
                <a:cs typeface="Arial" panose="020B0604020202020204" pitchFamily="34" charset="0"/>
              </a:rPr>
              <a:t>Balance of Watershed </a:t>
            </a:r>
          </a:p>
          <a:p>
            <a:r>
              <a:rPr lang="en-US" altLang="en-US" sz="2800" b="1" dirty="0">
                <a:solidFill>
                  <a:srgbClr val="009900"/>
                </a:solidFill>
                <a:latin typeface="Arial" panose="020B0604020202020204" pitchFamily="34" charset="0"/>
                <a:cs typeface="Arial" panose="020B0604020202020204" pitchFamily="34" charset="0"/>
              </a:rPr>
              <a:t>(WSII, WSIII) </a:t>
            </a:r>
          </a:p>
          <a:p>
            <a:r>
              <a:rPr lang="en-US" altLang="en-US" b="1" dirty="0">
                <a:latin typeface="Arial" panose="020B0604020202020204" pitchFamily="34" charset="0"/>
                <a:cs typeface="Arial" panose="020B0604020202020204" pitchFamily="34" charset="0"/>
              </a:rPr>
              <a:t>Or 10 miles</a:t>
            </a:r>
          </a:p>
          <a:p>
            <a:r>
              <a:rPr lang="en-US" altLang="en-US" b="1" dirty="0">
                <a:latin typeface="Arial" panose="020B0604020202020204" pitchFamily="34" charset="0"/>
                <a:cs typeface="Arial" panose="020B0604020202020204" pitchFamily="34" charset="0"/>
              </a:rPr>
              <a:t>Protected Area (WS-IV)</a:t>
            </a:r>
          </a:p>
        </p:txBody>
      </p:sp>
      <p:sp>
        <p:nvSpPr>
          <p:cNvPr id="23" name="Line 5">
            <a:extLst>
              <a:ext uri="{FF2B5EF4-FFF2-40B4-BE49-F238E27FC236}">
                <a16:creationId xmlns:a16="http://schemas.microsoft.com/office/drawing/2014/main" id="{5BEE38EC-17CD-46B5-A39F-A39C202FD4E9}"/>
              </a:ext>
            </a:extLst>
          </p:cNvPr>
          <p:cNvSpPr>
            <a:spLocks noChangeShapeType="1"/>
          </p:cNvSpPr>
          <p:nvPr/>
        </p:nvSpPr>
        <p:spPr bwMode="auto">
          <a:xfrm flipV="1">
            <a:off x="2847975" y="2868954"/>
            <a:ext cx="1624055" cy="39953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6">
            <a:extLst>
              <a:ext uri="{FF2B5EF4-FFF2-40B4-BE49-F238E27FC236}">
                <a16:creationId xmlns:a16="http://schemas.microsoft.com/office/drawing/2014/main" id="{03975A45-DC1A-4291-A342-11C98AC24E2B}"/>
              </a:ext>
            </a:extLst>
          </p:cNvPr>
          <p:cNvSpPr txBox="1">
            <a:spLocks noChangeArrowheads="1"/>
          </p:cNvSpPr>
          <p:nvPr/>
        </p:nvSpPr>
        <p:spPr bwMode="auto">
          <a:xfrm>
            <a:off x="8557287" y="1906682"/>
            <a:ext cx="280638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CC0000"/>
                </a:solidFill>
                <a:latin typeface="Arial" panose="020B0604020202020204" pitchFamily="34" charset="0"/>
                <a:cs typeface="Arial" panose="020B0604020202020204" pitchFamily="34" charset="0"/>
              </a:rPr>
              <a:t>Critical Area </a:t>
            </a:r>
          </a:p>
          <a:p>
            <a:r>
              <a:rPr lang="en-US" altLang="en-US" b="1" dirty="0">
                <a:latin typeface="Arial" panose="020B0604020202020204" pitchFamily="34" charset="0"/>
                <a:cs typeface="Arial" panose="020B0604020202020204" pitchFamily="34" charset="0"/>
              </a:rPr>
              <a:t>1/2 mile</a:t>
            </a:r>
          </a:p>
        </p:txBody>
      </p:sp>
      <p:sp>
        <p:nvSpPr>
          <p:cNvPr id="25" name="Text Box 7">
            <a:extLst>
              <a:ext uri="{FF2B5EF4-FFF2-40B4-BE49-F238E27FC236}">
                <a16:creationId xmlns:a16="http://schemas.microsoft.com/office/drawing/2014/main" id="{DA8A99D7-7D95-4D3F-A357-733288A56FC2}"/>
              </a:ext>
            </a:extLst>
          </p:cNvPr>
          <p:cNvSpPr txBox="1">
            <a:spLocks noChangeArrowheads="1"/>
          </p:cNvSpPr>
          <p:nvPr/>
        </p:nvSpPr>
        <p:spPr bwMode="auto">
          <a:xfrm>
            <a:off x="9694823" y="3715915"/>
            <a:ext cx="15097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Water Supply Intake</a:t>
            </a:r>
          </a:p>
        </p:txBody>
      </p:sp>
      <p:sp>
        <p:nvSpPr>
          <p:cNvPr id="26" name="Line 11">
            <a:extLst>
              <a:ext uri="{FF2B5EF4-FFF2-40B4-BE49-F238E27FC236}">
                <a16:creationId xmlns:a16="http://schemas.microsoft.com/office/drawing/2014/main" id="{AE092C08-155D-41D6-ABC3-2CC7CD875210}"/>
              </a:ext>
            </a:extLst>
          </p:cNvPr>
          <p:cNvSpPr>
            <a:spLocks noChangeShapeType="1"/>
          </p:cNvSpPr>
          <p:nvPr/>
        </p:nvSpPr>
        <p:spPr bwMode="auto">
          <a:xfrm flipH="1">
            <a:off x="8132323" y="2898789"/>
            <a:ext cx="1185490" cy="275906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8">
            <a:extLst>
              <a:ext uri="{FF2B5EF4-FFF2-40B4-BE49-F238E27FC236}">
                <a16:creationId xmlns:a16="http://schemas.microsoft.com/office/drawing/2014/main" id="{A6F3E5B3-EF1C-4288-BE5E-825DBE160151}"/>
              </a:ext>
            </a:extLst>
          </p:cNvPr>
          <p:cNvSpPr>
            <a:spLocks noChangeShapeType="1"/>
          </p:cNvSpPr>
          <p:nvPr/>
        </p:nvSpPr>
        <p:spPr bwMode="auto">
          <a:xfrm flipH="1">
            <a:off x="8301811" y="4842602"/>
            <a:ext cx="1347748" cy="119697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7059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05FEF-0468-4C18-9259-E34DC636000E}"/>
              </a:ext>
            </a:extLst>
          </p:cNvPr>
          <p:cNvSpPr>
            <a:spLocks noGrp="1"/>
          </p:cNvSpPr>
          <p:nvPr>
            <p:ph type="title"/>
          </p:nvPr>
        </p:nvSpPr>
        <p:spPr>
          <a:xfrm>
            <a:off x="1318369" y="334888"/>
            <a:ext cx="10239071" cy="557215"/>
          </a:xfrm>
        </p:spPr>
        <p:txBody>
          <a:bodyPr>
            <a:noAutofit/>
          </a:bodyPr>
          <a:lstStyle/>
          <a:p>
            <a:r>
              <a:rPr lang="en-US" sz="3600" b="1" i="0" dirty="0">
                <a:solidFill>
                  <a:srgbClr val="002060"/>
                </a:solidFill>
                <a:latin typeface="Arial" panose="020B0604020202020204" pitchFamily="34" charset="0"/>
                <a:cs typeface="Arial" panose="020B0604020202020204" pitchFamily="34" charset="0"/>
              </a:rPr>
              <a:t>WSWP Program </a:t>
            </a:r>
            <a:br>
              <a:rPr lang="en-US" sz="3600" b="1" i="0" dirty="0">
                <a:solidFill>
                  <a:srgbClr val="002060"/>
                </a:solidFill>
                <a:latin typeface="Arial" panose="020B0604020202020204" pitchFamily="34" charset="0"/>
                <a:cs typeface="Arial" panose="020B0604020202020204" pitchFamily="34" charset="0"/>
              </a:rPr>
            </a:br>
            <a:r>
              <a:rPr lang="en-US" sz="3600" b="1" i="0" dirty="0">
                <a:solidFill>
                  <a:srgbClr val="002060"/>
                </a:solidFill>
                <a:latin typeface="Arial" panose="020B0604020202020204" pitchFamily="34" charset="0"/>
                <a:cs typeface="Arial" panose="020B0604020202020204" pitchFamily="34" charset="0"/>
              </a:rPr>
              <a:t>Delegated Local Authority </a:t>
            </a:r>
            <a:endParaRPr lang="en-US" sz="3600" dirty="0"/>
          </a:p>
        </p:txBody>
      </p:sp>
      <p:sp>
        <p:nvSpPr>
          <p:cNvPr id="4" name="Slide Number Placeholder 3">
            <a:extLst>
              <a:ext uri="{FF2B5EF4-FFF2-40B4-BE49-F238E27FC236}">
                <a16:creationId xmlns:a16="http://schemas.microsoft.com/office/drawing/2014/main" id="{ADF02B2F-8DC8-41BF-8601-0612E3664D4D}"/>
              </a:ext>
            </a:extLst>
          </p:cNvPr>
          <p:cNvSpPr>
            <a:spLocks noGrp="1"/>
          </p:cNvSpPr>
          <p:nvPr>
            <p:ph type="sldNum" sz="quarter" idx="12"/>
          </p:nvPr>
        </p:nvSpPr>
        <p:spPr/>
        <p:txBody>
          <a:bodyPr/>
          <a:lstStyle/>
          <a:p>
            <a:fld id="{11F27F3A-B3E9-41ED-AF8F-A365F10BB65F}" type="slidenum">
              <a:rPr lang="en-US" smtClean="0"/>
              <a:pPr/>
              <a:t>8</a:t>
            </a:fld>
            <a:endParaRPr lang="en-US" dirty="0"/>
          </a:p>
        </p:txBody>
      </p:sp>
      <p:sp>
        <p:nvSpPr>
          <p:cNvPr id="9" name="Text Box 2">
            <a:extLst>
              <a:ext uri="{FF2B5EF4-FFF2-40B4-BE49-F238E27FC236}">
                <a16:creationId xmlns:a16="http://schemas.microsoft.com/office/drawing/2014/main" id="{E960AC28-241C-4A91-8247-CFB7729D786F}"/>
              </a:ext>
            </a:extLst>
          </p:cNvPr>
          <p:cNvSpPr txBox="1">
            <a:spLocks noChangeArrowheads="1"/>
          </p:cNvSpPr>
          <p:nvPr/>
        </p:nvSpPr>
        <p:spPr bwMode="auto">
          <a:xfrm>
            <a:off x="1908239" y="2234663"/>
            <a:ext cx="2323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latin typeface="Arial" panose="020B0604020202020204" pitchFamily="34" charset="0"/>
                <a:cs typeface="Arial" panose="020B0604020202020204" pitchFamily="34" charset="0"/>
              </a:rPr>
              <a:t>82  Counties</a:t>
            </a:r>
          </a:p>
        </p:txBody>
      </p:sp>
      <p:sp>
        <p:nvSpPr>
          <p:cNvPr id="10" name="Text Box 3">
            <a:extLst>
              <a:ext uri="{FF2B5EF4-FFF2-40B4-BE49-F238E27FC236}">
                <a16:creationId xmlns:a16="http://schemas.microsoft.com/office/drawing/2014/main" id="{59BFEA64-A47F-4D43-9F06-4D4D51C40AEB}"/>
              </a:ext>
            </a:extLst>
          </p:cNvPr>
          <p:cNvSpPr txBox="1">
            <a:spLocks noChangeArrowheads="1"/>
          </p:cNvSpPr>
          <p:nvPr/>
        </p:nvSpPr>
        <p:spPr bwMode="auto">
          <a:xfrm>
            <a:off x="1679638" y="2829733"/>
            <a:ext cx="502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latin typeface="Arial" panose="020B0604020202020204" pitchFamily="34" charset="0"/>
                <a:cs typeface="Arial" panose="020B0604020202020204" pitchFamily="34" charset="0"/>
              </a:rPr>
              <a:t>209  Municipalities </a:t>
            </a:r>
          </a:p>
        </p:txBody>
      </p:sp>
      <p:sp>
        <p:nvSpPr>
          <p:cNvPr id="12" name="Text Box 6">
            <a:extLst>
              <a:ext uri="{FF2B5EF4-FFF2-40B4-BE49-F238E27FC236}">
                <a16:creationId xmlns:a16="http://schemas.microsoft.com/office/drawing/2014/main" id="{34BC13C6-F4D3-47FB-A408-8CA999EB5B73}"/>
              </a:ext>
            </a:extLst>
          </p:cNvPr>
          <p:cNvSpPr txBox="1">
            <a:spLocks noChangeArrowheads="1"/>
          </p:cNvSpPr>
          <p:nvPr/>
        </p:nvSpPr>
        <p:spPr bwMode="auto">
          <a:xfrm>
            <a:off x="9094722" y="2967335"/>
            <a:ext cx="262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latin typeface="Arial" panose="020B0604020202020204" pitchFamily="34" charset="0"/>
                <a:cs typeface="Arial" panose="020B0604020202020204" pitchFamily="34" charset="0"/>
              </a:rPr>
              <a:t>(1 coordinator)</a:t>
            </a:r>
          </a:p>
        </p:txBody>
      </p:sp>
      <p:sp>
        <p:nvSpPr>
          <p:cNvPr id="13" name="Text Box 7">
            <a:extLst>
              <a:ext uri="{FF2B5EF4-FFF2-40B4-BE49-F238E27FC236}">
                <a16:creationId xmlns:a16="http://schemas.microsoft.com/office/drawing/2014/main" id="{F44A69E4-00E5-44A0-BC4A-6A875C1A86CA}"/>
              </a:ext>
            </a:extLst>
          </p:cNvPr>
          <p:cNvSpPr txBox="1">
            <a:spLocks noChangeArrowheads="1"/>
          </p:cNvSpPr>
          <p:nvPr/>
        </p:nvSpPr>
        <p:spPr bwMode="auto">
          <a:xfrm>
            <a:off x="1261082" y="3389119"/>
            <a:ext cx="2555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latin typeface="Arial" panose="020B0604020202020204" pitchFamily="34" charset="0"/>
                <a:cs typeface="Arial" panose="020B0604020202020204" pitchFamily="34" charset="0"/>
                <a:sym typeface="Symbol" panose="05050102010706020507" pitchFamily="18" charset="2"/>
              </a:rPr>
              <a:t></a:t>
            </a:r>
            <a:endParaRPr lang="en-US" altLang="en-US" sz="3200" b="1" dirty="0">
              <a:latin typeface="Arial" panose="020B0604020202020204" pitchFamily="34" charset="0"/>
              <a:cs typeface="Arial" panose="020B0604020202020204" pitchFamily="34" charset="0"/>
            </a:endParaRPr>
          </a:p>
        </p:txBody>
      </p:sp>
      <p:sp>
        <p:nvSpPr>
          <p:cNvPr id="14" name="Text Box 9">
            <a:extLst>
              <a:ext uri="{FF2B5EF4-FFF2-40B4-BE49-F238E27FC236}">
                <a16:creationId xmlns:a16="http://schemas.microsoft.com/office/drawing/2014/main" id="{B5E24AD0-E456-4751-833E-836A12526A43}"/>
              </a:ext>
            </a:extLst>
          </p:cNvPr>
          <p:cNvSpPr txBox="1">
            <a:spLocks noChangeArrowheads="1"/>
          </p:cNvSpPr>
          <p:nvPr/>
        </p:nvSpPr>
        <p:spPr bwMode="auto">
          <a:xfrm>
            <a:off x="1679638" y="4238393"/>
            <a:ext cx="5848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2060"/>
                </a:solidFill>
                <a:latin typeface="Arial" panose="020B0604020202020204" pitchFamily="34" charset="0"/>
                <a:cs typeface="Arial" panose="020B0604020202020204" pitchFamily="34" charset="0"/>
              </a:rPr>
              <a:t>292 WSWP Programs (potential)</a:t>
            </a:r>
          </a:p>
        </p:txBody>
      </p:sp>
      <p:pic>
        <p:nvPicPr>
          <p:cNvPr id="15" name="Picture 12" descr="j0078718">
            <a:extLst>
              <a:ext uri="{FF2B5EF4-FFF2-40B4-BE49-F238E27FC236}">
                <a16:creationId xmlns:a16="http://schemas.microsoft.com/office/drawing/2014/main" id="{92A36816-2700-4ED8-90F1-CCC718B20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479" y="2233240"/>
            <a:ext cx="1484228" cy="160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2E36629D-6355-4A4B-8902-DCB6B1740F80}"/>
              </a:ext>
            </a:extLst>
          </p:cNvPr>
          <p:cNvSpPr txBox="1">
            <a:spLocks noChangeArrowheads="1"/>
          </p:cNvSpPr>
          <p:nvPr/>
        </p:nvSpPr>
        <p:spPr bwMode="auto">
          <a:xfrm>
            <a:off x="1897710" y="3447437"/>
            <a:ext cx="4973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dirty="0">
                <a:latin typeface="Lucida Sans" panose="020B0602030504020204" pitchFamily="34" charset="0"/>
              </a:rPr>
              <a:t> </a:t>
            </a:r>
            <a:r>
              <a:rPr lang="en-US" altLang="en-US" sz="2800" b="1" dirty="0">
                <a:latin typeface="Arial" panose="020B0604020202020204" pitchFamily="34" charset="0"/>
                <a:cs typeface="Arial" panose="020B0604020202020204" pitchFamily="34" charset="0"/>
              </a:rPr>
              <a:t>1  Airport Authority </a:t>
            </a:r>
          </a:p>
        </p:txBody>
      </p:sp>
      <p:sp>
        <p:nvSpPr>
          <p:cNvPr id="19" name="Line 8">
            <a:extLst>
              <a:ext uri="{FF2B5EF4-FFF2-40B4-BE49-F238E27FC236}">
                <a16:creationId xmlns:a16="http://schemas.microsoft.com/office/drawing/2014/main" id="{D4E8EC3A-FA7F-40E4-9F8A-32E367C2FB0D}"/>
              </a:ext>
            </a:extLst>
          </p:cNvPr>
          <p:cNvSpPr>
            <a:spLocks noChangeShapeType="1"/>
          </p:cNvSpPr>
          <p:nvPr/>
        </p:nvSpPr>
        <p:spPr bwMode="auto">
          <a:xfrm flipV="1">
            <a:off x="1516669" y="4143265"/>
            <a:ext cx="4921236" cy="314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2">
            <a:extLst>
              <a:ext uri="{FF2B5EF4-FFF2-40B4-BE49-F238E27FC236}">
                <a16:creationId xmlns:a16="http://schemas.microsoft.com/office/drawing/2014/main" id="{81F48160-AEFC-5FE8-CD19-9C97C9F01660}"/>
              </a:ext>
            </a:extLst>
          </p:cNvPr>
          <p:cNvSpPr txBox="1">
            <a:spLocks noChangeArrowheads="1"/>
          </p:cNvSpPr>
          <p:nvPr/>
        </p:nvSpPr>
        <p:spPr bwMode="auto">
          <a:xfrm>
            <a:off x="1679638" y="4767363"/>
            <a:ext cx="5654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70C0"/>
                </a:solidFill>
                <a:latin typeface="Arial" panose="020B0604020202020204" pitchFamily="34" charset="0"/>
                <a:cs typeface="Arial" panose="020B0604020202020204" pitchFamily="34" charset="0"/>
              </a:rPr>
              <a:t>292-52 = 240 programs (actual)</a:t>
            </a:r>
          </a:p>
        </p:txBody>
      </p:sp>
    </p:spTree>
    <p:extLst>
      <p:ext uri="{BB962C8B-B14F-4D97-AF65-F5344CB8AC3E}">
        <p14:creationId xmlns:p14="http://schemas.microsoft.com/office/powerpoint/2010/main" val="289417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1AB6A2-B629-49B5-BFB3-D7BAA86FCB84}"/>
              </a:ext>
            </a:extLst>
          </p:cNvPr>
          <p:cNvSpPr>
            <a:spLocks noGrp="1"/>
          </p:cNvSpPr>
          <p:nvPr>
            <p:ph type="sldNum" sz="quarter" idx="12"/>
          </p:nvPr>
        </p:nvSpPr>
        <p:spPr/>
        <p:txBody>
          <a:bodyPr/>
          <a:lstStyle/>
          <a:p>
            <a:fld id="{11F27F3A-B3E9-41ED-AF8F-A365F10BB65F}" type="slidenum">
              <a:rPr lang="en-US" smtClean="0"/>
              <a:pPr/>
              <a:t>9</a:t>
            </a:fld>
            <a:endParaRPr lang="en-US" dirty="0"/>
          </a:p>
        </p:txBody>
      </p:sp>
      <p:sp>
        <p:nvSpPr>
          <p:cNvPr id="8" name="Subtitle 7">
            <a:extLst>
              <a:ext uri="{FF2B5EF4-FFF2-40B4-BE49-F238E27FC236}">
                <a16:creationId xmlns:a16="http://schemas.microsoft.com/office/drawing/2014/main" id="{C5050796-C8D4-4119-8B59-637C299D8180}"/>
              </a:ext>
            </a:extLst>
          </p:cNvPr>
          <p:cNvSpPr>
            <a:spLocks noGrp="1"/>
          </p:cNvSpPr>
          <p:nvPr>
            <p:ph type="subTitle" idx="13"/>
          </p:nvPr>
        </p:nvSpPr>
        <p:spPr>
          <a:xfrm>
            <a:off x="1126419" y="323924"/>
            <a:ext cx="8050238" cy="688448"/>
          </a:xfrm>
        </p:spPr>
        <p:txBody>
          <a:bodyPr>
            <a:noAutofit/>
          </a:bodyPr>
          <a:lstStyle/>
          <a:p>
            <a:r>
              <a:rPr lang="en-US" sz="3600" b="1" dirty="0">
                <a:solidFill>
                  <a:srgbClr val="002060"/>
                </a:solidFill>
              </a:rPr>
              <a:t>WSWP Program Implementation</a:t>
            </a:r>
          </a:p>
        </p:txBody>
      </p:sp>
      <p:sp>
        <p:nvSpPr>
          <p:cNvPr id="9" name="Rectangle 4">
            <a:extLst>
              <a:ext uri="{FF2B5EF4-FFF2-40B4-BE49-F238E27FC236}">
                <a16:creationId xmlns:a16="http://schemas.microsoft.com/office/drawing/2014/main" id="{7366D66C-860F-4924-98D2-7B649125A2DD}"/>
              </a:ext>
            </a:extLst>
          </p:cNvPr>
          <p:cNvSpPr>
            <a:spLocks noGrp="1" noChangeArrowheads="1"/>
          </p:cNvSpPr>
          <p:nvPr>
            <p:ph idx="1"/>
          </p:nvPr>
        </p:nvSpPr>
        <p:spPr>
          <a:xfrm>
            <a:off x="1126419" y="1515610"/>
            <a:ext cx="10515600" cy="4754562"/>
          </a:xfrm>
        </p:spPr>
        <p:txBody>
          <a:bodyPr>
            <a:normAutofit/>
          </a:bodyPr>
          <a:lstStyle/>
          <a:p>
            <a:pPr marL="0" indent="0" eaLnBrk="1" hangingPunct="1">
              <a:lnSpc>
                <a:spcPct val="100000"/>
              </a:lnSpc>
              <a:spcBef>
                <a:spcPts val="0"/>
              </a:spcBef>
              <a:spcAft>
                <a:spcPts val="1200"/>
              </a:spcAft>
              <a:buNone/>
            </a:pPr>
            <a:r>
              <a:rPr lang="en-US" altLang="en-US" sz="2800" b="1" dirty="0">
                <a:solidFill>
                  <a:schemeClr val="tx1"/>
                </a:solidFill>
              </a:rPr>
              <a:t>Local Government Responsibilities</a:t>
            </a:r>
          </a:p>
          <a:p>
            <a:pPr eaLnBrk="1" hangingPunct="1">
              <a:lnSpc>
                <a:spcPct val="100000"/>
              </a:lnSpc>
              <a:spcBef>
                <a:spcPts val="0"/>
              </a:spcBef>
              <a:spcAft>
                <a:spcPts val="1200"/>
              </a:spcAft>
            </a:pPr>
            <a:r>
              <a:rPr lang="en-US" altLang="en-US" sz="2800" b="1" dirty="0">
                <a:solidFill>
                  <a:schemeClr val="tx1"/>
                </a:solidFill>
              </a:rPr>
              <a:t>Watershed protection ordinance</a:t>
            </a:r>
          </a:p>
          <a:p>
            <a:pPr eaLnBrk="1" hangingPunct="1">
              <a:lnSpc>
                <a:spcPct val="100000"/>
              </a:lnSpc>
              <a:spcBef>
                <a:spcPts val="0"/>
              </a:spcBef>
              <a:spcAft>
                <a:spcPts val="1200"/>
              </a:spcAft>
            </a:pPr>
            <a:r>
              <a:rPr lang="en-US" altLang="en-US" sz="2800" b="1" dirty="0">
                <a:solidFill>
                  <a:schemeClr val="tx1"/>
                </a:solidFill>
              </a:rPr>
              <a:t>Develop/maintain maps (state vs. local)</a:t>
            </a:r>
          </a:p>
          <a:p>
            <a:pPr eaLnBrk="1" hangingPunct="1">
              <a:lnSpc>
                <a:spcPct val="100000"/>
              </a:lnSpc>
              <a:spcBef>
                <a:spcPts val="0"/>
              </a:spcBef>
              <a:spcAft>
                <a:spcPts val="1200"/>
              </a:spcAft>
            </a:pPr>
            <a:r>
              <a:rPr lang="en-US" altLang="en-US" sz="2800" b="1" dirty="0">
                <a:solidFill>
                  <a:schemeClr val="tx1"/>
                </a:solidFill>
              </a:rPr>
              <a:t>Review projects for compliance (tracking systems)</a:t>
            </a:r>
          </a:p>
          <a:p>
            <a:pPr eaLnBrk="1" hangingPunct="1">
              <a:lnSpc>
                <a:spcPct val="100000"/>
              </a:lnSpc>
              <a:spcBef>
                <a:spcPts val="0"/>
              </a:spcBef>
              <a:spcAft>
                <a:spcPts val="1200"/>
              </a:spcAft>
            </a:pPr>
            <a:r>
              <a:rPr lang="en-US" altLang="en-US" sz="2800" b="1" dirty="0">
                <a:solidFill>
                  <a:schemeClr val="tx1"/>
                </a:solidFill>
              </a:rPr>
              <a:t>Interlocal agreements (when used)</a:t>
            </a:r>
          </a:p>
          <a:p>
            <a:pPr eaLnBrk="1" hangingPunct="1">
              <a:lnSpc>
                <a:spcPct val="100000"/>
              </a:lnSpc>
              <a:spcBef>
                <a:spcPts val="0"/>
              </a:spcBef>
              <a:spcAft>
                <a:spcPts val="1200"/>
              </a:spcAft>
            </a:pPr>
            <a:r>
              <a:rPr lang="en-US" altLang="en-US" sz="2800" b="1" dirty="0">
                <a:solidFill>
                  <a:schemeClr val="tx1"/>
                </a:solidFill>
              </a:rPr>
              <a:t>Recordkeeping and reporting</a:t>
            </a:r>
          </a:p>
          <a:p>
            <a:pPr eaLnBrk="1" hangingPunct="1">
              <a:lnSpc>
                <a:spcPct val="100000"/>
              </a:lnSpc>
              <a:spcBef>
                <a:spcPts val="0"/>
              </a:spcBef>
              <a:spcAft>
                <a:spcPts val="1200"/>
              </a:spcAft>
            </a:pPr>
            <a:r>
              <a:rPr lang="en-US" altLang="en-US" sz="2800" b="1" dirty="0">
                <a:solidFill>
                  <a:schemeClr val="tx1"/>
                </a:solidFill>
              </a:rPr>
              <a:t>Maintenance of SCMs</a:t>
            </a:r>
          </a:p>
          <a:p>
            <a:pPr eaLnBrk="1" hangingPunct="1">
              <a:lnSpc>
                <a:spcPct val="100000"/>
              </a:lnSpc>
              <a:spcBef>
                <a:spcPts val="0"/>
              </a:spcBef>
              <a:spcAft>
                <a:spcPts val="1200"/>
              </a:spcAft>
            </a:pPr>
            <a:r>
              <a:rPr lang="en-US" altLang="en-US" sz="2800" b="1" dirty="0">
                <a:solidFill>
                  <a:schemeClr val="tx1"/>
                </a:solidFill>
              </a:rPr>
              <a:t>Variances</a:t>
            </a:r>
          </a:p>
          <a:p>
            <a:pPr eaLnBrk="1" hangingPunct="1">
              <a:lnSpc>
                <a:spcPct val="100000"/>
              </a:lnSpc>
              <a:spcBef>
                <a:spcPts val="0"/>
              </a:spcBef>
              <a:spcAft>
                <a:spcPts val="1200"/>
              </a:spcAft>
            </a:pPr>
            <a:endParaRPr lang="en-US" altLang="en-US" sz="3000" dirty="0">
              <a:solidFill>
                <a:schemeClr val="tx1"/>
              </a:solidFill>
              <a:latin typeface="Lucida Sans" panose="020B0602030504020204" pitchFamily="34" charset="0"/>
            </a:endParaRPr>
          </a:p>
          <a:p>
            <a:pPr eaLnBrk="1" hangingPunct="1">
              <a:lnSpc>
                <a:spcPct val="100000"/>
              </a:lnSpc>
              <a:spcBef>
                <a:spcPts val="0"/>
              </a:spcBef>
              <a:spcAft>
                <a:spcPts val="1200"/>
              </a:spcAft>
            </a:pPr>
            <a:endParaRPr lang="en-US" altLang="en-US" sz="3000" dirty="0">
              <a:solidFill>
                <a:schemeClr val="tx1"/>
              </a:solidFill>
              <a:latin typeface="Lucida Sans" panose="020B0602030504020204" pitchFamily="34" charset="0"/>
            </a:endParaRPr>
          </a:p>
        </p:txBody>
      </p:sp>
    </p:spTree>
    <p:extLst>
      <p:ext uri="{BB962C8B-B14F-4D97-AF65-F5344CB8AC3E}">
        <p14:creationId xmlns:p14="http://schemas.microsoft.com/office/powerpoint/2010/main" val="141230490"/>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B0C8F9C19F6C4ABE92F744401B6916" ma:contentTypeVersion="5" ma:contentTypeDescription="Create a new document." ma:contentTypeScope="" ma:versionID="55e82b61c81bff1c9a25673467ee63e1">
  <xsd:schema xmlns:xsd="http://www.w3.org/2001/XMLSchema" xmlns:xs="http://www.w3.org/2001/XMLSchema" xmlns:p="http://schemas.microsoft.com/office/2006/metadata/properties" xmlns:ns2="ee097553-f345-434b-aa4b-f9adb2605c39" xmlns:ns3="f6642ae0-1cfd-44e2-ac86-9baaceb4c3eb" targetNamespace="http://schemas.microsoft.com/office/2006/metadata/properties" ma:root="true" ma:fieldsID="a055b3705ecab728b0f057f495a56512" ns2:_="" ns3:_="">
    <xsd:import namespace="ee097553-f345-434b-aa4b-f9adb2605c39"/>
    <xsd:import namespace="f6642ae0-1cfd-44e2-ac86-9baaceb4c3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97553-f345-434b-aa4b-f9adb2605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42ae0-1cfd-44e2-ac86-9baaceb4c3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E347C4-91BB-4D61-9F37-5A6885E29480}">
  <ds:schemaRefs>
    <ds:schemaRef ds:uri="http://purl.org/dc/elements/1.1/"/>
    <ds:schemaRef ds:uri="http://purl.org/dc/terms/"/>
    <ds:schemaRef ds:uri="f6642ae0-1cfd-44e2-ac86-9baaceb4c3eb"/>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ee097553-f345-434b-aa4b-f9adb2605c39"/>
  </ds:schemaRefs>
</ds:datastoreItem>
</file>

<file path=customXml/itemProps2.xml><?xml version="1.0" encoding="utf-8"?>
<ds:datastoreItem xmlns:ds="http://schemas.openxmlformats.org/officeDocument/2006/customXml" ds:itemID="{4CAA5FA5-7461-483D-8F11-81F9F5395521}">
  <ds:schemaRefs>
    <ds:schemaRef ds:uri="ee097553-f345-434b-aa4b-f9adb2605c39"/>
    <ds:schemaRef ds:uri="f6642ae0-1cfd-44e2-ac86-9baaceb4c3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8C5C5C-2F8D-41D4-BA2B-05974C4237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4956</TotalTime>
  <Words>1749</Words>
  <Application>Microsoft Office PowerPoint</Application>
  <PresentationFormat>Widescreen</PresentationFormat>
  <Paragraphs>319</Paragraphs>
  <Slides>28</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Calibri</vt:lpstr>
      <vt:lpstr>Calibri Light</vt:lpstr>
      <vt:lpstr>Courier New</vt:lpstr>
      <vt:lpstr>Helvetica</vt:lpstr>
      <vt:lpstr>Lucida Sans</vt:lpstr>
      <vt:lpstr>Symbol</vt:lpstr>
      <vt:lpstr>Times New Roman</vt:lpstr>
      <vt:lpstr>2_Office Theme</vt:lpstr>
      <vt:lpstr>3_Office Theme</vt:lpstr>
      <vt:lpstr>Office Theme</vt:lpstr>
      <vt:lpstr>August 16, 2023</vt:lpstr>
      <vt:lpstr>Water Supply Watershed  Protection (WSWP) Program</vt:lpstr>
      <vt:lpstr>WSWP Program Requirements 15A NCAC 02B .0624</vt:lpstr>
      <vt:lpstr>History</vt:lpstr>
      <vt:lpstr>WS Surface Water Classifications</vt:lpstr>
      <vt:lpstr>Water Supply Reservoirs</vt:lpstr>
      <vt:lpstr>Run of River Water Supplies</vt:lpstr>
      <vt:lpstr>WSWP Program  Delegated Local Authority </vt:lpstr>
      <vt:lpstr>PowerPoint Presentation</vt:lpstr>
      <vt:lpstr>Allowed/Not Allowed </vt:lpstr>
      <vt:lpstr>Reviewing Projects - Development Main Criteria</vt:lpstr>
      <vt:lpstr>Reviewing Projects - Development Site Plans Include:</vt:lpstr>
      <vt:lpstr>Allowable BUA Limits</vt:lpstr>
      <vt:lpstr>Density/BUA Calculations:</vt:lpstr>
      <vt:lpstr>Vegetated Setbacks</vt:lpstr>
      <vt:lpstr>Stormwater Control </vt:lpstr>
      <vt:lpstr>Definitions</vt:lpstr>
      <vt:lpstr>Special Provisions </vt:lpstr>
      <vt:lpstr>Survey</vt:lpstr>
      <vt:lpstr>Survey Purpose</vt:lpstr>
      <vt:lpstr>Updated, Revised Draft Model Ordinance </vt:lpstr>
      <vt:lpstr>Updated, Revised, Draft Model Ordinance</vt:lpstr>
      <vt:lpstr>Summary of Changes from 1995 to 2023 Ordinances</vt:lpstr>
      <vt:lpstr>Ordinance Update/Revision Timeline</vt:lpstr>
      <vt:lpstr>Some FAQs </vt:lpstr>
      <vt:lpstr>Some FAQs (continued)</vt:lpstr>
      <vt:lpstr>Some FAQs (continued)</vt:lpstr>
      <vt:lpstr>WSWP Webpage and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Clark, Paul</cp:lastModifiedBy>
  <cp:revision>82</cp:revision>
  <cp:lastPrinted>2023-08-16T12:41:13Z</cp:lastPrinted>
  <dcterms:created xsi:type="dcterms:W3CDTF">2015-06-24T15:01:50Z</dcterms:created>
  <dcterms:modified xsi:type="dcterms:W3CDTF">2023-08-16T19:10:37Z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0x010100D3B0C8F9C19F6C4ABE92F744401B6916</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